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3" r:id="rId1"/>
    <p:sldMasterId id="2147483764" r:id="rId2"/>
    <p:sldMasterId id="2147483765" r:id="rId3"/>
  </p:sldMasterIdLst>
  <p:notesMasterIdLst>
    <p:notesMasterId r:id="rId26"/>
  </p:notesMasterIdLst>
  <p:handoutMasterIdLst>
    <p:handoutMasterId r:id="rId27"/>
  </p:handoutMasterIdLst>
  <p:sldIdLst>
    <p:sldId id="358" r:id="rId4"/>
    <p:sldId id="332" r:id="rId5"/>
    <p:sldId id="348" r:id="rId6"/>
    <p:sldId id="351" r:id="rId7"/>
    <p:sldId id="359" r:id="rId8"/>
    <p:sldId id="354" r:id="rId9"/>
    <p:sldId id="360" r:id="rId10"/>
    <p:sldId id="350" r:id="rId11"/>
    <p:sldId id="367" r:id="rId12"/>
    <p:sldId id="355" r:id="rId13"/>
    <p:sldId id="333" r:id="rId14"/>
    <p:sldId id="352" r:id="rId15"/>
    <p:sldId id="349" r:id="rId16"/>
    <p:sldId id="334" r:id="rId17"/>
    <p:sldId id="362" r:id="rId18"/>
    <p:sldId id="363" r:id="rId19"/>
    <p:sldId id="364" r:id="rId20"/>
    <p:sldId id="365" r:id="rId21"/>
    <p:sldId id="366" r:id="rId22"/>
    <p:sldId id="361" r:id="rId23"/>
    <p:sldId id="341" r:id="rId24"/>
    <p:sldId id="357" r:id="rId25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orient="horz" pos="243">
          <p15:clr>
            <a:srgbClr val="A4A3A4"/>
          </p15:clr>
        </p15:guide>
        <p15:guide id="3" orient="horz" pos="4080">
          <p15:clr>
            <a:srgbClr val="A4A3A4"/>
          </p15:clr>
        </p15:guide>
        <p15:guide id="4" orient="horz" pos="1680">
          <p15:clr>
            <a:srgbClr val="A4A3A4"/>
          </p15:clr>
        </p15:guide>
        <p15:guide id="5" orient="horz" pos="2640">
          <p15:clr>
            <a:srgbClr val="A4A3A4"/>
          </p15:clr>
        </p15:guide>
        <p15:guide id="6" orient="horz" pos="586">
          <p15:clr>
            <a:srgbClr val="A4A3A4"/>
          </p15:clr>
        </p15:guide>
        <p15:guide id="7" orient="horz" pos="1280">
          <p15:clr>
            <a:srgbClr val="A4A3A4"/>
          </p15:clr>
        </p15:guide>
        <p15:guide id="8" orient="horz" pos="3838">
          <p15:clr>
            <a:srgbClr val="A4A3A4"/>
          </p15:clr>
        </p15:guide>
        <p15:guide id="9" pos="2880">
          <p15:clr>
            <a:srgbClr val="A4A3A4"/>
          </p15:clr>
        </p15:guide>
        <p15:guide id="10" pos="243">
          <p15:clr>
            <a:srgbClr val="A4A3A4"/>
          </p15:clr>
        </p15:guide>
        <p15:guide id="11" pos="5520">
          <p15:clr>
            <a:srgbClr val="A4A3A4"/>
          </p15:clr>
        </p15:guide>
        <p15:guide id="12" pos="548">
          <p15:clr>
            <a:srgbClr val="A4A3A4"/>
          </p15:clr>
        </p15:guide>
        <p15:guide id="13" pos="791">
          <p15:clr>
            <a:srgbClr val="A4A3A4"/>
          </p15:clr>
        </p15:guide>
        <p15:guide id="14" pos="333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AF0D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C1EFAC-EEE7-B806-B723-D7B64D3A22AD}" v="120" dt="2022-02-15T23:22:10.41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367" autoAdjust="0"/>
  </p:normalViewPr>
  <p:slideViewPr>
    <p:cSldViewPr>
      <p:cViewPr varScale="1">
        <p:scale>
          <a:sx n="59" d="100"/>
          <a:sy n="59" d="100"/>
        </p:scale>
        <p:origin x="1500" y="52"/>
      </p:cViewPr>
      <p:guideLst>
        <p:guide orient="horz" pos="2160"/>
        <p:guide orient="horz" pos="243"/>
        <p:guide orient="horz" pos="4080"/>
        <p:guide orient="horz" pos="1680"/>
        <p:guide orient="horz" pos="2640"/>
        <p:guide orient="horz" pos="586"/>
        <p:guide orient="horz" pos="1280"/>
        <p:guide orient="horz" pos="3838"/>
        <p:guide pos="2880"/>
        <p:guide pos="243"/>
        <p:guide pos="5520"/>
        <p:guide pos="548"/>
        <p:guide pos="791"/>
        <p:guide pos="333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80" d="100"/>
          <a:sy n="80" d="100"/>
        </p:scale>
        <p:origin x="-2106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10.xml" Id="rId13" /><Relationship Type="http://schemas.openxmlformats.org/officeDocument/2006/relationships/slide" Target="slides/slide15.xml" Id="rId18" /><Relationship Type="http://schemas.openxmlformats.org/officeDocument/2006/relationships/notesMaster" Target="notesMasters/notesMaster1.xml" Id="rId26" /><Relationship Type="http://schemas.openxmlformats.org/officeDocument/2006/relationships/slideMaster" Target="slideMasters/slideMaster3.xml" Id="rId3" /><Relationship Type="http://schemas.openxmlformats.org/officeDocument/2006/relationships/slide" Target="slides/slide18.xml" Id="rId21" /><Relationship Type="http://schemas.openxmlformats.org/officeDocument/2006/relationships/slide" Target="slides/slide4.xml" Id="rId7" /><Relationship Type="http://schemas.openxmlformats.org/officeDocument/2006/relationships/slide" Target="slides/slide9.xml" Id="rId12" /><Relationship Type="http://schemas.openxmlformats.org/officeDocument/2006/relationships/slide" Target="slides/slide14.xml" Id="rId17" /><Relationship Type="http://schemas.openxmlformats.org/officeDocument/2006/relationships/slide" Target="slides/slide22.xml" Id="rId25" /><Relationship Type="http://schemas.microsoft.com/office/2015/10/relationships/revisionInfo" Target="revisionInfo.xml" Id="rId33" /><Relationship Type="http://schemas.openxmlformats.org/officeDocument/2006/relationships/slideMaster" Target="slideMasters/slideMaster2.xml" Id="rId2" /><Relationship Type="http://schemas.openxmlformats.org/officeDocument/2006/relationships/slide" Target="slides/slide13.xml" Id="rId16" /><Relationship Type="http://schemas.openxmlformats.org/officeDocument/2006/relationships/slide" Target="slides/slide17.xml" Id="rId20" /><Relationship Type="http://schemas.openxmlformats.org/officeDocument/2006/relationships/viewProps" Target="viewProps.xml" Id="rId29" /><Relationship Type="http://schemas.openxmlformats.org/officeDocument/2006/relationships/slideMaster" Target="slideMasters/slideMaster1.xml" Id="rId1" /><Relationship Type="http://schemas.openxmlformats.org/officeDocument/2006/relationships/slide" Target="slides/slide3.xml" Id="rId6" /><Relationship Type="http://schemas.openxmlformats.org/officeDocument/2006/relationships/slide" Target="slides/slide8.xml" Id="rId11" /><Relationship Type="http://schemas.openxmlformats.org/officeDocument/2006/relationships/slide" Target="slides/slide21.xml" Id="rId24" /><Relationship Type="http://schemas.openxmlformats.org/officeDocument/2006/relationships/slide" Target="slides/slide2.xml" Id="rId5" /><Relationship Type="http://schemas.openxmlformats.org/officeDocument/2006/relationships/slide" Target="slides/slide12.xml" Id="rId15" /><Relationship Type="http://schemas.openxmlformats.org/officeDocument/2006/relationships/slide" Target="slides/slide20.xml" Id="rId23" /><Relationship Type="http://schemas.openxmlformats.org/officeDocument/2006/relationships/presProps" Target="presProps.xml" Id="rId28" /><Relationship Type="http://schemas.openxmlformats.org/officeDocument/2006/relationships/slide" Target="slides/slide7.xml" Id="rId10" /><Relationship Type="http://schemas.openxmlformats.org/officeDocument/2006/relationships/slide" Target="slides/slide16.xml" Id="rId19" /><Relationship Type="http://schemas.openxmlformats.org/officeDocument/2006/relationships/tableStyles" Target="tableStyles.xml" Id="rId31" /><Relationship Type="http://schemas.openxmlformats.org/officeDocument/2006/relationships/slide" Target="slides/slide1.xml" Id="rId4" /><Relationship Type="http://schemas.openxmlformats.org/officeDocument/2006/relationships/slide" Target="slides/slide6.xml" Id="rId9" /><Relationship Type="http://schemas.openxmlformats.org/officeDocument/2006/relationships/slide" Target="slides/slide11.xml" Id="rId14" /><Relationship Type="http://schemas.openxmlformats.org/officeDocument/2006/relationships/slide" Target="slides/slide19.xml" Id="rId22" /><Relationship Type="http://schemas.openxmlformats.org/officeDocument/2006/relationships/handoutMaster" Target="handoutMasters/handoutMaster1.xml" Id="rId27" /><Relationship Type="http://schemas.openxmlformats.org/officeDocument/2006/relationships/theme" Target="theme/theme1.xml" Id="rId30" /><Relationship Type="http://schemas.openxmlformats.org/officeDocument/2006/relationships/slide" Target="slides/slide5.xml" Id="rId8" 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Rectangle 2">
            <a:extLst>
              <a:ext uri="{FF2B5EF4-FFF2-40B4-BE49-F238E27FC236}">
                <a16:creationId xmlns:a16="http://schemas.microsoft.com/office/drawing/2014/main" id="{C434B9AF-2E10-4F95-BFF0-E5A7C6037DB0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19288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600" b="1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r>
              <a:rPr lang="en-US"/>
              <a:t>HRM Assignment Workshop</a:t>
            </a:r>
          </a:p>
        </p:txBody>
      </p:sp>
      <p:sp>
        <p:nvSpPr>
          <p:cNvPr id="111620" name="Rectangle 4">
            <a:extLst>
              <a:ext uri="{FF2B5EF4-FFF2-40B4-BE49-F238E27FC236}">
                <a16:creationId xmlns:a16="http://schemas.microsoft.com/office/drawing/2014/main" id="{0C8AD43E-72E4-4730-AF3B-FAD4216BC197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1621" name="Rectangle 5">
            <a:extLst>
              <a:ext uri="{FF2B5EF4-FFF2-40B4-BE49-F238E27FC236}">
                <a16:creationId xmlns:a16="http://schemas.microsoft.com/office/drawing/2014/main" id="{B6490097-162E-4845-9B74-40FAB5F6D075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17A617D2-4AF4-45DB-8310-AE2E7AA7707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BA04842D-4279-4C74-A8AA-3A6E39656985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AE90AA41-0FDC-4BE2-80E1-1A337575B02A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A0759BAE-DEEF-4190-9ED3-9BD870E3D1E2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01" name="Rectangle 5">
            <a:extLst>
              <a:ext uri="{FF2B5EF4-FFF2-40B4-BE49-F238E27FC236}">
                <a16:creationId xmlns:a16="http://schemas.microsoft.com/office/drawing/2014/main" id="{1DDD5756-69C3-4147-BD93-5E97B11134E4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4102" name="Rectangle 6">
            <a:extLst>
              <a:ext uri="{FF2B5EF4-FFF2-40B4-BE49-F238E27FC236}">
                <a16:creationId xmlns:a16="http://schemas.microsoft.com/office/drawing/2014/main" id="{F976457C-A852-49B9-A4EF-AE223DE0D32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103" name="Rectangle 7">
            <a:extLst>
              <a:ext uri="{FF2B5EF4-FFF2-40B4-BE49-F238E27FC236}">
                <a16:creationId xmlns:a16="http://schemas.microsoft.com/office/drawing/2014/main" id="{3D616B5B-7C6C-48F5-8C56-F2E09458AF2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50A1C01A-EE94-4FAE-A545-9FAE729D73E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anose="020B0600070205080204" pitchFamily="34" charset="-128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anose="020B0600070205080204" pitchFamily="34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anose="020B0600070205080204" pitchFamily="34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anose="020B0600070205080204" pitchFamily="34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Decision-making" TargetMode="External"/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>
            <a:extLst>
              <a:ext uri="{FF2B5EF4-FFF2-40B4-BE49-F238E27FC236}">
                <a16:creationId xmlns:a16="http://schemas.microsoft.com/office/drawing/2014/main" id="{9511A860-CC65-4BF8-B262-B4B44323305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>
            <a:extLst>
              <a:ext uri="{FF2B5EF4-FFF2-40B4-BE49-F238E27FC236}">
                <a16:creationId xmlns:a16="http://schemas.microsoft.com/office/drawing/2014/main" id="{6F4252F4-77D9-4173-980D-E88064C299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8196" name="Slide Number Placeholder 3">
            <a:extLst>
              <a:ext uri="{FF2B5EF4-FFF2-40B4-BE49-F238E27FC236}">
                <a16:creationId xmlns:a16="http://schemas.microsoft.com/office/drawing/2014/main" id="{D8CE16F3-D13F-483C-B6BB-DAACBB2D2CD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31973528-E62C-4CD1-AC0E-8C8AD287AC00}" type="slidenum">
              <a:rPr lang="en-GB" altLang="en-US" smtClean="0"/>
              <a:pPr>
                <a:spcBef>
                  <a:spcPct val="0"/>
                </a:spcBef>
              </a:pPr>
              <a:t>2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>
            <a:extLst>
              <a:ext uri="{FF2B5EF4-FFF2-40B4-BE49-F238E27FC236}">
                <a16:creationId xmlns:a16="http://schemas.microsoft.com/office/drawing/2014/main" id="{5E368D29-035F-492A-AB23-56651D10D2A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5" name="Notes Placeholder 2">
            <a:extLst>
              <a:ext uri="{FF2B5EF4-FFF2-40B4-BE49-F238E27FC236}">
                <a16:creationId xmlns:a16="http://schemas.microsoft.com/office/drawing/2014/main" id="{235357A1-A827-4CA2-91BD-B1F5432B79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8436" name="Slide Number Placeholder 3">
            <a:extLst>
              <a:ext uri="{FF2B5EF4-FFF2-40B4-BE49-F238E27FC236}">
                <a16:creationId xmlns:a16="http://schemas.microsoft.com/office/drawing/2014/main" id="{CC7F81CA-4A1E-43AF-B70B-09B956AB6CD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BBE85E28-E5EF-4BBD-B93F-597523D04A5A}" type="slidenum">
              <a:rPr lang="en-GB" altLang="en-US" smtClean="0"/>
              <a:pPr>
                <a:spcBef>
                  <a:spcPct val="0"/>
                </a:spcBef>
              </a:pPr>
              <a:t>11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>
            <a:extLst>
              <a:ext uri="{FF2B5EF4-FFF2-40B4-BE49-F238E27FC236}">
                <a16:creationId xmlns:a16="http://schemas.microsoft.com/office/drawing/2014/main" id="{2BFE54FE-5039-4A75-AB15-2F6FCFA8452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Notes Placeholder 2">
            <a:extLst>
              <a:ext uri="{FF2B5EF4-FFF2-40B4-BE49-F238E27FC236}">
                <a16:creationId xmlns:a16="http://schemas.microsoft.com/office/drawing/2014/main" id="{FFE60E6F-105E-406B-B336-BCB293FAF5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171450" indent="-171450">
              <a:buFontTx/>
              <a:buChar char="•"/>
            </a:pPr>
            <a:r>
              <a:rPr lang="en-GB" altLang="en-US" sz="1000">
                <a:latin typeface="Arial" panose="020B0604020202020204" pitchFamily="34" charset="0"/>
              </a:rPr>
              <a:t>For instance people w¡thout disabilities are seen as more valuable than people w¡th disabilities. This ranking is used to justifyy the unequal distr¡but¡on of resources among social groups.</a:t>
            </a:r>
          </a:p>
          <a:p>
            <a:pPr marL="171450" indent="-171450">
              <a:buFontTx/>
              <a:buChar char="•"/>
            </a:pPr>
            <a:r>
              <a:rPr lang="en-GB" altLang="en-US" sz="1000">
                <a:latin typeface="Arial" panose="020B0604020202020204" pitchFamily="34" charset="0"/>
              </a:rPr>
              <a:t>Tradittonally, a group in this pos¡tíon has þeen referred to as the minority group.  A lower status ¡n socieqr, and also to s¡gnal that a group's status is not necessar¡ly related to how many or few of them there are in the population at large</a:t>
            </a:r>
          </a:p>
          <a:p>
            <a:pPr marL="171450" indent="-171450">
              <a:buFontTx/>
              <a:buChar char="•"/>
            </a:pPr>
            <a:r>
              <a:rPr lang="en-GB" altLang="en-US" sz="1000">
                <a:latin typeface="Arial" panose="020B0604020202020204" pitchFamily="34" charset="0"/>
              </a:rPr>
              <a:t>Knowledge claims that are presented as neutral, universal, and'bbjective," for example, Christopher Columbus' "discovery" of America</a:t>
            </a:r>
          </a:p>
          <a:p>
            <a:pPr marL="171450" indent="-171450">
              <a:buFontTx/>
              <a:buChar char="•"/>
            </a:pPr>
            <a:r>
              <a:rPr lang="en-GB" altLang="en-US" sz="1000">
                <a:latin typeface="Arial" panose="020B0604020202020204" pitchFamily="34" charset="0"/>
              </a:rPr>
              <a:t>Social (in)justice</a:t>
            </a:r>
          </a:p>
          <a:p>
            <a:pPr marL="171450" indent="-171450">
              <a:buFontTx/>
              <a:buChar char="•"/>
            </a:pPr>
            <a:r>
              <a:rPr lang="en-GB" altLang="en-US" sz="1000">
                <a:latin typeface="Arial" panose="020B0604020202020204" pitchFamily="34" charset="0"/>
              </a:rPr>
              <a:t>Group identities (based on race, class, religion, gender, sexuality, ability, nationality</a:t>
            </a:r>
          </a:p>
          <a:p>
            <a:pPr marL="171450" indent="-171450">
              <a:buFontTx/>
              <a:buChar char="•"/>
            </a:pPr>
            <a:endParaRPr lang="en-US" altLang="en-US" sz="1000">
              <a:latin typeface="Arial" panose="020B0604020202020204" pitchFamily="34" charset="0"/>
            </a:endParaRPr>
          </a:p>
        </p:txBody>
      </p:sp>
      <p:sp>
        <p:nvSpPr>
          <p:cNvPr id="22532" name="Slide Number Placeholder 3">
            <a:extLst>
              <a:ext uri="{FF2B5EF4-FFF2-40B4-BE49-F238E27FC236}">
                <a16:creationId xmlns:a16="http://schemas.microsoft.com/office/drawing/2014/main" id="{AFAF455C-25EF-4579-BA9A-D588FD3106B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600A4566-BD06-4A39-BA53-F0D6497251C0}" type="slidenum">
              <a:rPr lang="en-GB" altLang="en-US" smtClean="0"/>
              <a:pPr>
                <a:spcBef>
                  <a:spcPct val="0"/>
                </a:spcBef>
              </a:pPr>
              <a:t>14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>
            <a:extLst>
              <a:ext uri="{FF2B5EF4-FFF2-40B4-BE49-F238E27FC236}">
                <a16:creationId xmlns:a16="http://schemas.microsoft.com/office/drawing/2014/main" id="{E695E848-4138-4FD7-9D1D-0D0F9773E3E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79" name="Notes Placeholder 2">
            <a:extLst>
              <a:ext uri="{FF2B5EF4-FFF2-40B4-BE49-F238E27FC236}">
                <a16:creationId xmlns:a16="http://schemas.microsoft.com/office/drawing/2014/main" id="{97637CAB-1F32-41D7-97A1-4F3D60D6EB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171450" indent="-171450">
              <a:buFontTx/>
              <a:buChar char="•"/>
            </a:pPr>
            <a:r>
              <a:rPr lang="en-GB" altLang="en-US">
                <a:latin typeface="Arial" panose="020B0604020202020204" pitchFamily="34" charset="0"/>
              </a:rPr>
              <a:t>Every worker-owner participates in </a:t>
            </a:r>
            <a:r>
              <a:rPr lang="en-GB" altLang="en-US">
                <a:latin typeface="Arial" panose="020B0604020202020204" pitchFamily="34" charset="0"/>
                <a:hlinkClick r:id="rId3" tooltip="Decision-making"/>
              </a:rPr>
              <a:t>decision-making</a:t>
            </a:r>
            <a:r>
              <a:rPr lang="en-GB" altLang="en-US">
                <a:latin typeface="Arial" panose="020B0604020202020204" pitchFamily="34" charset="0"/>
              </a:rPr>
              <a:t> in a democratic fashion, </a:t>
            </a:r>
          </a:p>
          <a:p>
            <a:pPr marL="171450" indent="-171450">
              <a:buFontTx/>
              <a:buChar char="•"/>
            </a:pPr>
            <a:r>
              <a:rPr lang="en-GB" altLang="en-US">
                <a:latin typeface="Arial" panose="020B0604020202020204" pitchFamily="34" charset="0"/>
              </a:rPr>
              <a:t>Management is elected by every worker-owner, </a:t>
            </a:r>
          </a:p>
          <a:p>
            <a:pPr marL="171450" indent="-171450">
              <a:buFontTx/>
              <a:buChar char="•"/>
            </a:pPr>
            <a:r>
              <a:rPr lang="en-GB" altLang="en-US">
                <a:latin typeface="Arial" panose="020B0604020202020204" pitchFamily="34" charset="0"/>
              </a:rPr>
              <a:t>Managers are considered, and treated as, workers of the firm. </a:t>
            </a:r>
          </a:p>
          <a:p>
            <a:pPr marL="171450" indent="-171450">
              <a:buFontTx/>
              <a:buChar char="•"/>
            </a:pPr>
            <a:r>
              <a:rPr lang="en-GB" altLang="en-US">
                <a:latin typeface="Arial" panose="020B0604020202020204" pitchFamily="34" charset="0"/>
              </a:rPr>
              <a:t>All shares are held by the workforce with no outside or consumer owners, and each member has one voting share. </a:t>
            </a:r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AD64A983-F402-4E32-ACCA-71B6FF90C2E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570F6E79-372C-4F43-A4B9-5E5E292F2E70}" type="slidenum">
              <a:rPr lang="en-GB" altLang="en-US" smtClean="0"/>
              <a:pPr>
                <a:spcBef>
                  <a:spcPct val="0"/>
                </a:spcBef>
              </a:pPr>
              <a:t>15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>
            <a:extLst>
              <a:ext uri="{FF2B5EF4-FFF2-40B4-BE49-F238E27FC236}">
                <a16:creationId xmlns:a16="http://schemas.microsoft.com/office/drawing/2014/main" id="{D6A67FCA-3B0C-4C7A-A871-B0FEDBE60E4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7" name="Notes Placeholder 2">
            <a:extLst>
              <a:ext uri="{FF2B5EF4-FFF2-40B4-BE49-F238E27FC236}">
                <a16:creationId xmlns:a16="http://schemas.microsoft.com/office/drawing/2014/main" id="{E0CBE274-1558-4B45-AC97-BFDB6867E7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latin typeface="Arial" panose="020B0604020202020204" pitchFamily="34" charset="0"/>
              </a:rPr>
              <a:t>Trauma’s</a:t>
            </a:r>
          </a:p>
          <a:p>
            <a:r>
              <a:rPr lang="en-GB" altLang="en-US">
                <a:latin typeface="Arial" panose="020B0604020202020204" pitchFamily="34" charset="0"/>
              </a:rPr>
              <a:t>Disease, illness, death</a:t>
            </a:r>
          </a:p>
          <a:p>
            <a:r>
              <a:rPr lang="en-GB" altLang="en-US">
                <a:latin typeface="Arial" panose="020B0604020202020204" pitchFamily="34" charset="0"/>
              </a:rPr>
              <a:t>Business failures</a:t>
            </a:r>
          </a:p>
          <a:p>
            <a:r>
              <a:rPr lang="en-US" altLang="en-US">
                <a:latin typeface="Arial" panose="020B0604020202020204" pitchFamily="34" charset="0"/>
              </a:rPr>
              <a:t>Negative investment</a:t>
            </a:r>
          </a:p>
          <a:p>
            <a:r>
              <a:rPr lang="en-US" altLang="en-US">
                <a:latin typeface="Arial" panose="020B0604020202020204" pitchFamily="34" charset="0"/>
              </a:rPr>
              <a:t>False accusations (fraud, tax, corruption, scandal)</a:t>
            </a:r>
          </a:p>
          <a:p>
            <a:r>
              <a:rPr lang="en-US" altLang="en-US">
                <a:latin typeface="Arial" panose="020B0604020202020204" pitchFamily="34" charset="0"/>
              </a:rPr>
              <a:t>Natural disaster decimate the business</a:t>
            </a:r>
          </a:p>
          <a:p>
            <a:r>
              <a:rPr lang="en-US" altLang="en-US">
                <a:latin typeface="Arial" panose="020B0604020202020204" pitchFamily="34" charset="0"/>
              </a:rPr>
              <a:t>Cyber crime</a:t>
            </a:r>
          </a:p>
        </p:txBody>
      </p:sp>
      <p:sp>
        <p:nvSpPr>
          <p:cNvPr id="26628" name="Slide Number Placeholder 3">
            <a:extLst>
              <a:ext uri="{FF2B5EF4-FFF2-40B4-BE49-F238E27FC236}">
                <a16:creationId xmlns:a16="http://schemas.microsoft.com/office/drawing/2014/main" id="{AA124214-BA66-4DC1-9279-094D672F912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AC0427D6-487D-4DA4-A5C6-1ADD7928C035}" type="slidenum">
              <a:rPr lang="en-GB" altLang="en-US" smtClean="0"/>
              <a:pPr>
                <a:spcBef>
                  <a:spcPct val="0"/>
                </a:spcBef>
              </a:pPr>
              <a:t>16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>
            <a:extLst>
              <a:ext uri="{FF2B5EF4-FFF2-40B4-BE49-F238E27FC236}">
                <a16:creationId xmlns:a16="http://schemas.microsoft.com/office/drawing/2014/main" id="{07EFA8BA-55DA-49E6-AB98-347B5AB4203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5" name="Notes Placeholder 2">
            <a:extLst>
              <a:ext uri="{FF2B5EF4-FFF2-40B4-BE49-F238E27FC236}">
                <a16:creationId xmlns:a16="http://schemas.microsoft.com/office/drawing/2014/main" id="{E9C58F86-3CB2-429E-BE68-22E0973FB7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latin typeface="Arial" panose="020B0604020202020204" pitchFamily="34" charset="0"/>
              </a:rPr>
              <a:t>Resistance, resentment, confusion evident at various stages in the CT process.</a:t>
            </a:r>
          </a:p>
          <a:p>
            <a:r>
              <a:rPr lang="en-GB" altLang="en-US">
                <a:latin typeface="Arial" panose="020B0604020202020204" pitchFamily="34" charset="0"/>
              </a:rPr>
              <a:t>Also feel joy, release, relief, when breaking through new way of looking at worlds (personal, work, political,….)</a:t>
            </a:r>
          </a:p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8676" name="Slide Number Placeholder 3">
            <a:extLst>
              <a:ext uri="{FF2B5EF4-FFF2-40B4-BE49-F238E27FC236}">
                <a16:creationId xmlns:a16="http://schemas.microsoft.com/office/drawing/2014/main" id="{3FD4A7CE-6E4E-483A-8386-93AD71F7AB8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98364757-B506-4AA3-9AEB-148D00E7C292}" type="slidenum">
              <a:rPr lang="en-GB" altLang="en-US" smtClean="0"/>
              <a:pPr>
                <a:spcBef>
                  <a:spcPct val="0"/>
                </a:spcBef>
              </a:pPr>
              <a:t>17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>
            <a:extLst>
              <a:ext uri="{FF2B5EF4-FFF2-40B4-BE49-F238E27FC236}">
                <a16:creationId xmlns:a16="http://schemas.microsoft.com/office/drawing/2014/main" id="{8EDC98B1-EAC7-4FEF-A075-96CEBA4995B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3" name="Notes Placeholder 2">
            <a:extLst>
              <a:ext uri="{FF2B5EF4-FFF2-40B4-BE49-F238E27FC236}">
                <a16:creationId xmlns:a16="http://schemas.microsoft.com/office/drawing/2014/main" id="{5EC122FE-5526-426E-BFA8-A19B849F17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0724" name="Slide Number Placeholder 3">
            <a:extLst>
              <a:ext uri="{FF2B5EF4-FFF2-40B4-BE49-F238E27FC236}">
                <a16:creationId xmlns:a16="http://schemas.microsoft.com/office/drawing/2014/main" id="{238CC454-37A8-4448-9AD6-5631A55FC8D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D72FC6D8-0A3C-4775-B000-9C7D6D19E822}" type="slidenum">
              <a:rPr lang="en-GB" altLang="en-US" smtClean="0"/>
              <a:pPr>
                <a:spcBef>
                  <a:spcPct val="0"/>
                </a:spcBef>
              </a:pPr>
              <a:t>18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>
            <a:extLst>
              <a:ext uri="{FF2B5EF4-FFF2-40B4-BE49-F238E27FC236}">
                <a16:creationId xmlns:a16="http://schemas.microsoft.com/office/drawing/2014/main" id="{000C99A5-DD79-4798-8456-DF9872E6A10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1" name="Notes Placeholder 2">
            <a:extLst>
              <a:ext uri="{FF2B5EF4-FFF2-40B4-BE49-F238E27FC236}">
                <a16:creationId xmlns:a16="http://schemas.microsoft.com/office/drawing/2014/main" id="{05E7FD2A-8005-472B-8FCD-F9D48890C2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2772" name="Slide Number Placeholder 3">
            <a:extLst>
              <a:ext uri="{FF2B5EF4-FFF2-40B4-BE49-F238E27FC236}">
                <a16:creationId xmlns:a16="http://schemas.microsoft.com/office/drawing/2014/main" id="{4636C6C9-CF25-4AA8-B84A-1BCA046FB1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0EE9227F-4386-434B-8F9C-33498DE74362}" type="slidenum">
              <a:rPr lang="en-GB" altLang="en-US" smtClean="0"/>
              <a:pPr>
                <a:spcBef>
                  <a:spcPct val="0"/>
                </a:spcBef>
              </a:pPr>
              <a:t>19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>
            <a:extLst>
              <a:ext uri="{FF2B5EF4-FFF2-40B4-BE49-F238E27FC236}">
                <a16:creationId xmlns:a16="http://schemas.microsoft.com/office/drawing/2014/main" id="{307DD0F3-6475-4629-932B-8933F2ACBBB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3" name="Notes Placeholder 2">
            <a:extLst>
              <a:ext uri="{FF2B5EF4-FFF2-40B4-BE49-F238E27FC236}">
                <a16:creationId xmlns:a16="http://schemas.microsoft.com/office/drawing/2014/main" id="{CE150CA0-ADE3-470D-B8B3-73E75DDC19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5844" name="Slide Number Placeholder 3">
            <a:extLst>
              <a:ext uri="{FF2B5EF4-FFF2-40B4-BE49-F238E27FC236}">
                <a16:creationId xmlns:a16="http://schemas.microsoft.com/office/drawing/2014/main" id="{1571B0AC-9FC8-4972-AA02-F13646B114E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1486B636-E893-40D0-B13F-F7B85800E7E7}" type="slidenum">
              <a:rPr lang="en-GB" altLang="en-US" smtClean="0"/>
              <a:pPr>
                <a:spcBef>
                  <a:spcPct val="0"/>
                </a:spcBef>
              </a:pPr>
              <a:t>21</a:t>
            </a:fld>
            <a:endParaRPr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3145F5-A172-42F3-98BF-940E08EEEF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3317CC-D0AF-4269-98BB-49E81DE6DC14}" type="datetime1">
              <a:rPr lang="en-GB" altLang="en-US"/>
              <a:pPr>
                <a:defRPr/>
              </a:pPr>
              <a:t>15/02/2022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126F4D-E032-40C9-8CF1-E524950090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38E8B0-3D07-4933-8471-989FECEB4A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38EF2C-CFF9-4448-8074-6566F881D53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723662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656350-875C-465E-8396-3F6972F4DF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70E40B-31F9-48A1-B623-5503CAB4184A}" type="datetime1">
              <a:rPr lang="en-GB" altLang="en-US"/>
              <a:pPr>
                <a:defRPr/>
              </a:pPr>
              <a:t>15/02/2022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CF3BE6-963A-431D-A142-678BE715B0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1C87D7-3CAC-4CA4-9297-6E223651F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F3E826-1960-45CC-B67D-1ECC44753E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08910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59D839-F811-4B0F-826F-79C201D973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28614E-5EF0-4A31-A2B9-2E72B85E60B6}" type="datetime1">
              <a:rPr lang="en-GB" altLang="en-US"/>
              <a:pPr>
                <a:defRPr/>
              </a:pPr>
              <a:t>15/02/2022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A814CF-B5A8-49D8-B931-381234BA84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99D698-13AD-46A7-B644-4F1BEB3D29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782014-C78C-45B4-831A-AA10B6CE5AF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909471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3614271-A21B-47BB-AF68-CE5AA178ED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14196B-BFF8-4ED8-9926-BACBB2CF1F73}" type="datetime1">
              <a:rPr lang="en-GB" altLang="en-US"/>
              <a:pPr>
                <a:defRPr/>
              </a:pPr>
              <a:t>15/02/2022</a:t>
            </a:fld>
            <a:endParaRPr lang="en-GB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217F662C-CDA6-4D3B-9F5B-6012443CAE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3A7EDDD-A58C-4813-90EE-EEDF02FACA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928396-5595-4FA4-B722-86886FC0DDB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77387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E163D404-1130-4424-A426-7D17E0BD4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00589E-C762-41E1-9CD1-27D2DFAD4E10}" type="datetime1">
              <a:rPr lang="en-GB" altLang="en-US"/>
              <a:pPr>
                <a:defRPr/>
              </a:pPr>
              <a:t>15/02/2022</a:t>
            </a:fld>
            <a:endParaRPr lang="en-GB" alt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8859070C-2A62-4521-9977-0CC2FD15D4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A2AB6CD0-8082-4D57-BEAF-32E403CB1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1044C3-1522-41D8-A758-7A8A26FFE43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808602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8AAE9334-6F0F-4298-925A-4831227A4D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111BEF-3FDC-4348-841C-AE840D32EF5E}" type="datetime1">
              <a:rPr lang="en-GB" altLang="en-US"/>
              <a:pPr>
                <a:defRPr/>
              </a:pPr>
              <a:t>15/02/2022</a:t>
            </a:fld>
            <a:endParaRPr lang="en-GB" alt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07946D76-A500-465F-94A2-DB6032996D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A87BF9-65A1-427D-BB85-6DC273A8D8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736C31-FA98-4917-85B5-CF23C6EED03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02051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2710A79B-FF1B-4ED4-A39A-616462A3FE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53547F-7B8E-408D-8E16-06468030E5C8}" type="datetime1">
              <a:rPr lang="en-GB" altLang="en-US"/>
              <a:pPr>
                <a:defRPr/>
              </a:pPr>
              <a:t>15/02/2022</a:t>
            </a:fld>
            <a:endParaRPr lang="en-GB" alt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098679DD-F441-47FE-9393-95747318F7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5B49FAB4-7A93-4651-808C-E2F6F38B5A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A39557-0E9B-4E0D-94CE-3823CCBB64A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953234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613F93A-4C7E-4B66-A795-CD96203AB9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85380F-DCB5-4485-9EC3-EC1DC68B8FEC}" type="datetime1">
              <a:rPr lang="en-GB" altLang="en-US"/>
              <a:pPr>
                <a:defRPr/>
              </a:pPr>
              <a:t>15/02/2022</a:t>
            </a:fld>
            <a:endParaRPr lang="en-GB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EAE1DD3-6C84-4CD1-BE7F-9698F32D89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786B870F-460E-424D-BA8F-0C3A9B3BB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510A7-3FFD-4C7C-88B0-3BD24F38DCE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358489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95F8D47-F4D2-4482-B54C-0138C96A74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7C78FE-9733-4015-B4F9-7446D4BC113A}" type="datetime1">
              <a:rPr lang="en-GB" altLang="en-US"/>
              <a:pPr>
                <a:defRPr/>
              </a:pPr>
              <a:t>15/02/2022</a:t>
            </a:fld>
            <a:endParaRPr lang="en-GB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ED773636-C1EA-4008-B011-E838AB872D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A8A7296B-1144-4011-8158-F408C17695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8F278F-923F-486C-BA58-9880438C645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35414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7DA02C-617E-4D2A-B1C5-6366BAC417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063DC4-664F-4DC4-A951-A68DD64FA797}" type="datetime1">
              <a:rPr lang="en-GB" altLang="en-US"/>
              <a:pPr>
                <a:defRPr/>
              </a:pPr>
              <a:t>15/02/2022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43D997-9143-4FA7-B5C4-1DD1F3CE0C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A7010A-2B65-4EC3-BAAE-6E72D0D354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8F95E8-D01F-4920-BFFD-2313ABCDC8E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96403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F0465-FFA6-4883-8F9D-ACC4EBA027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B9DBD3-660B-4370-8D0E-E2A446B5E325}" type="datetime1">
              <a:rPr lang="en-GB" altLang="en-US"/>
              <a:pPr>
                <a:defRPr/>
              </a:pPr>
              <a:t>15/02/2022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D92831-45F6-424E-9012-7A58B5C87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78CE66-41D0-413E-A1E9-637B029C33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987885-E012-4B4E-9FD0-A702066C02F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781405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CD199D-1851-4AF3-A9E8-E746AA44FE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045E30-558D-48BE-8C5B-4619A84335D7}" type="datetime1">
              <a:rPr lang="en-GB" altLang="en-US"/>
              <a:pPr>
                <a:defRPr/>
              </a:pPr>
              <a:t>15/02/2022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78AF2D3-E6A1-4B74-9BB2-59E83EE7590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12C8EB-D655-499F-8B41-790050D7C22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22053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3E7612-F8CF-4A1A-9838-7316F388B6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FA2FE1-4AAE-434A-9A44-375ADA947C66}" type="datetime1">
              <a:rPr lang="en-GB" altLang="en-US"/>
              <a:pPr>
                <a:defRPr/>
              </a:pPr>
              <a:t>15/02/2022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A936091-6E69-4BEE-95EA-9FA2A4E00E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F5FC70-E084-4DDC-9CB1-EE5CE5BF33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447541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862E87-93B9-4BA4-8E64-05EBD81A05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CE9891-6A5B-40FA-A07D-FFC72D09F5AA}" type="datetime1">
              <a:rPr lang="en-GB" altLang="en-US"/>
              <a:pPr>
                <a:defRPr/>
              </a:pPr>
              <a:t>15/02/2022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A593A3B0-9C2A-4C35-A2DB-F3428AF8822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055BCA-5101-4B74-AF63-0CACAD6BA10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064522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5B93375-7CA5-42F5-A887-E8582613BE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6A04F5-FA49-4CD3-A96D-D63817FACE75}" type="datetime1">
              <a:rPr lang="en-GB" altLang="en-US"/>
              <a:pPr>
                <a:defRPr/>
              </a:pPr>
              <a:t>15/02/2022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913E71-BC03-4836-B4CC-88B46E5E10A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6842E7-320E-4921-A4B1-857E462D7D4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57089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4F7D0D75-9472-412B-96D2-B8D2499477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62D721-3D04-4E1A-A1DA-1C04276F0FD0}" type="datetime1">
              <a:rPr lang="en-GB" altLang="en-US"/>
              <a:pPr>
                <a:defRPr/>
              </a:pPr>
              <a:t>15/02/2022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92E7A379-1917-463B-A6DB-A055CC311F4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92D862-1FBF-49D4-B712-54DA12D6869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64819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EB730116-8B1A-44F0-B6C4-F472D544E4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F0AB53-1B49-4C09-BBB9-BD52685A72A8}" type="datetime1">
              <a:rPr lang="en-GB" altLang="en-US"/>
              <a:pPr>
                <a:defRPr/>
              </a:pPr>
              <a:t>15/02/2022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BA4564C6-0BF1-4F1D-A97E-004B2294D3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2E349F-1C5E-44C1-83AA-D94AA5008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1140896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C8A25E2E-CF35-4CC0-8D79-52A12DBE0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54E163-D3FA-4A68-968C-F0A26EE4D309}" type="datetime1">
              <a:rPr lang="en-GB" altLang="en-US"/>
              <a:pPr>
                <a:defRPr/>
              </a:pPr>
              <a:t>15/02/2022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50C16A09-CB4B-4F5E-B2AD-79FD28DF31D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D982BB-B917-4074-B13B-2E30D97EABF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0991537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AA3FD93A-6D0E-4676-A3A6-A821D674AA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BA4676-E323-4879-83FA-8539C9D1F991}" type="datetime1">
              <a:rPr lang="en-GB" altLang="en-US"/>
              <a:pPr>
                <a:defRPr/>
              </a:pPr>
              <a:t>15/02/2022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0CDCEF-C539-46D7-B070-EF1B72FD4DF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9AC8C-858E-4640-8CE5-296BBC6BABA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111913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6A76148-17C2-41C5-AEE7-3F20DABAC3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239529-36CF-4E01-849B-1374C6CC86C5}" type="datetime1">
              <a:rPr lang="en-GB" altLang="en-US"/>
              <a:pPr>
                <a:defRPr/>
              </a:pPr>
              <a:t>15/02/2022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FD9779-75B8-46A9-B73B-9B007E80FD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ABA7B5-350A-4A49-BA16-159D1B397B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11673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9DEC47-6B61-4037-BADA-ABA8940A83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AEB616-CE9B-4340-BFA5-2CDAABA1400D}" type="datetime1">
              <a:rPr lang="en-GB" altLang="en-US"/>
              <a:pPr>
                <a:defRPr/>
              </a:pPr>
              <a:t>15/02/2022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E699CBC4-7024-4900-870B-943BBC17D6B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BF3894-8C64-475B-BE12-AA2728B0782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7234429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86A149-B6C1-4FAE-93B9-BAC97DB5A3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B9772D-7D75-4679-9985-F226B83B570D}" type="datetime1">
              <a:rPr lang="en-GB" altLang="en-US"/>
              <a:pPr>
                <a:defRPr/>
              </a:pPr>
              <a:t>15/02/2022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671D73B-7406-48B2-B8F4-BB93ECAE53C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462280-94D1-4DF0-97A2-35075EABEB7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9931848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187AEE-F6B1-456B-8125-5CC67A44DA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2021AE-8A01-418F-AA15-F16C278D4DF8}" type="datetime1">
              <a:rPr lang="en-GB" altLang="en-US"/>
              <a:pPr>
                <a:defRPr/>
              </a:pPr>
              <a:t>15/02/2022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6A987A-5F8B-4D5E-A7DC-6F914E816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C03C23-1FF8-4394-89B6-EAF5761963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BE458C-D6FE-4F5F-8F61-AF66A7A424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913881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BA29A3-7721-4E93-B9D3-2120014D9E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8826E7-A20D-4C8C-8519-82C2A1FCEF90}" type="datetime1">
              <a:rPr lang="en-GB" altLang="en-US"/>
              <a:pPr>
                <a:defRPr/>
              </a:pPr>
              <a:t>15/02/2022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1F8161-0D72-4DCA-AD87-FA38388A84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F7E978-D7A3-48D6-8ACA-24E19BEAD8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98FDE1-E7AE-4D09-B11F-11F4D5C6D5F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5262805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58699B-2277-48FC-B59C-F8159DF7CD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9B46E5-F385-43F0-8131-5A48C2F022C6}" type="datetime1">
              <a:rPr lang="en-GB" altLang="en-US"/>
              <a:pPr>
                <a:defRPr/>
              </a:pPr>
              <a:t>15/02/2022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65C8C9-83B2-4334-AF53-DB71B203F4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B26ECE-2A70-49D3-B04C-8AB14616C2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4AF9B2-CE58-4FF6-A1AF-ED54A7D6208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5937955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FD2F47A-E000-48AC-A768-7A0F38DDC4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DEA1CA-6093-41AF-961D-B8E65DF3D7A0}" type="datetime1">
              <a:rPr lang="en-GB" altLang="en-US"/>
              <a:pPr>
                <a:defRPr/>
              </a:pPr>
              <a:t>15/02/2022</a:t>
            </a:fld>
            <a:endParaRPr lang="en-GB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F1DD4493-9696-4EC6-A4A8-3D35C13AE2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0217F454-9556-48E4-A214-7945B98DE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94C047-3689-46F1-A9D1-27FE0A27932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176321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21D88459-8C83-4E50-8E55-830D35765A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F793C4-60EF-44A3-A372-00419E1BC366}" type="datetime1">
              <a:rPr lang="en-GB" altLang="en-US"/>
              <a:pPr>
                <a:defRPr/>
              </a:pPr>
              <a:t>15/02/2022</a:t>
            </a:fld>
            <a:endParaRPr lang="en-GB" alt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C8296FC0-BC28-4E9B-8D81-166F7463C1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152F5A36-E44D-4EE3-8297-1F64325B10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B2A5A8-99D2-4FCA-A971-BFA94D9E3A9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222423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28F899C5-26E6-4AE4-AE25-6246A30068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D76011-7C63-4336-888E-DBA2894DD98D}" type="datetime1">
              <a:rPr lang="en-GB" altLang="en-US"/>
              <a:pPr>
                <a:defRPr/>
              </a:pPr>
              <a:t>15/02/2022</a:t>
            </a:fld>
            <a:endParaRPr lang="en-GB" alt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3DEFA79B-9D97-4EC1-B010-AA58CD4BA6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093E940-9583-4AB0-998A-2F22988750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55A579-8A51-4352-BD14-08B50FD9E4C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472383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0C245D3B-423F-4102-A1E4-9D6FB23B58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E13E30-AE08-4364-954A-ADB442137ADE}" type="datetime1">
              <a:rPr lang="en-GB" altLang="en-US"/>
              <a:pPr>
                <a:defRPr/>
              </a:pPr>
              <a:t>15/02/2022</a:t>
            </a:fld>
            <a:endParaRPr lang="en-GB" alt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C7BA6A14-B3D3-4489-9824-2F89CA2AB7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EECB59E4-E5D3-4D7C-94F1-58842C46EC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FBE229-3921-473B-A0A9-0661C174D80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1424014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95E5B45-30C7-4E11-9DD5-2C099CE5CC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AE4BB2-CD4B-4AAA-A5DD-41EFCBEAB771}" type="datetime1">
              <a:rPr lang="en-GB" altLang="en-US"/>
              <a:pPr>
                <a:defRPr/>
              </a:pPr>
              <a:t>15/02/2022</a:t>
            </a:fld>
            <a:endParaRPr lang="en-GB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A86102DE-E751-4C0D-899D-119F1076E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0E4C4BF-93CF-4708-9EEF-0A4B6FB1BF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06C146-8629-4D78-9C73-D95D315C42E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992726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F0A6CC9-C3C3-4B37-A84D-1A7DE13B59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4C9370-1D51-45A9-AFA5-E79645C07CB9}" type="datetime1">
              <a:rPr lang="en-GB" altLang="en-US"/>
              <a:pPr>
                <a:defRPr/>
              </a:pPr>
              <a:t>15/02/2022</a:t>
            </a:fld>
            <a:endParaRPr lang="en-GB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F905C98-89F2-4286-ACB2-46E327705C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F43FEC22-386E-40E1-9460-0E9DE11893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84CBEE-8818-4953-B3B9-5A249FFC112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682769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D7562E-47AA-457D-B899-5DD1478716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0FDC6A-7CEF-4DFF-8C53-52F7228AD84C}" type="datetime1">
              <a:rPr lang="en-GB" altLang="en-US"/>
              <a:pPr>
                <a:defRPr/>
              </a:pPr>
              <a:t>15/02/2022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20D575-7BD5-4DA9-B35A-80CD057BB6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75AA96-49C1-4AA5-957F-D65D48E62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D99E63-92D0-4252-8847-5F1DA0CD91E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71730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6648DD-468B-424E-8386-4381C8217E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6110AF-636E-4FF9-A7EA-1C4134444BF3}" type="datetime1">
              <a:rPr lang="en-GB" altLang="en-US"/>
              <a:pPr>
                <a:defRPr/>
              </a:pPr>
              <a:t>15/02/2022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67C593-253D-44BA-96A7-05B6359FE4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32E07A-F9E8-41FD-AE23-C63E324C49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1ECD21-33A9-4385-AA1C-EA79F478186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41184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C5A83C14-D833-411B-94A7-FE62E181CA2C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9B4197C8-2BEC-4CAB-AA9A-7388C835834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11E5D6F-C37B-4A85-BF1D-353C0E3944D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95288" y="6524625"/>
            <a:ext cx="971550" cy="21907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eaLnBrk="1" hangingPunct="1">
              <a:defRPr sz="10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3FAB7491-1941-4A70-B3E9-C9BB09936305}" type="datetime1">
              <a:rPr lang="en-GB" altLang="en-US"/>
              <a:pPr>
                <a:defRPr/>
              </a:pPr>
              <a:t>15/02/2022</a:t>
            </a:fld>
            <a:endParaRPr lang="en-GB" alt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94F266D8-C8C2-4EBB-8424-1128C3E71FB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  <a:ea typeface="ＭＳ Ｐゴシック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90443184-DD20-4E57-A4E1-A4B0CA75137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 pitchFamily="34" charset="0"/>
              </a:defRPr>
            </a:lvl1pPr>
          </a:lstStyle>
          <a:p>
            <a:pPr>
              <a:defRPr/>
            </a:pPr>
            <a:fld id="{9420B5F2-6C52-41B9-AB8B-B0AC33C3AE4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6" r:id="rId1"/>
    <p:sldLayoutId id="2147483767" r:id="rId2"/>
    <p:sldLayoutId id="2147483768" r:id="rId3"/>
    <p:sldLayoutId id="2147483769" r:id="rId4"/>
    <p:sldLayoutId id="2147483770" r:id="rId5"/>
    <p:sldLayoutId id="2147483771" r:id="rId6"/>
    <p:sldLayoutId id="2147483772" r:id="rId7"/>
    <p:sldLayoutId id="2147483773" r:id="rId8"/>
    <p:sldLayoutId id="2147483774" r:id="rId9"/>
    <p:sldLayoutId id="2147483775" r:id="rId10"/>
    <p:sldLayoutId id="2147483776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MS PGothic" panose="020B0600070205080204" pitchFamily="34" charset="-128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MS PGothic" panose="020B0600070205080204" pitchFamily="34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MS PGothic" panose="020B0600070205080204" pitchFamily="34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MS PGothic" panose="020B0600070205080204" pitchFamily="34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MS PGothic" panose="020B0600070205080204" pitchFamily="34" charset="-128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>
          <a:solidFill>
            <a:schemeClr val="tx1"/>
          </a:solidFill>
          <a:latin typeface="+mn-lt"/>
          <a:ea typeface="MS PGothic" panose="020B0600070205080204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>
          <a:solidFill>
            <a:schemeClr val="tx1"/>
          </a:solidFill>
          <a:latin typeface="+mn-lt"/>
          <a:ea typeface="MS PGothic" panose="020B0600070205080204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>
            <a:extLst>
              <a:ext uri="{FF2B5EF4-FFF2-40B4-BE49-F238E27FC236}">
                <a16:creationId xmlns:a16="http://schemas.microsoft.com/office/drawing/2014/main" id="{6FC056E9-D099-4E0F-9355-96EEA438947B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2051" name="Text Placeholder 2">
            <a:extLst>
              <a:ext uri="{FF2B5EF4-FFF2-40B4-BE49-F238E27FC236}">
                <a16:creationId xmlns:a16="http://schemas.microsoft.com/office/drawing/2014/main" id="{858F629D-6E15-4D2C-98DF-99CDAA11C0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024BA9-7AFD-4302-9C9E-C5B13F901C2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eaLnBrk="1" hangingPunct="1">
              <a:defRPr sz="10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1F3CCA9D-8B83-4949-9997-E4073617186C}" type="datetime1">
              <a:rPr lang="en-GB" altLang="en-US"/>
              <a:pPr>
                <a:defRPr/>
              </a:pPr>
              <a:t>15/02/2022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7E612D-DF15-4655-AF41-E565514123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 pitchFamily="34" charset="0"/>
              </a:defRPr>
            </a:lvl1pPr>
          </a:lstStyle>
          <a:p>
            <a:pPr>
              <a:defRPr/>
            </a:pPr>
            <a:fld id="{88BD9698-65B3-4A73-980F-011B4F90636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7" r:id="rId1"/>
    <p:sldLayoutId id="2147483778" r:id="rId2"/>
    <p:sldLayoutId id="2147483779" r:id="rId3"/>
    <p:sldLayoutId id="2147483780" r:id="rId4"/>
    <p:sldLayoutId id="2147483781" r:id="rId5"/>
    <p:sldLayoutId id="2147483782" r:id="rId6"/>
    <p:sldLayoutId id="2147483783" r:id="rId7"/>
    <p:sldLayoutId id="2147483784" r:id="rId8"/>
    <p:sldLayoutId id="2147483785" r:id="rId9"/>
    <p:sldLayoutId id="2147483786" r:id="rId10"/>
    <p:sldLayoutId id="2147483787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MS PGothic" panose="020B0600070205080204" pitchFamily="34" charset="-128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MS PGothic" panose="020B0600070205080204" pitchFamily="34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MS PGothic" panose="020B0600070205080204" pitchFamily="34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MS PGothic" panose="020B0600070205080204" pitchFamily="34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MS PGothic" panose="020B0600070205080204" pitchFamily="34" charset="-128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>
          <a:solidFill>
            <a:schemeClr val="tx1"/>
          </a:solidFill>
          <a:latin typeface="+mn-lt"/>
          <a:ea typeface="MS PGothic" panose="020B0600070205080204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>
          <a:solidFill>
            <a:schemeClr val="tx1"/>
          </a:solidFill>
          <a:latin typeface="+mn-lt"/>
          <a:ea typeface="MS PGothic" panose="020B0600070205080204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>
            <a:extLst>
              <a:ext uri="{FF2B5EF4-FFF2-40B4-BE49-F238E27FC236}">
                <a16:creationId xmlns:a16="http://schemas.microsoft.com/office/drawing/2014/main" id="{E37F1499-8C55-4190-A63E-C49A34F47835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>
            <a:extLst>
              <a:ext uri="{FF2B5EF4-FFF2-40B4-BE49-F238E27FC236}">
                <a16:creationId xmlns:a16="http://schemas.microsoft.com/office/drawing/2014/main" id="{36AA498B-7776-4FAB-86AE-478060EF2B5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3774FF8D-95FB-414C-840D-804CB834C17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eaLnBrk="1" hangingPunct="1">
              <a:defRPr sz="10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1D037A4A-4E69-4AC5-8965-D6D135D5F43B}" type="datetime1">
              <a:rPr lang="en-GB" altLang="en-US"/>
              <a:pPr>
                <a:defRPr/>
              </a:pPr>
              <a:t>15/02/2022</a:t>
            </a:fld>
            <a:endParaRPr lang="en-GB" alt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65CDB355-D798-4061-AB31-7B1DA450EA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  <a:ea typeface="ＭＳ Ｐゴシック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E0762872-F6F7-452A-B1E6-776565F5DEE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 pitchFamily="34" charset="0"/>
              </a:defRPr>
            </a:lvl1pPr>
          </a:lstStyle>
          <a:p>
            <a:pPr>
              <a:defRPr/>
            </a:pPr>
            <a:fld id="{74EF2CEB-C863-49C9-9F7B-CDB11C3BCF1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8" r:id="rId1"/>
    <p:sldLayoutId id="2147483789" r:id="rId2"/>
    <p:sldLayoutId id="2147483790" r:id="rId3"/>
    <p:sldLayoutId id="2147483791" r:id="rId4"/>
    <p:sldLayoutId id="2147483792" r:id="rId5"/>
    <p:sldLayoutId id="2147483793" r:id="rId6"/>
    <p:sldLayoutId id="2147483794" r:id="rId7"/>
    <p:sldLayoutId id="2147483795" r:id="rId8"/>
    <p:sldLayoutId id="2147483796" r:id="rId9"/>
    <p:sldLayoutId id="2147483797" r:id="rId10"/>
    <p:sldLayoutId id="2147483798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MS PGothic" panose="020B0600070205080204" pitchFamily="34" charset="-128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MS PGothic" panose="020B0600070205080204" pitchFamily="34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MS PGothic" panose="020B0600070205080204" pitchFamily="34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MS PGothic" panose="020B0600070205080204" pitchFamily="34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MS PGothic" panose="020B0600070205080204" pitchFamily="34" charset="-128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>
          <a:solidFill>
            <a:schemeClr val="tx1"/>
          </a:solidFill>
          <a:latin typeface="+mn-lt"/>
          <a:ea typeface="MS PGothic" panose="020B0600070205080204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>
          <a:solidFill>
            <a:schemeClr val="tx1"/>
          </a:solidFill>
          <a:latin typeface="+mn-lt"/>
          <a:ea typeface="MS PGothic" panose="020B0600070205080204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search-proquest-com.ezproxy.uwtsd.ac.uk/docview/2291274963?OpenUrlRefId=info:xri/sid:primo&amp;accountid=130472" TargetMode="External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irc.queensu.ca/sites/default/files/articles/workplace-harassment-after-metoo.pdf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3">
            <a:extLst>
              <a:ext uri="{FF2B5EF4-FFF2-40B4-BE49-F238E27FC236}">
                <a16:creationId xmlns:a16="http://schemas.microsoft.com/office/drawing/2014/main" id="{F4ACA0E3-6F7D-42B0-960C-C6F0567222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2950" y="1522413"/>
            <a:ext cx="7772400" cy="1470025"/>
          </a:xfrm>
        </p:spPr>
        <p:txBody>
          <a:bodyPr/>
          <a:lstStyle/>
          <a:p>
            <a:r>
              <a:rPr lang="en-GB" altLang="en-US"/>
              <a:t>Developing Workplace Critical Thinking (DWC)</a:t>
            </a:r>
          </a:p>
        </p:txBody>
      </p:sp>
      <p:sp>
        <p:nvSpPr>
          <p:cNvPr id="6147" name="Subtitle 4">
            <a:extLst>
              <a:ext uri="{FF2B5EF4-FFF2-40B4-BE49-F238E27FC236}">
                <a16:creationId xmlns:a16="http://schemas.microsoft.com/office/drawing/2014/main" id="{0E3C0135-385B-4254-9DE9-C6DC237610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71550" y="3440113"/>
            <a:ext cx="6400800" cy="1752600"/>
          </a:xfrm>
        </p:spPr>
        <p:txBody>
          <a:bodyPr/>
          <a:lstStyle/>
          <a:p>
            <a:r>
              <a:rPr lang="en-GB" altLang="en-US" dirty="0">
                <a:ea typeface="MS PGothic"/>
              </a:rPr>
              <a:t>BMSW5101 </a:t>
            </a:r>
            <a:endParaRPr lang="en-GB" altLang="en-US"/>
          </a:p>
          <a:p>
            <a:endParaRPr lang="en-GB" altLang="en-US"/>
          </a:p>
          <a:p>
            <a:r>
              <a:rPr lang="en-GB" altLang="en-US" dirty="0">
                <a:ea typeface="MS PGothic"/>
              </a:rPr>
              <a:t>Week 2 – 2022 (22 slides)</a:t>
            </a:r>
            <a:endParaRPr lang="en-GB" altLang="en-US" dirty="0"/>
          </a:p>
        </p:txBody>
      </p:sp>
      <p:sp>
        <p:nvSpPr>
          <p:cNvPr id="6148" name="Date Placeholder 1">
            <a:extLst>
              <a:ext uri="{FF2B5EF4-FFF2-40B4-BE49-F238E27FC236}">
                <a16:creationId xmlns:a16="http://schemas.microsoft.com/office/drawing/2014/main" id="{D950B6A5-F01D-41F7-BCA5-3673F45EBFDC}"/>
              </a:ext>
            </a:extLst>
          </p:cNvPr>
          <p:cNvSpPr>
            <a:spLocks noGrp="1" noChangeArrowheads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6117258-0BB5-4C8C-811B-5BFB2D3173C6}" type="datetime1">
              <a:rPr lang="en-GB" altLang="en-US" sz="10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15/02/2022</a:t>
            </a:fld>
            <a:endParaRPr lang="en-GB" altLang="en-US" sz="1000">
              <a:solidFill>
                <a:srgbClr val="898989"/>
              </a:solidFill>
            </a:endParaRPr>
          </a:p>
        </p:txBody>
      </p:sp>
      <p:sp>
        <p:nvSpPr>
          <p:cNvPr id="6149" name="Slide Number Placeholder 2">
            <a:extLst>
              <a:ext uri="{FF2B5EF4-FFF2-40B4-BE49-F238E27FC236}">
                <a16:creationId xmlns:a16="http://schemas.microsoft.com/office/drawing/2014/main" id="{6F85EA44-36D6-4141-BF90-E3FFE8AB013B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08BDD5A-5AB6-4E57-AC17-6431F301DCD7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1">
            <a:extLst>
              <a:ext uri="{FF2B5EF4-FFF2-40B4-BE49-F238E27FC236}">
                <a16:creationId xmlns:a16="http://schemas.microsoft.com/office/drawing/2014/main" id="{B93B065F-F35B-4CFF-BBB7-4CB8836D124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75B4A5-3113-4828-BC1A-7723F9A6BE54}" type="datetime1">
              <a:rPr lang="en-GB" altLang="en-US" sz="10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15/02/2022</a:t>
            </a:fld>
            <a:endParaRPr lang="en-GB" altLang="en-US" sz="1000">
              <a:solidFill>
                <a:srgbClr val="898989"/>
              </a:solidFill>
            </a:endParaRPr>
          </a:p>
        </p:txBody>
      </p:sp>
      <p:sp>
        <p:nvSpPr>
          <p:cNvPr id="7171" name="Slide Number Placeholder 2">
            <a:extLst>
              <a:ext uri="{FF2B5EF4-FFF2-40B4-BE49-F238E27FC236}">
                <a16:creationId xmlns:a16="http://schemas.microsoft.com/office/drawing/2014/main" id="{42EDFB88-DE96-4839-8296-142AF8DD151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BB7286A-A69D-4144-8A3A-DAD723BCA848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7172" name="Date Placeholder 3">
            <a:extLst>
              <a:ext uri="{FF2B5EF4-FFF2-40B4-BE49-F238E27FC236}">
                <a16:creationId xmlns:a16="http://schemas.microsoft.com/office/drawing/2014/main" id="{936A6E6E-9F6A-4853-8749-C3C1ED7600D7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fld id="{0918A2E6-FC98-4AA1-A4A2-AA714DE9F8A0}" type="datetime1">
              <a:rPr lang="en-GB" altLang="en-US" sz="1800"/>
              <a:pPr eaLnBrk="1" hangingPunct="1">
                <a:spcBef>
                  <a:spcPct val="0"/>
                </a:spcBef>
                <a:buFont typeface="Arial" panose="020B0604020202020204" pitchFamily="34" charset="0"/>
                <a:buNone/>
              </a:pPr>
              <a:t>15/02/2022</a:t>
            </a:fld>
            <a:endParaRPr lang="en-US" altLang="en-US" sz="1800"/>
          </a:p>
        </p:txBody>
      </p:sp>
      <p:sp>
        <p:nvSpPr>
          <p:cNvPr id="7173" name="Title 1">
            <a:extLst>
              <a:ext uri="{FF2B5EF4-FFF2-40B4-BE49-F238E27FC236}">
                <a16:creationId xmlns:a16="http://schemas.microsoft.com/office/drawing/2014/main" id="{1A4FEC3E-1B5C-42A0-A2F4-52E493648837}"/>
              </a:ext>
            </a:extLst>
          </p:cNvPr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GB" altLang="en-US"/>
              <a:t>Content</a:t>
            </a:r>
          </a:p>
        </p:txBody>
      </p:sp>
      <p:sp>
        <p:nvSpPr>
          <p:cNvPr id="7174" name="Content Placeholder 2">
            <a:extLst>
              <a:ext uri="{FF2B5EF4-FFF2-40B4-BE49-F238E27FC236}">
                <a16:creationId xmlns:a16="http://schemas.microsoft.com/office/drawing/2014/main" id="{C0DF7D6C-3819-4B48-8787-50C249F826F1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11188" y="1554163"/>
            <a:ext cx="8229600" cy="3916362"/>
          </a:xfrm>
        </p:spPr>
        <p:txBody>
          <a:bodyPr/>
          <a:lstStyle/>
          <a:p>
            <a:r>
              <a:rPr lang="en-GB" altLang="en-US" sz="3800"/>
              <a:t>Recap week 1</a:t>
            </a:r>
          </a:p>
          <a:p>
            <a:r>
              <a:rPr lang="en-GB" altLang="en-US" sz="3800"/>
              <a:t>Important terms defined</a:t>
            </a:r>
          </a:p>
          <a:p>
            <a:r>
              <a:rPr lang="en-GB" altLang="en-US" sz="3800"/>
              <a:t>Critical thinking defined</a:t>
            </a:r>
          </a:p>
          <a:p>
            <a:r>
              <a:rPr lang="en-GB" altLang="en-US" sz="3800"/>
              <a:t>Exercise </a:t>
            </a:r>
          </a:p>
        </p:txBody>
      </p:sp>
      <p:sp>
        <p:nvSpPr>
          <p:cNvPr id="7175" name="Slide Number Placeholder 3">
            <a:extLst>
              <a:ext uri="{FF2B5EF4-FFF2-40B4-BE49-F238E27FC236}">
                <a16:creationId xmlns:a16="http://schemas.microsoft.com/office/drawing/2014/main" id="{E5F55FAB-97DE-45FF-96B0-2729EC993FCD}"/>
              </a:ext>
            </a:extLst>
          </p:cNvPr>
          <p:cNvSpPr txBox="1">
            <a:spLocks noGrp="1"/>
          </p:cNvSpPr>
          <p:nvPr/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DE81B4BA-ED11-4643-B03C-0D138E3CE0D3}" type="slidenum">
              <a:rPr lang="en-US" altLang="en-US" sz="1400">
                <a:latin typeface="Arial" panose="020B0604020202020204" pitchFamily="34" charset="0"/>
              </a:rPr>
              <a:pPr algn="r" eaLnBrk="1" hangingPunct="1"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40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Date Placeholder 1">
            <a:extLst>
              <a:ext uri="{FF2B5EF4-FFF2-40B4-BE49-F238E27FC236}">
                <a16:creationId xmlns:a16="http://schemas.microsoft.com/office/drawing/2014/main" id="{3824BB1E-6BCC-4CCF-A35D-FAC5A10305C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03A9730-FF60-4AEB-8505-F9C4BF193C46}" type="datetime1">
              <a:rPr lang="en-GB" altLang="en-US" sz="10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15/02/2022</a:t>
            </a:fld>
            <a:endParaRPr lang="en-GB" altLang="en-US" sz="1000">
              <a:solidFill>
                <a:srgbClr val="898989"/>
              </a:solidFill>
            </a:endParaRPr>
          </a:p>
        </p:txBody>
      </p:sp>
      <p:sp>
        <p:nvSpPr>
          <p:cNvPr id="9219" name="Slide Number Placeholder 2">
            <a:extLst>
              <a:ext uri="{FF2B5EF4-FFF2-40B4-BE49-F238E27FC236}">
                <a16:creationId xmlns:a16="http://schemas.microsoft.com/office/drawing/2014/main" id="{5D9B8A1D-10BC-449A-9D2F-A3EE446AF51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AD0B035-36A7-4F86-A81C-5A0F82581D0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9220" name="Title 1">
            <a:extLst>
              <a:ext uri="{FF2B5EF4-FFF2-40B4-BE49-F238E27FC236}">
                <a16:creationId xmlns:a16="http://schemas.microsoft.com/office/drawing/2014/main" id="{F6F6740C-FB65-4C80-9F40-A6579AEBEA04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8229600" cy="1138237"/>
          </a:xfrm>
        </p:spPr>
        <p:txBody>
          <a:bodyPr/>
          <a:lstStyle/>
          <a:p>
            <a:r>
              <a:rPr lang="en-GB" altLang="en-US" dirty="0">
                <a:ea typeface="MS PGothic"/>
              </a:rPr>
              <a:t>Take a minute to think</a:t>
            </a:r>
            <a:endParaRPr lang="en-GB" altLang="en-US" dirty="0"/>
          </a:p>
        </p:txBody>
      </p:sp>
      <p:sp>
        <p:nvSpPr>
          <p:cNvPr id="9221" name="Content Placeholder 2">
            <a:extLst>
              <a:ext uri="{FF2B5EF4-FFF2-40B4-BE49-F238E27FC236}">
                <a16:creationId xmlns:a16="http://schemas.microsoft.com/office/drawing/2014/main" id="{DAED52C7-FE27-407F-9DA4-A25C73088791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268413"/>
            <a:ext cx="8229600" cy="4248150"/>
          </a:xfrm>
        </p:spPr>
        <p:txBody>
          <a:bodyPr/>
          <a:lstStyle/>
          <a:p>
            <a:endParaRPr lang="en-GB" altLang="en-US" sz="3500"/>
          </a:p>
          <a:p>
            <a:pPr>
              <a:buNone/>
            </a:pPr>
            <a:r>
              <a:rPr lang="en-GB" sz="3500" dirty="0">
                <a:ea typeface="+mn-lt"/>
                <a:cs typeface="+mn-lt"/>
              </a:rPr>
              <a:t> write in the chat</a:t>
            </a:r>
          </a:p>
          <a:p>
            <a:pPr>
              <a:buFont typeface="Arial" panose="020B0604020202020204" pitchFamily="34" charset="0"/>
              <a:buNone/>
            </a:pPr>
            <a:endParaRPr lang="en-GB" altLang="en-US" sz="3500" dirty="0"/>
          </a:p>
          <a:p>
            <a:pPr>
              <a:buFont typeface="Arial" panose="020B0604020202020204" pitchFamily="34" charset="0"/>
              <a:buNone/>
            </a:pPr>
            <a:endParaRPr lang="en-GB" altLang="en-US" sz="3500"/>
          </a:p>
          <a:p>
            <a:r>
              <a:rPr lang="en-GB" altLang="en-US" sz="3500" dirty="0">
                <a:ea typeface="MS PGothic"/>
              </a:rPr>
              <a:t>What are beliefs?</a:t>
            </a:r>
          </a:p>
          <a:p>
            <a:endParaRPr lang="en-GB" altLang="en-US" sz="3500"/>
          </a:p>
        </p:txBody>
      </p:sp>
      <p:sp>
        <p:nvSpPr>
          <p:cNvPr id="9222" name="Slide Number Placeholder 3">
            <a:extLst>
              <a:ext uri="{FF2B5EF4-FFF2-40B4-BE49-F238E27FC236}">
                <a16:creationId xmlns:a16="http://schemas.microsoft.com/office/drawing/2014/main" id="{37018508-35FE-4885-9B41-0C35F730DC53}"/>
              </a:ext>
            </a:extLst>
          </p:cNvPr>
          <p:cNvSpPr txBox="1">
            <a:spLocks noGrp="1"/>
          </p:cNvSpPr>
          <p:nvPr/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116E7AFD-BAB9-4E32-BCC7-C74FC9AE9FA4}" type="slidenum">
              <a:rPr lang="en-US" altLang="en-US" sz="1400">
                <a:latin typeface="Arial" panose="020B0604020202020204" pitchFamily="34" charset="0"/>
              </a:rPr>
              <a:pPr algn="r" eaLnBrk="1" hangingPunct="1">
                <a:spcBef>
                  <a:spcPct val="0"/>
                </a:spcBef>
                <a:buFontTx/>
                <a:buNone/>
              </a:pPr>
              <a:t>3</a:t>
            </a:fld>
            <a:endParaRPr lang="en-US" altLang="en-US" sz="140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Date Placeholder 3">
            <a:extLst>
              <a:ext uri="{FF2B5EF4-FFF2-40B4-BE49-F238E27FC236}">
                <a16:creationId xmlns:a16="http://schemas.microsoft.com/office/drawing/2014/main" id="{A7F2D983-FD4C-4481-B6A3-441882F4FF7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B3A0F93-F8BC-48C8-B341-ECEF0BC04EDD}" type="datetime1">
              <a:rPr lang="en-GB" altLang="en-US" sz="10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15/02/2022</a:t>
            </a:fld>
            <a:endParaRPr lang="en-GB" altLang="en-US" sz="1000">
              <a:solidFill>
                <a:srgbClr val="898989"/>
              </a:solidFill>
            </a:endParaRPr>
          </a:p>
        </p:txBody>
      </p:sp>
      <p:sp>
        <p:nvSpPr>
          <p:cNvPr id="10243" name="Slide Number Placeholder 4">
            <a:extLst>
              <a:ext uri="{FF2B5EF4-FFF2-40B4-BE49-F238E27FC236}">
                <a16:creationId xmlns:a16="http://schemas.microsoft.com/office/drawing/2014/main" id="{206D6B3D-75F4-419F-8B4A-8EA4D480F6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42E2082-8034-4A1A-8F80-D4358A39C3DC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0244" name="Rectangle 2">
            <a:extLst>
              <a:ext uri="{FF2B5EF4-FFF2-40B4-BE49-F238E27FC236}">
                <a16:creationId xmlns:a16="http://schemas.microsoft.com/office/drawing/2014/main" id="{95027BD7-5922-453E-8CAB-3E0A171FB5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1975"/>
          </a:xfrm>
        </p:spPr>
        <p:txBody>
          <a:bodyPr/>
          <a:lstStyle/>
          <a:p>
            <a:r>
              <a:rPr lang="en-GB" altLang="en-US" sz="4000"/>
              <a:t>Beliefs</a:t>
            </a:r>
          </a:p>
        </p:txBody>
      </p:sp>
      <p:sp>
        <p:nvSpPr>
          <p:cNvPr id="10245" name="Rectangle 3">
            <a:extLst>
              <a:ext uri="{FF2B5EF4-FFF2-40B4-BE49-F238E27FC236}">
                <a16:creationId xmlns:a16="http://schemas.microsoft.com/office/drawing/2014/main" id="{99C8C516-24E4-4662-A76A-E4FDC428AD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0213" y="1196975"/>
            <a:ext cx="8229600" cy="4608513"/>
          </a:xfrm>
        </p:spPr>
        <p:txBody>
          <a:bodyPr/>
          <a:lstStyle/>
          <a:p>
            <a:pPr>
              <a:lnSpc>
                <a:spcPct val="80000"/>
              </a:lnSpc>
              <a:buNone/>
            </a:pPr>
            <a:br>
              <a:rPr lang="en-GB" altLang="en-US" sz="3000" dirty="0"/>
            </a:br>
            <a:r>
              <a:rPr lang="en-GB" altLang="en-US" sz="3000" dirty="0">
                <a:ea typeface="MS PGothic"/>
              </a:rPr>
              <a:t>A belief is an internal feeling that something is true, even though that belief may be unproven or irrational. e.g. I believe that walking under a ladder brings bad luck, or I believe that there is life after death </a:t>
            </a:r>
            <a:endParaRPr lang="en-GB" altLang="en-US" sz="3000"/>
          </a:p>
          <a:p>
            <a:pPr>
              <a:lnSpc>
                <a:spcPct val="80000"/>
              </a:lnSpc>
              <a:buFont typeface="Arial" panose="020B0604020202020204" pitchFamily="34" charset="0"/>
              <a:buNone/>
            </a:pPr>
            <a:r>
              <a:rPr lang="en-GB" altLang="en-US" sz="3000" dirty="0">
                <a:ea typeface="MS PGothic"/>
              </a:rPr>
              <a:t>	(Anderson &amp; De Silva, 2009).</a:t>
            </a:r>
          </a:p>
          <a:p>
            <a:pPr>
              <a:lnSpc>
                <a:spcPct val="80000"/>
              </a:lnSpc>
              <a:buFont typeface="Arial" panose="020B0604020202020204" pitchFamily="34" charset="0"/>
              <a:buNone/>
            </a:pPr>
            <a:endParaRPr lang="en-GB" altLang="en-US" sz="3000"/>
          </a:p>
          <a:p>
            <a:pPr>
              <a:lnSpc>
                <a:spcPct val="80000"/>
              </a:lnSpc>
            </a:pPr>
            <a:r>
              <a:rPr lang="en-GB" altLang="en-US" i="1" dirty="0">
                <a:ea typeface="MS PGothic"/>
              </a:rPr>
              <a:t>do you agree with this definition</a:t>
            </a:r>
            <a:r>
              <a:rPr lang="en-GB" altLang="en-US" dirty="0">
                <a:ea typeface="MS PGothic"/>
              </a:rPr>
              <a:t>? </a:t>
            </a:r>
            <a:r>
              <a:rPr lang="en-GB" i="1" dirty="0">
                <a:ea typeface="+mn-lt"/>
                <a:cs typeface="+mn-lt"/>
              </a:rPr>
              <a:t>why? </a:t>
            </a:r>
          </a:p>
          <a:p>
            <a:pPr>
              <a:lnSpc>
                <a:spcPct val="80000"/>
              </a:lnSpc>
              <a:buFont typeface="Arial" panose="020B0604020202020204" pitchFamily="34" charset="0"/>
              <a:buNone/>
            </a:pPr>
            <a:endParaRPr lang="en-GB" altLang="en-US" sz="30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Date Placeholder 1">
            <a:extLst>
              <a:ext uri="{FF2B5EF4-FFF2-40B4-BE49-F238E27FC236}">
                <a16:creationId xmlns:a16="http://schemas.microsoft.com/office/drawing/2014/main" id="{59A9321E-5635-456E-B408-B664C445251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1F607CA-0086-46D6-A60D-61B3E4F6F319}" type="datetime1">
              <a:rPr lang="en-GB" altLang="en-US" sz="10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15/02/2022</a:t>
            </a:fld>
            <a:endParaRPr lang="en-GB" altLang="en-US" sz="1000">
              <a:solidFill>
                <a:srgbClr val="898989"/>
              </a:solidFill>
            </a:endParaRPr>
          </a:p>
        </p:txBody>
      </p:sp>
      <p:sp>
        <p:nvSpPr>
          <p:cNvPr id="11267" name="Slide Number Placeholder 2">
            <a:extLst>
              <a:ext uri="{FF2B5EF4-FFF2-40B4-BE49-F238E27FC236}">
                <a16:creationId xmlns:a16="http://schemas.microsoft.com/office/drawing/2014/main" id="{310433E6-7360-427D-9A6E-012B800332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395D828-6503-4E4C-B236-736972B7F4FE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1268" name="Title 1">
            <a:extLst>
              <a:ext uri="{FF2B5EF4-FFF2-40B4-BE49-F238E27FC236}">
                <a16:creationId xmlns:a16="http://schemas.microsoft.com/office/drawing/2014/main" id="{8F99A786-E74A-4989-BA96-B432A4720711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8229600" cy="1138237"/>
          </a:xfrm>
        </p:spPr>
        <p:txBody>
          <a:bodyPr/>
          <a:lstStyle/>
          <a:p>
            <a:r>
              <a:rPr lang="en-GB" altLang="en-US" dirty="0">
                <a:ea typeface="MS PGothic"/>
              </a:rPr>
              <a:t>Take a minute to think</a:t>
            </a:r>
            <a:endParaRPr lang="en-GB" altLang="en-US" dirty="0"/>
          </a:p>
        </p:txBody>
      </p:sp>
      <p:sp>
        <p:nvSpPr>
          <p:cNvPr id="11269" name="Content Placeholder 2">
            <a:extLst>
              <a:ext uri="{FF2B5EF4-FFF2-40B4-BE49-F238E27FC236}">
                <a16:creationId xmlns:a16="http://schemas.microsoft.com/office/drawing/2014/main" id="{700C02C1-3A27-4CA4-9BF7-390A5900C372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268413"/>
            <a:ext cx="8229600" cy="4248150"/>
          </a:xfrm>
        </p:spPr>
        <p:txBody>
          <a:bodyPr/>
          <a:lstStyle/>
          <a:p>
            <a:endParaRPr lang="en-GB" altLang="en-US" sz="3500"/>
          </a:p>
          <a:p>
            <a:pPr>
              <a:buNone/>
            </a:pPr>
            <a:r>
              <a:rPr lang="en-GB" sz="3500" dirty="0">
                <a:ea typeface="+mn-lt"/>
                <a:cs typeface="+mn-lt"/>
              </a:rPr>
              <a:t> write in the chat</a:t>
            </a:r>
            <a:endParaRPr lang="en-GB" dirty="0">
              <a:ea typeface="+mn-lt"/>
              <a:cs typeface="+mn-lt"/>
            </a:endParaRPr>
          </a:p>
          <a:p>
            <a:pPr>
              <a:buFont typeface="Arial" panose="020B0604020202020204" pitchFamily="34" charset="0"/>
              <a:buNone/>
            </a:pPr>
            <a:endParaRPr lang="en-GB" altLang="en-US" sz="3500"/>
          </a:p>
          <a:p>
            <a:r>
              <a:rPr lang="en-GB" altLang="en-US" sz="3500" dirty="0">
                <a:ea typeface="MS PGothic"/>
              </a:rPr>
              <a:t>What are values?</a:t>
            </a:r>
          </a:p>
          <a:p>
            <a:endParaRPr lang="en-GB" altLang="en-US" sz="3500"/>
          </a:p>
        </p:txBody>
      </p:sp>
      <p:sp>
        <p:nvSpPr>
          <p:cNvPr id="11270" name="Slide Number Placeholder 3">
            <a:extLst>
              <a:ext uri="{FF2B5EF4-FFF2-40B4-BE49-F238E27FC236}">
                <a16:creationId xmlns:a16="http://schemas.microsoft.com/office/drawing/2014/main" id="{487CDF0E-98B2-4BAE-B3EB-2F87F8537FCA}"/>
              </a:ext>
            </a:extLst>
          </p:cNvPr>
          <p:cNvSpPr txBox="1">
            <a:spLocks noGrp="1"/>
          </p:cNvSpPr>
          <p:nvPr/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9F23C5E5-41D7-4303-A3E8-B3038FF3033F}" type="slidenum">
              <a:rPr lang="en-US" altLang="en-US" sz="1400">
                <a:latin typeface="Arial" panose="020B0604020202020204" pitchFamily="34" charset="0"/>
              </a:rPr>
              <a:pPr algn="r" eaLnBrk="1" hangingPunct="1">
                <a:spcBef>
                  <a:spcPct val="0"/>
                </a:spcBef>
                <a:buFontTx/>
                <a:buNone/>
              </a:pPr>
              <a:t>5</a:t>
            </a:fld>
            <a:endParaRPr lang="en-US" altLang="en-US" sz="140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Date Placeholder 3">
            <a:extLst>
              <a:ext uri="{FF2B5EF4-FFF2-40B4-BE49-F238E27FC236}">
                <a16:creationId xmlns:a16="http://schemas.microsoft.com/office/drawing/2014/main" id="{4C21F181-C3FA-4D45-922E-83970817C2BF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3BE45B0-AC8B-4382-8D94-910378AEC4EB}" type="datetime1">
              <a:rPr lang="en-GB" altLang="en-US" sz="10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15/02/2022</a:t>
            </a:fld>
            <a:endParaRPr lang="en-GB" altLang="en-US" sz="1000">
              <a:solidFill>
                <a:srgbClr val="898989"/>
              </a:solidFill>
            </a:endParaRPr>
          </a:p>
        </p:txBody>
      </p:sp>
      <p:sp>
        <p:nvSpPr>
          <p:cNvPr id="12291" name="Slide Number Placeholder 4">
            <a:extLst>
              <a:ext uri="{FF2B5EF4-FFF2-40B4-BE49-F238E27FC236}">
                <a16:creationId xmlns:a16="http://schemas.microsoft.com/office/drawing/2014/main" id="{72AB5DED-E977-4DCE-86DA-3BB9081C89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C93BB92-1C7A-479A-92C7-67F514AE598D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2292" name="Rectangle 2">
            <a:extLst>
              <a:ext uri="{FF2B5EF4-FFF2-40B4-BE49-F238E27FC236}">
                <a16:creationId xmlns:a16="http://schemas.microsoft.com/office/drawing/2014/main" id="{BBBFAB79-EA9C-4919-9CC1-31C8DB2F78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r>
              <a:rPr lang="en-GB" altLang="en-US"/>
              <a:t>Values</a:t>
            </a:r>
          </a:p>
        </p:txBody>
      </p:sp>
      <p:sp>
        <p:nvSpPr>
          <p:cNvPr id="22533" name="Rectangle 3">
            <a:extLst>
              <a:ext uri="{FF2B5EF4-FFF2-40B4-BE49-F238E27FC236}">
                <a16:creationId xmlns:a16="http://schemas.microsoft.com/office/drawing/2014/main" id="{5282A395-CFAD-41DF-838B-809014DCFC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981075"/>
            <a:ext cx="8229600" cy="4535488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dirty="0"/>
              <a:t>A value is a measure of the worth or importance a person attaches to something; our values are often reflected in the way we live our lives e.g. I value freedom of speech, or I value my family, morals (Anderson &amp; De Silva, 2009).</a:t>
            </a:r>
          </a:p>
          <a:p>
            <a:pPr>
              <a:defRPr/>
            </a:pPr>
            <a:endParaRPr lang="en-GB" altLang="en-US" sz="2800" i="1" dirty="0"/>
          </a:p>
          <a:p>
            <a:pPr>
              <a:defRPr/>
            </a:pPr>
            <a:r>
              <a:rPr lang="en-GB" altLang="en-US" sz="2800" i="1" dirty="0"/>
              <a:t> Why do you (dis) agree with this definition</a:t>
            </a:r>
            <a:r>
              <a:rPr lang="en-GB" altLang="en-US" sz="2800" dirty="0"/>
              <a:t>?</a:t>
            </a:r>
          </a:p>
          <a:p>
            <a:pPr>
              <a:defRPr/>
            </a:pPr>
            <a:endParaRPr lang="en-GB" altLang="en-US" sz="2800" i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Date Placeholder 1">
            <a:extLst>
              <a:ext uri="{FF2B5EF4-FFF2-40B4-BE49-F238E27FC236}">
                <a16:creationId xmlns:a16="http://schemas.microsoft.com/office/drawing/2014/main" id="{006F24F5-901D-4911-A390-6C0117074A2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05CEFB2-A6C5-40D1-BB5A-1C51771104AF}" type="datetime1">
              <a:rPr lang="en-GB" altLang="en-US" sz="10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15/02/2022</a:t>
            </a:fld>
            <a:endParaRPr lang="en-GB" altLang="en-US" sz="1000">
              <a:solidFill>
                <a:srgbClr val="898989"/>
              </a:solidFill>
            </a:endParaRPr>
          </a:p>
        </p:txBody>
      </p:sp>
      <p:sp>
        <p:nvSpPr>
          <p:cNvPr id="13315" name="Slide Number Placeholder 2">
            <a:extLst>
              <a:ext uri="{FF2B5EF4-FFF2-40B4-BE49-F238E27FC236}">
                <a16:creationId xmlns:a16="http://schemas.microsoft.com/office/drawing/2014/main" id="{E8E9F7D5-6E85-4650-A531-A739A769837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3F00931-DE54-4D20-82BC-D65E03062B9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3316" name="Title 1">
            <a:extLst>
              <a:ext uri="{FF2B5EF4-FFF2-40B4-BE49-F238E27FC236}">
                <a16:creationId xmlns:a16="http://schemas.microsoft.com/office/drawing/2014/main" id="{2A606A1E-4EE1-482E-B5D2-CCE592634A7F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8229600" cy="1138237"/>
          </a:xfrm>
        </p:spPr>
        <p:txBody>
          <a:bodyPr/>
          <a:lstStyle/>
          <a:p>
            <a:r>
              <a:rPr lang="en-GB" altLang="en-US"/>
              <a:t>Take a minute and think</a:t>
            </a:r>
          </a:p>
        </p:txBody>
      </p:sp>
      <p:sp>
        <p:nvSpPr>
          <p:cNvPr id="13317" name="Content Placeholder 2">
            <a:extLst>
              <a:ext uri="{FF2B5EF4-FFF2-40B4-BE49-F238E27FC236}">
                <a16:creationId xmlns:a16="http://schemas.microsoft.com/office/drawing/2014/main" id="{55FE1442-03D7-4439-9CCF-E5EDC94E78B7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268413"/>
            <a:ext cx="8229600" cy="4248150"/>
          </a:xfrm>
        </p:spPr>
        <p:txBody>
          <a:bodyPr/>
          <a:lstStyle/>
          <a:p>
            <a:endParaRPr lang="en-GB" altLang="en-US" sz="3500"/>
          </a:p>
          <a:p>
            <a:pPr>
              <a:buNone/>
            </a:pPr>
            <a:r>
              <a:rPr lang="en-GB" sz="3500" dirty="0">
                <a:ea typeface="+mn-lt"/>
                <a:cs typeface="+mn-lt"/>
              </a:rPr>
              <a:t> write in the chat</a:t>
            </a:r>
            <a:endParaRPr lang="en-GB" dirty="0"/>
          </a:p>
          <a:p>
            <a:pPr>
              <a:buFont typeface="Arial" panose="020B0604020202020204" pitchFamily="34" charset="0"/>
              <a:buNone/>
            </a:pPr>
            <a:endParaRPr lang="en-GB" altLang="en-US" sz="3500"/>
          </a:p>
          <a:p>
            <a:r>
              <a:rPr lang="en-GB" altLang="en-US" sz="3500" dirty="0">
                <a:ea typeface="MS PGothic"/>
              </a:rPr>
              <a:t>What do you consider to be attitudes?</a:t>
            </a:r>
          </a:p>
          <a:p>
            <a:endParaRPr lang="en-GB" altLang="en-US" sz="3500"/>
          </a:p>
        </p:txBody>
      </p:sp>
      <p:sp>
        <p:nvSpPr>
          <p:cNvPr id="13318" name="Slide Number Placeholder 3">
            <a:extLst>
              <a:ext uri="{FF2B5EF4-FFF2-40B4-BE49-F238E27FC236}">
                <a16:creationId xmlns:a16="http://schemas.microsoft.com/office/drawing/2014/main" id="{23E04267-2A9E-4BBD-88E1-EBD9EA9167E4}"/>
              </a:ext>
            </a:extLst>
          </p:cNvPr>
          <p:cNvSpPr txBox="1">
            <a:spLocks noGrp="1"/>
          </p:cNvSpPr>
          <p:nvPr/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823E1B26-65AC-46CE-9A31-E67594A699D2}" type="slidenum">
              <a:rPr lang="en-US" altLang="en-US" sz="1400">
                <a:latin typeface="Arial" panose="020B0604020202020204" pitchFamily="34" charset="0"/>
              </a:rPr>
              <a:pPr algn="r" eaLnBrk="1" hangingPunct="1">
                <a:spcBef>
                  <a:spcPct val="0"/>
                </a:spcBef>
                <a:buFontTx/>
                <a:buNone/>
              </a:pPr>
              <a:t>7</a:t>
            </a:fld>
            <a:endParaRPr lang="en-US" altLang="en-US" sz="140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Date Placeholder 3">
            <a:extLst>
              <a:ext uri="{FF2B5EF4-FFF2-40B4-BE49-F238E27FC236}">
                <a16:creationId xmlns:a16="http://schemas.microsoft.com/office/drawing/2014/main" id="{3780AF59-6D59-4E4A-8899-AB3DBC3A414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DDE7481-A359-4674-B1E4-614B2B9E18E5}" type="datetime1">
              <a:rPr lang="en-GB" altLang="en-US" sz="10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15/02/2022</a:t>
            </a:fld>
            <a:endParaRPr lang="en-GB" altLang="en-US" sz="1000">
              <a:solidFill>
                <a:srgbClr val="898989"/>
              </a:solidFill>
            </a:endParaRPr>
          </a:p>
        </p:txBody>
      </p:sp>
      <p:sp>
        <p:nvSpPr>
          <p:cNvPr id="14339" name="Slide Number Placeholder 4">
            <a:extLst>
              <a:ext uri="{FF2B5EF4-FFF2-40B4-BE49-F238E27FC236}">
                <a16:creationId xmlns:a16="http://schemas.microsoft.com/office/drawing/2014/main" id="{CDBBE6F4-9E36-49FC-BA72-8CCB7DC3B83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519C5C5-7AD2-48E2-9D9B-D28CBB92129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4340" name="Rectangle 2">
            <a:extLst>
              <a:ext uri="{FF2B5EF4-FFF2-40B4-BE49-F238E27FC236}">
                <a16:creationId xmlns:a16="http://schemas.microsoft.com/office/drawing/2014/main" id="{C7F9B5CA-7F62-46D5-AFB1-3D3F30FF5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35013"/>
          </a:xfrm>
        </p:spPr>
        <p:txBody>
          <a:bodyPr/>
          <a:lstStyle/>
          <a:p>
            <a:r>
              <a:rPr lang="en-GB" altLang="en-US"/>
              <a:t>Attitudes</a:t>
            </a:r>
          </a:p>
        </p:txBody>
      </p:sp>
      <p:sp>
        <p:nvSpPr>
          <p:cNvPr id="23557" name="Rectangle 3">
            <a:extLst>
              <a:ext uri="{FF2B5EF4-FFF2-40B4-BE49-F238E27FC236}">
                <a16:creationId xmlns:a16="http://schemas.microsoft.com/office/drawing/2014/main" id="{4D7C9D66-D965-42E0-B87E-AC8A8AB588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981075"/>
            <a:ext cx="8229600" cy="4751388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dirty="0">
                <a:ea typeface="MS PGothic"/>
              </a:rPr>
              <a:t>An attitude is the way a person expresses or applies their beliefs and values, and is expressed through words and behaviour. </a:t>
            </a:r>
            <a:r>
              <a:rPr lang="en-GB" dirty="0" err="1">
                <a:ea typeface="MS PGothic"/>
              </a:rPr>
              <a:t>eg</a:t>
            </a:r>
            <a:r>
              <a:rPr lang="en-GB" dirty="0">
                <a:ea typeface="MS PGothic"/>
              </a:rPr>
              <a:t> I get really upset when I hear about cruelty to children and animals, or I hate school (Anderson &amp; De Silva, 2009)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dirty="0"/>
          </a:p>
          <a:p>
            <a:pPr>
              <a:defRPr/>
            </a:pPr>
            <a:r>
              <a:rPr lang="en-GB" altLang="en-US" i="1" dirty="0">
                <a:ea typeface="MS PGothic"/>
              </a:rPr>
              <a:t>do you agree with this definition</a:t>
            </a:r>
            <a:r>
              <a:rPr lang="en-GB" altLang="en-US" dirty="0">
                <a:ea typeface="MS PGothic"/>
              </a:rPr>
              <a:t>? </a:t>
            </a:r>
            <a:r>
              <a:rPr lang="en-GB" altLang="en-US" i="1" dirty="0">
                <a:ea typeface="MS PGothic"/>
              </a:rPr>
              <a:t>Why</a:t>
            </a:r>
            <a:r>
              <a:rPr lang="en-GB" altLang="en-US" dirty="0">
                <a:ea typeface="MS PGothic"/>
              </a:rPr>
              <a:t>?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Content Placeholder 2">
            <a:extLst>
              <a:ext uri="{FF2B5EF4-FFF2-40B4-BE49-F238E27FC236}">
                <a16:creationId xmlns:a16="http://schemas.microsoft.com/office/drawing/2014/main" id="{89CF645D-FA7A-4E37-9B8F-56942CE6ED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altLang="en-US" dirty="0">
                <a:ea typeface="MS PGothic"/>
              </a:rPr>
              <a:t>Emotions are intense, relatively short-lived feelings  </a:t>
            </a:r>
            <a:endParaRPr lang="en-GB" altLang="en-US"/>
          </a:p>
          <a:p>
            <a:pPr marL="0" indent="0">
              <a:buFont typeface="Arial" panose="020B0604020202020204" pitchFamily="34" charset="0"/>
              <a:buNone/>
            </a:pPr>
            <a:endParaRPr lang="en-GB" altLang="en-US"/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>
                <a:ea typeface="MS PGothic"/>
              </a:rPr>
              <a:t>(Clay-Warner &amp; Robinson, 2008)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/>
          </a:p>
          <a:p>
            <a:r>
              <a:rPr lang="en-GB" i="1" dirty="0">
                <a:ea typeface="MS PGothic"/>
              </a:rPr>
              <a:t>do</a:t>
            </a:r>
            <a:r>
              <a:rPr lang="en-GB" i="1" dirty="0">
                <a:ea typeface="+mn-lt"/>
                <a:cs typeface="+mn-lt"/>
              </a:rPr>
              <a:t> you agree with this definition</a:t>
            </a:r>
            <a:r>
              <a:rPr lang="en-GB" dirty="0">
                <a:ea typeface="+mn-lt"/>
                <a:cs typeface="+mn-lt"/>
              </a:rPr>
              <a:t>? </a:t>
            </a:r>
            <a:r>
              <a:rPr lang="en-GB" i="1" dirty="0">
                <a:ea typeface="+mn-lt"/>
                <a:cs typeface="+mn-lt"/>
              </a:rPr>
              <a:t>Why</a:t>
            </a:r>
            <a:r>
              <a:rPr lang="en-GB" dirty="0">
                <a:ea typeface="+mn-lt"/>
                <a:cs typeface="+mn-lt"/>
              </a:rPr>
              <a:t>?</a:t>
            </a:r>
            <a:endParaRPr lang="en-US" dirty="0">
              <a:ea typeface="+mn-lt"/>
              <a:cs typeface="+mn-lt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dirty="0">
              <a:ea typeface="+mn-lt"/>
              <a:cs typeface="+mn-lt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i="1" dirty="0"/>
          </a:p>
        </p:txBody>
      </p:sp>
      <p:sp>
        <p:nvSpPr>
          <p:cNvPr id="15363" name="Date Placeholder 3">
            <a:extLst>
              <a:ext uri="{FF2B5EF4-FFF2-40B4-BE49-F238E27FC236}">
                <a16:creationId xmlns:a16="http://schemas.microsoft.com/office/drawing/2014/main" id="{E460032D-544D-4AC3-8EF0-B17ABB93013E}"/>
              </a:ext>
            </a:extLst>
          </p:cNvPr>
          <p:cNvSpPr>
            <a:spLocks noGrp="1" noChangeArrowheads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931F171-ED38-48CD-A684-0D5313B7FDD1}" type="datetime1">
              <a:rPr lang="en-GB" altLang="en-US" sz="10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15/02/2022</a:t>
            </a:fld>
            <a:endParaRPr lang="en-GB" altLang="en-US" sz="1000">
              <a:solidFill>
                <a:srgbClr val="898989"/>
              </a:solidFill>
            </a:endParaRPr>
          </a:p>
        </p:txBody>
      </p:sp>
      <p:sp>
        <p:nvSpPr>
          <p:cNvPr id="15364" name="Slide Number Placeholder 4">
            <a:extLst>
              <a:ext uri="{FF2B5EF4-FFF2-40B4-BE49-F238E27FC236}">
                <a16:creationId xmlns:a16="http://schemas.microsoft.com/office/drawing/2014/main" id="{6BD0850F-750D-44A1-8317-52B3C0417840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B41DCE5-9CF5-449B-B188-8E1DB54D87D9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5365" name="Rectangle 2">
            <a:extLst>
              <a:ext uri="{FF2B5EF4-FFF2-40B4-BE49-F238E27FC236}">
                <a16:creationId xmlns:a16="http://schemas.microsoft.com/office/drawing/2014/main" id="{0A9DEAEA-A11B-4D66-AE19-5770D4DA5B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Emotions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Date Placeholder 3">
            <a:extLst>
              <a:ext uri="{FF2B5EF4-FFF2-40B4-BE49-F238E27FC236}">
                <a16:creationId xmlns:a16="http://schemas.microsoft.com/office/drawing/2014/main" id="{D9FB9806-479C-45BD-ADDE-F3690BB16DFD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0269719-33EB-493F-AB7B-2C8ABDA28AEE}" type="datetime1">
              <a:rPr lang="en-GB" altLang="en-US" sz="10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15/02/2022</a:t>
            </a:fld>
            <a:endParaRPr lang="en-GB" altLang="en-US" sz="1000">
              <a:solidFill>
                <a:srgbClr val="898989"/>
              </a:solidFill>
            </a:endParaRPr>
          </a:p>
        </p:txBody>
      </p:sp>
      <p:sp>
        <p:nvSpPr>
          <p:cNvPr id="16387" name="Slide Number Placeholder 4">
            <a:extLst>
              <a:ext uri="{FF2B5EF4-FFF2-40B4-BE49-F238E27FC236}">
                <a16:creationId xmlns:a16="http://schemas.microsoft.com/office/drawing/2014/main" id="{9C9A4231-8A08-4441-8377-32337A78AAE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374E0F0-1AD2-45FC-B003-95AAA65304A0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6388" name="Rectangle 2">
            <a:extLst>
              <a:ext uri="{FF2B5EF4-FFF2-40B4-BE49-F238E27FC236}">
                <a16:creationId xmlns:a16="http://schemas.microsoft.com/office/drawing/2014/main" id="{11BE770E-01C7-41FF-9865-CC0700A793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Critical Thinking (CT)</a:t>
            </a:r>
          </a:p>
        </p:txBody>
      </p:sp>
      <p:sp>
        <p:nvSpPr>
          <p:cNvPr id="16389" name="Rectangle 3">
            <a:extLst>
              <a:ext uri="{FF2B5EF4-FFF2-40B4-BE49-F238E27FC236}">
                <a16:creationId xmlns:a16="http://schemas.microsoft.com/office/drawing/2014/main" id="{0A42AA41-EB7F-4115-AD98-51E729D5B9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417638"/>
            <a:ext cx="8229600" cy="4276725"/>
          </a:xfrm>
        </p:spPr>
        <p:txBody>
          <a:bodyPr/>
          <a:lstStyle/>
          <a:p>
            <a:r>
              <a:rPr lang="en-GB" altLang="en-US"/>
              <a:t>Is an activity which entails more than the skills of logic analysis</a:t>
            </a:r>
          </a:p>
          <a:p>
            <a:r>
              <a:rPr lang="en-GB" altLang="en-US"/>
              <a:t>It involves questioning the assumptions underlying customary, habitual ways of thinking and acting</a:t>
            </a:r>
          </a:p>
          <a:p>
            <a:r>
              <a:rPr lang="en-GB" altLang="en-US"/>
              <a:t>Then being ready to act and think differently on the basis of this critical questioning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Date Placeholder 1">
            <a:extLst>
              <a:ext uri="{FF2B5EF4-FFF2-40B4-BE49-F238E27FC236}">
                <a16:creationId xmlns:a16="http://schemas.microsoft.com/office/drawing/2014/main" id="{5E55E072-39EE-47C4-858D-CF982625EC3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5A541EB-82EE-4431-A3EB-B486071E6FD6}" type="datetime1">
              <a:rPr lang="en-GB" altLang="en-US" sz="10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15/02/2022</a:t>
            </a:fld>
            <a:endParaRPr lang="en-GB" altLang="en-US" sz="1000">
              <a:solidFill>
                <a:srgbClr val="898989"/>
              </a:solidFill>
            </a:endParaRPr>
          </a:p>
        </p:txBody>
      </p:sp>
      <p:sp>
        <p:nvSpPr>
          <p:cNvPr id="17411" name="Slide Number Placeholder 2">
            <a:extLst>
              <a:ext uri="{FF2B5EF4-FFF2-40B4-BE49-F238E27FC236}">
                <a16:creationId xmlns:a16="http://schemas.microsoft.com/office/drawing/2014/main" id="{EB102AB6-11D5-421F-8CBC-2A9429DB38A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8FCBE4F-5D78-4C37-A2B3-EA73A00B7D68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2" name="Title 3">
            <a:extLst>
              <a:ext uri="{FF2B5EF4-FFF2-40B4-BE49-F238E27FC236}">
                <a16:creationId xmlns:a16="http://schemas.microsoft.com/office/drawing/2014/main" id="{897B44D5-B69C-4043-A787-48A873B8CCC1}"/>
              </a:ext>
            </a:extLst>
          </p:cNvPr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GB" altLang="en-US"/>
              <a:t>Thinking critically	</a:t>
            </a:r>
          </a:p>
        </p:txBody>
      </p:sp>
      <p:sp>
        <p:nvSpPr>
          <p:cNvPr id="28677" name="Content Placeholder 4">
            <a:extLst>
              <a:ext uri="{FF2B5EF4-FFF2-40B4-BE49-F238E27FC236}">
                <a16:creationId xmlns:a16="http://schemas.microsoft.com/office/drawing/2014/main" id="{036678BB-645C-47AA-A2D8-524F2393B4C8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196975"/>
            <a:ext cx="8229600" cy="4319588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en-US" sz="2800" dirty="0"/>
              <a:t>In adult life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altLang="en-US" sz="2800" dirty="0"/>
          </a:p>
          <a:p>
            <a:pPr>
              <a:defRPr/>
            </a:pPr>
            <a:r>
              <a:rPr lang="en-GB" altLang="en-US" sz="2800" dirty="0"/>
              <a:t>In personal relationships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en-US" sz="2800" i="1" dirty="0"/>
              <a:t>(e.g. why…)</a:t>
            </a:r>
          </a:p>
          <a:p>
            <a:pPr>
              <a:defRPr/>
            </a:pPr>
            <a:r>
              <a:rPr lang="en-GB" altLang="en-US" sz="2800" dirty="0"/>
              <a:t>In work relationships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en-US" sz="2800" i="1" dirty="0"/>
              <a:t>(e.g. is this appropriate…)</a:t>
            </a:r>
          </a:p>
          <a:p>
            <a:pPr>
              <a:defRPr/>
            </a:pPr>
            <a:r>
              <a:rPr lang="en-GB" altLang="en-US" sz="2800" dirty="0"/>
              <a:t>In relations to society/ government/ media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en-US" sz="2800" i="1" dirty="0"/>
              <a:t>(e.g. why…)</a:t>
            </a:r>
          </a:p>
          <a:p>
            <a:pPr>
              <a:defRPr/>
            </a:pPr>
            <a:endParaRPr lang="en-GB" altLang="en-US" sz="2800" dirty="0"/>
          </a:p>
        </p:txBody>
      </p:sp>
      <p:sp>
        <p:nvSpPr>
          <p:cNvPr id="17414" name="Slide Number Placeholder 2">
            <a:extLst>
              <a:ext uri="{FF2B5EF4-FFF2-40B4-BE49-F238E27FC236}">
                <a16:creationId xmlns:a16="http://schemas.microsoft.com/office/drawing/2014/main" id="{C3DB9825-4B02-43B6-B58D-6E2296A54416}"/>
              </a:ext>
            </a:extLst>
          </p:cNvPr>
          <p:cNvSpPr txBox="1">
            <a:spLocks noGrp="1"/>
          </p:cNvSpPr>
          <p:nvPr/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25C527DD-A349-4C6F-BCBC-AE38D6600EA6}" type="slidenum">
              <a:rPr lang="en-US" altLang="en-US" sz="1400">
                <a:latin typeface="Arial" panose="020B0604020202020204" pitchFamily="34" charset="0"/>
              </a:rPr>
              <a:pPr algn="r" eaLnBrk="1" hangingPunct="1">
                <a:spcBef>
                  <a:spcPct val="0"/>
                </a:spcBef>
                <a:buFontTx/>
                <a:buNone/>
              </a:pPr>
              <a:t>11</a:t>
            </a:fld>
            <a:endParaRPr lang="en-US" altLang="en-US" sz="140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Date Placeholder 3">
            <a:extLst>
              <a:ext uri="{FF2B5EF4-FFF2-40B4-BE49-F238E27FC236}">
                <a16:creationId xmlns:a16="http://schemas.microsoft.com/office/drawing/2014/main" id="{C981036C-57FB-421E-99BE-077201592F6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2BD67E1-FE1E-44ED-9CBB-E4C615DAE173}" type="datetime1">
              <a:rPr lang="en-GB" altLang="en-US" sz="10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15/02/2022</a:t>
            </a:fld>
            <a:endParaRPr lang="en-GB" altLang="en-US" sz="1000">
              <a:solidFill>
                <a:srgbClr val="898989"/>
              </a:solidFill>
            </a:endParaRPr>
          </a:p>
        </p:txBody>
      </p:sp>
      <p:sp>
        <p:nvSpPr>
          <p:cNvPr id="19459" name="Slide Number Placeholder 4">
            <a:extLst>
              <a:ext uri="{FF2B5EF4-FFF2-40B4-BE49-F238E27FC236}">
                <a16:creationId xmlns:a16="http://schemas.microsoft.com/office/drawing/2014/main" id="{45FCCD09-EACC-47C9-80D6-E8BE61E8717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DD5253E-3EBA-41D1-8806-F3101DE58B31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9460" name="Rectangle 2">
            <a:extLst>
              <a:ext uri="{FF2B5EF4-FFF2-40B4-BE49-F238E27FC236}">
                <a16:creationId xmlns:a16="http://schemas.microsoft.com/office/drawing/2014/main" id="{0D5EBE0E-0B5E-45D0-B48D-8414831C8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r>
              <a:rPr lang="en-GB" altLang="en-US"/>
              <a:t>Importance for CT</a:t>
            </a:r>
          </a:p>
        </p:txBody>
      </p:sp>
      <p:sp>
        <p:nvSpPr>
          <p:cNvPr id="27653" name="Rectangle 3">
            <a:extLst>
              <a:ext uri="{FF2B5EF4-FFF2-40B4-BE49-F238E27FC236}">
                <a16:creationId xmlns:a16="http://schemas.microsoft.com/office/drawing/2014/main" id="{18455D88-0626-4901-A877-6D15E17CA6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125538"/>
            <a:ext cx="8229600" cy="4391025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en-US" dirty="0"/>
              <a:t>2 ways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altLang="en-US" dirty="0"/>
          </a:p>
          <a:p>
            <a:pPr>
              <a:defRPr/>
            </a:pPr>
            <a:r>
              <a:rPr lang="en-GB" altLang="en-US" dirty="0"/>
              <a:t>Civically: a critical informed population will more likely participate in forms of political activity</a:t>
            </a:r>
          </a:p>
          <a:p>
            <a:pPr>
              <a:defRPr/>
            </a:pPr>
            <a:r>
              <a:rPr lang="en-GB" altLang="en-US" dirty="0"/>
              <a:t>Economically: a critically active and creative workforce is key for a country in times of economic challenges</a:t>
            </a:r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Date Placeholder 3">
            <a:extLst>
              <a:ext uri="{FF2B5EF4-FFF2-40B4-BE49-F238E27FC236}">
                <a16:creationId xmlns:a16="http://schemas.microsoft.com/office/drawing/2014/main" id="{C4CB24DF-B440-4D1F-87F5-841A34A5FBF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7BAAF1A-49AC-4112-AC15-48D504921A49}" type="datetime1">
              <a:rPr lang="en-GB" altLang="en-US" sz="10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15/02/2022</a:t>
            </a:fld>
            <a:endParaRPr lang="en-GB" altLang="en-US" sz="1000">
              <a:solidFill>
                <a:srgbClr val="898989"/>
              </a:solidFill>
            </a:endParaRPr>
          </a:p>
        </p:txBody>
      </p:sp>
      <p:sp>
        <p:nvSpPr>
          <p:cNvPr id="20483" name="Slide Number Placeholder 4">
            <a:extLst>
              <a:ext uri="{FF2B5EF4-FFF2-40B4-BE49-F238E27FC236}">
                <a16:creationId xmlns:a16="http://schemas.microsoft.com/office/drawing/2014/main" id="{18588CF1-2FCA-43E4-BF78-360386B2E88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02753D-827B-408F-A562-275CDDE65DD8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0484" name="Title 1">
            <a:extLst>
              <a:ext uri="{FF2B5EF4-FFF2-40B4-BE49-F238E27FC236}">
                <a16:creationId xmlns:a16="http://schemas.microsoft.com/office/drawing/2014/main" id="{B40EC898-CECC-4798-A5A4-AA133CA09F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ea typeface="MS PGothic"/>
              </a:rPr>
              <a:t>Themes: Critical Thinking</a:t>
            </a:r>
          </a:p>
        </p:txBody>
      </p:sp>
      <p:sp>
        <p:nvSpPr>
          <p:cNvPr id="26629" name="Content Placeholder 2">
            <a:extLst>
              <a:ext uri="{FF2B5EF4-FFF2-40B4-BE49-F238E27FC236}">
                <a16:creationId xmlns:a16="http://schemas.microsoft.com/office/drawing/2014/main" id="{D1C7A8A4-9E3D-4A3D-BF22-24C0B0E5711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defRPr/>
            </a:pPr>
            <a:endParaRPr lang="en-GB" altLang="en-US" dirty="0"/>
          </a:p>
          <a:p>
            <a:pPr marL="514350" indent="-514350">
              <a:lnSpc>
                <a:spcPct val="90000"/>
              </a:lnSpc>
              <a:buFont typeface="+mj-lt"/>
              <a:buAutoNum type="arabicPeriod"/>
              <a:defRPr/>
            </a:pPr>
            <a:r>
              <a:rPr lang="en-GB" altLang="en-US" dirty="0"/>
              <a:t>It is a productive and positive activity</a:t>
            </a:r>
          </a:p>
          <a:p>
            <a:pPr marL="914400" lvl="1" indent="-514350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GB" altLang="en-US" dirty="0">
                <a:ea typeface="MS PGothic"/>
              </a:rPr>
              <a:t>Active, engaged, re-create aspects of personal, workplace, ..lives, innovative, self confident</a:t>
            </a:r>
          </a:p>
          <a:p>
            <a:pPr marL="914400" lvl="1" indent="-514350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GB" altLang="en-US" dirty="0">
                <a:ea typeface="MS PGothic"/>
              </a:rPr>
              <a:t>Awareness of the diversity of values, behaviours, social structures in the world</a:t>
            </a:r>
          </a:p>
          <a:p>
            <a:pPr marL="514350" indent="-514350">
              <a:lnSpc>
                <a:spcPct val="90000"/>
              </a:lnSpc>
              <a:buFont typeface="+mj-lt"/>
              <a:buAutoNum type="arabicPeriod"/>
              <a:defRPr/>
            </a:pPr>
            <a:endParaRPr lang="en-GB" altLang="en-US" dirty="0"/>
          </a:p>
        </p:txBody>
      </p:sp>
      <p:sp>
        <p:nvSpPr>
          <p:cNvPr id="20486" name="Slide Number Placeholder 3">
            <a:extLst>
              <a:ext uri="{FF2B5EF4-FFF2-40B4-BE49-F238E27FC236}">
                <a16:creationId xmlns:a16="http://schemas.microsoft.com/office/drawing/2014/main" id="{208011F8-75F1-4FDD-8FDF-E58E831FA02E}"/>
              </a:ext>
            </a:extLst>
          </p:cNvPr>
          <p:cNvSpPr txBox="1">
            <a:spLocks noGrp="1"/>
          </p:cNvSpPr>
          <p:nvPr/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C5B49E5D-DB6A-4F28-A7DA-293C9BC15292}" type="slidenum">
              <a:rPr lang="en-US" altLang="en-US" sz="1400">
                <a:latin typeface="Arial" panose="020B0604020202020204" pitchFamily="34" charset="0"/>
              </a:rPr>
              <a:pPr algn="r" eaLnBrk="1" hangingPunct="1">
                <a:spcBef>
                  <a:spcPct val="0"/>
                </a:spcBef>
                <a:buFontTx/>
                <a:buNone/>
              </a:pPr>
              <a:t>13</a:t>
            </a:fld>
            <a:endParaRPr lang="en-US" altLang="en-US" sz="140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Date Placeholder 1">
            <a:extLst>
              <a:ext uri="{FF2B5EF4-FFF2-40B4-BE49-F238E27FC236}">
                <a16:creationId xmlns:a16="http://schemas.microsoft.com/office/drawing/2014/main" id="{C846D483-C192-4FC1-AB6D-E2A1BE7741A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B878A05-4116-433A-BBF9-6934E3256567}" type="datetime1">
              <a:rPr lang="en-GB" altLang="en-US" sz="10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15/02/2022</a:t>
            </a:fld>
            <a:endParaRPr lang="en-GB" altLang="en-US" sz="1000">
              <a:solidFill>
                <a:srgbClr val="898989"/>
              </a:solidFill>
            </a:endParaRPr>
          </a:p>
        </p:txBody>
      </p:sp>
      <p:sp>
        <p:nvSpPr>
          <p:cNvPr id="21507" name="Slide Number Placeholder 2">
            <a:extLst>
              <a:ext uri="{FF2B5EF4-FFF2-40B4-BE49-F238E27FC236}">
                <a16:creationId xmlns:a16="http://schemas.microsoft.com/office/drawing/2014/main" id="{05C07F13-2E4C-4DFA-9C15-C149DA541E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ACC8DCD-3F34-460E-B024-9386EA439271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1508" name="Title 1">
            <a:extLst>
              <a:ext uri="{FF2B5EF4-FFF2-40B4-BE49-F238E27FC236}">
                <a16:creationId xmlns:a16="http://schemas.microsoft.com/office/drawing/2014/main" id="{64C6DD64-6214-4360-985C-2AF99EAB66E2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57200" y="115888"/>
            <a:ext cx="8229600" cy="649287"/>
          </a:xfrm>
        </p:spPr>
        <p:txBody>
          <a:bodyPr/>
          <a:lstStyle/>
          <a:p>
            <a:r>
              <a:rPr lang="en-GB" altLang="en-US" dirty="0">
                <a:ea typeface="MS PGothic"/>
              </a:rPr>
              <a:t>Themes: Critical Thinking</a:t>
            </a:r>
          </a:p>
        </p:txBody>
      </p:sp>
      <p:sp>
        <p:nvSpPr>
          <p:cNvPr id="30725" name="Content Placeholder 2">
            <a:extLst>
              <a:ext uri="{FF2B5EF4-FFF2-40B4-BE49-F238E27FC236}">
                <a16:creationId xmlns:a16="http://schemas.microsoft.com/office/drawing/2014/main" id="{DEF10BFB-13AD-4231-9A0B-748EBB31165F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901700"/>
            <a:ext cx="7715250" cy="4614863"/>
          </a:xfrm>
        </p:spPr>
        <p:txBody>
          <a:bodyPr/>
          <a:lstStyle/>
          <a:p>
            <a:pPr marL="514350" indent="-514350">
              <a:buFont typeface="+mj-lt"/>
              <a:buAutoNum type="arabicPeriod" startAt="2"/>
              <a:defRPr/>
            </a:pPr>
            <a:endParaRPr lang="en-GB" dirty="0"/>
          </a:p>
          <a:p>
            <a:pPr marL="514350" indent="-514350">
              <a:buFont typeface="+mj-lt"/>
              <a:buAutoNum type="arabicPeriod" startAt="2"/>
              <a:defRPr/>
            </a:pPr>
            <a:endParaRPr lang="en-GB" dirty="0"/>
          </a:p>
          <a:p>
            <a:pPr marL="514350" indent="-514350">
              <a:buFont typeface="+mj-lt"/>
              <a:buAutoNum type="arabicPeriod" startAt="2"/>
              <a:defRPr/>
            </a:pPr>
            <a:r>
              <a:rPr lang="en-GB" dirty="0"/>
              <a:t>Critical thinking is a process, not an outcome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en-GB" altLang="en-US" sz="2600" dirty="0">
                <a:ea typeface="MS PGothic"/>
              </a:rPr>
              <a:t>Continues questioning of assumptions, is never finished..</a:t>
            </a:r>
            <a:endParaRPr lang="en-GB" altLang="en-US" sz="2600" dirty="0"/>
          </a:p>
          <a:p>
            <a:pPr lvl="1">
              <a:buFont typeface="Arial" panose="020B0604020202020204" pitchFamily="34" charset="0"/>
              <a:buChar char="•"/>
              <a:defRPr/>
            </a:pPr>
            <a:endParaRPr lang="en-GB" altLang="en-US" sz="2600" dirty="0"/>
          </a:p>
          <a:p>
            <a:pPr marL="914400" lvl="1" indent="-514350">
              <a:buFont typeface="Arial" panose="020B0604020202020204" pitchFamily="34" charset="0"/>
              <a:buChar char="•"/>
              <a:defRPr/>
            </a:pPr>
            <a:endParaRPr lang="en-GB" altLang="en-US" sz="2600" dirty="0"/>
          </a:p>
        </p:txBody>
      </p:sp>
      <p:sp>
        <p:nvSpPr>
          <p:cNvPr id="21510" name="Slide Number Placeholder 3">
            <a:extLst>
              <a:ext uri="{FF2B5EF4-FFF2-40B4-BE49-F238E27FC236}">
                <a16:creationId xmlns:a16="http://schemas.microsoft.com/office/drawing/2014/main" id="{7DA6BEC3-FAEC-4CB7-A24E-485C8CBC95C8}"/>
              </a:ext>
            </a:extLst>
          </p:cNvPr>
          <p:cNvSpPr txBox="1">
            <a:spLocks noGrp="1"/>
          </p:cNvSpPr>
          <p:nvPr/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0BB5DD0F-239A-4138-BB61-F5E5CA9269A9}" type="slidenum">
              <a:rPr lang="en-US" altLang="en-US" sz="1400">
                <a:latin typeface="Arial" panose="020B0604020202020204" pitchFamily="34" charset="0"/>
              </a:rPr>
              <a:pPr algn="r" eaLnBrk="1" hangingPunct="1">
                <a:spcBef>
                  <a:spcPct val="0"/>
                </a:spcBef>
                <a:buFontTx/>
                <a:buNone/>
              </a:pPr>
              <a:t>14</a:t>
            </a:fld>
            <a:endParaRPr lang="en-US" altLang="en-US" sz="140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Date Placeholder 1">
            <a:extLst>
              <a:ext uri="{FF2B5EF4-FFF2-40B4-BE49-F238E27FC236}">
                <a16:creationId xmlns:a16="http://schemas.microsoft.com/office/drawing/2014/main" id="{D9B899C2-8D9B-4DC1-820B-A55B621D8AF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F88126A-6FCC-4545-9908-20E72F1B6CC9}" type="datetime1">
              <a:rPr lang="en-GB" altLang="en-US" sz="10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15/02/2022</a:t>
            </a:fld>
            <a:endParaRPr lang="en-GB" altLang="en-US" sz="1000">
              <a:solidFill>
                <a:srgbClr val="898989"/>
              </a:solidFill>
            </a:endParaRPr>
          </a:p>
        </p:txBody>
      </p:sp>
      <p:sp>
        <p:nvSpPr>
          <p:cNvPr id="23555" name="Slide Number Placeholder 2">
            <a:extLst>
              <a:ext uri="{FF2B5EF4-FFF2-40B4-BE49-F238E27FC236}">
                <a16:creationId xmlns:a16="http://schemas.microsoft.com/office/drawing/2014/main" id="{C633E0A6-BBE1-4423-A511-3AD99C33844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ABEB24D-F573-427C-BBCB-513706C9E034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3556" name="Title 1">
            <a:extLst>
              <a:ext uri="{FF2B5EF4-FFF2-40B4-BE49-F238E27FC236}">
                <a16:creationId xmlns:a16="http://schemas.microsoft.com/office/drawing/2014/main" id="{8EE8F7D8-B299-4D84-BC39-CB2C0BDBF0CB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57200" y="115888"/>
            <a:ext cx="8229600" cy="649287"/>
          </a:xfrm>
        </p:spPr>
        <p:txBody>
          <a:bodyPr/>
          <a:lstStyle/>
          <a:p>
            <a:r>
              <a:rPr lang="en-GB" altLang="en-US" dirty="0">
                <a:ea typeface="MS PGothic"/>
              </a:rPr>
              <a:t>Themes: Critical Thinking</a:t>
            </a:r>
          </a:p>
        </p:txBody>
      </p:sp>
      <p:sp>
        <p:nvSpPr>
          <p:cNvPr id="30725" name="Content Placeholder 2">
            <a:extLst>
              <a:ext uri="{FF2B5EF4-FFF2-40B4-BE49-F238E27FC236}">
                <a16:creationId xmlns:a16="http://schemas.microsoft.com/office/drawing/2014/main" id="{B8E4B6A1-D102-4E5E-BB1F-26FB40BC6D21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901700"/>
            <a:ext cx="7715250" cy="4614863"/>
          </a:xfrm>
        </p:spPr>
        <p:txBody>
          <a:bodyPr/>
          <a:lstStyle/>
          <a:p>
            <a:pPr marL="514350" indent="-514350">
              <a:buFont typeface="+mj-lt"/>
              <a:buAutoNum type="arabicPeriod" startAt="3"/>
              <a:defRPr/>
            </a:pPr>
            <a:r>
              <a:rPr lang="en-GB" sz="2500" dirty="0"/>
              <a:t>Manifestations of critical thinking vary according to the </a:t>
            </a:r>
            <a:r>
              <a:rPr lang="en-GB" sz="2500" b="1" dirty="0"/>
              <a:t>contexts </a:t>
            </a:r>
            <a:r>
              <a:rPr lang="en-GB" sz="2500" dirty="0"/>
              <a:t>in which it occurs</a:t>
            </a:r>
          </a:p>
          <a:p>
            <a:pPr marL="914400" lvl="1" indent="-514350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Internal process </a:t>
            </a:r>
            <a:r>
              <a:rPr lang="en-GB" sz="2000" dirty="0">
                <a:sym typeface="Wingdings" panose="05000000000000000000" pitchFamily="2" charset="2"/>
              </a:rPr>
              <a:t> </a:t>
            </a:r>
            <a:r>
              <a:rPr lang="en-GB" sz="2000" dirty="0"/>
              <a:t>limited visible change</a:t>
            </a:r>
          </a:p>
          <a:p>
            <a:pPr marL="914400" lvl="1" indent="-514350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External process </a:t>
            </a:r>
            <a:r>
              <a:rPr lang="en-GB" sz="2000" dirty="0">
                <a:sym typeface="Wingdings" panose="05000000000000000000" pitchFamily="2" charset="2"/>
              </a:rPr>
              <a:t> </a:t>
            </a:r>
            <a:r>
              <a:rPr lang="en-GB" sz="2000" dirty="0"/>
              <a:t>with direct, vivid external actions</a:t>
            </a:r>
          </a:p>
          <a:p>
            <a:pPr marL="400050" lvl="1" indent="0">
              <a:buFont typeface="Arial" panose="020B0604020202020204" pitchFamily="34" charset="0"/>
              <a:buNone/>
              <a:defRPr/>
            </a:pPr>
            <a:endParaRPr lang="en-GB" sz="2500" dirty="0"/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500" dirty="0"/>
              <a:t>Examples of how critical thinking prompts external actions</a:t>
            </a:r>
          </a:p>
          <a:p>
            <a:pPr marL="1314450" lvl="2" indent="-514350">
              <a:buFont typeface="Wingdings" panose="05000000000000000000" pitchFamily="2" charset="2"/>
              <a:buChar char="v"/>
              <a:defRPr/>
            </a:pPr>
            <a:r>
              <a:rPr lang="en-GB" sz="2000" dirty="0"/>
              <a:t>Managers who purposely depart from their habitual ways of coming to decision or problem solving</a:t>
            </a:r>
          </a:p>
          <a:p>
            <a:pPr marL="1314450" lvl="2" indent="-514350">
              <a:buFont typeface="Wingdings" panose="05000000000000000000" pitchFamily="2" charset="2"/>
              <a:buChar char="v"/>
              <a:defRPr/>
            </a:pPr>
            <a:r>
              <a:rPr lang="en-GB" sz="2000" dirty="0"/>
              <a:t>Workers who reshape their workplace following non-hierarchical organizational norms after forming a worker cooperative</a:t>
            </a:r>
          </a:p>
          <a:p>
            <a:pPr marL="1314450" lvl="2" indent="-514350">
              <a:buFont typeface="Wingdings" panose="05000000000000000000" pitchFamily="2" charset="2"/>
              <a:buChar char="v"/>
              <a:defRPr/>
            </a:pPr>
            <a:endParaRPr lang="en-GB" sz="2500" dirty="0"/>
          </a:p>
          <a:p>
            <a:pPr>
              <a:defRPr/>
            </a:pPr>
            <a:endParaRPr lang="en-GB" altLang="en-US" sz="2500" dirty="0"/>
          </a:p>
        </p:txBody>
      </p:sp>
      <p:sp>
        <p:nvSpPr>
          <p:cNvPr id="23558" name="Slide Number Placeholder 3">
            <a:extLst>
              <a:ext uri="{FF2B5EF4-FFF2-40B4-BE49-F238E27FC236}">
                <a16:creationId xmlns:a16="http://schemas.microsoft.com/office/drawing/2014/main" id="{62E3501E-7C3F-4F3C-AAB3-54F32FE296EC}"/>
              </a:ext>
            </a:extLst>
          </p:cNvPr>
          <p:cNvSpPr txBox="1">
            <a:spLocks noGrp="1"/>
          </p:cNvSpPr>
          <p:nvPr/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467CA414-3A11-4CB7-B199-A0801394DB8A}" type="slidenum">
              <a:rPr lang="en-US" altLang="en-US" sz="1400">
                <a:latin typeface="Arial" panose="020B0604020202020204" pitchFamily="34" charset="0"/>
              </a:rPr>
              <a:pPr algn="r" eaLnBrk="1" hangingPunct="1">
                <a:spcBef>
                  <a:spcPct val="0"/>
                </a:spcBef>
                <a:buFontTx/>
                <a:buNone/>
              </a:pPr>
              <a:t>15</a:t>
            </a:fld>
            <a:endParaRPr lang="en-US" altLang="en-US" sz="140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Date Placeholder 1">
            <a:extLst>
              <a:ext uri="{FF2B5EF4-FFF2-40B4-BE49-F238E27FC236}">
                <a16:creationId xmlns:a16="http://schemas.microsoft.com/office/drawing/2014/main" id="{036F00C9-A411-4F80-A263-673A253893C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3843D78-74B6-4DBD-A424-C37B285CDCD8}" type="datetime1">
              <a:rPr lang="en-GB" altLang="en-US" sz="10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15/02/2022</a:t>
            </a:fld>
            <a:endParaRPr lang="en-GB" altLang="en-US" sz="1000">
              <a:solidFill>
                <a:srgbClr val="898989"/>
              </a:solidFill>
            </a:endParaRPr>
          </a:p>
        </p:txBody>
      </p:sp>
      <p:sp>
        <p:nvSpPr>
          <p:cNvPr id="25603" name="Slide Number Placeholder 2">
            <a:extLst>
              <a:ext uri="{FF2B5EF4-FFF2-40B4-BE49-F238E27FC236}">
                <a16:creationId xmlns:a16="http://schemas.microsoft.com/office/drawing/2014/main" id="{D4622524-A666-479D-8A58-23F0DA131D0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09A3703-F898-4566-A2AC-039AE09468C4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16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5604" name="Title 1">
            <a:extLst>
              <a:ext uri="{FF2B5EF4-FFF2-40B4-BE49-F238E27FC236}">
                <a16:creationId xmlns:a16="http://schemas.microsoft.com/office/drawing/2014/main" id="{57A30E2F-1012-4F22-8CD4-EE7AC75D6195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57200" y="115888"/>
            <a:ext cx="8229600" cy="649287"/>
          </a:xfrm>
        </p:spPr>
        <p:txBody>
          <a:bodyPr/>
          <a:lstStyle/>
          <a:p>
            <a:r>
              <a:rPr lang="en-GB" altLang="en-US" dirty="0">
                <a:ea typeface="MS PGothic"/>
              </a:rPr>
              <a:t>Themes: Critical Thinking</a:t>
            </a:r>
          </a:p>
        </p:txBody>
      </p:sp>
      <p:sp>
        <p:nvSpPr>
          <p:cNvPr id="25605" name="Content Placeholder 2">
            <a:extLst>
              <a:ext uri="{FF2B5EF4-FFF2-40B4-BE49-F238E27FC236}">
                <a16:creationId xmlns:a16="http://schemas.microsoft.com/office/drawing/2014/main" id="{5F73321D-6506-4A0D-8954-DD02CCF2F601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341438"/>
            <a:ext cx="7715250" cy="4175125"/>
          </a:xfrm>
        </p:spPr>
        <p:txBody>
          <a:bodyPr/>
          <a:lstStyle/>
          <a:p>
            <a:pPr marL="514350" indent="-514350">
              <a:buFont typeface="Myriad Pro" pitchFamily="34" charset="0"/>
              <a:buAutoNum type="arabicPeriod" startAt="4"/>
            </a:pPr>
            <a:r>
              <a:rPr lang="en-GB" altLang="en-US"/>
              <a:t>Critical thinking is triggered by positive as well negative events</a:t>
            </a:r>
          </a:p>
          <a:p>
            <a:pPr lvl="1"/>
            <a:r>
              <a:rPr lang="en-GB" altLang="en-US"/>
              <a:t>Trauma’s triggers people to question previously held assumptions about how the world works and triggers new way’s of thinking</a:t>
            </a:r>
          </a:p>
          <a:p>
            <a:pPr lvl="1"/>
            <a:r>
              <a:rPr lang="en-GB" altLang="en-US"/>
              <a:t>Joyful, pleasing, fulfilling events trigger to reinterpret actions and ideas from a new vantage point</a:t>
            </a:r>
          </a:p>
          <a:p>
            <a:pPr lvl="1"/>
            <a:endParaRPr lang="en-GB" altLang="en-US"/>
          </a:p>
        </p:txBody>
      </p:sp>
      <p:sp>
        <p:nvSpPr>
          <p:cNvPr id="25606" name="Slide Number Placeholder 3">
            <a:extLst>
              <a:ext uri="{FF2B5EF4-FFF2-40B4-BE49-F238E27FC236}">
                <a16:creationId xmlns:a16="http://schemas.microsoft.com/office/drawing/2014/main" id="{2CBC122B-4748-445E-8CC4-AC51B3E3DDF5}"/>
              </a:ext>
            </a:extLst>
          </p:cNvPr>
          <p:cNvSpPr txBox="1">
            <a:spLocks noGrp="1"/>
          </p:cNvSpPr>
          <p:nvPr/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F8416D81-EFCA-4EA8-8201-D7DE31678662}" type="slidenum">
              <a:rPr lang="en-US" altLang="en-US" sz="1400">
                <a:latin typeface="Arial" panose="020B0604020202020204" pitchFamily="34" charset="0"/>
              </a:rPr>
              <a:pPr algn="r" eaLnBrk="1" hangingPunct="1">
                <a:spcBef>
                  <a:spcPct val="0"/>
                </a:spcBef>
                <a:buFontTx/>
                <a:buNone/>
              </a:pPr>
              <a:t>16</a:t>
            </a:fld>
            <a:endParaRPr lang="en-US" altLang="en-US" sz="140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Date Placeholder 1">
            <a:extLst>
              <a:ext uri="{FF2B5EF4-FFF2-40B4-BE49-F238E27FC236}">
                <a16:creationId xmlns:a16="http://schemas.microsoft.com/office/drawing/2014/main" id="{3D320CB2-0C78-400B-AAC1-60FE97EC0D4F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73C79EA-91E7-46EE-BDA1-EB72F1E40DA0}" type="datetime1">
              <a:rPr lang="en-GB" altLang="en-US" sz="10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15/02/2022</a:t>
            </a:fld>
            <a:endParaRPr lang="en-GB" altLang="en-US" sz="1000">
              <a:solidFill>
                <a:srgbClr val="898989"/>
              </a:solidFill>
            </a:endParaRPr>
          </a:p>
        </p:txBody>
      </p:sp>
      <p:sp>
        <p:nvSpPr>
          <p:cNvPr id="27651" name="Slide Number Placeholder 2">
            <a:extLst>
              <a:ext uri="{FF2B5EF4-FFF2-40B4-BE49-F238E27FC236}">
                <a16:creationId xmlns:a16="http://schemas.microsoft.com/office/drawing/2014/main" id="{2505F08B-7CB4-4021-BE38-6E9B9C4F388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3BA3B31-5E0C-48E9-AC89-B77F09D1852A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17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7652" name="Title 1">
            <a:extLst>
              <a:ext uri="{FF2B5EF4-FFF2-40B4-BE49-F238E27FC236}">
                <a16:creationId xmlns:a16="http://schemas.microsoft.com/office/drawing/2014/main" id="{5A094B18-8F00-4789-946A-6815B142D8C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57200" y="115888"/>
            <a:ext cx="8229600" cy="649287"/>
          </a:xfrm>
        </p:spPr>
        <p:txBody>
          <a:bodyPr/>
          <a:lstStyle/>
          <a:p>
            <a:r>
              <a:rPr lang="en-GB" altLang="en-US" dirty="0">
                <a:ea typeface="MS PGothic"/>
              </a:rPr>
              <a:t>Themes: Critical Thinking</a:t>
            </a:r>
          </a:p>
        </p:txBody>
      </p:sp>
      <p:sp>
        <p:nvSpPr>
          <p:cNvPr id="27653" name="Content Placeholder 2">
            <a:extLst>
              <a:ext uri="{FF2B5EF4-FFF2-40B4-BE49-F238E27FC236}">
                <a16:creationId xmlns:a16="http://schemas.microsoft.com/office/drawing/2014/main" id="{A75F6416-81DC-40BC-88D7-F1C09B44D9B6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484313"/>
            <a:ext cx="7715250" cy="4032250"/>
          </a:xfrm>
        </p:spPr>
        <p:txBody>
          <a:bodyPr/>
          <a:lstStyle/>
          <a:p>
            <a:pPr marL="514350" indent="-514350">
              <a:buFont typeface="Myriad Pro" pitchFamily="34" charset="0"/>
              <a:buAutoNum type="arabicPeriod" startAt="5"/>
            </a:pPr>
            <a:r>
              <a:rPr lang="en-GB" altLang="en-US" dirty="0">
                <a:ea typeface="MS PGothic"/>
              </a:rPr>
              <a:t>Critical thinking is emotive as well as rational</a:t>
            </a:r>
          </a:p>
          <a:p>
            <a:pPr lvl="1"/>
            <a:r>
              <a:rPr lang="en-GB" altLang="en-US" sz="2600" dirty="0">
                <a:ea typeface="MS PGothic"/>
              </a:rPr>
              <a:t>Emotions are central to the process</a:t>
            </a:r>
          </a:p>
          <a:p>
            <a:pPr lvl="1"/>
            <a:r>
              <a:rPr lang="en-GB" altLang="en-US" sz="2600" dirty="0">
                <a:ea typeface="MS PGothic"/>
              </a:rPr>
              <a:t>Previously accepted values, ideas, behaviours</a:t>
            </a:r>
            <a:endParaRPr lang="en-GB" altLang="en-US" sz="2600" dirty="0"/>
          </a:p>
          <a:p>
            <a:pPr lvl="1"/>
            <a:endParaRPr lang="en-GB" altLang="en-US" sz="2600"/>
          </a:p>
        </p:txBody>
      </p:sp>
      <p:sp>
        <p:nvSpPr>
          <p:cNvPr id="27654" name="Slide Number Placeholder 3">
            <a:extLst>
              <a:ext uri="{FF2B5EF4-FFF2-40B4-BE49-F238E27FC236}">
                <a16:creationId xmlns:a16="http://schemas.microsoft.com/office/drawing/2014/main" id="{2374ECC0-821D-4532-8E54-8DB81042B30A}"/>
              </a:ext>
            </a:extLst>
          </p:cNvPr>
          <p:cNvSpPr txBox="1">
            <a:spLocks noGrp="1"/>
          </p:cNvSpPr>
          <p:nvPr/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05D80522-5C9F-492B-80D3-C096A4CB85CC}" type="slidenum">
              <a:rPr lang="en-US" altLang="en-US" sz="1400">
                <a:latin typeface="Arial" panose="020B0604020202020204" pitchFamily="34" charset="0"/>
              </a:rPr>
              <a:pPr algn="r" eaLnBrk="1" hangingPunct="1">
                <a:spcBef>
                  <a:spcPct val="0"/>
                </a:spcBef>
                <a:buFontTx/>
                <a:buNone/>
              </a:pPr>
              <a:t>17</a:t>
            </a:fld>
            <a:endParaRPr lang="en-US" altLang="en-US" sz="140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Date Placeholder 1">
            <a:extLst>
              <a:ext uri="{FF2B5EF4-FFF2-40B4-BE49-F238E27FC236}">
                <a16:creationId xmlns:a16="http://schemas.microsoft.com/office/drawing/2014/main" id="{0D4EC375-FBC3-4E47-A3D9-43C8F3BD0A1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5024A48-52B1-4220-90DC-535B4D4B0A8C}" type="datetime1">
              <a:rPr lang="en-GB" altLang="en-US" sz="10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15/02/2022</a:t>
            </a:fld>
            <a:endParaRPr lang="en-GB" altLang="en-US" sz="1000">
              <a:solidFill>
                <a:srgbClr val="898989"/>
              </a:solidFill>
            </a:endParaRPr>
          </a:p>
        </p:txBody>
      </p:sp>
      <p:sp>
        <p:nvSpPr>
          <p:cNvPr id="29699" name="Slide Number Placeholder 2">
            <a:extLst>
              <a:ext uri="{FF2B5EF4-FFF2-40B4-BE49-F238E27FC236}">
                <a16:creationId xmlns:a16="http://schemas.microsoft.com/office/drawing/2014/main" id="{172D82B5-2690-4F2E-B0F8-71774DED9AB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FA4C2DC-C365-4A4D-A88A-488D598526F9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18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9700" name="Title 1">
            <a:extLst>
              <a:ext uri="{FF2B5EF4-FFF2-40B4-BE49-F238E27FC236}">
                <a16:creationId xmlns:a16="http://schemas.microsoft.com/office/drawing/2014/main" id="{B5A8F7FC-FBC6-4E23-91C4-C48A78F95D08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57200" y="115888"/>
            <a:ext cx="8229600" cy="649287"/>
          </a:xfrm>
        </p:spPr>
        <p:txBody>
          <a:bodyPr/>
          <a:lstStyle/>
          <a:p>
            <a:r>
              <a:rPr lang="en-GB" altLang="en-US"/>
              <a:t>Components Critical Thinking</a:t>
            </a:r>
          </a:p>
        </p:txBody>
      </p:sp>
      <p:sp>
        <p:nvSpPr>
          <p:cNvPr id="30725" name="Content Placeholder 2">
            <a:extLst>
              <a:ext uri="{FF2B5EF4-FFF2-40B4-BE49-F238E27FC236}">
                <a16:creationId xmlns:a16="http://schemas.microsoft.com/office/drawing/2014/main" id="{2B46CA3C-3732-45DC-BF48-D92B395D7642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628775"/>
            <a:ext cx="7715250" cy="3887788"/>
          </a:xfrm>
        </p:spPr>
        <p:txBody>
          <a:bodyPr/>
          <a:lstStyle/>
          <a:p>
            <a:pPr marL="514350" indent="-514350">
              <a:buFont typeface="+mj-lt"/>
              <a:buAutoNum type="arabicPeriod"/>
              <a:defRPr/>
            </a:pPr>
            <a:r>
              <a:rPr lang="en-GB" dirty="0"/>
              <a:t>Identify and challenge assumptions </a:t>
            </a:r>
          </a:p>
          <a:p>
            <a:pPr lvl="1">
              <a:defRPr/>
            </a:pPr>
            <a:r>
              <a:rPr lang="en-GB" altLang="en-US" sz="2600" dirty="0"/>
              <a:t>Then examine accuracy and validity by asking awkward questions</a:t>
            </a:r>
          </a:p>
          <a:p>
            <a:pPr lvl="1">
              <a:defRPr/>
            </a:pPr>
            <a:endParaRPr lang="en-GB" altLang="en-US" sz="2600" dirty="0"/>
          </a:p>
          <a:p>
            <a:pPr lvl="1">
              <a:defRPr/>
            </a:pPr>
            <a:endParaRPr lang="en-GB" altLang="en-US" sz="2600" dirty="0"/>
          </a:p>
          <a:p>
            <a:pPr marL="514350" indent="-514350">
              <a:buFont typeface="+mj-lt"/>
              <a:buAutoNum type="arabicPeriod"/>
              <a:defRPr/>
            </a:pPr>
            <a:r>
              <a:rPr lang="en-GB" dirty="0"/>
              <a:t>Challenge the importance of the context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altLang="en-US" sz="3000" dirty="0"/>
          </a:p>
        </p:txBody>
      </p:sp>
      <p:sp>
        <p:nvSpPr>
          <p:cNvPr id="29702" name="Slide Number Placeholder 3">
            <a:extLst>
              <a:ext uri="{FF2B5EF4-FFF2-40B4-BE49-F238E27FC236}">
                <a16:creationId xmlns:a16="http://schemas.microsoft.com/office/drawing/2014/main" id="{87807461-7363-4CFC-BE80-884F845C2492}"/>
              </a:ext>
            </a:extLst>
          </p:cNvPr>
          <p:cNvSpPr txBox="1">
            <a:spLocks noGrp="1"/>
          </p:cNvSpPr>
          <p:nvPr/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CB060F3A-94B3-431C-8000-2A32BDB0180C}" type="slidenum">
              <a:rPr lang="en-US" altLang="en-US" sz="1400">
                <a:latin typeface="Arial" panose="020B0604020202020204" pitchFamily="34" charset="0"/>
              </a:rPr>
              <a:pPr algn="r" eaLnBrk="1" hangingPunct="1">
                <a:spcBef>
                  <a:spcPct val="0"/>
                </a:spcBef>
                <a:buFontTx/>
                <a:buNone/>
              </a:pPr>
              <a:t>18</a:t>
            </a:fld>
            <a:endParaRPr lang="en-US" altLang="en-US" sz="140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Date Placeholder 1">
            <a:extLst>
              <a:ext uri="{FF2B5EF4-FFF2-40B4-BE49-F238E27FC236}">
                <a16:creationId xmlns:a16="http://schemas.microsoft.com/office/drawing/2014/main" id="{778A52A1-BCEC-4A6C-95E5-4CA930A88FC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2E27C2C-4374-4909-9C78-DF7999210021}" type="datetime1">
              <a:rPr lang="en-GB" altLang="en-US" sz="10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15/02/2022</a:t>
            </a:fld>
            <a:endParaRPr lang="en-GB" altLang="en-US" sz="1000">
              <a:solidFill>
                <a:srgbClr val="898989"/>
              </a:solidFill>
            </a:endParaRPr>
          </a:p>
        </p:txBody>
      </p:sp>
      <p:sp>
        <p:nvSpPr>
          <p:cNvPr id="31747" name="Slide Number Placeholder 2">
            <a:extLst>
              <a:ext uri="{FF2B5EF4-FFF2-40B4-BE49-F238E27FC236}">
                <a16:creationId xmlns:a16="http://schemas.microsoft.com/office/drawing/2014/main" id="{C144207F-872B-4313-ACAC-24C5FD32189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8E33F98-9C24-4216-AF71-FDA734EF943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19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31748" name="Title 1">
            <a:extLst>
              <a:ext uri="{FF2B5EF4-FFF2-40B4-BE49-F238E27FC236}">
                <a16:creationId xmlns:a16="http://schemas.microsoft.com/office/drawing/2014/main" id="{07CDA70B-448A-4B91-BD7E-1E6C9356F12C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57200" y="115888"/>
            <a:ext cx="8229600" cy="649287"/>
          </a:xfrm>
        </p:spPr>
        <p:txBody>
          <a:bodyPr/>
          <a:lstStyle/>
          <a:p>
            <a:r>
              <a:rPr lang="en-GB" altLang="en-US"/>
              <a:t>Components Critical Thinking</a:t>
            </a:r>
          </a:p>
        </p:txBody>
      </p:sp>
      <p:sp>
        <p:nvSpPr>
          <p:cNvPr id="30725" name="Content Placeholder 2">
            <a:extLst>
              <a:ext uri="{FF2B5EF4-FFF2-40B4-BE49-F238E27FC236}">
                <a16:creationId xmlns:a16="http://schemas.microsoft.com/office/drawing/2014/main" id="{C53801D8-AEB2-45C6-87A3-EDF47A488645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628775"/>
            <a:ext cx="7715250" cy="3887788"/>
          </a:xfrm>
        </p:spPr>
        <p:txBody>
          <a:bodyPr/>
          <a:lstStyle/>
          <a:p>
            <a:pPr marL="514350" indent="-514350">
              <a:buFont typeface="+mj-lt"/>
              <a:buAutoNum type="arabicPeriod" startAt="3"/>
              <a:defRPr/>
            </a:pPr>
            <a:r>
              <a:rPr lang="en-GB" dirty="0"/>
              <a:t>Imagine and explore alternatives</a:t>
            </a:r>
          </a:p>
          <a:p>
            <a:pPr>
              <a:defRPr/>
            </a:pPr>
            <a:endParaRPr lang="en-GB" altLang="en-US" sz="3000" dirty="0"/>
          </a:p>
          <a:p>
            <a:pPr>
              <a:defRPr/>
            </a:pPr>
            <a:endParaRPr lang="en-GB" altLang="en-US" sz="3000" dirty="0"/>
          </a:p>
          <a:p>
            <a:pPr marL="514350" indent="-514350">
              <a:buFont typeface="+mj-lt"/>
              <a:buAutoNum type="arabicPeriod" startAt="4"/>
              <a:defRPr/>
            </a:pPr>
            <a:r>
              <a:rPr lang="en-GB" dirty="0"/>
              <a:t>Imagining and exploring alternatives leads to reflective scepticism</a:t>
            </a:r>
          </a:p>
          <a:p>
            <a:pPr>
              <a:defRPr/>
            </a:pPr>
            <a:endParaRPr lang="en-GB" altLang="en-US" sz="3000" dirty="0"/>
          </a:p>
        </p:txBody>
      </p:sp>
      <p:sp>
        <p:nvSpPr>
          <p:cNvPr id="31750" name="Slide Number Placeholder 3">
            <a:extLst>
              <a:ext uri="{FF2B5EF4-FFF2-40B4-BE49-F238E27FC236}">
                <a16:creationId xmlns:a16="http://schemas.microsoft.com/office/drawing/2014/main" id="{EEC06E47-D3B7-441D-9FBE-AC330ED14CFD}"/>
              </a:ext>
            </a:extLst>
          </p:cNvPr>
          <p:cNvSpPr txBox="1">
            <a:spLocks noGrp="1"/>
          </p:cNvSpPr>
          <p:nvPr/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BC962AB5-8CCD-4892-9D4D-62DE8E06C3A1}" type="slidenum">
              <a:rPr lang="en-US" altLang="en-US" sz="1400">
                <a:latin typeface="Arial" panose="020B0604020202020204" pitchFamily="34" charset="0"/>
              </a:rPr>
              <a:pPr algn="r" eaLnBrk="1" hangingPunct="1">
                <a:spcBef>
                  <a:spcPct val="0"/>
                </a:spcBef>
                <a:buFontTx/>
                <a:buNone/>
              </a:pPr>
              <a:t>19</a:t>
            </a:fld>
            <a:endParaRPr lang="en-US" altLang="en-US" sz="140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3">
            <a:extLst>
              <a:ext uri="{FF2B5EF4-FFF2-40B4-BE49-F238E27FC236}">
                <a16:creationId xmlns:a16="http://schemas.microsoft.com/office/drawing/2014/main" id="{2219D3F3-D1B5-47CD-B92C-FF5FB21FA6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/>
          <a:lstStyle/>
          <a:p>
            <a:r>
              <a:rPr lang="en-GB" altLang="en-US"/>
              <a:t>Exercise</a:t>
            </a:r>
          </a:p>
        </p:txBody>
      </p:sp>
      <p:sp>
        <p:nvSpPr>
          <p:cNvPr id="33795" name="Content Placeholder 4">
            <a:extLst>
              <a:ext uri="{FF2B5EF4-FFF2-40B4-BE49-F238E27FC236}">
                <a16:creationId xmlns:a16="http://schemas.microsoft.com/office/drawing/2014/main" id="{B244DD0C-D9B0-4A4A-BD84-D4191A48E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8950" y="1196975"/>
            <a:ext cx="8229600" cy="3916363"/>
          </a:xfrm>
        </p:spPr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altLang="en-US" sz="240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Read the following article available on UWTSD Library</a:t>
            </a: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altLang="en-US" sz="240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KUHN, D., 2018. A Role for Reasoning in a Dialogic Approach to Critical Thinking. </a:t>
            </a:r>
            <a:r>
              <a:rPr lang="en-GB" altLang="en-US" sz="2400" i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Topoi, </a:t>
            </a:r>
            <a:r>
              <a:rPr lang="en-GB" altLang="en-US" sz="2400" b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37</a:t>
            </a:r>
            <a:r>
              <a:rPr lang="en-GB" altLang="en-US" sz="240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(1), pp. 121-128. available at:  </a:t>
            </a:r>
            <a:r>
              <a:rPr lang="en-GB" altLang="en-US" sz="2400" u="sng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https://search-proquest-com.ezproxy.uwtsd.ac.uk/docview/2291274963?OpenUrlRefId=info:xri/sid:primo&amp;accountid=130472</a:t>
            </a:r>
            <a:endParaRPr lang="en-GB" altLang="en-US" sz="24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altLang="en-US" sz="240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Based on your understanding of the article; contribute your findings about the ‘Role for Reasoning in a Dialogic Approach to Critical Thinking’.</a:t>
            </a:r>
          </a:p>
        </p:txBody>
      </p:sp>
      <p:sp>
        <p:nvSpPr>
          <p:cNvPr id="33796" name="Date Placeholder 1">
            <a:extLst>
              <a:ext uri="{FF2B5EF4-FFF2-40B4-BE49-F238E27FC236}">
                <a16:creationId xmlns:a16="http://schemas.microsoft.com/office/drawing/2014/main" id="{4A4A4DB3-9A5A-40F2-AEC3-E635F03DEF2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2611FC9-D6B2-42D8-AF20-A2863175E643}" type="datetime1">
              <a:rPr lang="en-GB" altLang="en-US" sz="10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15/02/2022</a:t>
            </a:fld>
            <a:endParaRPr lang="en-GB" altLang="en-US" sz="1000">
              <a:solidFill>
                <a:srgbClr val="898989"/>
              </a:solidFill>
            </a:endParaRPr>
          </a:p>
        </p:txBody>
      </p:sp>
      <p:sp>
        <p:nvSpPr>
          <p:cNvPr id="33797" name="Slide Number Placeholder 2">
            <a:extLst>
              <a:ext uri="{FF2B5EF4-FFF2-40B4-BE49-F238E27FC236}">
                <a16:creationId xmlns:a16="http://schemas.microsoft.com/office/drawing/2014/main" id="{FF9E3999-117F-4A8F-B31F-F57948BDEA6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90793D6-2E9A-4CD4-8823-8E03A5387D2C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20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Date Placeholder 1">
            <a:extLst>
              <a:ext uri="{FF2B5EF4-FFF2-40B4-BE49-F238E27FC236}">
                <a16:creationId xmlns:a16="http://schemas.microsoft.com/office/drawing/2014/main" id="{10F6EC0F-F56F-49FE-96EC-6E79540071F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681E0A7-AEA5-4871-8E23-6CD943C7E611}" type="datetime1">
              <a:rPr lang="en-GB" altLang="en-US" sz="10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15/02/2022</a:t>
            </a:fld>
            <a:endParaRPr lang="en-GB" altLang="en-US" sz="1000">
              <a:solidFill>
                <a:srgbClr val="898989"/>
              </a:solidFill>
            </a:endParaRPr>
          </a:p>
        </p:txBody>
      </p:sp>
      <p:sp>
        <p:nvSpPr>
          <p:cNvPr id="34819" name="Slide Number Placeholder 2">
            <a:extLst>
              <a:ext uri="{FF2B5EF4-FFF2-40B4-BE49-F238E27FC236}">
                <a16:creationId xmlns:a16="http://schemas.microsoft.com/office/drawing/2014/main" id="{8A9A8C2B-917D-46BF-8C6F-CB404A53ED2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7000D08-D008-4D18-A059-D29D609E29A2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34820" name="Title 1">
            <a:extLst>
              <a:ext uri="{FF2B5EF4-FFF2-40B4-BE49-F238E27FC236}">
                <a16:creationId xmlns:a16="http://schemas.microsoft.com/office/drawing/2014/main" id="{D80677A6-9CC9-4322-9EE3-61DB9ABBB070}"/>
              </a:ext>
            </a:extLst>
          </p:cNvPr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GB" altLang="en-US" dirty="0">
                <a:ea typeface="MS PGothic"/>
              </a:rPr>
              <a:t>Questions / Answers?</a:t>
            </a:r>
          </a:p>
        </p:txBody>
      </p:sp>
      <p:sp>
        <p:nvSpPr>
          <p:cNvPr id="34821" name="Slide Number Placeholder 3">
            <a:extLst>
              <a:ext uri="{FF2B5EF4-FFF2-40B4-BE49-F238E27FC236}">
                <a16:creationId xmlns:a16="http://schemas.microsoft.com/office/drawing/2014/main" id="{B33D8261-C03D-4944-831F-ABBF5472FFF9}"/>
              </a:ext>
            </a:extLst>
          </p:cNvPr>
          <p:cNvSpPr txBox="1">
            <a:spLocks noGrp="1"/>
          </p:cNvSpPr>
          <p:nvPr/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B9CF6C1B-AF22-49B2-ABB5-EF1FB73A52B5}" type="slidenum">
              <a:rPr lang="en-US" altLang="en-US" sz="1400">
                <a:latin typeface="Arial" panose="020B0604020202020204" pitchFamily="34" charset="0"/>
              </a:rPr>
              <a:pPr algn="r" eaLnBrk="1" hangingPunct="1">
                <a:spcBef>
                  <a:spcPct val="0"/>
                </a:spcBef>
                <a:buFontTx/>
                <a:buNone/>
              </a:pPr>
              <a:t>21</a:t>
            </a:fld>
            <a:endParaRPr lang="en-US" altLang="en-US" sz="140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3">
            <a:extLst>
              <a:ext uri="{FF2B5EF4-FFF2-40B4-BE49-F238E27FC236}">
                <a16:creationId xmlns:a16="http://schemas.microsoft.com/office/drawing/2014/main" id="{2AD6776F-5051-4ABE-BF55-D11156596F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Sources</a:t>
            </a:r>
          </a:p>
        </p:txBody>
      </p:sp>
      <p:sp>
        <p:nvSpPr>
          <p:cNvPr id="36867" name="Content Placeholder 4">
            <a:extLst>
              <a:ext uri="{FF2B5EF4-FFF2-40B4-BE49-F238E27FC236}">
                <a16:creationId xmlns:a16="http://schemas.microsoft.com/office/drawing/2014/main" id="{B8EFF552-918D-461C-9AB1-4F084995CF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1800" dirty="0">
                <a:ea typeface="MS PGothic"/>
              </a:rPr>
              <a:t>Clay-Warner, J., Robinson, T.W., (2008). Social Structure and Emotion; Elsevier.</a:t>
            </a:r>
          </a:p>
          <a:p>
            <a:r>
              <a:rPr lang="en-GB" altLang="en-US" sz="1800" dirty="0">
                <a:ea typeface="MS PGothic"/>
              </a:rPr>
              <a:t>Anderson, M., De Silva, S., (2009).  Beliefs, Values, Attitudes; Me and us Ltd.</a:t>
            </a:r>
          </a:p>
          <a:p>
            <a:r>
              <a:rPr lang="en-GB" altLang="en-US" sz="1800" dirty="0">
                <a:ea typeface="MS PGothic"/>
              </a:rPr>
              <a:t>Brookfield. S. (1987) Developing critical thinkers. Jossey-Bass. </a:t>
            </a:r>
            <a:endParaRPr lang="en-GB" altLang="en-US" sz="1800" dirty="0"/>
          </a:p>
          <a:p>
            <a:r>
              <a:rPr lang="en-GB" altLang="en-US" sz="1800" dirty="0">
                <a:ea typeface="MS PGothic"/>
              </a:rPr>
              <a:t>Hudson, D., (2018) Workplace Harassment after #MeToo [accessible at </a:t>
            </a:r>
            <a:r>
              <a:rPr lang="en-GB" altLang="en-US" sz="1800" dirty="0">
                <a:ea typeface="MS PGothic"/>
                <a:hlinkClick r:id="rId2"/>
              </a:rPr>
              <a:t>http://irc.queensu.ca/sites/default/files/articles/workplace-harassment-after-metoo.pdf</a:t>
            </a:r>
            <a:r>
              <a:rPr lang="en-GB" altLang="en-US" sz="1800" dirty="0">
                <a:ea typeface="MS PGothic"/>
              </a:rPr>
              <a:t> accessed on 15.02.2022</a:t>
            </a:r>
          </a:p>
          <a:p>
            <a:endParaRPr lang="en-GB" altLang="en-US" sz="1800"/>
          </a:p>
        </p:txBody>
      </p:sp>
      <p:sp>
        <p:nvSpPr>
          <p:cNvPr id="36868" name="Date Placeholder 1">
            <a:extLst>
              <a:ext uri="{FF2B5EF4-FFF2-40B4-BE49-F238E27FC236}">
                <a16:creationId xmlns:a16="http://schemas.microsoft.com/office/drawing/2014/main" id="{A85B2449-EF3E-4D5A-8ED5-D1934DADA81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667B727-F894-4B7E-9D15-0980C6BB1BF6}" type="datetime1">
              <a:rPr lang="en-GB" altLang="en-US" sz="10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15/02/2022</a:t>
            </a:fld>
            <a:endParaRPr lang="en-GB" altLang="en-US" sz="1000">
              <a:solidFill>
                <a:srgbClr val="898989"/>
              </a:solidFill>
            </a:endParaRPr>
          </a:p>
        </p:txBody>
      </p:sp>
      <p:sp>
        <p:nvSpPr>
          <p:cNvPr id="36869" name="Slide Number Placeholder 2">
            <a:extLst>
              <a:ext uri="{FF2B5EF4-FFF2-40B4-BE49-F238E27FC236}">
                <a16:creationId xmlns:a16="http://schemas.microsoft.com/office/drawing/2014/main" id="{C080546A-2023-4DC8-90E2-A02F8D67209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2AEABF5-8A93-48DA-B10C-8E93353EC7F7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22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1_20140311PresentationUWTSDTemplate">
  <a:themeElements>
    <a:clrScheme name="1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1_20140311PresentationUWTSDTemplate">
      <a:majorFont>
        <a:latin typeface="Myriad Pro"/>
        <a:ea typeface="ＭＳ Ｐゴシック"/>
        <a:cs typeface=""/>
      </a:majorFont>
      <a:minorFont>
        <a:latin typeface="Myriad Pro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1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0140311PresentationUWTSDTemplate">
      <a:majorFont>
        <a:latin typeface="Myriad Pro"/>
        <a:ea typeface="ＭＳ Ｐゴシック"/>
        <a:cs typeface=""/>
      </a:majorFont>
      <a:minorFont>
        <a:latin typeface="Myriad Pro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2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ＭＳ Ｐゴシック"/>
        <a:cs typeface=""/>
      </a:majorFont>
      <a:minorFont>
        <a:latin typeface="Myriad Pro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3680</TotalTime>
  <Words>1168</Words>
  <Application>Microsoft Office PowerPoint</Application>
  <PresentationFormat>On-screen Show (4:3)</PresentationFormat>
  <Paragraphs>195</Paragraphs>
  <Slides>22</Slides>
  <Notes>9</Notes>
  <HiddenSlides>0</HiddenSlides>
  <MMClips>0</MMClip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1_20140311PresentationUWTSDTemplate</vt:lpstr>
      <vt:lpstr>20140311PresentationUWTSDTemplate</vt:lpstr>
      <vt:lpstr>2_20140311PresentationUWTSDTemplate</vt:lpstr>
      <vt:lpstr>Developing Workplace Critical Thinking (DWC)</vt:lpstr>
      <vt:lpstr>Content</vt:lpstr>
      <vt:lpstr>Take a minute to think</vt:lpstr>
      <vt:lpstr>Beliefs</vt:lpstr>
      <vt:lpstr>Take a minute to think</vt:lpstr>
      <vt:lpstr>Values</vt:lpstr>
      <vt:lpstr>Take a minute and think</vt:lpstr>
      <vt:lpstr>Attitudes</vt:lpstr>
      <vt:lpstr>Emotions</vt:lpstr>
      <vt:lpstr>Critical Thinking (CT)</vt:lpstr>
      <vt:lpstr>Thinking critically </vt:lpstr>
      <vt:lpstr>Importance for CT</vt:lpstr>
      <vt:lpstr>Themes: Critical Thinking</vt:lpstr>
      <vt:lpstr>Themes: Critical Thinking</vt:lpstr>
      <vt:lpstr>Themes: Critical Thinking</vt:lpstr>
      <vt:lpstr>Themes: Critical Thinking</vt:lpstr>
      <vt:lpstr>Themes: Critical Thinking</vt:lpstr>
      <vt:lpstr>Components Critical Thinking</vt:lpstr>
      <vt:lpstr>Components Critical Thinking</vt:lpstr>
      <vt:lpstr>Exercise</vt:lpstr>
      <vt:lpstr>Questions / Answers?</vt:lpstr>
      <vt:lpstr>Sources</vt:lpstr>
    </vt:vector>
  </TitlesOfParts>
  <Company>Christy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Part One</dc:title>
  <dc:creator>Gill</dc:creator>
  <cp:lastModifiedBy>Yajesh Kumar</cp:lastModifiedBy>
  <cp:revision>528</cp:revision>
  <dcterms:created xsi:type="dcterms:W3CDTF">2007-02-22T15:17:11Z</dcterms:created>
  <dcterms:modified xsi:type="dcterms:W3CDTF">2022-02-15T23:22:10Z</dcterms:modified>
</cp:coreProperties>
</file>