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23"/>
  </p:notesMasterIdLst>
  <p:sldIdLst>
    <p:sldId id="256" r:id="rId2"/>
    <p:sldId id="262" r:id="rId3"/>
    <p:sldId id="261" r:id="rId4"/>
    <p:sldId id="263" r:id="rId5"/>
    <p:sldId id="264" r:id="rId6"/>
    <p:sldId id="265" r:id="rId7"/>
    <p:sldId id="267" r:id="rId8"/>
    <p:sldId id="268" r:id="rId9"/>
    <p:sldId id="269" r:id="rId10"/>
    <p:sldId id="270" r:id="rId11"/>
    <p:sldId id="271" r:id="rId12"/>
    <p:sldId id="266" r:id="rId13"/>
    <p:sldId id="272" r:id="rId14"/>
    <p:sldId id="273" r:id="rId15"/>
    <p:sldId id="280" r:id="rId16"/>
    <p:sldId id="274" r:id="rId17"/>
    <p:sldId id="278" r:id="rId18"/>
    <p:sldId id="275" r:id="rId19"/>
    <p:sldId id="276" r:id="rId20"/>
    <p:sldId id="281" r:id="rId21"/>
    <p:sldId id="26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2"/>
    <p:restoredTop sz="94714"/>
  </p:normalViewPr>
  <p:slideViewPr>
    <p:cSldViewPr>
      <p:cViewPr varScale="1">
        <p:scale>
          <a:sx n="70" d="100"/>
          <a:sy n="70" d="100"/>
        </p:scale>
        <p:origin x="1152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2/13/2026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8358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48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8472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0842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554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8754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27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828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94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45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8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379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087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itout.com/word-cloud/creat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untwordsfree.com/stopword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kaggle.com/kazanova/sentiment140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Mining &amp;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ACCB7015</a:t>
            </a:r>
          </a:p>
          <a:p>
            <a:r>
              <a:rPr lang="en-GB" dirty="0"/>
              <a:t>Lecture 8 – Sentiment Analysis</a:t>
            </a:r>
          </a:p>
          <a:p>
            <a:endParaRPr lang="en-GB" dirty="0"/>
          </a:p>
          <a:p>
            <a:r>
              <a:rPr lang="en-GB" dirty="0"/>
              <a:t>Prof.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Text Mining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Text mining is the process of extracting unknown information from unstructured text documents </a:t>
            </a:r>
          </a:p>
          <a:p>
            <a:pPr lvl="1"/>
            <a:r>
              <a:rPr lang="en-GB" dirty="0"/>
              <a:t>This differs from </a:t>
            </a:r>
            <a:r>
              <a:rPr lang="en-GB" i="1" dirty="0"/>
              <a:t>information extraction</a:t>
            </a:r>
            <a:r>
              <a:rPr lang="en-GB" dirty="0"/>
              <a:t>, which looks for known facts within a structured or semi-structured format, e.g. extracting names and qualifications from a CV/</a:t>
            </a:r>
            <a:r>
              <a:rPr lang="en-GB" dirty="0" err="1"/>
              <a:t>resumé</a:t>
            </a:r>
            <a:endParaRPr lang="en-GB" dirty="0"/>
          </a:p>
          <a:p>
            <a:endParaRPr lang="en-GB" dirty="0"/>
          </a:p>
          <a:p>
            <a:r>
              <a:rPr lang="en-GB" dirty="0"/>
              <a:t>As the patterns are extracted from written text, this requires a significant amount of </a:t>
            </a:r>
            <a:r>
              <a:rPr lang="en-GB" i="1" dirty="0"/>
              <a:t>natural language processing</a:t>
            </a:r>
            <a:r>
              <a:rPr lang="en-GB" dirty="0"/>
              <a:t> in order to identify useful patterns rather than trivial ones</a:t>
            </a:r>
          </a:p>
          <a:p>
            <a:pPr lvl="1"/>
            <a:r>
              <a:rPr lang="en-GB" dirty="0"/>
              <a:t>This involves a lot of data pre-processing</a:t>
            </a:r>
          </a:p>
          <a:p>
            <a:pPr lvl="1"/>
            <a:r>
              <a:rPr lang="en-GB" dirty="0"/>
              <a:t>It is easier to do this in some languages than in others, depending on the size and complexity of the language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859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Text Mining, Text Analytics, &amp; Text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terms </a:t>
            </a:r>
            <a:r>
              <a:rPr lang="en-GB" i="1" dirty="0"/>
              <a:t>text mining, text analytics,</a:t>
            </a:r>
            <a:r>
              <a:rPr lang="en-GB" dirty="0"/>
              <a:t> and </a:t>
            </a:r>
            <a:r>
              <a:rPr lang="en-GB" i="1" dirty="0"/>
              <a:t>text analysis</a:t>
            </a:r>
            <a:r>
              <a:rPr lang="en-GB" dirty="0"/>
              <a:t> are often confused</a:t>
            </a:r>
          </a:p>
          <a:p>
            <a:endParaRPr lang="en-GB" dirty="0"/>
          </a:p>
          <a:p>
            <a:r>
              <a:rPr lang="en-GB" dirty="0"/>
              <a:t>Text analysis</a:t>
            </a:r>
          </a:p>
          <a:p>
            <a:pPr lvl="1"/>
            <a:r>
              <a:rPr lang="en-GB" dirty="0"/>
              <a:t>Generates qualitative information</a:t>
            </a:r>
          </a:p>
          <a:p>
            <a:pPr lvl="1"/>
            <a:r>
              <a:rPr lang="en-GB" dirty="0"/>
              <a:t>Looks at the meaning of a text (semantics)</a:t>
            </a:r>
          </a:p>
          <a:p>
            <a:pPr lvl="1"/>
            <a:r>
              <a:rPr lang="en-GB" dirty="0"/>
              <a:t>Works best on small amounts of text</a:t>
            </a:r>
          </a:p>
          <a:p>
            <a:endParaRPr lang="en-GB" dirty="0"/>
          </a:p>
          <a:p>
            <a:r>
              <a:rPr lang="en-GB" dirty="0"/>
              <a:t>Text mining = text analytics</a:t>
            </a:r>
          </a:p>
          <a:p>
            <a:pPr lvl="1"/>
            <a:r>
              <a:rPr lang="en-GB" dirty="0"/>
              <a:t>Generates quantitative information, </a:t>
            </a:r>
            <a:r>
              <a:rPr lang="en-GB" dirty="0" err="1"/>
              <a:t>e.g</a:t>
            </a:r>
            <a:r>
              <a:rPr lang="en-GB" dirty="0"/>
              <a:t> tables, graphs</a:t>
            </a:r>
          </a:p>
          <a:p>
            <a:pPr lvl="1"/>
            <a:r>
              <a:rPr lang="en-GB" dirty="0"/>
              <a:t>Looks at how often certain words appear in the text</a:t>
            </a:r>
          </a:p>
          <a:p>
            <a:pPr lvl="1"/>
            <a:r>
              <a:rPr lang="en-GB" dirty="0"/>
              <a:t>Works well on large bodies of text</a:t>
            </a:r>
          </a:p>
          <a:p>
            <a:pPr lvl="1"/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729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simplest text analysis approach is </a:t>
            </a:r>
            <a:r>
              <a:rPr lang="en-GB" i="1" dirty="0"/>
              <a:t>frequency analysis</a:t>
            </a:r>
          </a:p>
          <a:p>
            <a:pPr lvl="1"/>
            <a:r>
              <a:rPr lang="en-GB" dirty="0"/>
              <a:t>How often does each word occur?</a:t>
            </a:r>
          </a:p>
          <a:p>
            <a:pPr lvl="1"/>
            <a:r>
              <a:rPr lang="en-GB" dirty="0"/>
              <a:t>These are often visualised using </a:t>
            </a:r>
            <a:r>
              <a:rPr lang="en-GB" i="1" dirty="0"/>
              <a:t>word clouds</a:t>
            </a:r>
          </a:p>
          <a:p>
            <a:pPr lvl="1"/>
            <a:r>
              <a:rPr lang="en-GB" dirty="0"/>
              <a:t>The size of the word is proportional to its frequency in the text</a:t>
            </a:r>
          </a:p>
          <a:p>
            <a:pPr lvl="1"/>
            <a:r>
              <a:rPr lang="en-GB" dirty="0"/>
              <a:t>Many word cloud generators are available online</a:t>
            </a:r>
          </a:p>
          <a:p>
            <a:pPr lvl="1"/>
            <a:r>
              <a:rPr lang="en-GB" dirty="0">
                <a:hlinkClick r:id="rId3"/>
              </a:rPr>
              <a:t>www.worditout.com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Top 100 words</a:t>
            </a:r>
          </a:p>
          <a:p>
            <a:pPr algn="ctr"/>
            <a:endParaRPr lang="en-GB" dirty="0"/>
          </a:p>
          <a:p>
            <a:r>
              <a:rPr lang="en-GB" i="1" dirty="0"/>
              <a:t>The Hitchhikers Guide to the Galaxy</a:t>
            </a:r>
          </a:p>
          <a:p>
            <a:pPr algn="r"/>
            <a:r>
              <a:rPr lang="en-GB" sz="1400" dirty="0"/>
              <a:t>Douglas Adams</a:t>
            </a:r>
          </a:p>
        </p:txBody>
      </p:sp>
    </p:spTree>
    <p:extLst>
      <p:ext uri="{BB962C8B-B14F-4D97-AF65-F5344CB8AC3E}">
        <p14:creationId xmlns:p14="http://schemas.microsoft.com/office/powerpoint/2010/main" val="954766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Does this mean that ‘said’ is the most important word in this book?</a:t>
            </a:r>
          </a:p>
          <a:p>
            <a:r>
              <a:rPr lang="en-GB" dirty="0"/>
              <a:t>A better measure is the TF-IDF</a:t>
            </a:r>
          </a:p>
          <a:p>
            <a:pPr lvl="1"/>
            <a:r>
              <a:rPr lang="en-GB" i="1" dirty="0"/>
              <a:t>Term frequency – inverse document frequency</a:t>
            </a:r>
            <a:endParaRPr lang="en-GB" dirty="0"/>
          </a:p>
          <a:p>
            <a:r>
              <a:rPr lang="en-GB" dirty="0"/>
              <a:t>This looks at whether the frequent terms are also frequent in the language as a whole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Top 100 words</a:t>
            </a:r>
          </a:p>
          <a:p>
            <a:pPr algn="ctr"/>
            <a:endParaRPr lang="en-GB" dirty="0"/>
          </a:p>
          <a:p>
            <a:r>
              <a:rPr lang="en-GB" i="1" dirty="0"/>
              <a:t>The Hitchhikers Guide to the Galaxy</a:t>
            </a:r>
          </a:p>
          <a:p>
            <a:pPr algn="r"/>
            <a:r>
              <a:rPr lang="en-GB" sz="1400" dirty="0"/>
              <a:t>Douglas Adams</a:t>
            </a:r>
          </a:p>
        </p:txBody>
      </p:sp>
    </p:spTree>
    <p:extLst>
      <p:ext uri="{BB962C8B-B14F-4D97-AF65-F5344CB8AC3E}">
        <p14:creationId xmlns:p14="http://schemas.microsoft.com/office/powerpoint/2010/main" val="2025120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10" y="1166040"/>
            <a:ext cx="5472608" cy="4157891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Frequency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3610744" cy="5513021"/>
          </a:xfrm>
        </p:spPr>
        <p:txBody>
          <a:bodyPr/>
          <a:lstStyle/>
          <a:p>
            <a:r>
              <a:rPr lang="en-GB" dirty="0"/>
              <a:t>If a word is frequent in a document but not frequent in the language then it is important in that document</a:t>
            </a:r>
          </a:p>
          <a:p>
            <a:endParaRPr lang="en-GB" dirty="0"/>
          </a:p>
          <a:p>
            <a:r>
              <a:rPr lang="en-GB" dirty="0"/>
              <a:t>Often used for identifying keywords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45015" y="5517232"/>
            <a:ext cx="4390946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Top 100 words</a:t>
            </a:r>
          </a:p>
          <a:p>
            <a:pPr algn="ctr"/>
            <a:endParaRPr lang="en-GB" dirty="0"/>
          </a:p>
          <a:p>
            <a:r>
              <a:rPr lang="en-GB" i="1" dirty="0"/>
              <a:t>The Hitchhikers Guide to the Galaxy</a:t>
            </a:r>
          </a:p>
          <a:p>
            <a:pPr algn="r"/>
            <a:r>
              <a:rPr lang="en-GB" sz="1400" dirty="0"/>
              <a:t>Douglas Adams</a:t>
            </a:r>
          </a:p>
        </p:txBody>
      </p:sp>
    </p:spTree>
    <p:extLst>
      <p:ext uri="{BB962C8B-B14F-4D97-AF65-F5344CB8AC3E}">
        <p14:creationId xmlns:p14="http://schemas.microsoft.com/office/powerpoint/2010/main" val="2778060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Natural Language Processing (NLP)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Extracting meaningful information from text requires more than simple frequency analysis</a:t>
            </a:r>
          </a:p>
          <a:p>
            <a:r>
              <a:rPr lang="en-GB" i="1" dirty="0"/>
              <a:t>Natural language processing</a:t>
            </a:r>
            <a:r>
              <a:rPr lang="en-GB" dirty="0"/>
              <a:t> </a:t>
            </a:r>
            <a:r>
              <a:rPr lang="en-GB" i="1" dirty="0"/>
              <a:t>(NLP)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Linguistics</a:t>
            </a:r>
          </a:p>
          <a:p>
            <a:pPr lvl="1"/>
            <a:r>
              <a:rPr lang="en-GB" dirty="0"/>
              <a:t>Computer science</a:t>
            </a:r>
          </a:p>
          <a:p>
            <a:pPr lvl="1"/>
            <a:r>
              <a:rPr lang="en-GB" dirty="0"/>
              <a:t>Artificial Intelligence</a:t>
            </a:r>
          </a:p>
          <a:p>
            <a:r>
              <a:rPr lang="en-GB" dirty="0"/>
              <a:t>Speech recognition is related to NLP but also includes signal processing techniques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4553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Preprocessing Text for Data Mining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natural text will need a significant amount of pre-processing before it can be mined, either for thematic analysis or sentiment analysis</a:t>
            </a:r>
          </a:p>
          <a:p>
            <a:r>
              <a:rPr lang="en-GB" dirty="0"/>
              <a:t>This is done in several stages</a:t>
            </a:r>
          </a:p>
          <a:p>
            <a:pPr lvl="1"/>
            <a:r>
              <a:rPr lang="en-GB" dirty="0"/>
              <a:t>Change everything to lower case</a:t>
            </a:r>
          </a:p>
          <a:p>
            <a:pPr lvl="1"/>
            <a:r>
              <a:rPr lang="en-GB" dirty="0"/>
              <a:t>Stemming to identify root words</a:t>
            </a:r>
          </a:p>
          <a:p>
            <a:pPr lvl="1"/>
            <a:r>
              <a:rPr lang="en-GB" dirty="0"/>
              <a:t>Lemmatisation to identify root words</a:t>
            </a:r>
          </a:p>
          <a:p>
            <a:pPr lvl="1"/>
            <a:r>
              <a:rPr lang="en-GB" dirty="0"/>
              <a:t>Removal of </a:t>
            </a:r>
            <a:r>
              <a:rPr lang="en-GB" dirty="0" err="1"/>
              <a:t>stopwords</a:t>
            </a:r>
            <a:endParaRPr lang="en-GB" dirty="0"/>
          </a:p>
          <a:p>
            <a:pPr lvl="1"/>
            <a:r>
              <a:rPr lang="en-GB" dirty="0"/>
              <a:t>Normalisation and handling abbreviations</a:t>
            </a:r>
          </a:p>
          <a:p>
            <a:pPr lvl="1"/>
            <a:r>
              <a:rPr lang="en-GB" dirty="0"/>
              <a:t>Noise removal</a:t>
            </a:r>
          </a:p>
          <a:p>
            <a:pPr lvl="1"/>
            <a:r>
              <a:rPr lang="en-GB" dirty="0"/>
              <a:t>Specialist tagging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8383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Change to Lower Case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5"/>
            <a:ext cx="8229600" cy="199798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Any learning algorithm will treat words with different capitalisation as individual tokens</a:t>
            </a:r>
          </a:p>
          <a:p>
            <a:r>
              <a:rPr lang="en-GB" dirty="0"/>
              <a:t>It is therefore useful to convert everything to lower case to ensure that every instance of a set of letters is counted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1403648" y="3429000"/>
          <a:ext cx="6096000" cy="2473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London</a:t>
                      </a:r>
                    </a:p>
                    <a:p>
                      <a:r>
                        <a:rPr lang="en-GB" dirty="0" err="1"/>
                        <a:t>london</a:t>
                      </a:r>
                      <a:endParaRPr lang="en-GB" dirty="0"/>
                    </a:p>
                    <a:p>
                      <a:r>
                        <a:rPr lang="en-GB" dirty="0" err="1"/>
                        <a:t>LonDon</a:t>
                      </a:r>
                      <a:endParaRPr lang="en-GB" dirty="0"/>
                    </a:p>
                    <a:p>
                      <a:r>
                        <a:rPr lang="en-GB" dirty="0"/>
                        <a:t>LONDON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london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01707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Password</a:t>
                      </a:r>
                    </a:p>
                    <a:p>
                      <a:r>
                        <a:rPr lang="en-GB" dirty="0" err="1"/>
                        <a:t>PaSsWorD</a:t>
                      </a:r>
                      <a:endParaRPr lang="en-GB" dirty="0"/>
                    </a:p>
                    <a:p>
                      <a:r>
                        <a:rPr lang="en-GB" dirty="0" err="1"/>
                        <a:t>PAssword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password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45677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Stemming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Stemming takes a word and removes any changes to the word that occur due to the grammar of the language</a:t>
            </a:r>
          </a:p>
          <a:p>
            <a:r>
              <a:rPr lang="en-GB" dirty="0"/>
              <a:t>In English this is done using the Porter Stemming Algorithm </a:t>
            </a:r>
            <a:r>
              <a:rPr lang="en-GB" sz="2000" dirty="0"/>
              <a:t>(https://tartarus.org/martin/PorterStemmer/)</a:t>
            </a:r>
          </a:p>
          <a:p>
            <a:r>
              <a:rPr lang="en-GB" dirty="0"/>
              <a:t>In some cases the root may not actually be a real word – often these are words ending in ‘e’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267744" y="4221088"/>
          <a:ext cx="4968552" cy="2473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028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rejected</a:t>
                      </a:r>
                    </a:p>
                    <a:p>
                      <a:r>
                        <a:rPr lang="en-GB" dirty="0"/>
                        <a:t>rejections</a:t>
                      </a:r>
                    </a:p>
                    <a:p>
                      <a:r>
                        <a:rPr lang="en-GB" dirty="0"/>
                        <a:t>rejecting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marbled</a:t>
                      </a:r>
                    </a:p>
                    <a:p>
                      <a:r>
                        <a:rPr lang="en-GB" dirty="0"/>
                        <a:t>marbling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marbl</a:t>
                      </a:r>
                      <a:endParaRPr lang="en-GB" dirty="0"/>
                    </a:p>
                    <a:p>
                      <a:r>
                        <a:rPr lang="en-GB" dirty="0" err="1"/>
                        <a:t>marbl</a:t>
                      </a:r>
                      <a:endParaRPr lang="en-GB" dirty="0"/>
                    </a:p>
                    <a:p>
                      <a:r>
                        <a:rPr lang="en-GB" dirty="0" err="1"/>
                        <a:t>marbl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5035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Lemmatisation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Lemmatisation is similar to stemming but always produces a base word</a:t>
            </a:r>
          </a:p>
          <a:p>
            <a:r>
              <a:rPr lang="en-GB" dirty="0"/>
              <a:t>This is normally done using an algorithm such as WordNet </a:t>
            </a:r>
            <a:r>
              <a:rPr lang="en-GB" sz="1600" dirty="0"/>
              <a:t>(https://www.nltk.org/_modules/nltk/stem/wordnet.html)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195736" y="2909681"/>
          <a:ext cx="4968552" cy="3114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4276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484276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rejected</a:t>
                      </a:r>
                    </a:p>
                    <a:p>
                      <a:r>
                        <a:rPr lang="en-GB" dirty="0"/>
                        <a:t>rejections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  <a:p>
                      <a:r>
                        <a:rPr lang="en-GB" dirty="0"/>
                        <a:t>reject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marbles</a:t>
                      </a:r>
                    </a:p>
                    <a:p>
                      <a:r>
                        <a:rPr lang="en-GB" dirty="0"/>
                        <a:t>marbled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</a:t>
                      </a:r>
                    </a:p>
                    <a:p>
                      <a:r>
                        <a:rPr lang="en-GB" dirty="0"/>
                        <a:t>Marble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  <a:p>
                      <a:r>
                        <a:rPr lang="en-GB" dirty="0"/>
                        <a:t>better</a:t>
                      </a:r>
                    </a:p>
                    <a:p>
                      <a:r>
                        <a:rPr lang="en-GB" dirty="0"/>
                        <a:t>best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  <a:p>
                      <a:r>
                        <a:rPr lang="en-GB" dirty="0"/>
                        <a:t>good</a:t>
                      </a:r>
                    </a:p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4532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Stop Words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analysing text it is normal to remove all of the common words first</a:t>
            </a:r>
          </a:p>
          <a:p>
            <a:r>
              <a:rPr lang="en-GB" dirty="0"/>
              <a:t>Lists of these </a:t>
            </a:r>
            <a:r>
              <a:rPr lang="en-GB" i="1" dirty="0"/>
              <a:t>stop words </a:t>
            </a:r>
            <a:r>
              <a:rPr lang="en-GB" dirty="0"/>
              <a:t>can be found online and often include not only common words but also common abbreviations, contractions and typos</a:t>
            </a:r>
          </a:p>
          <a:p>
            <a:pPr lvl="1"/>
            <a:r>
              <a:rPr lang="en-GB" dirty="0">
                <a:hlinkClick r:id="rId2"/>
              </a:rPr>
              <a:t>https://countwordsfree.com/stopwords</a:t>
            </a:r>
            <a:r>
              <a:rPr lang="en-GB" dirty="0"/>
              <a:t> includes </a:t>
            </a:r>
            <a:r>
              <a:rPr lang="en-GB" dirty="0" err="1"/>
              <a:t>stopwords</a:t>
            </a:r>
            <a:r>
              <a:rPr lang="en-GB" dirty="0"/>
              <a:t> for a wide variety of languages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339752" y="4149080"/>
          <a:ext cx="4077825" cy="2560320"/>
        </p:xfrm>
        <a:graphic>
          <a:graphicData uri="http://schemas.openxmlformats.org/drawingml/2006/table">
            <a:tbl>
              <a:tblPr/>
              <a:tblGrid>
                <a:gridCol w="238125">
                  <a:extLst>
                    <a:ext uri="{9D8B030D-6E8A-4147-A177-3AD203B41FA5}">
                      <a16:colId xmlns:a16="http://schemas.microsoft.com/office/drawing/2014/main" val="1675681451"/>
                    </a:ext>
                  </a:extLst>
                </a:gridCol>
                <a:gridCol w="3839700">
                  <a:extLst>
                    <a:ext uri="{9D8B030D-6E8A-4147-A177-3AD203B41FA5}">
                      <a16:colId xmlns:a16="http://schemas.microsoft.com/office/drawing/2014/main" val="136791077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r" fontAlgn="t"/>
                      <a:endParaRPr lang="en-GB" dirty="0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above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 w="12700" cmpd="sng">
                      <a:noFill/>
                      <a:prstDash val="soli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18090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across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31061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after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0812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again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7080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against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5191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>
                          <a:effectLst/>
                          <a:latin typeface="SFMono-Regular"/>
                        </a:rPr>
                        <a:t>all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2219521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r" fontAlgn="t"/>
                      <a:endParaRPr lang="en-GB">
                        <a:effectLst/>
                        <a:latin typeface="SFMono-Regular"/>
                      </a:endParaRP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dirty="0">
                          <a:effectLst/>
                          <a:latin typeface="SFMono-Regular"/>
                        </a:rPr>
                        <a:t>almost …</a:t>
                      </a:r>
                    </a:p>
                  </a:txBody>
                  <a:tcPr marL="47625" marR="47625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13012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9178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Normalisation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Normalisation takes abbreviated and hyphenated words and converts them into a root form</a:t>
            </a:r>
          </a:p>
          <a:p>
            <a:r>
              <a:rPr lang="en-GB" dirty="0"/>
              <a:t>This is particularly useful when dealing with social media data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475656" y="2852936"/>
          <a:ext cx="4824536" cy="2768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48272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376264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ur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are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before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:)</a:t>
                      </a:r>
                    </a:p>
                    <a:p>
                      <a:r>
                        <a:rPr lang="en-GB" dirty="0"/>
                        <a:t>;)</a:t>
                      </a:r>
                    </a:p>
                    <a:p>
                      <a:r>
                        <a:rPr lang="en-GB" dirty="0"/>
                        <a:t>:-)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smile</a:t>
                      </a:r>
                    </a:p>
                    <a:p>
                      <a:r>
                        <a:rPr lang="en-GB" dirty="0"/>
                        <a:t>smile</a:t>
                      </a:r>
                    </a:p>
                    <a:p>
                      <a:r>
                        <a:rPr lang="en-GB" dirty="0"/>
                        <a:t>smile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goooood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5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wtf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surprise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51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42960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Noise Removal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Noise in text can be numbers, symbols, punctuation, tags…</a:t>
            </a:r>
          </a:p>
          <a:p>
            <a:r>
              <a:rPr lang="en-GB" dirty="0"/>
              <a:t>These can be filtered to remove numerals, punctuation characters, and short sequences of characters that have a logical structure</a:t>
            </a:r>
          </a:p>
          <a:p>
            <a:pPr lvl="1"/>
            <a:r>
              <a:rPr lang="en-GB" dirty="0"/>
              <a:t>Effectively another form of stop word list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524000" y="3982578"/>
          <a:ext cx="6096000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229656290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836283610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504680288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CLEANED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12432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fish17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fish17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fish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5900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21094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&lt;h1&gt;title&lt;/h1&gt;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&lt;h1&gt;title&lt;/h1&gt;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title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6239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end…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755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1.the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15149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80771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21D517-D172-8F74-548E-0E3E55755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D2BAB-7919-028C-0A27-9E58D4DA37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Pre-processing for NLP can be quite a complex pipeline</a:t>
            </a:r>
          </a:p>
          <a:p>
            <a:endParaRPr lang="en-US" dirty="0"/>
          </a:p>
          <a:p>
            <a:r>
              <a:rPr lang="en-US" dirty="0"/>
              <a:t>Download the worksheet Workshop 8 – NLP Pre-processing from Moodle</a:t>
            </a:r>
          </a:p>
          <a:p>
            <a:r>
              <a:rPr lang="en-US" dirty="0"/>
              <a:t>Use the datafile </a:t>
            </a:r>
            <a:r>
              <a:rPr lang="en-US" dirty="0" err="1"/>
              <a:t>preproc-reviews.arff</a:t>
            </a:r>
            <a:endParaRPr lang="en-US" dirty="0"/>
          </a:p>
          <a:p>
            <a:r>
              <a:rPr lang="en-US" dirty="0"/>
              <a:t>Individually or in pairs, work through the activity and answer the questions raised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87C828-BF21-21C6-6586-C2BCE1E0A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3177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Special Tagging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text has been reduced to a set of basic words, these can be tagged based on their meaning</a:t>
            </a:r>
          </a:p>
          <a:p>
            <a:pPr lvl="1"/>
            <a:r>
              <a:rPr lang="en-GB" dirty="0"/>
              <a:t>This is a significant part of </a:t>
            </a:r>
            <a:r>
              <a:rPr lang="en-GB" i="1" dirty="0"/>
              <a:t>sentiment analysis</a:t>
            </a:r>
            <a:endParaRPr lang="en-GB" dirty="0"/>
          </a:p>
          <a:p>
            <a:r>
              <a:rPr lang="en-GB" dirty="0"/>
              <a:t>The simplest approach to this is to give each word a simple polarity rating: </a:t>
            </a:r>
            <a:r>
              <a:rPr lang="en-GB" i="1" dirty="0"/>
              <a:t>positive, neutral, negative</a:t>
            </a:r>
          </a:p>
          <a:p>
            <a:pPr lvl="1"/>
            <a:r>
              <a:rPr lang="en-GB" dirty="0"/>
              <a:t>These can be binary or can be ratings from -10 to +10 depending on the strength of feeling associated with the word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123728" y="4509120"/>
          <a:ext cx="48965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32181">
                  <a:extLst>
                    <a:ext uri="{9D8B030D-6E8A-4147-A177-3AD203B41FA5}">
                      <a16:colId xmlns:a16="http://schemas.microsoft.com/office/drawing/2014/main" val="3146268650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702023691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4095163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WORD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BINARY 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94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356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780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Dislike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997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466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Loathe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29588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6943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Special Tagging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3096344"/>
          </a:xfrm>
        </p:spPr>
        <p:txBody>
          <a:bodyPr>
            <a:normAutofit fontScale="92500"/>
          </a:bodyPr>
          <a:lstStyle/>
          <a:p>
            <a:r>
              <a:rPr lang="en-GB" dirty="0"/>
              <a:t>For short messages such as Twitter and similar systems the simplest approach is to tag based upon the emoticons used in the tweets rather than the words themselves</a:t>
            </a:r>
          </a:p>
          <a:p>
            <a:r>
              <a:rPr lang="en-GB" dirty="0"/>
              <a:t>Even so, this still requires the tweets to be manually classified to provide a training dataset</a:t>
            </a:r>
          </a:p>
          <a:p>
            <a:pPr lvl="1"/>
            <a:r>
              <a:rPr lang="en-GB" dirty="0"/>
              <a:t>A 1.6 million set of tagged tweets is available from Kaggle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195736" y="4437112"/>
          <a:ext cx="4896543" cy="2225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32181">
                  <a:extLst>
                    <a:ext uri="{9D8B030D-6E8A-4147-A177-3AD203B41FA5}">
                      <a16:colId xmlns:a16="http://schemas.microsoft.com/office/drawing/2014/main" val="3146268650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702023691"/>
                    </a:ext>
                  </a:extLst>
                </a:gridCol>
                <a:gridCol w="1632181">
                  <a:extLst>
                    <a:ext uri="{9D8B030D-6E8A-4147-A177-3AD203B41FA5}">
                      <a16:colId xmlns:a16="http://schemas.microsoft.com/office/drawing/2014/main" val="4095163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Emoticon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BINARY TAG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739470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735606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:-)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+10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9780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:(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09975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:-(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54667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:-S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-5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9929588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79DE51E-2F1E-4BCD-55AA-32D5F23F9AA8}"/>
              </a:ext>
            </a:extLst>
          </p:cNvPr>
          <p:cNvSpPr txBox="1"/>
          <p:nvPr/>
        </p:nvSpPr>
        <p:spPr>
          <a:xfrm>
            <a:off x="935596" y="3833343"/>
            <a:ext cx="5544615" cy="351741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 lvl="1"/>
            <a:r>
              <a:rPr lang="en-GB" dirty="0">
                <a:hlinkClick r:id="rId2"/>
              </a:rPr>
              <a:t>https://www.kaggle.com/kazanova/sentiment140</a:t>
            </a:r>
            <a:r>
              <a:rPr lang="en-GB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51487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Sentiment Analysis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526376"/>
          </a:xfrm>
        </p:spPr>
        <p:txBody>
          <a:bodyPr>
            <a:normAutofit fontScale="92500"/>
          </a:bodyPr>
          <a:lstStyle/>
          <a:p>
            <a:r>
              <a:rPr lang="en-GB" dirty="0"/>
              <a:t>Sentiment analysis is generally used with large numbers of relatively short messages – often from social media – to identify if it contains a positive or negative meaning</a:t>
            </a:r>
          </a:p>
          <a:p>
            <a:pPr lvl="1"/>
            <a:r>
              <a:rPr lang="en-GB" dirty="0"/>
              <a:t>This is a data mining classification task</a:t>
            </a:r>
          </a:p>
          <a:p>
            <a:r>
              <a:rPr lang="en-GB" dirty="0"/>
              <a:t>Once each message has been tagged it can be given a value to define how positive or negative it is</a:t>
            </a:r>
          </a:p>
          <a:p>
            <a:pPr lvl="1"/>
            <a:r>
              <a:rPr lang="en-GB" dirty="0"/>
              <a:t>This has limitations – “I do not like this” tags as + for “like”</a:t>
            </a:r>
          </a:p>
          <a:p>
            <a:pPr lvl="1"/>
            <a:r>
              <a:rPr lang="en-GB" dirty="0"/>
              <a:t>It may be necessary to look at word pairs “not like”</a:t>
            </a:r>
          </a:p>
          <a:p>
            <a:r>
              <a:rPr lang="en-GB" dirty="0"/>
              <a:t>More sophisticated analysis requires manual tagging of complete messages and then the use of complex ML algorithms to learn the structure of positive and negative sentiments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9658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Recommender Systems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Recommender systems predict a user’s choices based upon their preferences as either </a:t>
            </a:r>
            <a:r>
              <a:rPr lang="en-GB" sz="3200" dirty="0">
                <a:sym typeface="Wingdings" panose="05000000000000000000" pitchFamily="2" charset="2"/>
              </a:rPr>
              <a:t></a:t>
            </a:r>
            <a:r>
              <a:rPr lang="en-GB" dirty="0">
                <a:sym typeface="Wingdings" panose="05000000000000000000" pitchFamily="2" charset="2"/>
              </a:rPr>
              <a:t> or </a:t>
            </a:r>
            <a:r>
              <a:rPr lang="en-GB" sz="3200" dirty="0">
                <a:sym typeface="Wingdings" panose="05000000000000000000" pitchFamily="2" charset="2"/>
              </a:rPr>
              <a:t></a:t>
            </a:r>
            <a:r>
              <a:rPr lang="en-GB" dirty="0">
                <a:sym typeface="Wingdings" panose="05000000000000000000" pitchFamily="2" charset="2"/>
              </a:rPr>
              <a:t>, or on their comments and responses in text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The system develops clusters of users with similar preferences, with the assumption that people who show the same preferences will make similar choices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Like text analysis, this can be viewed as a form of association analysis</a:t>
            </a:r>
          </a:p>
          <a:p>
            <a:r>
              <a:rPr lang="en-GB" dirty="0">
                <a:sym typeface="Wingdings" panose="05000000000000000000" pitchFamily="2" charset="2"/>
              </a:rPr>
              <a:t>Generates rulesets of the type “if user likes A,B then they will like X,Y”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3469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0BDEA-2A33-6538-98FC-97A79F9A0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F9342-0CCC-89D5-A0FA-A0DD87F18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/ Homework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4E516-2C99-CD0D-C735-3D4D4A5725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Now that the data has been pre-processed, it can be mined</a:t>
            </a:r>
          </a:p>
          <a:p>
            <a:endParaRPr lang="en-US" dirty="0"/>
          </a:p>
          <a:p>
            <a:r>
              <a:rPr lang="en-US" dirty="0"/>
              <a:t>Download the worksheet Workshop 8 – Sentiment Analysis from Moodle</a:t>
            </a:r>
          </a:p>
          <a:p>
            <a:r>
              <a:rPr lang="en-US" dirty="0"/>
              <a:t>Use the datafile sentiment-</a:t>
            </a:r>
            <a:r>
              <a:rPr lang="en-US" dirty="0" err="1"/>
              <a:t>reviews.arff</a:t>
            </a:r>
            <a:endParaRPr lang="en-US" dirty="0"/>
          </a:p>
          <a:p>
            <a:r>
              <a:rPr lang="en-US" dirty="0"/>
              <a:t>Individually or in pairs, work through the activity and answer the questions raised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CD7B37-4A38-072E-A38B-A42744523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9491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Further Reading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Next Session: Introduction to Tableau</a:t>
            </a:r>
            <a:endParaRPr lang="en-GB" sz="2200" dirty="0"/>
          </a:p>
          <a:p>
            <a:endParaRPr lang="en-GB" sz="2200" dirty="0"/>
          </a:p>
          <a:p>
            <a:r>
              <a:rPr lang="en-GB" dirty="0"/>
              <a:t>Reading: Chapter 11.2 – Introduction to Natural Language Processing (Witten </a:t>
            </a:r>
            <a:r>
              <a:rPr lang="en-GB" i="1" dirty="0"/>
              <a:t>et al</a:t>
            </a:r>
            <a:r>
              <a:rPr lang="en-GB" dirty="0"/>
              <a:t>)</a:t>
            </a:r>
          </a:p>
          <a:p>
            <a:pPr lvl="1"/>
            <a:r>
              <a:rPr lang="en-GB" sz="2400" dirty="0"/>
              <a:t>N.b. Chapter 11 is all about NLP, deep learning, and transformer-based language models. It’s well beyond the scope of this module but you may find it interesting. </a:t>
            </a:r>
            <a:r>
              <a:rPr lang="en-GB" sz="2400" dirty="0">
                <a:sym typeface="Wingdings" panose="05000000000000000000" pitchFamily="2" charset="2"/>
              </a:rPr>
              <a:t></a:t>
            </a:r>
            <a:endParaRPr lang="en-GB" sz="2400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WDM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WDM Theme" id="{91FE0652-E2B7-4E80-AC0A-31C038D62DBB}" vid="{CE954B22-DB1B-40BA-A813-029F8237640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DWDM Theme</Template>
  <TotalTime>16164</TotalTime>
  <Words>1379</Words>
  <Application>Microsoft Office PowerPoint</Application>
  <PresentationFormat>On-screen Show (4:3)</PresentationFormat>
  <Paragraphs>273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Calibri</vt:lpstr>
      <vt:lpstr>Cambria</vt:lpstr>
      <vt:lpstr>Georgia</vt:lpstr>
      <vt:lpstr>SFMono-Regular</vt:lpstr>
      <vt:lpstr>Wingdings</vt:lpstr>
      <vt:lpstr>Wingdings 2</vt:lpstr>
      <vt:lpstr>DWDM Theme</vt:lpstr>
      <vt:lpstr>Data Mining &amp; Visualisation</vt:lpstr>
      <vt:lpstr>Text Mining</vt:lpstr>
      <vt:lpstr>Text Mining, Text Analytics, &amp; Text Analysis</vt:lpstr>
      <vt:lpstr>Frequency Analysis</vt:lpstr>
      <vt:lpstr>Frequency Analysis</vt:lpstr>
      <vt:lpstr>Frequency Analysis</vt:lpstr>
      <vt:lpstr>Natural Language Processing (NLP)</vt:lpstr>
      <vt:lpstr>Preprocessing Text for Data Mining</vt:lpstr>
      <vt:lpstr>Change to Lower Case</vt:lpstr>
      <vt:lpstr>Stemming</vt:lpstr>
      <vt:lpstr>Lemmatisation</vt:lpstr>
      <vt:lpstr>Stop Words</vt:lpstr>
      <vt:lpstr>Normalisation</vt:lpstr>
      <vt:lpstr>Noise Removal</vt:lpstr>
      <vt:lpstr>Exercise</vt:lpstr>
      <vt:lpstr>Special Tagging</vt:lpstr>
      <vt:lpstr>Special Tagging</vt:lpstr>
      <vt:lpstr>Sentiment Analysis</vt:lpstr>
      <vt:lpstr>Recommender Systems</vt:lpstr>
      <vt:lpstr>Exercise / Homework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NJW</dc:creator>
  <cp:lastModifiedBy>Nik Whitehead</cp:lastModifiedBy>
  <cp:revision>452</cp:revision>
  <dcterms:created xsi:type="dcterms:W3CDTF">2011-09-13T10:27:46Z</dcterms:created>
  <dcterms:modified xsi:type="dcterms:W3CDTF">2026-02-13T10:41:22Z</dcterms:modified>
</cp:coreProperties>
</file>