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36"/>
  </p:notesMasterIdLst>
  <p:sldIdLst>
    <p:sldId id="256" r:id="rId3"/>
    <p:sldId id="260" r:id="rId4"/>
    <p:sldId id="273" r:id="rId5"/>
    <p:sldId id="290" r:id="rId6"/>
    <p:sldId id="310" r:id="rId7"/>
    <p:sldId id="399" r:id="rId8"/>
    <p:sldId id="542" r:id="rId9"/>
    <p:sldId id="544" r:id="rId10"/>
    <p:sldId id="545" r:id="rId11"/>
    <p:sldId id="546" r:id="rId12"/>
    <p:sldId id="547" r:id="rId13"/>
    <p:sldId id="548" r:id="rId14"/>
    <p:sldId id="549" r:id="rId15"/>
    <p:sldId id="550" r:id="rId16"/>
    <p:sldId id="551" r:id="rId17"/>
    <p:sldId id="552" r:id="rId18"/>
    <p:sldId id="555" r:id="rId19"/>
    <p:sldId id="553" r:id="rId20"/>
    <p:sldId id="556" r:id="rId21"/>
    <p:sldId id="557" r:id="rId22"/>
    <p:sldId id="559" r:id="rId23"/>
    <p:sldId id="505" r:id="rId24"/>
    <p:sldId id="560" r:id="rId25"/>
    <p:sldId id="561" r:id="rId26"/>
    <p:sldId id="562" r:id="rId27"/>
    <p:sldId id="563" r:id="rId28"/>
    <p:sldId id="564" r:id="rId29"/>
    <p:sldId id="567" r:id="rId30"/>
    <p:sldId id="569" r:id="rId31"/>
    <p:sldId id="570" r:id="rId32"/>
    <p:sldId id="568" r:id="rId33"/>
    <p:sldId id="565" r:id="rId34"/>
    <p:sldId id="56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2A7293-F562-40B6-AB42-2DD1891216E1}" v="2" dt="2025-01-30T09:06:51.0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2" d="100"/>
          <a:sy n="82" d="100"/>
        </p:scale>
        <p:origin x="21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D12A7293-F562-40B6-AB42-2DD1891216E1}"/>
    <pc:docChg chg="undo custSel addSld modSld sldOrd">
      <pc:chgData name="Rhian Keyse" userId="e640c12b-a8e6-4355-9f2c-a517ac7d1786" providerId="ADAL" clId="{D12A7293-F562-40B6-AB42-2DD1891216E1}" dt="2025-02-05T14:30:41.981" v="1469" actId="20577"/>
      <pc:docMkLst>
        <pc:docMk/>
      </pc:docMkLst>
      <pc:sldChg chg="modSp mod">
        <pc:chgData name="Rhian Keyse" userId="e640c12b-a8e6-4355-9f2c-a517ac7d1786" providerId="ADAL" clId="{D12A7293-F562-40B6-AB42-2DD1891216E1}" dt="2025-02-05T14:30:41.981" v="1469" actId="20577"/>
        <pc:sldMkLst>
          <pc:docMk/>
          <pc:sldMk cId="1037085232" sldId="273"/>
        </pc:sldMkLst>
        <pc:spChg chg="mod">
          <ac:chgData name="Rhian Keyse" userId="e640c12b-a8e6-4355-9f2c-a517ac7d1786" providerId="ADAL" clId="{D12A7293-F562-40B6-AB42-2DD1891216E1}" dt="2025-02-05T14:30:41.981" v="1469" actId="20577"/>
          <ac:spMkLst>
            <pc:docMk/>
            <pc:sldMk cId="1037085232" sldId="273"/>
            <ac:spMk id="3" creationId="{FBC5B823-3BF7-8101-BD6F-3564696268B4}"/>
          </ac:spMkLst>
        </pc:spChg>
      </pc:sldChg>
      <pc:sldChg chg="addSp modSp new mod setBg modNotesTx">
        <pc:chgData name="Rhian Keyse" userId="e640c12b-a8e6-4355-9f2c-a517ac7d1786" providerId="ADAL" clId="{D12A7293-F562-40B6-AB42-2DD1891216E1}" dt="2025-01-30T09:11:58.075" v="941" actId="27636"/>
        <pc:sldMkLst>
          <pc:docMk/>
          <pc:sldMk cId="450843100" sldId="567"/>
        </pc:sldMkLst>
        <pc:spChg chg="mod">
          <ac:chgData name="Rhian Keyse" userId="e640c12b-a8e6-4355-9f2c-a517ac7d1786" providerId="ADAL" clId="{D12A7293-F562-40B6-AB42-2DD1891216E1}" dt="2025-01-30T09:05:52.200" v="613" actId="26606"/>
          <ac:spMkLst>
            <pc:docMk/>
            <pc:sldMk cId="450843100" sldId="567"/>
            <ac:spMk id="2" creationId="{4EEC19BB-18DD-8D2F-A11D-7A1E8A5DF0A1}"/>
          </ac:spMkLst>
        </pc:spChg>
        <pc:spChg chg="mod">
          <ac:chgData name="Rhian Keyse" userId="e640c12b-a8e6-4355-9f2c-a517ac7d1786" providerId="ADAL" clId="{D12A7293-F562-40B6-AB42-2DD1891216E1}" dt="2025-01-30T09:11:58.075" v="941" actId="27636"/>
          <ac:spMkLst>
            <pc:docMk/>
            <pc:sldMk cId="450843100" sldId="567"/>
            <ac:spMk id="3" creationId="{BEA411D6-A704-DC10-D536-3C326EF69544}"/>
          </ac:spMkLst>
        </pc:spChg>
        <pc:spChg chg="add">
          <ac:chgData name="Rhian Keyse" userId="e640c12b-a8e6-4355-9f2c-a517ac7d1786" providerId="ADAL" clId="{D12A7293-F562-40B6-AB42-2DD1891216E1}" dt="2025-01-30T09:05:52.200" v="613" actId="26606"/>
          <ac:spMkLst>
            <pc:docMk/>
            <pc:sldMk cId="450843100" sldId="567"/>
            <ac:spMk id="9" creationId="{EB6D1D7F-141C-4D8E-BFBA-D95B68E16385}"/>
          </ac:spMkLst>
        </pc:spChg>
        <pc:spChg chg="add">
          <ac:chgData name="Rhian Keyse" userId="e640c12b-a8e6-4355-9f2c-a517ac7d1786" providerId="ADAL" clId="{D12A7293-F562-40B6-AB42-2DD1891216E1}" dt="2025-01-30T09:05:52.200" v="613" actId="26606"/>
          <ac:spMkLst>
            <pc:docMk/>
            <pc:sldMk cId="450843100" sldId="567"/>
            <ac:spMk id="11" creationId="{245B42B6-26F8-4E25-839B-FB38F13BEFFC}"/>
          </ac:spMkLst>
        </pc:spChg>
        <pc:picChg chg="add mod">
          <ac:chgData name="Rhian Keyse" userId="e640c12b-a8e6-4355-9f2c-a517ac7d1786" providerId="ADAL" clId="{D12A7293-F562-40B6-AB42-2DD1891216E1}" dt="2025-01-30T09:05:52.200" v="613" actId="26606"/>
          <ac:picMkLst>
            <pc:docMk/>
            <pc:sldMk cId="450843100" sldId="567"/>
            <ac:picMk id="4" creationId="{DD8B17CA-CA05-80E5-2C3F-623F93CB9339}"/>
          </ac:picMkLst>
        </pc:picChg>
      </pc:sldChg>
      <pc:sldChg chg="addSp modSp new mod setBg">
        <pc:chgData name="Rhian Keyse" userId="e640c12b-a8e6-4355-9f2c-a517ac7d1786" providerId="ADAL" clId="{D12A7293-F562-40B6-AB42-2DD1891216E1}" dt="2025-01-30T09:08:13.236" v="862" actId="20577"/>
        <pc:sldMkLst>
          <pc:docMk/>
          <pc:sldMk cId="2264989584" sldId="568"/>
        </pc:sldMkLst>
        <pc:spChg chg="mod">
          <ac:chgData name="Rhian Keyse" userId="e640c12b-a8e6-4355-9f2c-a517ac7d1786" providerId="ADAL" clId="{D12A7293-F562-40B6-AB42-2DD1891216E1}" dt="2025-01-30T09:06:53.298" v="663" actId="26606"/>
          <ac:spMkLst>
            <pc:docMk/>
            <pc:sldMk cId="2264989584" sldId="568"/>
            <ac:spMk id="2" creationId="{0BBB3ABF-F0D8-D6FD-B019-A52442C2365F}"/>
          </ac:spMkLst>
        </pc:spChg>
        <pc:spChg chg="mod">
          <ac:chgData name="Rhian Keyse" userId="e640c12b-a8e6-4355-9f2c-a517ac7d1786" providerId="ADAL" clId="{D12A7293-F562-40B6-AB42-2DD1891216E1}" dt="2025-01-30T09:08:13.236" v="862" actId="20577"/>
          <ac:spMkLst>
            <pc:docMk/>
            <pc:sldMk cId="2264989584" sldId="568"/>
            <ac:spMk id="3" creationId="{F3301D76-4A31-DBF3-237D-290F4AA8657F}"/>
          </ac:spMkLst>
        </pc:spChg>
        <pc:spChg chg="add">
          <ac:chgData name="Rhian Keyse" userId="e640c12b-a8e6-4355-9f2c-a517ac7d1786" providerId="ADAL" clId="{D12A7293-F562-40B6-AB42-2DD1891216E1}" dt="2025-01-30T09:06:53.298" v="663" actId="26606"/>
          <ac:spMkLst>
            <pc:docMk/>
            <pc:sldMk cId="2264989584" sldId="568"/>
            <ac:spMk id="9" creationId="{F58FB36D-73B3-45EF-8CD4-221CCC8BE09F}"/>
          </ac:spMkLst>
        </pc:spChg>
        <pc:spChg chg="add">
          <ac:chgData name="Rhian Keyse" userId="e640c12b-a8e6-4355-9f2c-a517ac7d1786" providerId="ADAL" clId="{D12A7293-F562-40B6-AB42-2DD1891216E1}" dt="2025-01-30T09:06:53.298" v="663" actId="26606"/>
          <ac:spMkLst>
            <pc:docMk/>
            <pc:sldMk cId="2264989584" sldId="568"/>
            <ac:spMk id="11" creationId="{4D7835D7-DF12-420F-843A-1C5083D2B3F8}"/>
          </ac:spMkLst>
        </pc:spChg>
        <pc:picChg chg="add mod">
          <ac:chgData name="Rhian Keyse" userId="e640c12b-a8e6-4355-9f2c-a517ac7d1786" providerId="ADAL" clId="{D12A7293-F562-40B6-AB42-2DD1891216E1}" dt="2025-01-30T09:06:53.298" v="663" actId="26606"/>
          <ac:picMkLst>
            <pc:docMk/>
            <pc:sldMk cId="2264989584" sldId="568"/>
            <ac:picMk id="4" creationId="{AB67E789-A1D7-8AC7-5C1F-9AE55581048B}"/>
          </ac:picMkLst>
        </pc:picChg>
      </pc:sldChg>
      <pc:sldChg chg="modSp new mod ord">
        <pc:chgData name="Rhian Keyse" userId="e640c12b-a8e6-4355-9f2c-a517ac7d1786" providerId="ADAL" clId="{D12A7293-F562-40B6-AB42-2DD1891216E1}" dt="2025-01-30T09:14:07.873" v="1201" actId="20577"/>
        <pc:sldMkLst>
          <pc:docMk/>
          <pc:sldMk cId="4266011631" sldId="569"/>
        </pc:sldMkLst>
        <pc:spChg chg="mod">
          <ac:chgData name="Rhian Keyse" userId="e640c12b-a8e6-4355-9f2c-a517ac7d1786" providerId="ADAL" clId="{D12A7293-F562-40B6-AB42-2DD1891216E1}" dt="2025-01-30T09:09:29.431" v="886" actId="20577"/>
          <ac:spMkLst>
            <pc:docMk/>
            <pc:sldMk cId="4266011631" sldId="569"/>
            <ac:spMk id="2" creationId="{DA1B5BFB-9AEA-2B77-7A80-2A6833B3E877}"/>
          </ac:spMkLst>
        </pc:spChg>
        <pc:spChg chg="mod">
          <ac:chgData name="Rhian Keyse" userId="e640c12b-a8e6-4355-9f2c-a517ac7d1786" providerId="ADAL" clId="{D12A7293-F562-40B6-AB42-2DD1891216E1}" dt="2025-01-30T09:14:07.873" v="1201" actId="20577"/>
          <ac:spMkLst>
            <pc:docMk/>
            <pc:sldMk cId="4266011631" sldId="569"/>
            <ac:spMk id="3" creationId="{9ECCC0B1-C38F-DC1F-95C4-FD596B25284E}"/>
          </ac:spMkLst>
        </pc:spChg>
      </pc:sldChg>
      <pc:sldChg chg="modSp new mod">
        <pc:chgData name="Rhian Keyse" userId="e640c12b-a8e6-4355-9f2c-a517ac7d1786" providerId="ADAL" clId="{D12A7293-F562-40B6-AB42-2DD1891216E1}" dt="2025-01-30T09:17:13.328" v="1378" actId="20577"/>
        <pc:sldMkLst>
          <pc:docMk/>
          <pc:sldMk cId="2153300005" sldId="570"/>
        </pc:sldMkLst>
        <pc:spChg chg="mod">
          <ac:chgData name="Rhian Keyse" userId="e640c12b-a8e6-4355-9f2c-a517ac7d1786" providerId="ADAL" clId="{D12A7293-F562-40B6-AB42-2DD1891216E1}" dt="2025-01-30T09:16:34.545" v="1221" actId="20577"/>
          <ac:spMkLst>
            <pc:docMk/>
            <pc:sldMk cId="2153300005" sldId="570"/>
            <ac:spMk id="2" creationId="{35F62AC1-C85E-51F2-6818-FB0E307CE827}"/>
          </ac:spMkLst>
        </pc:spChg>
        <pc:spChg chg="mod">
          <ac:chgData name="Rhian Keyse" userId="e640c12b-a8e6-4355-9f2c-a517ac7d1786" providerId="ADAL" clId="{D12A7293-F562-40B6-AB42-2DD1891216E1}" dt="2025-01-30T09:17:13.328" v="1378" actId="20577"/>
          <ac:spMkLst>
            <pc:docMk/>
            <pc:sldMk cId="2153300005" sldId="570"/>
            <ac:spMk id="3" creationId="{2661F34F-E77A-A19B-A457-D1597C93D3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6</a:t>
            </a:fld>
            <a:endParaRPr lang="en-GB"/>
          </a:p>
        </p:txBody>
      </p:sp>
    </p:spTree>
    <p:extLst>
      <p:ext uri="{BB962C8B-B14F-4D97-AF65-F5344CB8AC3E}">
        <p14:creationId xmlns:p14="http://schemas.microsoft.com/office/powerpoint/2010/main" val="921761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The international community were aware of the scale of massacres, and did nothing to stop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it,despite</a:t>
            </a:r>
            <a:r>
              <a:rPr lang="en-GB" sz="1200" kern="100" dirty="0">
                <a:effectLst/>
                <a:latin typeface="Aptos" panose="020B0004020202020204" pitchFamily="34" charset="0"/>
                <a:ea typeface="DengXian" panose="02010600030101010101" pitchFamily="2" charset="-122"/>
                <a:cs typeface="Arial" panose="020B0604020202020204" pitchFamily="34" charset="0"/>
              </a:rPr>
              <a:t> warnings and the presence of a UN mission under the command of Canadian Major General Romeo Dallaire since October 1993. On January 11, 1994, 3 months before the genocide began, a fax, marked “most immediate” was sent by Dallaire to UN Headquarters in New York, detailing the preparations underway to carry out a state-sponsored genocide. Dallaire wrote to ask for protection for his informant, a former member of Habyarimana’s security staff, who was involved in compiling lists of Tutsi and training the militia. The fax read:</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Force commander put in contact with informant by very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very</a:t>
            </a:r>
            <a:r>
              <a:rPr lang="en-GB" sz="1200" kern="100" dirty="0">
                <a:effectLst/>
                <a:latin typeface="Aptos" panose="020B0004020202020204" pitchFamily="34" charset="0"/>
                <a:ea typeface="DengXian" panose="02010600030101010101" pitchFamily="2" charset="-122"/>
                <a:cs typeface="Arial" panose="020B0604020202020204" pitchFamily="34" charset="0"/>
              </a:rPr>
              <a:t> important government politician. Informant is a top level trainer in the cadre of Interahamwe -  armed militia of MRND. He informed us he was in charge of last Saturday’s demonstrations which aims were to target deputies of opposition parties coming to ceremonies and Belgian soldiers. They hoped to provoke the RPF BN to engage (being fired upon) the demonstrators and provoke a civil war. Deputies were to be assassinated upon entry or exit from parliament. Belgian troops were to be provoked and if Belgian soldiers resorted to force a number of them were to be killed and thus guarantee Belgian withdrawal from Rwanda….Informant…stated he is paid RF 150,000 per month by the MRND Party to train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interahamwe</a:t>
            </a:r>
            <a:r>
              <a:rPr lang="en-GB" sz="1200" kern="100" dirty="0">
                <a:effectLst/>
                <a:latin typeface="Aptos" panose="020B0004020202020204" pitchFamily="34" charset="0"/>
                <a:ea typeface="DengXian" panose="02010600030101010101" pitchFamily="2" charset="-122"/>
                <a:cs typeface="Arial" panose="020B0604020202020204" pitchFamily="34" charset="0"/>
              </a:rPr>
              <a:t>. Direct link is to Chief of Staff RGF and President of the MRND for financial and material support. Interahamwe has trained 1700 men in…military camps outside the capital. The 1700 are scattered in groups of 40 throughout Kigali…Training focus was discipline, weapons, explosives, close combat, and tactics. </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Principal aim of Interahamwe in the past was to protect Kigali from RPF. Since UNAMIR mandate he has been ordered to register all Tutsi in Kigali. He suspects it is for their extermination. Example he gave was that in 20 minutes his personnel could kill up to 1000 Tutsis. Informant states he disagrees with Anti-Tutsi extermination. He supports opposition to RPF but cannot support killing of innocent persons. He also stated that he believes the President does not have full control over all elements of his old party/faction. </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Informant is prepared to provide location of major weapons cache with at least 135 weapons. He already has distributed 110 weapons…and can give us details of their location. Type of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eweapons</a:t>
            </a:r>
            <a:r>
              <a:rPr lang="en-GB" sz="1200" kern="100" dirty="0">
                <a:effectLst/>
                <a:latin typeface="Aptos" panose="020B0004020202020204" pitchFamily="34" charset="0"/>
                <a:ea typeface="DengXian" panose="02010600030101010101" pitchFamily="2" charset="-122"/>
                <a:cs typeface="Arial" panose="020B0604020202020204" pitchFamily="34" charset="0"/>
              </a:rPr>
              <a:t> are G3 and AK47…He was ready to go to the arms cache tonight if we gave him the…guarantee….that he and his family…be placed under our protection.</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It is our intention to take action within the next 36 hours with a possible H-hour of Wednesday at dawn. Informant states that hostilities may commence again…Violence could take place day of the ceremonies or the day after. Therefore Wednesday will give greatest chance of success and also be most timely to provide significant input to ongoing political negotiations…</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Where there’s a will, there’s a way. Let’s go”.</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UN officials immediately replied ordering Dallaire to take no action on the information until he had received ‘clear guidance’ – the reply was signed by Kofi Annan, at the time head of UN peacekeeping, although it was drafted by an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assisstant</a:t>
            </a:r>
            <a:r>
              <a:rPr lang="en-GB" sz="1200" kern="100" dirty="0">
                <a:effectLst/>
                <a:latin typeface="Aptos" panose="020B0004020202020204" pitchFamily="34" charset="0"/>
                <a:ea typeface="DengXian" panose="02010600030101010101" pitchFamily="2" charset="-122"/>
                <a:cs typeface="Arial" panose="020B0604020202020204" pitchFamily="34" charset="0"/>
              </a:rPr>
              <a:t>. The following day UN officials sent a fuller reply to Dallaire, stating that the raid on the arms caches was ‘beyond the mandate entrusted to UNAMIR’ and ordered him to refrain from a ‘course of action that might lead to the use of force and unanticipated repercussions’. Permission to protect the informant was denied, and Dallaire was ordered to inform  President Habyarimana about developments and demand that he rein in the extremists.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22</a:t>
            </a:fld>
            <a:endParaRPr lang="en-GB"/>
          </a:p>
        </p:txBody>
      </p:sp>
    </p:spTree>
    <p:extLst>
      <p:ext uri="{BB962C8B-B14F-4D97-AF65-F5344CB8AC3E}">
        <p14:creationId xmlns:p14="http://schemas.microsoft.com/office/powerpoint/2010/main" val="311873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International forces were sent in at the beginning of the genocide, but only to evacuate foreigners. The UN Security Council sought to avoid calling the killing genocide, which would compel a response. The US State Department referred to the killings as ‘acts of genocide’ rather than genocide. In the absence of international responses, killings intensified. </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The UN Security Council sought very quickly to withdraw UNAMIR, and on April 21 1994, the Security Council voted to withdraw all except 270 of the 2500 UNAMIR troops – General Dallaire and Brigadier General Henry Anyidoho of Ghana, defied the Security Council and kept 470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peacekeeprs</a:t>
            </a:r>
            <a:r>
              <a:rPr lang="en-GB" sz="1200" kern="100" dirty="0">
                <a:effectLst/>
                <a:latin typeface="Aptos" panose="020B0004020202020204" pitchFamily="34" charset="0"/>
                <a:ea typeface="DengXian" panose="02010600030101010101" pitchFamily="2" charset="-122"/>
                <a:cs typeface="Arial" panose="020B0604020202020204" pitchFamily="34" charset="0"/>
              </a:rPr>
              <a:t>, but nowhere near enough to avoid most of the slaughter (Melvern, 2000; Dallaire, 2004).</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On May 17, 1994, the Security Council voted to send 5,500 troops to Rwanda but member states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wrre</a:t>
            </a:r>
            <a:r>
              <a:rPr lang="en-GB" sz="1200" kern="100" dirty="0">
                <a:effectLst/>
                <a:latin typeface="Aptos" panose="020B0004020202020204" pitchFamily="34" charset="0"/>
                <a:ea typeface="DengXian" panose="02010600030101010101" pitchFamily="2" charset="-122"/>
                <a:cs typeface="Arial" panose="020B0604020202020204" pitchFamily="34" charset="0"/>
              </a:rPr>
              <a:t> reluctant to contribute forces and the troops did not arrive until after the genocide had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ended.The</a:t>
            </a:r>
            <a:r>
              <a:rPr lang="en-GB" sz="1200" kern="100" dirty="0">
                <a:effectLst/>
                <a:latin typeface="Aptos" panose="020B0004020202020204" pitchFamily="34" charset="0"/>
                <a:ea typeface="DengXian" panose="02010600030101010101" pitchFamily="2" charset="-122"/>
                <a:cs typeface="Arial" panose="020B0604020202020204" pitchFamily="34" charset="0"/>
              </a:rPr>
              <a:t> international response to Rwanda has been denounced by scholars, with the historian and human rights investigator Alison Des Forges stating that ‘Rwanda was simply too remote, too far, too poor, too little, and probably too Black to be worthwhile’ (Quoted in Power, 2002).</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23</a:t>
            </a:fld>
            <a:endParaRPr lang="en-GB"/>
          </a:p>
        </p:txBody>
      </p:sp>
    </p:spTree>
    <p:extLst>
      <p:ext uri="{BB962C8B-B14F-4D97-AF65-F5344CB8AC3E}">
        <p14:creationId xmlns:p14="http://schemas.microsoft.com/office/powerpoint/2010/main" val="976684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DengXian" panose="02010600030101010101" pitchFamily="2" charset="-122"/>
                <a:cs typeface="Arial" panose="020B0604020202020204" pitchFamily="34" charset="0"/>
              </a:rPr>
              <a:t>Immediately following the assassination of Habyarimana and the beginning of the genocide, the RPF contingent based in Kigali under the terms of the Arusha Accords had moved out of its barracks and established control of several neighbourhoods, protecting Tutsi in those areas. By mid-June, the RPA had defeated Rwandan government forces, who retreated to the southwest of the country. The RPA carried out large-scale revenge killings of Hutu (Des Forges, 1999).</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24</a:t>
            </a:fld>
            <a:endParaRPr lang="en-GB"/>
          </a:p>
        </p:txBody>
      </p:sp>
    </p:spTree>
    <p:extLst>
      <p:ext uri="{BB962C8B-B14F-4D97-AF65-F5344CB8AC3E}">
        <p14:creationId xmlns:p14="http://schemas.microsoft.com/office/powerpoint/2010/main" val="2514352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DengXian" panose="02010600030101010101" pitchFamily="2" charset="-122"/>
                <a:cs typeface="Arial" panose="020B0604020202020204" pitchFamily="34" charset="0"/>
              </a:rPr>
              <a:t>Foreign forces finally intervened in June 1994, but this intervention primarily benefited the genocidal regime. On June 17 1994, France proposed to the UN Security Council that French troops be sent to Rwanda, and 4 days later, thousands of French troops assembled on the Rwandan border with Zaire (present-day DRC) (Melvern, 2004) On July 4, the RPA gained full control of Kigali, and on July 5, France established a ‘safe zone’ in the south west under Operation Turquoise. Whilst Operation Turquoise may have saved many Tutsi, the main purpose was continued support for the Hutu Power government – the operation permitted the evacuation of nearly 2 million Hutu, including tens of thousands of genocide perpetrators, to neighbouring Zaire (Prunier, 1997). The humanitarian crisis in the camps – with outbreaks of disease killing many of the Hutu refugees – were addressed by the international community, with US troops distributing water, supplies, and medical aid to the camps. Hutu extremists within the camps attacked Tutsi living in eastern Zaire, and staged cross-border raids into Rwanda.</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25</a:t>
            </a:fld>
            <a:endParaRPr lang="en-GB"/>
          </a:p>
        </p:txBody>
      </p:sp>
    </p:spTree>
    <p:extLst>
      <p:ext uri="{BB962C8B-B14F-4D97-AF65-F5344CB8AC3E}">
        <p14:creationId xmlns:p14="http://schemas.microsoft.com/office/powerpoint/2010/main" val="430621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28</a:t>
            </a:fld>
            <a:endParaRPr lang="en-GB"/>
          </a:p>
        </p:txBody>
      </p:sp>
    </p:spTree>
    <p:extLst>
      <p:ext uri="{BB962C8B-B14F-4D97-AF65-F5344CB8AC3E}">
        <p14:creationId xmlns:p14="http://schemas.microsoft.com/office/powerpoint/2010/main" val="4122921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The death-toll of the Rwandan genocide is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dispued</a:t>
            </a:r>
            <a:r>
              <a:rPr lang="en-GB" sz="1200" kern="100" dirty="0">
                <a:effectLst/>
                <a:latin typeface="Aptos" panose="020B0004020202020204" pitchFamily="34" charset="0"/>
                <a:ea typeface="DengXian" panose="02010600030101010101" pitchFamily="2" charset="-122"/>
                <a:cs typeface="Arial" panose="020B0604020202020204" pitchFamily="34" charset="0"/>
              </a:rPr>
              <a:t>, with early estimates being between half a million to 800,000. Later investigations have suggested that over a million people were murdered – mostly Tutsi, but some Hutu who were mistakenly identified as Tutsi, who tried to intervene to save Tutsi, or politically opposed the Hutu Power regime (Melvern, 2004).</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The current Rwandan regime, under Paul Kagame, has been widely criticised as a dictatorship. Human rights and scholarly investigations noted the atrocities committed by the RPA, but the regime has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largley</a:t>
            </a:r>
            <a:r>
              <a:rPr lang="en-GB" sz="1200" kern="100" dirty="0">
                <a:effectLst/>
                <a:latin typeface="Aptos" panose="020B0004020202020204" pitchFamily="34" charset="0"/>
                <a:ea typeface="DengXian" panose="02010600030101010101" pitchFamily="2" charset="-122"/>
                <a:cs typeface="Arial" panose="020B0604020202020204" pitchFamily="34" charset="0"/>
              </a:rPr>
              <a:t> blocked the investigation of such crimes, with the ICTR established in 1994 only launching prosecutions against Hutu perpetrators (Peskin, 2008; Del Ponte, 2009). The ICTR also did not hear its first case until 1997, and has been criticised for slow action, inefficiency, and taking place in Tanzania rather than Rwanda, at a distance from survivors. It was also understaffed, underfunded, and many survivors complained that the national trials in Rwanda could impose the death penalty for lower-level criminals, while the planners of the genocide escaped execution at the ICTR (Prunier, 2009).</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The ICTR, however, has contributed to refining the law of genocide and crimes against humanity. The 1998 conviction of Jean-Paul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Akayesu</a:t>
            </a:r>
            <a:r>
              <a:rPr lang="en-GB" sz="1200" kern="100" dirty="0">
                <a:effectLst/>
                <a:latin typeface="Aptos" panose="020B0004020202020204" pitchFamily="34" charset="0"/>
                <a:ea typeface="DengXian" panose="02010600030101010101" pitchFamily="2" charset="-122"/>
                <a:cs typeface="Arial" panose="020B0604020202020204" pitchFamily="34" charset="0"/>
              </a:rPr>
              <a:t> recognised rape as a crime against humanity and sexual violence as an act of genocide.</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Following the RPF victory, over 100,000 people were jailed without trial on suspicion of involvement in the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genocide.In</a:t>
            </a:r>
            <a:r>
              <a:rPr lang="en-GB" sz="1200" kern="100" dirty="0">
                <a:effectLst/>
                <a:latin typeface="Aptos" panose="020B0004020202020204" pitchFamily="34" charset="0"/>
                <a:ea typeface="DengXian" panose="02010600030101010101" pitchFamily="2" charset="-122"/>
                <a:cs typeface="Arial" panose="020B0604020202020204" pitchFamily="34" charset="0"/>
              </a:rPr>
              <a:t> 2003, the Rwandan government recognised that the Rwandan courts simply could not cope with the number of accused. 20,000 prisoners were released, and others were given reduced sentences for convictions. The government also implemented gacaca tribunals – gacaca being Kinyarwanda for ‘on the grass’ – a series of open-air proceedings chaired by judges drawn from the local population and elected in October 2001. Gacaca tribunals began to function in 2005, adjudicating crimes from looting up to injury and killing (directing and organising killing was outside of the gacaca framework until 2008). At gacaca hearings, perpetrators and victim were brought face to face, each with witnesses, and allowed to address the tribunal. The tribunals emphasised individual responsibility and punishment, but also elements of restorative justice – offenders who accepted responsibility and demonstrated the willingness to tell the truth sometimes received reduced sentences and earlier returns to the community. </a:t>
            </a:r>
            <a:r>
              <a:rPr lang="en-GB" sz="1200" kern="100">
                <a:effectLst/>
                <a:latin typeface="Aptos" panose="020B0004020202020204" pitchFamily="34" charset="0"/>
                <a:ea typeface="DengXian" panose="02010600030101010101" pitchFamily="2" charset="-122"/>
                <a:cs typeface="Arial" panose="020B0604020202020204" pitchFamily="34" charset="0"/>
              </a:rPr>
              <a:t>However gacaca was also criticised as Tutsi killers of Hutu were not called to account for their crimes, and the ‘low standards of evidence’ left room for corruption.</a:t>
            </a:r>
          </a:p>
          <a:p>
            <a:endParaRPr lang="en-GB"/>
          </a:p>
        </p:txBody>
      </p:sp>
      <p:sp>
        <p:nvSpPr>
          <p:cNvPr id="4" name="Slide Number Placeholder 3"/>
          <p:cNvSpPr>
            <a:spLocks noGrp="1"/>
          </p:cNvSpPr>
          <p:nvPr>
            <p:ph type="sldNum" sz="quarter" idx="5"/>
          </p:nvPr>
        </p:nvSpPr>
        <p:spPr/>
        <p:txBody>
          <a:bodyPr/>
          <a:lstStyle/>
          <a:p>
            <a:fld id="{BF6F526E-2C18-4C2B-B489-D107FE738CA1}" type="slidenum">
              <a:rPr lang="en-GB" smtClean="0"/>
              <a:t>33</a:t>
            </a:fld>
            <a:endParaRPr lang="en-GB"/>
          </a:p>
        </p:txBody>
      </p:sp>
    </p:spTree>
    <p:extLst>
      <p:ext uri="{BB962C8B-B14F-4D97-AF65-F5344CB8AC3E}">
        <p14:creationId xmlns:p14="http://schemas.microsoft.com/office/powerpoint/2010/main" val="2804079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2/5/2025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2/5/2025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5239-A334-D279-B9E5-7AC8E03E3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901558-B74D-E9B6-CE76-CB8464A144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BFAEB6-1650-0BAF-1A1A-E958D45EF18F}"/>
              </a:ext>
            </a:extLst>
          </p:cNvPr>
          <p:cNvSpPr>
            <a:spLocks noGrp="1"/>
          </p:cNvSpPr>
          <p:nvPr>
            <p:ph type="dt" sz="half" idx="10"/>
          </p:nvPr>
        </p:nvSpPr>
        <p:spPr/>
        <p:txBody>
          <a:bodyPr/>
          <a:lstStyle/>
          <a:p>
            <a:fld id="{CD2615B7-23D9-4B62-BDB3-0071D9ECDF6F}" type="datetimeFigureOut">
              <a:rPr lang="en-GB" smtClean="0"/>
              <a:t>05/02/2025</a:t>
            </a:fld>
            <a:endParaRPr lang="en-GB"/>
          </a:p>
        </p:txBody>
      </p:sp>
      <p:sp>
        <p:nvSpPr>
          <p:cNvPr id="5" name="Footer Placeholder 4">
            <a:extLst>
              <a:ext uri="{FF2B5EF4-FFF2-40B4-BE49-F238E27FC236}">
                <a16:creationId xmlns:a16="http://schemas.microsoft.com/office/drawing/2014/main" id="{64EF6969-857A-BDAE-D84B-4C004B2F8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AC6071-4AB8-E459-ABEE-0B5A0F95281E}"/>
              </a:ext>
            </a:extLst>
          </p:cNvPr>
          <p:cNvSpPr>
            <a:spLocks noGrp="1"/>
          </p:cNvSpPr>
          <p:nvPr>
            <p:ph type="sldNum" sz="quarter" idx="12"/>
          </p:nvPr>
        </p:nvSpPr>
        <p:spPr/>
        <p:txBody>
          <a:bodyPr/>
          <a:lstStyle/>
          <a:p>
            <a:fld id="{B1223EEE-C2DA-4AA5-9032-6C2AE25DEF44}" type="slidenum">
              <a:rPr lang="en-GB" smtClean="0"/>
              <a:t>‹#›</a:t>
            </a:fld>
            <a:endParaRPr lang="en-GB"/>
          </a:p>
        </p:txBody>
      </p:sp>
    </p:spTree>
    <p:extLst>
      <p:ext uri="{BB962C8B-B14F-4D97-AF65-F5344CB8AC3E}">
        <p14:creationId xmlns:p14="http://schemas.microsoft.com/office/powerpoint/2010/main" val="512376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2/5/2025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57D112-0F41-4013-4B36-7B9F44CD76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E0B0D6-58C9-C75A-6B97-389D952D8B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B70BF4-721D-8CA2-8E02-051EF96F8A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2615B7-23D9-4B62-BDB3-0071D9ECDF6F}" type="datetimeFigureOut">
              <a:rPr lang="en-GB" smtClean="0"/>
              <a:t>05/02/2025</a:t>
            </a:fld>
            <a:endParaRPr lang="en-GB"/>
          </a:p>
        </p:txBody>
      </p:sp>
      <p:sp>
        <p:nvSpPr>
          <p:cNvPr id="5" name="Footer Placeholder 4">
            <a:extLst>
              <a:ext uri="{FF2B5EF4-FFF2-40B4-BE49-F238E27FC236}">
                <a16:creationId xmlns:a16="http://schemas.microsoft.com/office/drawing/2014/main" id="{7E910998-2DFB-827A-B96C-3D89268175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2AC0926-261A-73C4-9AE5-B99EF60560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223EEE-C2DA-4AA5-9032-6C2AE25DEF44}" type="slidenum">
              <a:rPr lang="en-GB" smtClean="0"/>
              <a:t>‹#›</a:t>
            </a:fld>
            <a:endParaRPr lang="en-GB"/>
          </a:p>
        </p:txBody>
      </p:sp>
    </p:spTree>
    <p:extLst>
      <p:ext uri="{BB962C8B-B14F-4D97-AF65-F5344CB8AC3E}">
        <p14:creationId xmlns:p14="http://schemas.microsoft.com/office/powerpoint/2010/main" val="16328172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2.xml"/><Relationship Id="rId1" Type="http://schemas.openxmlformats.org/officeDocument/2006/relationships/video" Target="https://www.youtube.com/embed/VNbUeLnxQEI?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a:bodyPr>
          <a:lstStyle/>
          <a:p>
            <a:pPr algn="l"/>
            <a:r>
              <a:rPr lang="en-GB" sz="6200">
                <a:solidFill>
                  <a:schemeClr val="bg1"/>
                </a:solidFill>
              </a:rPr>
              <a:t>HPHI5029/6029 Global Genocides</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7251254" cy="1524338"/>
          </a:xfrm>
        </p:spPr>
        <p:txBody>
          <a:bodyPr>
            <a:normAutofit/>
          </a:bodyPr>
          <a:lstStyle/>
          <a:p>
            <a:pPr algn="l">
              <a:lnSpc>
                <a:spcPct val="91000"/>
              </a:lnSpc>
            </a:pPr>
            <a:r>
              <a:rPr lang="en-GB" sz="2800" dirty="0">
                <a:solidFill>
                  <a:schemeClr val="tx1"/>
                </a:solidFill>
              </a:rPr>
              <a:t>Session 9: Gender and genocide in Rwanda</a:t>
            </a:r>
          </a:p>
          <a:p>
            <a:pPr algn="l">
              <a:lnSpc>
                <a:spcPct val="91000"/>
              </a:lnSpc>
            </a:pPr>
            <a:r>
              <a:rPr lang="en-GB" sz="2800" dirty="0">
                <a:solidFill>
                  <a:schemeClr val="tx1"/>
                </a:solidFill>
              </a:rPr>
              <a:t>Dr Rhian Elinor Keyse</a:t>
            </a:r>
          </a:p>
        </p:txBody>
      </p:sp>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Review of last session</a:t>
            </a:r>
          </a:p>
          <a:p>
            <a:pPr marL="457200" indent="-457200">
              <a:spcBef>
                <a:spcPts val="0"/>
              </a:spcBef>
              <a:spcAft>
                <a:spcPts val="0"/>
              </a:spcAft>
              <a:buFont typeface="Arial" panose="020B0604020202020204" pitchFamily="34" charset="0"/>
              <a:buChar char="•"/>
            </a:pPr>
            <a:r>
              <a:rPr lang="en-GB" sz="3200" dirty="0"/>
              <a:t>Overview of genocide in Rwanda</a:t>
            </a:r>
          </a:p>
          <a:p>
            <a:pPr marL="457200" indent="-457200">
              <a:spcBef>
                <a:spcPts val="0"/>
              </a:spcBef>
              <a:spcAft>
                <a:spcPts val="0"/>
              </a:spcAft>
              <a:buFont typeface="Arial" panose="020B0604020202020204" pitchFamily="34" charset="0"/>
              <a:buChar char="•"/>
            </a:pPr>
            <a:endParaRPr lang="en-GB" sz="3200" dirty="0"/>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GENDER AND GENOCIDE IN RWANDA</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25C4-AF4D-5160-1555-87D716563FFE}"/>
              </a:ext>
            </a:extLst>
          </p:cNvPr>
          <p:cNvSpPr>
            <a:spLocks noGrp="1"/>
          </p:cNvSpPr>
          <p:nvPr>
            <p:ph type="title"/>
          </p:nvPr>
        </p:nvSpPr>
        <p:spPr>
          <a:xfrm>
            <a:off x="960120" y="317814"/>
            <a:ext cx="10268712" cy="1700784"/>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9D5B2B3E-F1EB-74C5-BDC4-358124364640}"/>
              </a:ext>
            </a:extLst>
          </p:cNvPr>
          <p:cNvSpPr>
            <a:spLocks noGrp="1"/>
          </p:cNvSpPr>
          <p:nvPr>
            <p:ph idx="1"/>
          </p:nvPr>
        </p:nvSpPr>
        <p:spPr>
          <a:xfrm>
            <a:off x="960120" y="2582803"/>
            <a:ext cx="10362132" cy="3593592"/>
          </a:xfrm>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April-July 1994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‘Probably the most concentrated mass killing ever seen’ (Quigley, 2006).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Approx 1M people – mostly minority Tutsi, but also tens of thousands of Hutu moderates – murdered primarily through use of machetes and small firearms.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Majority of perpetrators were civilians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‘Daily killing rate…’at least five times that of the Nazi death camps’ (Prunier, 1997).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00" dirty="0">
                <a:ea typeface="DengXian" panose="02010600030101010101" pitchFamily="2" charset="-122"/>
                <a:cs typeface="Arial" panose="020B0604020202020204" pitchFamily="34" charset="0"/>
              </a:rPr>
              <a:t>Narrative of ‘ancient tribal hatreds’.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00" dirty="0">
                <a:effectLst/>
                <a:ea typeface="DengXian" panose="02010600030101010101" pitchFamily="2" charset="-122"/>
                <a:cs typeface="Arial" panose="020B0604020202020204" pitchFamily="34" charset="0"/>
              </a:rPr>
              <a:t>More complex – colonial and postcolonial histories.</a:t>
            </a:r>
          </a:p>
        </p:txBody>
      </p:sp>
    </p:spTree>
    <p:extLst>
      <p:ext uri="{BB962C8B-B14F-4D97-AF65-F5344CB8AC3E}">
        <p14:creationId xmlns:p14="http://schemas.microsoft.com/office/powerpoint/2010/main" val="355866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C1E93-7743-4808-EFBD-C426C1256944}"/>
              </a:ext>
            </a:extLst>
          </p:cNvPr>
          <p:cNvSpPr>
            <a:spLocks noGrp="1"/>
          </p:cNvSpPr>
          <p:nvPr>
            <p:ph type="title"/>
          </p:nvPr>
        </p:nvSpPr>
        <p:spPr>
          <a:xfrm>
            <a:off x="960120" y="317814"/>
            <a:ext cx="10268712" cy="1700784"/>
          </a:xfrm>
        </p:spPr>
        <p:txBody>
          <a:bodyPr>
            <a:normAutofit/>
          </a:bodyPr>
          <a:lstStyle/>
          <a:p>
            <a:r>
              <a:rPr lang="en-GB" dirty="0"/>
              <a:t>Rwanda</a:t>
            </a:r>
          </a:p>
        </p:txBody>
      </p:sp>
      <p:pic>
        <p:nvPicPr>
          <p:cNvPr id="5" name="Picture 4">
            <a:extLst>
              <a:ext uri="{FF2B5EF4-FFF2-40B4-BE49-F238E27FC236}">
                <a16:creationId xmlns:a16="http://schemas.microsoft.com/office/drawing/2014/main" id="{6DCF1875-E078-D6D7-FEFA-D9271718E217}"/>
              </a:ext>
            </a:extLst>
          </p:cNvPr>
          <p:cNvPicPr>
            <a:picLocks noChangeAspect="1"/>
          </p:cNvPicPr>
          <p:nvPr/>
        </p:nvPicPr>
        <p:blipFill>
          <a:blip r:embed="rId2"/>
          <a:stretch>
            <a:fillRect/>
          </a:stretch>
        </p:blipFill>
        <p:spPr>
          <a:xfrm>
            <a:off x="2011798" y="2264989"/>
            <a:ext cx="8165355" cy="4593011"/>
          </a:xfrm>
          <a:prstGeom prst="rect">
            <a:avLst/>
          </a:prstGeom>
        </p:spPr>
      </p:pic>
    </p:spTree>
    <p:extLst>
      <p:ext uri="{BB962C8B-B14F-4D97-AF65-F5344CB8AC3E}">
        <p14:creationId xmlns:p14="http://schemas.microsoft.com/office/powerpoint/2010/main" val="2407611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7EEF-803A-E40E-C96D-9EA5FC6C5A1C}"/>
              </a:ext>
            </a:extLst>
          </p:cNvPr>
          <p:cNvSpPr>
            <a:spLocks noGrp="1"/>
          </p:cNvSpPr>
          <p:nvPr>
            <p:ph type="title"/>
          </p:nvPr>
        </p:nvSpPr>
        <p:spPr/>
        <p:txBody>
          <a:bodyPr/>
          <a:lstStyle/>
          <a:p>
            <a:r>
              <a:rPr lang="en-GB" dirty="0"/>
              <a:t>Ethnicity</a:t>
            </a:r>
          </a:p>
        </p:txBody>
      </p:sp>
      <p:sp>
        <p:nvSpPr>
          <p:cNvPr id="3" name="Content Placeholder 2">
            <a:extLst>
              <a:ext uri="{FF2B5EF4-FFF2-40B4-BE49-F238E27FC236}">
                <a16:creationId xmlns:a16="http://schemas.microsoft.com/office/drawing/2014/main" id="{88AD8921-C962-2364-9529-5CCB2906B514}"/>
              </a:ext>
            </a:extLst>
          </p:cNvPr>
          <p:cNvSpPr>
            <a:spLocks noGrp="1"/>
          </p:cNvSpPr>
          <p:nvPr>
            <p:ph idx="1"/>
          </p:nvPr>
        </p:nvSpPr>
        <p:spPr/>
        <p:txBody>
          <a:bodyPr>
            <a:normAutofit lnSpcReduction="10000"/>
          </a:bodyPr>
          <a:lstStyle/>
          <a:p>
            <a:r>
              <a:rPr lang="en-GB" dirty="0"/>
              <a:t>85% Hutu</a:t>
            </a:r>
          </a:p>
          <a:p>
            <a:r>
              <a:rPr lang="en-GB" dirty="0"/>
              <a:t>14% Tutsi</a:t>
            </a:r>
          </a:p>
          <a:p>
            <a:r>
              <a:rPr lang="en-GB" dirty="0"/>
              <a:t>1% Twa</a:t>
            </a:r>
          </a:p>
          <a:p>
            <a:r>
              <a:rPr lang="en-GB" dirty="0"/>
              <a:t>Not separate national identities nor ethnicities in generally understood sense</a:t>
            </a:r>
          </a:p>
          <a:p>
            <a:r>
              <a:rPr lang="en-GB" dirty="0"/>
              <a:t>Shared language, territory, religion.</a:t>
            </a:r>
          </a:p>
          <a:p>
            <a:r>
              <a:rPr lang="en-GB" dirty="0"/>
              <a:t>Intermarriage common.</a:t>
            </a:r>
          </a:p>
        </p:txBody>
      </p:sp>
    </p:spTree>
    <p:extLst>
      <p:ext uri="{BB962C8B-B14F-4D97-AF65-F5344CB8AC3E}">
        <p14:creationId xmlns:p14="http://schemas.microsoft.com/office/powerpoint/2010/main" val="1666054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AD4F8-AA86-1154-3B74-F5AE90558B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A06652-1B19-2A60-D6E4-79890520EC92}"/>
              </a:ext>
            </a:extLst>
          </p:cNvPr>
          <p:cNvSpPr>
            <a:spLocks noGrp="1"/>
          </p:cNvSpPr>
          <p:nvPr>
            <p:ph type="title"/>
          </p:nvPr>
        </p:nvSpPr>
        <p:spPr/>
        <p:txBody>
          <a:bodyPr/>
          <a:lstStyle/>
          <a:p>
            <a:r>
              <a:rPr lang="en-GB" dirty="0"/>
              <a:t>Ethnicity</a:t>
            </a:r>
          </a:p>
        </p:txBody>
      </p:sp>
      <p:sp>
        <p:nvSpPr>
          <p:cNvPr id="3" name="Content Placeholder 2">
            <a:extLst>
              <a:ext uri="{FF2B5EF4-FFF2-40B4-BE49-F238E27FC236}">
                <a16:creationId xmlns:a16="http://schemas.microsoft.com/office/drawing/2014/main" id="{24F2DB8E-FC6E-42E2-1FE0-15131F3AFD83}"/>
              </a:ext>
            </a:extLst>
          </p:cNvPr>
          <p:cNvSpPr>
            <a:spLocks noGrp="1"/>
          </p:cNvSpPr>
          <p:nvPr>
            <p:ph idx="1"/>
          </p:nvPr>
        </p:nvSpPr>
        <p:spPr/>
        <p:txBody>
          <a:bodyPr>
            <a:normAutofit fontScale="92500" lnSpcReduction="10000"/>
          </a:bodyPr>
          <a:lstStyle/>
          <a:p>
            <a:r>
              <a:rPr lang="en-GB" dirty="0"/>
              <a:t>Precolonial period – perhaps better thought of as social classes, based on material wealth.</a:t>
            </a:r>
          </a:p>
          <a:p>
            <a:r>
              <a:rPr lang="en-GB" dirty="0"/>
              <a:t>Tutsi – cattle owners.</a:t>
            </a:r>
          </a:p>
          <a:p>
            <a:r>
              <a:rPr lang="en-GB" dirty="0"/>
              <a:t>Hutu – agriculturalists, provided farm labour for Tutsi.</a:t>
            </a:r>
          </a:p>
          <a:p>
            <a:r>
              <a:rPr lang="en-GB" dirty="0"/>
              <a:t>Fluid boundaries: ‘The rare Hutu who was able to accumulate cattle and rise through the socioeconomic hierarchy could…achieve the political status of a Tutsi’ while the loss of property could lead to a loss of status (Mamdani, 2001).</a:t>
            </a:r>
          </a:p>
          <a:p>
            <a:endParaRPr lang="en-GB" dirty="0"/>
          </a:p>
        </p:txBody>
      </p:sp>
    </p:spTree>
    <p:extLst>
      <p:ext uri="{BB962C8B-B14F-4D97-AF65-F5344CB8AC3E}">
        <p14:creationId xmlns:p14="http://schemas.microsoft.com/office/powerpoint/2010/main" val="361165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BC366-89FC-A1F1-1394-F2338DC444FA}"/>
              </a:ext>
            </a:extLst>
          </p:cNvPr>
          <p:cNvSpPr>
            <a:spLocks noGrp="1"/>
          </p:cNvSpPr>
          <p:nvPr>
            <p:ph type="title"/>
          </p:nvPr>
        </p:nvSpPr>
        <p:spPr>
          <a:xfrm>
            <a:off x="5300811" y="317500"/>
            <a:ext cx="5927576" cy="1701800"/>
          </a:xfrm>
        </p:spPr>
        <p:txBody>
          <a:bodyPr>
            <a:normAutofit/>
          </a:bodyPr>
          <a:lstStyle/>
          <a:p>
            <a:r>
              <a:rPr lang="en-GB" sz="5600"/>
              <a:t>Precolonial Rwanda</a:t>
            </a:r>
          </a:p>
        </p:txBody>
      </p:sp>
      <p:pic>
        <p:nvPicPr>
          <p:cNvPr id="4" name="Picture 3">
            <a:extLst>
              <a:ext uri="{FF2B5EF4-FFF2-40B4-BE49-F238E27FC236}">
                <a16:creationId xmlns:a16="http://schemas.microsoft.com/office/drawing/2014/main" id="{B8A61EFF-664B-1145-FC07-6CAE7EDFAD13}"/>
              </a:ext>
            </a:extLst>
          </p:cNvPr>
          <p:cNvPicPr>
            <a:picLocks noChangeAspect="1"/>
          </p:cNvPicPr>
          <p:nvPr/>
        </p:nvPicPr>
        <p:blipFill>
          <a:blip r:embed="rId2"/>
          <a:srcRect l="11232" r="6700"/>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7C8A04FC-E10F-BD46-A2E9-0659E3F9FA61}"/>
              </a:ext>
            </a:extLst>
          </p:cNvPr>
          <p:cNvSpPr>
            <a:spLocks noGrp="1"/>
          </p:cNvSpPr>
          <p:nvPr>
            <p:ph idx="1"/>
          </p:nvPr>
        </p:nvSpPr>
        <p:spPr>
          <a:xfrm>
            <a:off x="5300810" y="2587624"/>
            <a:ext cx="6638856" cy="3952875"/>
          </a:xfrm>
        </p:spPr>
        <p:txBody>
          <a:bodyPr anchor="t">
            <a:normAutofit fontScale="92500"/>
          </a:bodyPr>
          <a:lstStyle/>
          <a:p>
            <a:pPr>
              <a:lnSpc>
                <a:spcPct val="91000"/>
              </a:lnSpc>
            </a:pPr>
            <a:r>
              <a:rPr lang="en-GB" sz="2200" dirty="0"/>
              <a:t>From around C17th, characterised by centralised political authority and social control (Prunier, 1997). </a:t>
            </a:r>
          </a:p>
          <a:p>
            <a:pPr>
              <a:lnSpc>
                <a:spcPct val="91000"/>
              </a:lnSpc>
            </a:pPr>
            <a:r>
              <a:rPr lang="en-GB" sz="2200" dirty="0"/>
              <a:t>Authoritarianism strong under Mwami (King) </a:t>
            </a:r>
            <a:r>
              <a:rPr lang="en-GB" sz="2200" dirty="0" err="1"/>
              <a:t>Kigeri</a:t>
            </a:r>
            <a:r>
              <a:rPr lang="en-GB" sz="2200" dirty="0"/>
              <a:t> </a:t>
            </a:r>
            <a:r>
              <a:rPr lang="en-GB" sz="2200" dirty="0" err="1"/>
              <a:t>Rwabugiri</a:t>
            </a:r>
            <a:r>
              <a:rPr lang="en-GB" sz="2200" dirty="0"/>
              <a:t> (1860-1895)</a:t>
            </a:r>
          </a:p>
          <a:p>
            <a:pPr>
              <a:lnSpc>
                <a:spcPct val="91000"/>
              </a:lnSpc>
            </a:pPr>
            <a:r>
              <a:rPr lang="en-GB" sz="2200" dirty="0"/>
              <a:t>Under </a:t>
            </a:r>
            <a:r>
              <a:rPr lang="en-GB" sz="2200" dirty="0" err="1"/>
              <a:t>Rwabugiri</a:t>
            </a:r>
            <a:r>
              <a:rPr lang="en-GB" sz="2200" dirty="0"/>
              <a:t>, traditional obligations of forced labour came to be imposed on Hutus alone (Mamdani, 2001).</a:t>
            </a:r>
          </a:p>
          <a:p>
            <a:pPr>
              <a:lnSpc>
                <a:spcPct val="91000"/>
              </a:lnSpc>
            </a:pPr>
            <a:r>
              <a:rPr lang="en-GB" sz="2200" dirty="0"/>
              <a:t>1894: Germany established indirect control of Rwanda</a:t>
            </a:r>
          </a:p>
          <a:p>
            <a:pPr>
              <a:lnSpc>
                <a:spcPct val="91000"/>
              </a:lnSpc>
            </a:pPr>
            <a:r>
              <a:rPr lang="en-GB" sz="2200" dirty="0"/>
              <a:t>After WWI: League of Nations Mandate under Belgian control.</a:t>
            </a:r>
          </a:p>
          <a:p>
            <a:pPr>
              <a:lnSpc>
                <a:spcPct val="91000"/>
              </a:lnSpc>
            </a:pPr>
            <a:endParaRPr lang="en-GB" sz="1800" dirty="0"/>
          </a:p>
        </p:txBody>
      </p:sp>
    </p:spTree>
    <p:extLst>
      <p:ext uri="{BB962C8B-B14F-4D97-AF65-F5344CB8AC3E}">
        <p14:creationId xmlns:p14="http://schemas.microsoft.com/office/powerpoint/2010/main" val="15175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73615-2A3B-1FEF-E933-341BD01645E6}"/>
              </a:ext>
            </a:extLst>
          </p:cNvPr>
          <p:cNvSpPr>
            <a:spLocks noGrp="1"/>
          </p:cNvSpPr>
          <p:nvPr>
            <p:ph type="title"/>
          </p:nvPr>
        </p:nvSpPr>
        <p:spPr>
          <a:xfrm>
            <a:off x="960120" y="317814"/>
            <a:ext cx="10268712" cy="1700784"/>
          </a:xfrm>
        </p:spPr>
        <p:txBody>
          <a:bodyPr>
            <a:normAutofit/>
          </a:bodyPr>
          <a:lstStyle/>
          <a:p>
            <a:r>
              <a:rPr lang="en-GB"/>
              <a:t>Belgian colonialism</a:t>
            </a:r>
            <a:endParaRPr lang="en-GB" dirty="0"/>
          </a:p>
        </p:txBody>
      </p:sp>
      <p:sp>
        <p:nvSpPr>
          <p:cNvPr id="3" name="Content Placeholder 2">
            <a:extLst>
              <a:ext uri="{FF2B5EF4-FFF2-40B4-BE49-F238E27FC236}">
                <a16:creationId xmlns:a16="http://schemas.microsoft.com/office/drawing/2014/main" id="{B3459211-6EE0-010A-3795-7A14720A9116}"/>
              </a:ext>
            </a:extLst>
          </p:cNvPr>
          <p:cNvSpPr>
            <a:spLocks noGrp="1"/>
          </p:cNvSpPr>
          <p:nvPr>
            <p:ph idx="1"/>
          </p:nvPr>
        </p:nvSpPr>
        <p:spPr>
          <a:xfrm>
            <a:off x="247338" y="2340907"/>
            <a:ext cx="7210269" cy="3952434"/>
          </a:xfrm>
        </p:spPr>
        <p:txBody>
          <a:bodyPr>
            <a:noAutofit/>
          </a:bodyPr>
          <a:lstStyle/>
          <a:p>
            <a:pPr>
              <a:lnSpc>
                <a:spcPct val="91000"/>
              </a:lnSpc>
            </a:pPr>
            <a:r>
              <a:rPr lang="en-GB" sz="2000" dirty="0"/>
              <a:t>Rigid distinctions between Hutu and Tutsi (Mamdani, 2001).</a:t>
            </a:r>
          </a:p>
          <a:p>
            <a:pPr>
              <a:lnSpc>
                <a:spcPct val="91000"/>
              </a:lnSpc>
            </a:pPr>
            <a:r>
              <a:rPr lang="en-GB" sz="2000" dirty="0"/>
              <a:t>Privileged Tutsi minority (Prunier, 1997), depicted as racially superior. Dominant role in state, church, education (Mamdani, 2001).</a:t>
            </a:r>
          </a:p>
          <a:p>
            <a:pPr>
              <a:lnSpc>
                <a:spcPct val="91000"/>
              </a:lnSpc>
            </a:pPr>
            <a:r>
              <a:rPr lang="en-GB" sz="2000" dirty="0"/>
              <a:t>Belgians ascribed physical differences.</a:t>
            </a:r>
          </a:p>
          <a:p>
            <a:pPr>
              <a:lnSpc>
                <a:spcPct val="91000"/>
              </a:lnSpc>
            </a:pPr>
            <a:r>
              <a:rPr lang="en-GB" sz="2000" dirty="0"/>
              <a:t>Identification cards marked every Rwandan as Hutu/Tutsi/Twa.</a:t>
            </a:r>
          </a:p>
          <a:p>
            <a:pPr>
              <a:lnSpc>
                <a:spcPct val="91000"/>
              </a:lnSpc>
            </a:pPr>
            <a:r>
              <a:rPr lang="en-GB" sz="2000" dirty="0"/>
              <a:t>Ethnicity traced through male line from 1933 – ignored complexity of precolonial social identities.</a:t>
            </a:r>
          </a:p>
          <a:p>
            <a:pPr>
              <a:lnSpc>
                <a:spcPct val="91000"/>
              </a:lnSpc>
            </a:pPr>
            <a:r>
              <a:rPr lang="en-GB" sz="2000" dirty="0"/>
              <a:t>Fixed as racial identities, not flexible social categories.</a:t>
            </a:r>
          </a:p>
          <a:p>
            <a:pPr>
              <a:lnSpc>
                <a:spcPct val="91000"/>
              </a:lnSpc>
            </a:pPr>
            <a:r>
              <a:rPr lang="en-GB" sz="2000" dirty="0"/>
              <a:t>ID cards continued by postcolonial governments – ultimately facilitated 1994 genocide.</a:t>
            </a:r>
          </a:p>
        </p:txBody>
      </p:sp>
      <p:pic>
        <p:nvPicPr>
          <p:cNvPr id="4" name="Picture 3">
            <a:extLst>
              <a:ext uri="{FF2B5EF4-FFF2-40B4-BE49-F238E27FC236}">
                <a16:creationId xmlns:a16="http://schemas.microsoft.com/office/drawing/2014/main" id="{F145507C-85AB-8C07-7286-B8E595E02B82}"/>
              </a:ext>
            </a:extLst>
          </p:cNvPr>
          <p:cNvPicPr>
            <a:picLocks noChangeAspect="1"/>
          </p:cNvPicPr>
          <p:nvPr/>
        </p:nvPicPr>
        <p:blipFill>
          <a:blip r:embed="rId2"/>
          <a:srcRect r="29318" b="-2"/>
          <a:stretch/>
        </p:blipFill>
        <p:spPr>
          <a:xfrm>
            <a:off x="7537704" y="2264989"/>
            <a:ext cx="4654296" cy="4593011"/>
          </a:xfrm>
          <a:prstGeom prst="rect">
            <a:avLst/>
          </a:prstGeom>
        </p:spPr>
      </p:pic>
    </p:spTree>
    <p:extLst>
      <p:ext uri="{BB962C8B-B14F-4D97-AF65-F5344CB8AC3E}">
        <p14:creationId xmlns:p14="http://schemas.microsoft.com/office/powerpoint/2010/main" val="326490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9DE0C-59D3-731D-6058-6BDC09AE4F02}"/>
              </a:ext>
            </a:extLst>
          </p:cNvPr>
          <p:cNvSpPr>
            <a:spLocks noGrp="1"/>
          </p:cNvSpPr>
          <p:nvPr>
            <p:ph type="title"/>
          </p:nvPr>
        </p:nvSpPr>
        <p:spPr>
          <a:xfrm>
            <a:off x="5300811" y="317500"/>
            <a:ext cx="5927576" cy="1701800"/>
          </a:xfrm>
        </p:spPr>
        <p:txBody>
          <a:bodyPr>
            <a:normAutofit/>
          </a:bodyPr>
          <a:lstStyle/>
          <a:p>
            <a:r>
              <a:rPr lang="en-GB" sz="3600"/>
              <a:t>Anti-colonialism and ‘</a:t>
            </a:r>
            <a:r>
              <a:rPr lang="en-GB" sz="3600" err="1"/>
              <a:t>hutu</a:t>
            </a:r>
            <a:r>
              <a:rPr lang="en-GB" sz="3600"/>
              <a:t> social revolution’</a:t>
            </a:r>
          </a:p>
        </p:txBody>
      </p:sp>
      <p:pic>
        <p:nvPicPr>
          <p:cNvPr id="4" name="Picture 3">
            <a:extLst>
              <a:ext uri="{FF2B5EF4-FFF2-40B4-BE49-F238E27FC236}">
                <a16:creationId xmlns:a16="http://schemas.microsoft.com/office/drawing/2014/main" id="{FAF22AEC-5FFD-6C20-4F2D-91C25F708469}"/>
              </a:ext>
            </a:extLst>
          </p:cNvPr>
          <p:cNvPicPr>
            <a:picLocks noChangeAspect="1"/>
          </p:cNvPicPr>
          <p:nvPr/>
        </p:nvPicPr>
        <p:blipFill>
          <a:blip r:embed="rId2"/>
          <a:srcRect r="-2" b="722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407D1A91-8DFE-68D7-452A-D03880A09EB4}"/>
              </a:ext>
            </a:extLst>
          </p:cNvPr>
          <p:cNvSpPr>
            <a:spLocks noGrp="1"/>
          </p:cNvSpPr>
          <p:nvPr>
            <p:ph idx="1"/>
          </p:nvPr>
        </p:nvSpPr>
        <p:spPr>
          <a:xfrm>
            <a:off x="4751881" y="2355970"/>
            <a:ext cx="7195279" cy="4337137"/>
          </a:xfrm>
        </p:spPr>
        <p:txBody>
          <a:bodyPr anchor="t">
            <a:normAutofit fontScale="55000" lnSpcReduction="20000"/>
          </a:bodyPr>
          <a:lstStyle/>
          <a:p>
            <a:pPr>
              <a:lnSpc>
                <a:spcPct val="91000"/>
              </a:lnSpc>
            </a:pPr>
            <a:r>
              <a:rPr lang="en-GB" sz="3600" dirty="0"/>
              <a:t>Post-WWII – growing independence/anticolonial movements </a:t>
            </a:r>
          </a:p>
          <a:p>
            <a:pPr>
              <a:lnSpc>
                <a:spcPct val="91000"/>
              </a:lnSpc>
            </a:pPr>
            <a:r>
              <a:rPr lang="en-GB" sz="3600" dirty="0"/>
              <a:t>Rwanda: anticolonial movements led by Tutsi (given superior access to education)</a:t>
            </a:r>
          </a:p>
          <a:p>
            <a:pPr>
              <a:lnSpc>
                <a:spcPct val="91000"/>
              </a:lnSpc>
            </a:pPr>
            <a:r>
              <a:rPr lang="en-GB" sz="3600" dirty="0"/>
              <a:t>Belgians switched allegiance to Hutu majority</a:t>
            </a:r>
          </a:p>
          <a:p>
            <a:pPr>
              <a:lnSpc>
                <a:spcPct val="91000"/>
              </a:lnSpc>
            </a:pPr>
            <a:r>
              <a:rPr lang="en-GB" sz="3600" dirty="0"/>
              <a:t>Proto-genocidal massacres of thousands of Tutsi in ‘Hutu Social Revolution’ 1959-1972</a:t>
            </a:r>
          </a:p>
          <a:p>
            <a:pPr>
              <a:lnSpc>
                <a:spcPct val="91000"/>
              </a:lnSpc>
            </a:pPr>
            <a:r>
              <a:rPr lang="en-GB" sz="3600" dirty="0"/>
              <a:t>Mwami overthrown</a:t>
            </a:r>
          </a:p>
          <a:p>
            <a:pPr>
              <a:lnSpc>
                <a:spcPct val="91000"/>
              </a:lnSpc>
            </a:pPr>
            <a:r>
              <a:rPr lang="en-GB" sz="3600" dirty="0"/>
              <a:t>Tens of thousands of Tutsi fled to neighbouring countries including Uganda where they formed armed movement and launched attacks into Rwanda.</a:t>
            </a:r>
          </a:p>
          <a:p>
            <a:pPr>
              <a:lnSpc>
                <a:spcPct val="91000"/>
              </a:lnSpc>
            </a:pPr>
            <a:r>
              <a:rPr lang="en-GB" sz="3600" dirty="0"/>
              <a:t>After independence in 1962, Tutsi subjected to quotas in education and public-sector employment.</a:t>
            </a:r>
          </a:p>
          <a:p>
            <a:pPr>
              <a:lnSpc>
                <a:spcPct val="91000"/>
              </a:lnSpc>
            </a:pPr>
            <a:endParaRPr lang="en-GB" sz="1400" dirty="0"/>
          </a:p>
        </p:txBody>
      </p:sp>
    </p:spTree>
    <p:extLst>
      <p:ext uri="{BB962C8B-B14F-4D97-AF65-F5344CB8AC3E}">
        <p14:creationId xmlns:p14="http://schemas.microsoft.com/office/powerpoint/2010/main" val="3001967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464C6-2270-4DAF-88A5-E2D8D7B9997E}"/>
              </a:ext>
            </a:extLst>
          </p:cNvPr>
          <p:cNvSpPr>
            <a:spLocks noGrp="1"/>
          </p:cNvSpPr>
          <p:nvPr>
            <p:ph type="title"/>
          </p:nvPr>
        </p:nvSpPr>
        <p:spPr>
          <a:xfrm>
            <a:off x="960120" y="317814"/>
            <a:ext cx="10268712" cy="1700784"/>
          </a:xfrm>
        </p:spPr>
        <p:txBody>
          <a:bodyPr>
            <a:normAutofit/>
          </a:bodyPr>
          <a:lstStyle/>
          <a:p>
            <a:r>
              <a:rPr lang="en-GB" dirty="0"/>
              <a:t>Habyarimana’s regime</a:t>
            </a:r>
          </a:p>
        </p:txBody>
      </p:sp>
      <p:sp>
        <p:nvSpPr>
          <p:cNvPr id="3" name="Content Placeholder 2">
            <a:extLst>
              <a:ext uri="{FF2B5EF4-FFF2-40B4-BE49-F238E27FC236}">
                <a16:creationId xmlns:a16="http://schemas.microsoft.com/office/drawing/2014/main" id="{76F2C7F4-FB17-F557-FB83-B092E4169160}"/>
              </a:ext>
            </a:extLst>
          </p:cNvPr>
          <p:cNvSpPr>
            <a:spLocks noGrp="1"/>
          </p:cNvSpPr>
          <p:nvPr>
            <p:ph idx="1"/>
          </p:nvPr>
        </p:nvSpPr>
        <p:spPr>
          <a:xfrm>
            <a:off x="403621" y="2482583"/>
            <a:ext cx="6731987" cy="4157822"/>
          </a:xfrm>
        </p:spPr>
        <p:txBody>
          <a:bodyPr>
            <a:normAutofit fontScale="92500" lnSpcReduction="20000"/>
          </a:bodyPr>
          <a:lstStyle/>
          <a:p>
            <a:pPr>
              <a:lnSpc>
                <a:spcPct val="91000"/>
              </a:lnSpc>
            </a:pPr>
            <a:r>
              <a:rPr lang="en-GB" sz="2400" dirty="0"/>
              <a:t>1973: Juvenal Habyarimana took power in a coup – effective dictatorship</a:t>
            </a:r>
          </a:p>
          <a:p>
            <a:pPr>
              <a:lnSpc>
                <a:spcPct val="91000"/>
              </a:lnSpc>
            </a:pPr>
            <a:r>
              <a:rPr lang="en-GB" sz="2400" dirty="0"/>
              <a:t>Conditions for Tutsi improved. </a:t>
            </a:r>
          </a:p>
          <a:p>
            <a:pPr>
              <a:lnSpc>
                <a:spcPct val="91000"/>
              </a:lnSpc>
            </a:pPr>
            <a:r>
              <a:rPr lang="en-GB" sz="2400" dirty="0"/>
              <a:t>But: dominance of </a:t>
            </a:r>
            <a:r>
              <a:rPr lang="en-GB" sz="2400" i="1" dirty="0" err="1"/>
              <a:t>akazu</a:t>
            </a:r>
            <a:r>
              <a:rPr lang="en-GB" sz="2400" i="1" dirty="0"/>
              <a:t> </a:t>
            </a:r>
            <a:r>
              <a:rPr lang="en-GB" sz="2400" dirty="0"/>
              <a:t>group of northern Hutu close to his wife Agathe (Scherrer, 2002).</a:t>
            </a:r>
          </a:p>
          <a:p>
            <a:pPr>
              <a:lnSpc>
                <a:spcPct val="91000"/>
              </a:lnSpc>
            </a:pPr>
            <a:r>
              <a:rPr lang="en-GB" sz="2400" dirty="0"/>
              <a:t>Attempted to forestall democratization and quell regional/class based demands: sought to increase hatred of Tutsi to provide common racial enemy (</a:t>
            </a:r>
            <a:r>
              <a:rPr lang="en-GB" sz="2400" dirty="0" err="1"/>
              <a:t>Hintjens</a:t>
            </a:r>
            <a:r>
              <a:rPr lang="en-GB" sz="2400" dirty="0"/>
              <a:t>, 1995).</a:t>
            </a:r>
          </a:p>
          <a:p>
            <a:pPr>
              <a:lnSpc>
                <a:spcPct val="91000"/>
              </a:lnSpc>
            </a:pPr>
            <a:r>
              <a:rPr lang="en-GB" sz="2400" dirty="0"/>
              <a:t>Training of Hutu militias from 1992</a:t>
            </a:r>
          </a:p>
          <a:p>
            <a:pPr>
              <a:lnSpc>
                <a:spcPct val="91000"/>
              </a:lnSpc>
            </a:pPr>
            <a:r>
              <a:rPr lang="en-GB" sz="2400" dirty="0"/>
              <a:t>Plans for genocide influenced by regime’s desire to cling to power.</a:t>
            </a:r>
          </a:p>
        </p:txBody>
      </p:sp>
      <p:pic>
        <p:nvPicPr>
          <p:cNvPr id="4" name="Picture 3">
            <a:extLst>
              <a:ext uri="{FF2B5EF4-FFF2-40B4-BE49-F238E27FC236}">
                <a16:creationId xmlns:a16="http://schemas.microsoft.com/office/drawing/2014/main" id="{0D56B6AA-15D2-C4E1-7F6E-9D1B10F5E66F}"/>
              </a:ext>
            </a:extLst>
          </p:cNvPr>
          <p:cNvPicPr>
            <a:picLocks noChangeAspect="1"/>
          </p:cNvPicPr>
          <p:nvPr/>
        </p:nvPicPr>
        <p:blipFill>
          <a:blip r:embed="rId2"/>
          <a:srcRect t="10151" r="2" b="10904"/>
          <a:stretch/>
        </p:blipFill>
        <p:spPr>
          <a:xfrm>
            <a:off x="7537704" y="2264989"/>
            <a:ext cx="4654296" cy="4593011"/>
          </a:xfrm>
          <a:prstGeom prst="rect">
            <a:avLst/>
          </a:prstGeom>
        </p:spPr>
      </p:pic>
    </p:spTree>
    <p:extLst>
      <p:ext uri="{BB962C8B-B14F-4D97-AF65-F5344CB8AC3E}">
        <p14:creationId xmlns:p14="http://schemas.microsoft.com/office/powerpoint/2010/main" val="3360929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425EC-C519-2ACE-6E86-DB44ACD60144}"/>
              </a:ext>
            </a:extLst>
          </p:cNvPr>
          <p:cNvSpPr>
            <a:spLocks noGrp="1"/>
          </p:cNvSpPr>
          <p:nvPr>
            <p:ph type="title"/>
          </p:nvPr>
        </p:nvSpPr>
        <p:spPr/>
        <p:txBody>
          <a:bodyPr/>
          <a:lstStyle/>
          <a:p>
            <a:r>
              <a:rPr lang="en-GB" dirty="0"/>
              <a:t>Habyarimana’s regime</a:t>
            </a:r>
          </a:p>
        </p:txBody>
      </p:sp>
      <p:sp>
        <p:nvSpPr>
          <p:cNvPr id="3" name="Content Placeholder 2">
            <a:extLst>
              <a:ext uri="{FF2B5EF4-FFF2-40B4-BE49-F238E27FC236}">
                <a16:creationId xmlns:a16="http://schemas.microsoft.com/office/drawing/2014/main" id="{04E4CAD6-2DCD-1A2A-2F7A-933645E85E71}"/>
              </a:ext>
            </a:extLst>
          </p:cNvPr>
          <p:cNvSpPr>
            <a:spLocks noGrp="1"/>
          </p:cNvSpPr>
          <p:nvPr>
            <p:ph idx="1"/>
          </p:nvPr>
        </p:nvSpPr>
        <p:spPr/>
        <p:txBody>
          <a:bodyPr>
            <a:normAutofit fontScale="77500" lnSpcReduction="20000"/>
          </a:bodyPr>
          <a:lstStyle/>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1980s: economic and social challenges. </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Mid-1980s f</a:t>
            </a:r>
            <a:r>
              <a:rPr lang="en-GB" sz="2800" kern="100" dirty="0">
                <a:effectLst/>
                <a:ea typeface="DengXian" panose="02010600030101010101" pitchFamily="2" charset="-122"/>
                <a:cs typeface="Arial" panose="020B0604020202020204" pitchFamily="34" charset="0"/>
              </a:rPr>
              <a:t>alling coffee prices – economic crisis, declining living conditions, foreign debt increasing (</a:t>
            </a:r>
            <a:r>
              <a:rPr lang="en-GB" sz="2800" kern="100" dirty="0" err="1">
                <a:effectLst/>
                <a:ea typeface="DengXian" panose="02010600030101010101" pitchFamily="2" charset="-122"/>
                <a:cs typeface="Arial" panose="020B0604020202020204" pitchFamily="34" charset="0"/>
              </a:rPr>
              <a:t>Hintjens</a:t>
            </a:r>
            <a:r>
              <a:rPr lang="en-GB" sz="2800" kern="100" dirty="0">
                <a:effectLst/>
                <a:ea typeface="DengXian" panose="02010600030101010101" pitchFamily="2" charset="-122"/>
                <a:cs typeface="Arial" panose="020B0604020202020204" pitchFamily="34" charset="0"/>
              </a:rPr>
              <a:t>, 1995; Chossudovsky, 1997). </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Tutsi blamed for economic crisis</a:t>
            </a:r>
          </a:p>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E</a:t>
            </a:r>
            <a:r>
              <a:rPr lang="en-GB" sz="2800" kern="100" dirty="0">
                <a:ea typeface="DengXian" panose="02010600030101010101" pitchFamily="2" charset="-122"/>
                <a:cs typeface="Arial" panose="020B0604020202020204" pitchFamily="34" charset="0"/>
              </a:rPr>
              <a:t>conomic crisis exacerbated by war – 1990 military invasion of Rwanda Patriotic Army (RPA) formed in 1987 by Tutsi exiles in Uganda.</a:t>
            </a:r>
          </a:p>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June 1990: Imposition of structural adjustment </a:t>
            </a:r>
            <a:r>
              <a:rPr lang="en-GB" sz="2800" kern="100" dirty="0">
                <a:ea typeface="DengXian" panose="02010600030101010101" pitchFamily="2" charset="-122"/>
                <a:cs typeface="Arial" panose="020B0604020202020204" pitchFamily="34" charset="0"/>
              </a:rPr>
              <a:t>policies by World Bank and IMF </a:t>
            </a:r>
            <a:r>
              <a:rPr lang="en-GB" sz="2800" kern="100" dirty="0">
                <a:ea typeface="DengXian" panose="02010600030101010101" pitchFamily="2" charset="-122"/>
                <a:cs typeface="Arial" panose="020B0604020202020204" pitchFamily="34" charset="0"/>
                <a:sym typeface="Wingdings" panose="05000000000000000000" pitchFamily="2" charset="2"/>
              </a:rPr>
              <a:t> devaluation of currency, eroded incomes, cuts to health and social services.</a:t>
            </a:r>
          </a:p>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Famine in south of Rwanda (Waller, 1996).</a:t>
            </a:r>
          </a:p>
          <a:p>
            <a:pPr>
              <a:lnSpc>
                <a:spcPct val="120000"/>
              </a:lnSpc>
              <a:spcBef>
                <a:spcPts val="0"/>
              </a:spcBef>
              <a:spcAft>
                <a:spcPts val="0"/>
              </a:spcAft>
            </a:pPr>
            <a:r>
              <a:rPr lang="en-GB" sz="2800" kern="100" dirty="0">
                <a:ea typeface="DengXian" panose="02010600030101010101" pitchFamily="2" charset="-122"/>
                <a:cs typeface="Arial" panose="020B0604020202020204" pitchFamily="34" charset="0"/>
              </a:rPr>
              <a:t>Malaria and malnutrition (</a:t>
            </a:r>
            <a:r>
              <a:rPr lang="en-GB" sz="2800" kern="100" dirty="0" err="1">
                <a:ea typeface="DengXian" panose="02010600030101010101" pitchFamily="2" charset="-122"/>
                <a:cs typeface="Arial" panose="020B0604020202020204" pitchFamily="34" charset="0"/>
              </a:rPr>
              <a:t>Hintjens</a:t>
            </a:r>
            <a:r>
              <a:rPr lang="en-GB" sz="2800" kern="100" dirty="0">
                <a:ea typeface="DengXian" panose="02010600030101010101" pitchFamily="2" charset="-122"/>
                <a:cs typeface="Arial" panose="020B0604020202020204" pitchFamily="34" charset="0"/>
              </a:rPr>
              <a:t>, 1995).</a:t>
            </a:r>
          </a:p>
          <a:p>
            <a:endParaRPr lang="en-GB" dirty="0"/>
          </a:p>
        </p:txBody>
      </p:sp>
    </p:spTree>
    <p:extLst>
      <p:ext uri="{BB962C8B-B14F-4D97-AF65-F5344CB8AC3E}">
        <p14:creationId xmlns:p14="http://schemas.microsoft.com/office/powerpoint/2010/main" val="2785010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782B4-C8E3-EEAD-B7E3-A366C5AC7D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4E7D7-03FE-3729-29E1-8CA9A3CB5410}"/>
              </a:ext>
            </a:extLst>
          </p:cNvPr>
          <p:cNvSpPr>
            <a:spLocks noGrp="1"/>
          </p:cNvSpPr>
          <p:nvPr>
            <p:ph type="title"/>
          </p:nvPr>
        </p:nvSpPr>
        <p:spPr/>
        <p:txBody>
          <a:bodyPr/>
          <a:lstStyle/>
          <a:p>
            <a:r>
              <a:rPr lang="en-GB" dirty="0"/>
              <a:t>Habyarimana’s regime</a:t>
            </a:r>
          </a:p>
        </p:txBody>
      </p:sp>
      <p:sp>
        <p:nvSpPr>
          <p:cNvPr id="3" name="Content Placeholder 2">
            <a:extLst>
              <a:ext uri="{FF2B5EF4-FFF2-40B4-BE49-F238E27FC236}">
                <a16:creationId xmlns:a16="http://schemas.microsoft.com/office/drawing/2014/main" id="{6A03FDF3-D643-6DB0-444D-E83F2E63A5B5}"/>
              </a:ext>
            </a:extLst>
          </p:cNvPr>
          <p:cNvSpPr>
            <a:spLocks noGrp="1"/>
          </p:cNvSpPr>
          <p:nvPr>
            <p:ph idx="1"/>
          </p:nvPr>
        </p:nvSpPr>
        <p:spPr/>
        <p:txBody>
          <a:bodyPr>
            <a:normAutofit fontScale="77500" lnSpcReduction="20000"/>
          </a:bodyPr>
          <a:lstStyle/>
          <a:p>
            <a:pPr>
              <a:lnSpc>
                <a:spcPct val="115000"/>
              </a:lnSpc>
              <a:spcAft>
                <a:spcPts val="800"/>
              </a:spcAft>
            </a:pPr>
            <a:r>
              <a:rPr lang="en-GB" sz="2800" kern="100" dirty="0">
                <a:ea typeface="DengXian" panose="02010600030101010101" pitchFamily="2" charset="-122"/>
                <a:cs typeface="Arial" panose="020B0604020202020204" pitchFamily="34" charset="0"/>
              </a:rPr>
              <a:t>Military spending increased, hundreds of paramilitary and civil defence associations created (Human Rights Watch, 1994).</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Foreign assistance (especially France) sought to prop up Habyarimana regim</a:t>
            </a:r>
            <a:r>
              <a:rPr lang="en-GB" sz="2800" kern="100" dirty="0">
                <a:ea typeface="DengXian" panose="02010600030101010101" pitchFamily="2" charset="-122"/>
                <a:cs typeface="Arial" panose="020B0604020202020204" pitchFamily="34" charset="0"/>
              </a:rPr>
              <a:t>e.</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France sent troops to stall RPA invasion and train Hutu military and militias.</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RPA atrocities against Hutu civilians </a:t>
            </a:r>
            <a:r>
              <a:rPr lang="en-GB" sz="2800" kern="100" dirty="0">
                <a:effectLst/>
                <a:ea typeface="DengXian" panose="02010600030101010101" pitchFamily="2" charset="-122"/>
                <a:cs typeface="Arial" panose="020B0604020202020204" pitchFamily="34" charset="0"/>
                <a:sym typeface="Wingdings" panose="05000000000000000000" pitchFamily="2" charset="2"/>
              </a:rPr>
              <a:t> fear</a:t>
            </a:r>
          </a:p>
          <a:p>
            <a:pPr>
              <a:lnSpc>
                <a:spcPct val="115000"/>
              </a:lnSpc>
              <a:spcAft>
                <a:spcPts val="800"/>
              </a:spcAft>
            </a:pPr>
            <a:r>
              <a:rPr lang="en-GB" sz="2800" kern="100" dirty="0">
                <a:ea typeface="DengXian" panose="02010600030101010101" pitchFamily="2" charset="-122"/>
                <a:cs typeface="Arial" panose="020B0604020202020204" pitchFamily="34" charset="0"/>
                <a:sym typeface="Wingdings" panose="05000000000000000000" pitchFamily="2" charset="2"/>
              </a:rPr>
              <a:t>Genocidal massacres of Hutu in neighbouring Burundi by Tutsi-dominated military.</a:t>
            </a:r>
          </a:p>
        </p:txBody>
      </p:sp>
    </p:spTree>
    <p:extLst>
      <p:ext uri="{BB962C8B-B14F-4D97-AF65-F5344CB8AC3E}">
        <p14:creationId xmlns:p14="http://schemas.microsoft.com/office/powerpoint/2010/main" val="1200004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7034-843A-7033-551A-FD22CC074E48}"/>
              </a:ext>
            </a:extLst>
          </p:cNvPr>
          <p:cNvSpPr>
            <a:spLocks noGrp="1"/>
          </p:cNvSpPr>
          <p:nvPr>
            <p:ph type="title"/>
          </p:nvPr>
        </p:nvSpPr>
        <p:spPr/>
        <p:txBody>
          <a:bodyPr/>
          <a:lstStyle/>
          <a:p>
            <a:r>
              <a:rPr lang="en-GB" dirty="0"/>
              <a:t>Habyarimana Regime</a:t>
            </a:r>
          </a:p>
        </p:txBody>
      </p:sp>
      <p:sp>
        <p:nvSpPr>
          <p:cNvPr id="3" name="Content Placeholder 2">
            <a:extLst>
              <a:ext uri="{FF2B5EF4-FFF2-40B4-BE49-F238E27FC236}">
                <a16:creationId xmlns:a16="http://schemas.microsoft.com/office/drawing/2014/main" id="{65D0D7E7-70BB-C5CB-55C7-874D987DBDE1}"/>
              </a:ext>
            </a:extLst>
          </p:cNvPr>
          <p:cNvSpPr>
            <a:spLocks noGrp="1"/>
          </p:cNvSpPr>
          <p:nvPr>
            <p:ph idx="1"/>
          </p:nvPr>
        </p:nvSpPr>
        <p:spPr/>
        <p:txBody>
          <a:bodyPr>
            <a:normAutofit fontScale="92500"/>
          </a:bodyPr>
          <a:lstStyle/>
          <a:p>
            <a:pPr>
              <a:lnSpc>
                <a:spcPct val="115000"/>
              </a:lnSpc>
              <a:spcAft>
                <a:spcPts val="800"/>
              </a:spcAft>
            </a:pPr>
            <a:r>
              <a:rPr lang="en-GB" sz="2000" kern="100" dirty="0">
                <a:effectLst/>
                <a:ea typeface="DengXian" panose="02010600030101010101" pitchFamily="2" charset="-122"/>
                <a:cs typeface="Arial" panose="020B0604020202020204" pitchFamily="34" charset="0"/>
              </a:rPr>
              <a:t>1990-1993: smaller massacres against Tutsi in different areas of Rwanda, killing c.2000.</a:t>
            </a:r>
          </a:p>
          <a:p>
            <a:pPr>
              <a:lnSpc>
                <a:spcPct val="115000"/>
              </a:lnSpc>
              <a:spcAft>
                <a:spcPts val="800"/>
              </a:spcAft>
            </a:pPr>
            <a:r>
              <a:rPr lang="en-GB" sz="2000" kern="100" dirty="0">
                <a:ea typeface="DengXian" panose="02010600030101010101" pitchFamily="2" charset="-122"/>
                <a:cs typeface="Arial" panose="020B0604020202020204" pitchFamily="34" charset="0"/>
              </a:rPr>
              <a:t>Propaganda used to whip up hatred.</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December 1990: ‘Hutu Ten Commandments’ published in </a:t>
            </a:r>
            <a:r>
              <a:rPr lang="en-GB" sz="2000" i="1" kern="100" dirty="0" err="1">
                <a:effectLst/>
                <a:ea typeface="DengXian" panose="02010600030101010101" pitchFamily="2" charset="-122"/>
                <a:cs typeface="Arial" panose="020B0604020202020204" pitchFamily="34" charset="0"/>
              </a:rPr>
              <a:t>Kangura</a:t>
            </a:r>
            <a:r>
              <a:rPr lang="en-GB" sz="2000" i="1" kern="100" dirty="0">
                <a:effectLst/>
                <a:ea typeface="DengXian" panose="02010600030101010101" pitchFamily="2" charset="-122"/>
                <a:cs typeface="Arial" panose="020B0604020202020204" pitchFamily="34" charset="0"/>
              </a:rPr>
              <a: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August 1993, extremist RTLM (Radio-Television Libre des Mille Collines) radio station began broadcasting, dehumanising Tutsi as ‘cockroaches’, and calling for their extermination.</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Gendered propaganda – Tutsi women as seductresses/spies in Hutu Ten Commandments, </a:t>
            </a:r>
            <a:r>
              <a:rPr lang="en-GB" sz="2000" i="1" kern="100" dirty="0" err="1">
                <a:effectLst/>
                <a:ea typeface="DengXian" panose="02010600030101010101" pitchFamily="2" charset="-122"/>
                <a:cs typeface="Arial" panose="020B0604020202020204" pitchFamily="34" charset="0"/>
              </a:rPr>
              <a:t>Kangura</a:t>
            </a:r>
            <a:r>
              <a:rPr lang="en-GB" sz="2000" i="1" kern="100" dirty="0">
                <a:effectLst/>
                <a:ea typeface="DengXian" panose="02010600030101010101" pitchFamily="2" charset="-122"/>
                <a:cs typeface="Arial" panose="020B0604020202020204" pitchFamily="34" charset="0"/>
              </a:rPr>
              <a:t> </a:t>
            </a:r>
            <a:r>
              <a:rPr lang="en-GB" sz="2000" kern="100" dirty="0">
                <a:effectLst/>
                <a:ea typeface="DengXian" panose="02010600030101010101" pitchFamily="2" charset="-122"/>
                <a:cs typeface="Arial" panose="020B0604020202020204" pitchFamily="34" charset="0"/>
              </a:rPr>
              <a:t>cartoons presented Tutsi women (and moderate Hutu women politicians e.g. Agathe Uwilingiyimana) in sexually explicit ways (Taylor, 1999; Chretien, 1995). </a:t>
            </a:r>
            <a:endParaRPr lang="en-GB" sz="1800" dirty="0"/>
          </a:p>
        </p:txBody>
      </p:sp>
    </p:spTree>
    <p:extLst>
      <p:ext uri="{BB962C8B-B14F-4D97-AF65-F5344CB8AC3E}">
        <p14:creationId xmlns:p14="http://schemas.microsoft.com/office/powerpoint/2010/main" val="3016719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Excerpts from RTLM broadcasts during the genocide in 1994">
            <a:hlinkClick r:id="" action="ppaction://media"/>
            <a:extLst>
              <a:ext uri="{FF2B5EF4-FFF2-40B4-BE49-F238E27FC236}">
                <a16:creationId xmlns:a16="http://schemas.microsoft.com/office/drawing/2014/main" id="{6494A432-77A1-8DD3-D1AB-1A2F2FE43177}"/>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177389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6C63-62D2-EAA3-8E6E-6FC6E57A2FF2}"/>
              </a:ext>
            </a:extLst>
          </p:cNvPr>
          <p:cNvSpPr>
            <a:spLocks noGrp="1"/>
          </p:cNvSpPr>
          <p:nvPr>
            <p:ph type="title"/>
          </p:nvPr>
        </p:nvSpPr>
        <p:spPr>
          <a:xfrm>
            <a:off x="960120" y="317814"/>
            <a:ext cx="10268712" cy="1700784"/>
          </a:xfrm>
        </p:spPr>
        <p:txBody>
          <a:bodyPr>
            <a:normAutofit/>
          </a:bodyPr>
          <a:lstStyle/>
          <a:p>
            <a:r>
              <a:rPr lang="en-GB" dirty="0"/>
              <a:t>Habyarimana regime</a:t>
            </a:r>
          </a:p>
        </p:txBody>
      </p:sp>
      <p:sp>
        <p:nvSpPr>
          <p:cNvPr id="3" name="Content Placeholder 2">
            <a:extLst>
              <a:ext uri="{FF2B5EF4-FFF2-40B4-BE49-F238E27FC236}">
                <a16:creationId xmlns:a16="http://schemas.microsoft.com/office/drawing/2014/main" id="{AE695340-9641-F230-B14B-BAA1BA4CF9E6}"/>
              </a:ext>
            </a:extLst>
          </p:cNvPr>
          <p:cNvSpPr>
            <a:spLocks noGrp="1"/>
          </p:cNvSpPr>
          <p:nvPr>
            <p:ph idx="1"/>
          </p:nvPr>
        </p:nvSpPr>
        <p:spPr>
          <a:xfrm>
            <a:off x="389614" y="2587752"/>
            <a:ext cx="6933537" cy="4107246"/>
          </a:xfrm>
        </p:spPr>
        <p:txBody>
          <a:bodyPr>
            <a:normAutofit fontScale="85000" lnSpcReduction="10000"/>
          </a:bodyPr>
          <a:lstStyle/>
          <a:p>
            <a:pPr marL="342900" indent="-34290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International pressure for multiparty democrac</a:t>
            </a:r>
            <a:r>
              <a:rPr lang="en-GB" sz="2400" kern="100" dirty="0">
                <a:ea typeface="DengXian" panose="02010600030101010101" pitchFamily="2" charset="-122"/>
                <a:cs typeface="Arial" panose="020B0604020202020204" pitchFamily="34" charset="0"/>
              </a:rPr>
              <a:t>y and peace with RPA: killings by militias peaked.</a:t>
            </a:r>
          </a:p>
          <a:p>
            <a:pPr marL="342900" indent="-34290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Arusha Accords 1993: Democratisation, elections to be held by 1995 and to include RPA.</a:t>
            </a:r>
          </a:p>
          <a:p>
            <a:pPr marL="342900" indent="-342900">
              <a:lnSpc>
                <a:spcPct val="120000"/>
              </a:lnSpc>
              <a:spcBef>
                <a:spcPts val="0"/>
              </a:spcBef>
              <a:spcAft>
                <a:spcPts val="0"/>
              </a:spcAft>
              <a:buFont typeface="Arial" panose="020B0604020202020204" pitchFamily="34" charset="0"/>
              <a:buChar char="•"/>
            </a:pPr>
            <a:r>
              <a:rPr lang="en-GB" sz="2400" kern="100" dirty="0">
                <a:ea typeface="DengXian" panose="02010600030101010101" pitchFamily="2" charset="-122"/>
                <a:cs typeface="Arial" panose="020B0604020202020204" pitchFamily="34" charset="0"/>
              </a:rPr>
              <a:t>2500 peacekeepers arrived as part of UNAMIR to monitor ceasefire and period before elections.</a:t>
            </a:r>
          </a:p>
          <a:p>
            <a:pPr marL="342900" indent="-34290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Worsening socio-economic conditions </a:t>
            </a:r>
            <a:r>
              <a:rPr lang="en-GB" sz="2400" kern="100" dirty="0">
                <a:effectLst/>
                <a:ea typeface="DengXian" panose="02010600030101010101" pitchFamily="2" charset="-122"/>
                <a:cs typeface="Arial" panose="020B0604020202020204" pitchFamily="34" charset="0"/>
                <a:sym typeface="Wingdings" panose="05000000000000000000" pitchFamily="2" charset="2"/>
              </a:rPr>
              <a:t> increasing political opposition in Rwanda.</a:t>
            </a:r>
          </a:p>
          <a:p>
            <a:pPr marL="342900" indent="-34290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Genocide </a:t>
            </a:r>
            <a:r>
              <a:rPr lang="en-GB" sz="2400" kern="100" dirty="0">
                <a:ea typeface="DengXian" panose="02010600030101010101" pitchFamily="2" charset="-122"/>
                <a:cs typeface="Arial" panose="020B0604020202020204" pitchFamily="34" charset="0"/>
              </a:rPr>
              <a:t>advantages</a:t>
            </a:r>
            <a:r>
              <a:rPr lang="en-GB" sz="2400" kern="100" dirty="0">
                <a:effectLst/>
                <a:ea typeface="DengXian" panose="02010600030101010101" pitchFamily="2" charset="-122"/>
                <a:cs typeface="Arial" panose="020B0604020202020204" pitchFamily="34" charset="0"/>
              </a:rPr>
              <a:t>: eliminate RPA support, improve economic situation through redistribution of Tutsi wealth/jobs.</a:t>
            </a:r>
          </a:p>
          <a:p>
            <a:pPr marL="342900" indent="-34290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Hundreds of thousands of machetes imported 1993</a:t>
            </a:r>
            <a:r>
              <a:rPr lang="en-GB" sz="2400" kern="100" dirty="0">
                <a:ea typeface="DengXian" panose="02010600030101010101" pitchFamily="2" charset="-122"/>
                <a:cs typeface="Arial" panose="020B0604020202020204" pitchFamily="34" charset="0"/>
              </a:rPr>
              <a:t>-94.</a:t>
            </a:r>
            <a:endParaRPr lang="en-GB" sz="1400" dirty="0"/>
          </a:p>
        </p:txBody>
      </p:sp>
      <p:pic>
        <p:nvPicPr>
          <p:cNvPr id="4" name="Picture 3">
            <a:extLst>
              <a:ext uri="{FF2B5EF4-FFF2-40B4-BE49-F238E27FC236}">
                <a16:creationId xmlns:a16="http://schemas.microsoft.com/office/drawing/2014/main" id="{6616604D-DDB2-4349-FCEB-FDBEF499315D}"/>
              </a:ext>
            </a:extLst>
          </p:cNvPr>
          <p:cNvPicPr>
            <a:picLocks noChangeAspect="1"/>
          </p:cNvPicPr>
          <p:nvPr/>
        </p:nvPicPr>
        <p:blipFill>
          <a:blip r:embed="rId2"/>
          <a:srcRect t="889" r="8" b="4407"/>
          <a:stretch/>
        </p:blipFill>
        <p:spPr>
          <a:xfrm>
            <a:off x="7537704" y="2264989"/>
            <a:ext cx="4654296" cy="4593011"/>
          </a:xfrm>
          <a:prstGeom prst="rect">
            <a:avLst/>
          </a:prstGeom>
        </p:spPr>
      </p:pic>
    </p:spTree>
    <p:extLst>
      <p:ext uri="{BB962C8B-B14F-4D97-AF65-F5344CB8AC3E}">
        <p14:creationId xmlns:p14="http://schemas.microsoft.com/office/powerpoint/2010/main" val="1933938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0DD4E-09F3-582C-3A32-EAC165B5433E}"/>
              </a:ext>
            </a:extLst>
          </p:cNvPr>
          <p:cNvSpPr>
            <a:spLocks noGrp="1"/>
          </p:cNvSpPr>
          <p:nvPr>
            <p:ph type="title"/>
          </p:nvPr>
        </p:nvSpPr>
        <p:spPr>
          <a:xfrm>
            <a:off x="960120" y="317814"/>
            <a:ext cx="10268712" cy="1700784"/>
          </a:xfrm>
        </p:spPr>
        <p:txBody>
          <a:bodyPr>
            <a:normAutofit/>
          </a:bodyPr>
          <a:lstStyle/>
          <a:p>
            <a:r>
              <a:rPr lang="en-GB" dirty="0"/>
              <a:t>6 April 1994</a:t>
            </a:r>
          </a:p>
        </p:txBody>
      </p:sp>
      <p:sp>
        <p:nvSpPr>
          <p:cNvPr id="3" name="Content Placeholder 2">
            <a:extLst>
              <a:ext uri="{FF2B5EF4-FFF2-40B4-BE49-F238E27FC236}">
                <a16:creationId xmlns:a16="http://schemas.microsoft.com/office/drawing/2014/main" id="{A80968FE-8A77-B636-D445-87FD6AD70711}"/>
              </a:ext>
            </a:extLst>
          </p:cNvPr>
          <p:cNvSpPr>
            <a:spLocks noGrp="1"/>
          </p:cNvSpPr>
          <p:nvPr>
            <p:ph idx="1"/>
          </p:nvPr>
        </p:nvSpPr>
        <p:spPr>
          <a:xfrm>
            <a:off x="0" y="2336411"/>
            <a:ext cx="7418567" cy="4326781"/>
          </a:xfrm>
        </p:spPr>
        <p:txBody>
          <a:bodyPr>
            <a:normAutofit lnSpcReduction="10000"/>
          </a:bodyPr>
          <a:lstStyle/>
          <a:p>
            <a:pPr marL="342900" indent="-342900">
              <a:lnSpc>
                <a:spcPct val="100000"/>
              </a:lnSpc>
              <a:spcBef>
                <a:spcPts val="0"/>
              </a:spcBef>
              <a:spcAft>
                <a:spcPts val="0"/>
              </a:spcAft>
              <a:buFont typeface="Arial" panose="020B0604020202020204" pitchFamily="34" charset="0"/>
              <a:buChar char="•"/>
            </a:pPr>
            <a:r>
              <a:rPr lang="en-GB" sz="2200" kern="100" dirty="0">
                <a:ea typeface="DengXian" panose="02010600030101010101" pitchFamily="2" charset="-122"/>
                <a:cs typeface="Arial" panose="020B0604020202020204" pitchFamily="34" charset="0"/>
              </a:rPr>
              <a:t>Plane </a:t>
            </a:r>
            <a:r>
              <a:rPr lang="en-GB" sz="2200" kern="100" dirty="0">
                <a:effectLst/>
                <a:ea typeface="DengXian" panose="02010600030101010101" pitchFamily="2" charset="-122"/>
                <a:cs typeface="Arial" panose="020B0604020202020204" pitchFamily="34" charset="0"/>
              </a:rPr>
              <a:t>carrying President Habyarimana back from peace talks in Tanzania shot down – (disputed responsibility).</a:t>
            </a:r>
          </a:p>
          <a:p>
            <a:pPr marL="342900" indent="-342900">
              <a:lnSpc>
                <a:spcPct val="100000"/>
              </a:lnSpc>
              <a:spcBef>
                <a:spcPts val="0"/>
              </a:spcBef>
              <a:spcAft>
                <a:spcPts val="0"/>
              </a:spcAft>
              <a:buFont typeface="Arial" panose="020B0604020202020204" pitchFamily="34" charset="0"/>
              <a:buChar char="•"/>
            </a:pPr>
            <a:r>
              <a:rPr lang="en-GB" sz="2200" kern="100" dirty="0">
                <a:effectLst/>
                <a:ea typeface="DengXian" panose="02010600030101010101" pitchFamily="2" charset="-122"/>
                <a:cs typeface="Arial" panose="020B0604020202020204" pitchFamily="34" charset="0"/>
              </a:rPr>
              <a:t>Within an hour, Presidential Guard had implemented roadblocks around Kigali. </a:t>
            </a:r>
          </a:p>
          <a:p>
            <a:pPr marL="342900" indent="-342900">
              <a:lnSpc>
                <a:spcPct val="100000"/>
              </a:lnSpc>
              <a:spcBef>
                <a:spcPts val="0"/>
              </a:spcBef>
              <a:spcAft>
                <a:spcPts val="0"/>
              </a:spcAft>
              <a:buFont typeface="Arial" panose="020B0604020202020204" pitchFamily="34" charset="0"/>
              <a:buChar char="•"/>
            </a:pPr>
            <a:r>
              <a:rPr lang="en-GB" sz="2200" kern="100" dirty="0">
                <a:effectLst/>
                <a:ea typeface="DengXian" panose="02010600030101010101" pitchFamily="2" charset="-122"/>
                <a:cs typeface="Arial" panose="020B0604020202020204" pitchFamily="34" charset="0"/>
              </a:rPr>
              <a:t>7 April: workin</a:t>
            </a:r>
            <a:r>
              <a:rPr lang="en-GB" sz="2200" kern="100" dirty="0">
                <a:ea typeface="DengXian" panose="02010600030101010101" pitchFamily="2" charset="-122"/>
                <a:cs typeface="Arial" panose="020B0604020202020204" pitchFamily="34" charset="0"/>
              </a:rPr>
              <a:t>g from pre-prepared lists, soldiers and militias began murdering thousands of Tutsi, and politically moderate Hutu.</a:t>
            </a:r>
          </a:p>
          <a:p>
            <a:pPr marL="342900" indent="-342900">
              <a:lnSpc>
                <a:spcPct val="100000"/>
              </a:lnSpc>
              <a:spcBef>
                <a:spcPts val="0"/>
              </a:spcBef>
              <a:spcAft>
                <a:spcPts val="0"/>
              </a:spcAft>
              <a:buFont typeface="Arial" panose="020B0604020202020204" pitchFamily="34" charset="0"/>
              <a:buChar char="•"/>
            </a:pPr>
            <a:r>
              <a:rPr lang="en-GB" sz="2200" kern="100" dirty="0">
                <a:effectLst/>
                <a:ea typeface="DengXian" panose="02010600030101010101" pitchFamily="2" charset="-122"/>
                <a:cs typeface="Arial" panose="020B0604020202020204" pitchFamily="34" charset="0"/>
              </a:rPr>
              <a:t>10 Belgian peacekeepers and Prime Minister Agathe Uwilingiyimana</a:t>
            </a:r>
            <a:r>
              <a:rPr lang="en-GB" sz="2200" kern="100" dirty="0">
                <a:ea typeface="DengXian" panose="02010600030101010101" pitchFamily="2" charset="-122"/>
                <a:cs typeface="Arial" panose="020B0604020202020204" pitchFamily="34" charset="0"/>
              </a:rPr>
              <a:t> </a:t>
            </a:r>
            <a:r>
              <a:rPr lang="en-GB" sz="2200" kern="100" dirty="0">
                <a:effectLst/>
                <a:ea typeface="DengXian" panose="02010600030101010101" pitchFamily="2" charset="-122"/>
                <a:cs typeface="Arial" panose="020B0604020202020204" pitchFamily="34" charset="0"/>
              </a:rPr>
              <a:t>tortured and murdered</a:t>
            </a:r>
          </a:p>
          <a:p>
            <a:pPr marL="342900" indent="-342900">
              <a:lnSpc>
                <a:spcPct val="100000"/>
              </a:lnSpc>
              <a:spcBef>
                <a:spcPts val="0"/>
              </a:spcBef>
              <a:spcAft>
                <a:spcPts val="0"/>
              </a:spcAft>
              <a:buFont typeface="Arial" panose="020B0604020202020204" pitchFamily="34" charset="0"/>
              <a:buChar char="•"/>
            </a:pPr>
            <a:r>
              <a:rPr lang="en-GB" sz="2200" kern="100" dirty="0">
                <a:effectLst/>
                <a:ea typeface="DengXian" panose="02010600030101010101" pitchFamily="2" charset="-122"/>
                <a:cs typeface="Arial" panose="020B0604020202020204" pitchFamily="34" charset="0"/>
              </a:rPr>
              <a:t>Belgium withdrew remaining forces, other countries followed. </a:t>
            </a:r>
          </a:p>
          <a:p>
            <a:pPr marL="342900" indent="-342900">
              <a:lnSpc>
                <a:spcPct val="100000"/>
              </a:lnSpc>
              <a:spcBef>
                <a:spcPts val="0"/>
              </a:spcBef>
              <a:spcAft>
                <a:spcPts val="0"/>
              </a:spcAft>
              <a:buFont typeface="Arial" panose="020B0604020202020204" pitchFamily="34" charset="0"/>
              <a:buChar char="•"/>
            </a:pPr>
            <a:r>
              <a:rPr lang="en-GB" sz="2200" kern="100" dirty="0">
                <a:effectLst/>
                <a:ea typeface="DengXian" panose="02010600030101010101" pitchFamily="2" charset="-122"/>
                <a:cs typeface="Arial" panose="020B0604020202020204" pitchFamily="34" charset="0"/>
              </a:rPr>
              <a:t>Foreign journalists evacuated</a:t>
            </a:r>
          </a:p>
          <a:p>
            <a:pPr>
              <a:lnSpc>
                <a:spcPct val="91000"/>
              </a:lnSpc>
            </a:pPr>
            <a:endParaRPr lang="en-GB" sz="1400" dirty="0"/>
          </a:p>
        </p:txBody>
      </p:sp>
      <p:pic>
        <p:nvPicPr>
          <p:cNvPr id="4" name="Picture 3" descr="Men standing next to a destroyed airplane&#10;&#10;Description automatically generated">
            <a:extLst>
              <a:ext uri="{FF2B5EF4-FFF2-40B4-BE49-F238E27FC236}">
                <a16:creationId xmlns:a16="http://schemas.microsoft.com/office/drawing/2014/main" id="{6C914950-2D4D-C270-97AF-DA7B5786D878}"/>
              </a:ext>
            </a:extLst>
          </p:cNvPr>
          <p:cNvPicPr>
            <a:picLocks noChangeAspect="1"/>
          </p:cNvPicPr>
          <p:nvPr/>
        </p:nvPicPr>
        <p:blipFill>
          <a:blip r:embed="rId2"/>
          <a:srcRect l="25569" r="17429" b="-2"/>
          <a:stretch/>
        </p:blipFill>
        <p:spPr>
          <a:xfrm>
            <a:off x="7537704" y="2264989"/>
            <a:ext cx="4654296" cy="4593011"/>
          </a:xfrm>
          <a:prstGeom prst="rect">
            <a:avLst/>
          </a:prstGeom>
        </p:spPr>
      </p:pic>
    </p:spTree>
    <p:extLst>
      <p:ext uri="{BB962C8B-B14F-4D97-AF65-F5344CB8AC3E}">
        <p14:creationId xmlns:p14="http://schemas.microsoft.com/office/powerpoint/2010/main" val="2038708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7E316-59C4-0DC6-2CB4-61A41FCAC041}"/>
              </a:ext>
            </a:extLst>
          </p:cNvPr>
          <p:cNvSpPr>
            <a:spLocks noGrp="1"/>
          </p:cNvSpPr>
          <p:nvPr>
            <p:ph type="title"/>
          </p:nvPr>
        </p:nvSpPr>
        <p:spPr>
          <a:xfrm>
            <a:off x="960120" y="317814"/>
            <a:ext cx="10268712" cy="1700784"/>
          </a:xfrm>
        </p:spPr>
        <p:txBody>
          <a:bodyPr>
            <a:normAutofit/>
          </a:bodyPr>
          <a:lstStyle/>
          <a:p>
            <a:r>
              <a:rPr lang="en-GB" dirty="0"/>
              <a:t>Genocide</a:t>
            </a:r>
          </a:p>
        </p:txBody>
      </p:sp>
      <p:pic>
        <p:nvPicPr>
          <p:cNvPr id="4" name="Picture 3" descr="A room with a brick wall and a pile of bags&#10;&#10;Description automatically generated">
            <a:extLst>
              <a:ext uri="{FF2B5EF4-FFF2-40B4-BE49-F238E27FC236}">
                <a16:creationId xmlns:a16="http://schemas.microsoft.com/office/drawing/2014/main" id="{DCA03316-7107-828D-57D9-F1A16514CF11}"/>
              </a:ext>
            </a:extLst>
          </p:cNvPr>
          <p:cNvPicPr>
            <a:picLocks noChangeAspect="1"/>
          </p:cNvPicPr>
          <p:nvPr/>
        </p:nvPicPr>
        <p:blipFill>
          <a:blip r:embed="rId2"/>
          <a:stretch>
            <a:fillRect/>
          </a:stretch>
        </p:blipFill>
        <p:spPr>
          <a:xfrm>
            <a:off x="958597" y="3311944"/>
            <a:ext cx="3694176" cy="2355037"/>
          </a:xfrm>
          <a:prstGeom prst="rect">
            <a:avLst/>
          </a:prstGeom>
        </p:spPr>
      </p:pic>
      <p:sp>
        <p:nvSpPr>
          <p:cNvPr id="3" name="Content Placeholder 2">
            <a:extLst>
              <a:ext uri="{FF2B5EF4-FFF2-40B4-BE49-F238E27FC236}">
                <a16:creationId xmlns:a16="http://schemas.microsoft.com/office/drawing/2014/main" id="{FB90D801-F363-9386-A8AC-FFEA448AFB85}"/>
              </a:ext>
            </a:extLst>
          </p:cNvPr>
          <p:cNvSpPr>
            <a:spLocks noGrp="1"/>
          </p:cNvSpPr>
          <p:nvPr>
            <p:ph idx="1"/>
          </p:nvPr>
        </p:nvSpPr>
        <p:spPr>
          <a:xfrm>
            <a:off x="5296240" y="2336412"/>
            <a:ext cx="6614814" cy="4203774"/>
          </a:xfrm>
        </p:spPr>
        <p:txBody>
          <a:bodyPr anchor="ctr">
            <a:normAutofit fontScale="92500" lnSpcReduction="10000"/>
          </a:bodyPr>
          <a:lstStyle/>
          <a:p>
            <a:pPr marL="457200" indent="-457200">
              <a:lnSpc>
                <a:spcPct val="91000"/>
              </a:lnSpc>
              <a:spcBef>
                <a:spcPts val="0"/>
              </a:spcBef>
              <a:spcAft>
                <a:spcPts val="600"/>
              </a:spcAft>
              <a:buFont typeface="Arial" panose="020B0604020202020204" pitchFamily="34" charset="0"/>
              <a:buChar char="•"/>
            </a:pPr>
            <a:r>
              <a:rPr lang="en-GB" sz="2400" kern="100" dirty="0">
                <a:ea typeface="DengXian" panose="02010600030101010101" pitchFamily="2" charset="-122"/>
                <a:cs typeface="Arial" panose="020B0604020202020204" pitchFamily="34" charset="0"/>
              </a:rPr>
              <a:t>Hutu </a:t>
            </a:r>
            <a:r>
              <a:rPr lang="en-GB" sz="2400" kern="100" dirty="0">
                <a:effectLst/>
                <a:ea typeface="DengXian" panose="02010600030101010101" pitchFamily="2" charset="-122"/>
                <a:cs typeface="Arial" panose="020B0604020202020204" pitchFamily="34" charset="0"/>
              </a:rPr>
              <a:t>extremist government played up Western stereotypes of ‘tribal conflict’, depicting killings as reciprocal for RPA invasion. </a:t>
            </a:r>
          </a:p>
          <a:p>
            <a:pPr marL="457200" indent="-457200">
              <a:lnSpc>
                <a:spcPct val="91000"/>
              </a:lnSpc>
              <a:spcBef>
                <a:spcPts val="0"/>
              </a:spcBef>
              <a:spcAft>
                <a:spcPts val="6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French government support.(Prunier, 1997; </a:t>
            </a:r>
            <a:r>
              <a:rPr lang="en-GB" sz="2400" kern="100" dirty="0" err="1">
                <a:effectLst/>
                <a:ea typeface="DengXian" panose="02010600030101010101" pitchFamily="2" charset="-122"/>
                <a:cs typeface="Arial" panose="020B0604020202020204" pitchFamily="34" charset="0"/>
              </a:rPr>
              <a:t>Kroslak</a:t>
            </a:r>
            <a:r>
              <a:rPr lang="en-GB" sz="2400" kern="100" dirty="0">
                <a:effectLst/>
                <a:ea typeface="DengXian" panose="02010600030101010101" pitchFamily="2" charset="-122"/>
                <a:cs typeface="Arial" panose="020B0604020202020204" pitchFamily="34" charset="0"/>
              </a:rPr>
              <a:t>, 2008).</a:t>
            </a:r>
          </a:p>
          <a:p>
            <a:pPr marL="457200" indent="-457200">
              <a:lnSpc>
                <a:spcPct val="91000"/>
              </a:lnSpc>
              <a:spcBef>
                <a:spcPts val="0"/>
              </a:spcBef>
              <a:spcAft>
                <a:spcPts val="6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Army and militias went house-to-house in Kigali and other major cities (except Butare in the south where killings were resisted for two weeks). </a:t>
            </a:r>
          </a:p>
          <a:p>
            <a:pPr marL="457200" indent="-457200">
              <a:lnSpc>
                <a:spcPct val="91000"/>
              </a:lnSpc>
              <a:spcBef>
                <a:spcPts val="0"/>
              </a:spcBef>
              <a:spcAft>
                <a:spcPts val="6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Tutsi were identified by ID cards at roadblocks, along with Hutu considered to ‘look’ Tutsi, and murdered. </a:t>
            </a:r>
          </a:p>
          <a:p>
            <a:pPr marL="457200" indent="-457200">
              <a:lnSpc>
                <a:spcPct val="91000"/>
              </a:lnSpc>
              <a:spcBef>
                <a:spcPts val="0"/>
              </a:spcBef>
              <a:spcAft>
                <a:spcPts val="600"/>
              </a:spcAft>
              <a:buFont typeface="Arial" panose="020B0604020202020204" pitchFamily="34" charset="0"/>
              <a:buChar char="•"/>
            </a:pPr>
            <a:r>
              <a:rPr lang="en-GB" sz="2400" kern="100" dirty="0">
                <a:ea typeface="DengXian" panose="02010600030101010101" pitchFamily="2" charset="-122"/>
                <a:cs typeface="Arial" panose="020B0604020202020204" pitchFamily="34" charset="0"/>
              </a:rPr>
              <a:t>Massacres in places of sanctuary – churches, local authority offices, stadiums, schools.</a:t>
            </a:r>
          </a:p>
        </p:txBody>
      </p:sp>
    </p:spTree>
    <p:extLst>
      <p:ext uri="{BB962C8B-B14F-4D97-AF65-F5344CB8AC3E}">
        <p14:creationId xmlns:p14="http://schemas.microsoft.com/office/powerpoint/2010/main" val="2112730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5905E-2E7C-135C-3C1D-1934FDCDE26D}"/>
              </a:ext>
            </a:extLst>
          </p:cNvPr>
          <p:cNvSpPr>
            <a:spLocks noGrp="1"/>
          </p:cNvSpPr>
          <p:nvPr>
            <p:ph type="title"/>
          </p:nvPr>
        </p:nvSpPr>
        <p:spPr/>
        <p:txBody>
          <a:bodyPr/>
          <a:lstStyle/>
          <a:p>
            <a:r>
              <a:rPr lang="en-GB" dirty="0"/>
              <a:t>Genocide</a:t>
            </a:r>
          </a:p>
        </p:txBody>
      </p:sp>
      <p:sp>
        <p:nvSpPr>
          <p:cNvPr id="3" name="Content Placeholder 2">
            <a:extLst>
              <a:ext uri="{FF2B5EF4-FFF2-40B4-BE49-F238E27FC236}">
                <a16:creationId xmlns:a16="http://schemas.microsoft.com/office/drawing/2014/main" id="{979399EA-5981-A4EC-7654-CC6D34350B92}"/>
              </a:ext>
            </a:extLst>
          </p:cNvPr>
          <p:cNvSpPr>
            <a:spLocks noGrp="1"/>
          </p:cNvSpPr>
          <p:nvPr>
            <p:ph idx="1"/>
          </p:nvPr>
        </p:nvSpPr>
        <p:spPr/>
        <p:txBody>
          <a:bodyPr/>
          <a:lstStyle/>
          <a:p>
            <a:pPr marL="457200" indent="-45720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Civilians – men, women, children – all involved in killing.</a:t>
            </a:r>
          </a:p>
          <a:p>
            <a:pPr marL="457200" indent="-457200">
              <a:lnSpc>
                <a:spcPct val="91000"/>
              </a:lnSpc>
              <a:spcBef>
                <a:spcPts val="0"/>
              </a:spcBef>
              <a:spcAft>
                <a:spcPts val="60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Hutu women participated in killing, stripping corpses, looting, support roles.</a:t>
            </a:r>
          </a:p>
          <a:p>
            <a:pPr marL="457200" indent="-45720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Neighbours informed on and killed neighbours, family members killed Tutsi relatives.</a:t>
            </a:r>
          </a:p>
          <a:p>
            <a:endParaRPr lang="en-GB" dirty="0"/>
          </a:p>
        </p:txBody>
      </p:sp>
    </p:spTree>
    <p:extLst>
      <p:ext uri="{BB962C8B-B14F-4D97-AF65-F5344CB8AC3E}">
        <p14:creationId xmlns:p14="http://schemas.microsoft.com/office/powerpoint/2010/main" val="757444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C59512-41B0-1105-0465-E556869FFBD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8C3BD-BDBA-556B-2606-EE18394BFC7C}"/>
              </a:ext>
            </a:extLst>
          </p:cNvPr>
          <p:cNvSpPr>
            <a:spLocks noGrp="1"/>
          </p:cNvSpPr>
          <p:nvPr>
            <p:ph type="title"/>
          </p:nvPr>
        </p:nvSpPr>
        <p:spPr>
          <a:xfrm>
            <a:off x="960120" y="317814"/>
            <a:ext cx="10268712" cy="1700784"/>
          </a:xfrm>
        </p:spPr>
        <p:txBody>
          <a:bodyPr>
            <a:normAutofit fontScale="90000"/>
          </a:bodyPr>
          <a:lstStyle/>
          <a:p>
            <a:r>
              <a:rPr lang="en-GB" dirty="0"/>
              <a:t>International Intervention</a:t>
            </a:r>
          </a:p>
        </p:txBody>
      </p:sp>
      <p:sp>
        <p:nvSpPr>
          <p:cNvPr id="3" name="Content Placeholder 2">
            <a:extLst>
              <a:ext uri="{FF2B5EF4-FFF2-40B4-BE49-F238E27FC236}">
                <a16:creationId xmlns:a16="http://schemas.microsoft.com/office/drawing/2014/main" id="{78F21788-1A70-48C0-6AB7-210E5861F514}"/>
              </a:ext>
            </a:extLst>
          </p:cNvPr>
          <p:cNvSpPr>
            <a:spLocks noGrp="1"/>
          </p:cNvSpPr>
          <p:nvPr>
            <p:ph idx="1"/>
          </p:nvPr>
        </p:nvSpPr>
        <p:spPr>
          <a:xfrm>
            <a:off x="960120" y="2587752"/>
            <a:ext cx="5869303" cy="3593592"/>
          </a:xfrm>
        </p:spPr>
        <p:txBody>
          <a:bodyPr>
            <a:normAutofit fontScale="92500" lnSpcReduction="10000"/>
          </a:bodyPr>
          <a:lstStyle/>
          <a:p>
            <a:pPr>
              <a:lnSpc>
                <a:spcPct val="91000"/>
              </a:lnSpc>
            </a:pPr>
            <a:r>
              <a:rPr lang="en-GB" sz="1800" dirty="0"/>
              <a:t>Killings took place despite presence of small UNAMIR force and advance warnings – January 1994 ‘genocide fax’ (some of the information in the fax has since been discredited)</a:t>
            </a:r>
          </a:p>
          <a:p>
            <a:pPr>
              <a:lnSpc>
                <a:spcPct val="91000"/>
              </a:lnSpc>
            </a:pPr>
            <a:r>
              <a:rPr lang="en-GB" sz="1800" dirty="0"/>
              <a:t>Fax stated that high-level trainer of Interahamwe militia had informed UNAMIR of plans to provoke civil war, and force Belgian troops’ withdrawal.</a:t>
            </a:r>
          </a:p>
          <a:p>
            <a:pPr>
              <a:lnSpc>
                <a:spcPct val="91000"/>
              </a:lnSpc>
            </a:pPr>
            <a:r>
              <a:rPr lang="en-GB" sz="1800" dirty="0"/>
              <a:t>Stated he had been paid to draw up lists of Tutsi and train militias </a:t>
            </a:r>
          </a:p>
          <a:p>
            <a:pPr>
              <a:lnSpc>
                <a:spcPct val="91000"/>
              </a:lnSpc>
            </a:pPr>
            <a:r>
              <a:rPr lang="en-GB" sz="1800" dirty="0"/>
              <a:t>Dallaire asked permission to raid alleged weapons cache</a:t>
            </a:r>
          </a:p>
          <a:p>
            <a:pPr>
              <a:lnSpc>
                <a:spcPct val="91000"/>
              </a:lnSpc>
            </a:pPr>
            <a:r>
              <a:rPr lang="en-GB" sz="1800" dirty="0"/>
              <a:t>UN HQ – Kofi Annan – replied Dallaire was beyond his mandate</a:t>
            </a:r>
          </a:p>
        </p:txBody>
      </p:sp>
      <p:pic>
        <p:nvPicPr>
          <p:cNvPr id="4" name="Picture 3">
            <a:extLst>
              <a:ext uri="{FF2B5EF4-FFF2-40B4-BE49-F238E27FC236}">
                <a16:creationId xmlns:a16="http://schemas.microsoft.com/office/drawing/2014/main" id="{CFB1F065-2D93-F074-478F-D729FDC29589}"/>
              </a:ext>
            </a:extLst>
          </p:cNvPr>
          <p:cNvPicPr>
            <a:picLocks noChangeAspect="1"/>
          </p:cNvPicPr>
          <p:nvPr/>
        </p:nvPicPr>
        <p:blipFill>
          <a:blip r:embed="rId3"/>
          <a:srcRect r="32613"/>
          <a:stretch/>
        </p:blipFill>
        <p:spPr>
          <a:xfrm>
            <a:off x="7537704" y="2264989"/>
            <a:ext cx="4654296" cy="4593011"/>
          </a:xfrm>
          <a:prstGeom prst="rect">
            <a:avLst/>
          </a:prstGeom>
        </p:spPr>
      </p:pic>
    </p:spTree>
    <p:extLst>
      <p:ext uri="{BB962C8B-B14F-4D97-AF65-F5344CB8AC3E}">
        <p14:creationId xmlns:p14="http://schemas.microsoft.com/office/powerpoint/2010/main" val="2247275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67C2-84D8-04AD-D824-04182F1FD44D}"/>
              </a:ext>
            </a:extLst>
          </p:cNvPr>
          <p:cNvSpPr>
            <a:spLocks noGrp="1"/>
          </p:cNvSpPr>
          <p:nvPr>
            <p:ph type="title"/>
          </p:nvPr>
        </p:nvSpPr>
        <p:spPr/>
        <p:txBody>
          <a:bodyPr>
            <a:normAutofit fontScale="90000"/>
          </a:bodyPr>
          <a:lstStyle/>
          <a:p>
            <a:r>
              <a:rPr lang="en-GB" dirty="0"/>
              <a:t>International intervention</a:t>
            </a:r>
          </a:p>
        </p:txBody>
      </p:sp>
      <p:sp>
        <p:nvSpPr>
          <p:cNvPr id="3" name="Content Placeholder 2">
            <a:extLst>
              <a:ext uri="{FF2B5EF4-FFF2-40B4-BE49-F238E27FC236}">
                <a16:creationId xmlns:a16="http://schemas.microsoft.com/office/drawing/2014/main" id="{54BDF71A-F075-8110-D7AB-C857024A0079}"/>
              </a:ext>
            </a:extLst>
          </p:cNvPr>
          <p:cNvSpPr>
            <a:spLocks noGrp="1"/>
          </p:cNvSpPr>
          <p:nvPr>
            <p:ph idx="1"/>
          </p:nvPr>
        </p:nvSpPr>
        <p:spPr/>
        <p:txBody>
          <a:bodyPr>
            <a:normAutofit fontScale="85000" lnSpcReduction="20000"/>
          </a:bodyPr>
          <a:lstStyle/>
          <a:p>
            <a:r>
              <a:rPr lang="en-GB" sz="2800" dirty="0"/>
              <a:t>Foreign troops sent to evacuate foreigners</a:t>
            </a:r>
          </a:p>
          <a:p>
            <a:r>
              <a:rPr lang="en-GB" sz="2800" dirty="0"/>
              <a:t>UN Security Council and US State Department avoided naming it as ‘genocide’</a:t>
            </a:r>
          </a:p>
          <a:p>
            <a:r>
              <a:rPr lang="en-GB" sz="2800" dirty="0"/>
              <a:t>UN Security Council moved to withdraw UNAMIR in April</a:t>
            </a:r>
          </a:p>
          <a:p>
            <a:r>
              <a:rPr lang="en-GB" sz="2800" dirty="0"/>
              <a:t>May 17, 1994, UN Security Council voted to send troops but member states reluctant to contribute forces – did not arrive until after the genocide</a:t>
            </a:r>
          </a:p>
          <a:p>
            <a:r>
              <a:rPr lang="en-GB" sz="2800" dirty="0"/>
              <a:t>‘Rwanda was simply too remote, too far, too poor, too little, and probably too Black to be worthwhile’ (Des Forges, quoted in Power, 2002)</a:t>
            </a:r>
          </a:p>
          <a:p>
            <a:endParaRPr lang="en-GB" dirty="0"/>
          </a:p>
        </p:txBody>
      </p:sp>
    </p:spTree>
    <p:extLst>
      <p:ext uri="{BB962C8B-B14F-4D97-AF65-F5344CB8AC3E}">
        <p14:creationId xmlns:p14="http://schemas.microsoft.com/office/powerpoint/2010/main" val="197027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6B95B-AF6E-8BA5-4A97-8A8FEC02FA9F}"/>
              </a:ext>
            </a:extLst>
          </p:cNvPr>
          <p:cNvSpPr>
            <a:spLocks noGrp="1"/>
          </p:cNvSpPr>
          <p:nvPr>
            <p:ph type="title"/>
          </p:nvPr>
        </p:nvSpPr>
        <p:spPr>
          <a:xfrm>
            <a:off x="960120" y="317814"/>
            <a:ext cx="10268712" cy="1700784"/>
          </a:xfrm>
        </p:spPr>
        <p:txBody>
          <a:bodyPr>
            <a:normAutofit/>
          </a:bodyPr>
          <a:lstStyle/>
          <a:p>
            <a:r>
              <a:rPr lang="en-GB" dirty="0"/>
              <a:t>RPA Intervention</a:t>
            </a:r>
          </a:p>
        </p:txBody>
      </p:sp>
      <p:sp>
        <p:nvSpPr>
          <p:cNvPr id="8" name="Content Placeholder 7">
            <a:extLst>
              <a:ext uri="{FF2B5EF4-FFF2-40B4-BE49-F238E27FC236}">
                <a16:creationId xmlns:a16="http://schemas.microsoft.com/office/drawing/2014/main" id="{B50CDF47-7578-EF45-208C-C4D92B8971BC}"/>
              </a:ext>
            </a:extLst>
          </p:cNvPr>
          <p:cNvSpPr>
            <a:spLocks noGrp="1"/>
          </p:cNvSpPr>
          <p:nvPr>
            <p:ph idx="1"/>
          </p:nvPr>
        </p:nvSpPr>
        <p:spPr>
          <a:xfrm>
            <a:off x="960120" y="2587752"/>
            <a:ext cx="5869303" cy="3593592"/>
          </a:xfrm>
        </p:spPr>
        <p:txBody>
          <a:bodyPr>
            <a:normAutofit fontScale="92500" lnSpcReduction="10000"/>
          </a:bodyPr>
          <a:lstStyle/>
          <a:p>
            <a:pPr marL="0" indent="0">
              <a:buNone/>
            </a:pPr>
            <a:r>
              <a:rPr lang="en-GB" sz="2800" dirty="0"/>
              <a:t>April 1994, RPA contingent based in Kigali established control of several neighbourhoods</a:t>
            </a:r>
          </a:p>
          <a:p>
            <a:pPr marL="0" indent="0">
              <a:buNone/>
            </a:pPr>
            <a:r>
              <a:rPr lang="en-GB" sz="2800" dirty="0"/>
              <a:t>By mid-June, RPA had defeated Rwandan government forces, who retreated to the southwest</a:t>
            </a:r>
          </a:p>
          <a:p>
            <a:pPr marL="0" indent="0">
              <a:buNone/>
            </a:pPr>
            <a:r>
              <a:rPr lang="en-GB" sz="2800" dirty="0"/>
              <a:t>Large-scale revenge killings of Hutu (Des Forges, 1999)</a:t>
            </a:r>
          </a:p>
          <a:p>
            <a:endParaRPr lang="en-US" dirty="0"/>
          </a:p>
        </p:txBody>
      </p:sp>
      <p:pic>
        <p:nvPicPr>
          <p:cNvPr id="4" name="Content Placeholder 3" descr="A person in green uniform holding guns&#10;&#10;Description automatically generated">
            <a:extLst>
              <a:ext uri="{FF2B5EF4-FFF2-40B4-BE49-F238E27FC236}">
                <a16:creationId xmlns:a16="http://schemas.microsoft.com/office/drawing/2014/main" id="{C28489F0-CFD2-D73A-3BA6-74D31D3B3202}"/>
              </a:ext>
            </a:extLst>
          </p:cNvPr>
          <p:cNvPicPr>
            <a:picLocks noChangeAspect="1"/>
          </p:cNvPicPr>
          <p:nvPr/>
        </p:nvPicPr>
        <p:blipFill>
          <a:blip r:embed="rId3"/>
          <a:srcRect l="42476" r="1227"/>
          <a:stretch/>
        </p:blipFill>
        <p:spPr>
          <a:xfrm>
            <a:off x="7537704" y="2264989"/>
            <a:ext cx="4654296" cy="4593011"/>
          </a:xfrm>
          <a:prstGeom prst="rect">
            <a:avLst/>
          </a:prstGeom>
        </p:spPr>
      </p:pic>
    </p:spTree>
    <p:extLst>
      <p:ext uri="{BB962C8B-B14F-4D97-AF65-F5344CB8AC3E}">
        <p14:creationId xmlns:p14="http://schemas.microsoft.com/office/powerpoint/2010/main" val="3214116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90D23-5B19-D690-523B-A1C19B7F16C4}"/>
              </a:ext>
            </a:extLst>
          </p:cNvPr>
          <p:cNvSpPr>
            <a:spLocks noGrp="1"/>
          </p:cNvSpPr>
          <p:nvPr>
            <p:ph type="title"/>
          </p:nvPr>
        </p:nvSpPr>
        <p:spPr>
          <a:xfrm>
            <a:off x="960120" y="317814"/>
            <a:ext cx="10268712" cy="1700784"/>
          </a:xfrm>
        </p:spPr>
        <p:txBody>
          <a:bodyPr>
            <a:normAutofit/>
          </a:bodyPr>
          <a:lstStyle/>
          <a:p>
            <a:r>
              <a:rPr lang="en-GB" dirty="0"/>
              <a:t>OPERATION TURQUOISE</a:t>
            </a:r>
          </a:p>
        </p:txBody>
      </p:sp>
      <p:sp>
        <p:nvSpPr>
          <p:cNvPr id="3" name="Content Placeholder 2">
            <a:extLst>
              <a:ext uri="{FF2B5EF4-FFF2-40B4-BE49-F238E27FC236}">
                <a16:creationId xmlns:a16="http://schemas.microsoft.com/office/drawing/2014/main" id="{B1EBD751-D7E6-6E3E-0E92-52D048AE5B4F}"/>
              </a:ext>
            </a:extLst>
          </p:cNvPr>
          <p:cNvSpPr>
            <a:spLocks noGrp="1"/>
          </p:cNvSpPr>
          <p:nvPr>
            <p:ph idx="1"/>
          </p:nvPr>
        </p:nvSpPr>
        <p:spPr>
          <a:xfrm>
            <a:off x="960120" y="2587752"/>
            <a:ext cx="5869303" cy="3593592"/>
          </a:xfrm>
        </p:spPr>
        <p:txBody>
          <a:bodyPr>
            <a:normAutofit/>
          </a:bodyPr>
          <a:lstStyle/>
          <a:p>
            <a:pPr>
              <a:lnSpc>
                <a:spcPct val="91000"/>
              </a:lnSpc>
            </a:pPr>
            <a:r>
              <a:rPr lang="en-GB" sz="1800"/>
              <a:t>17 June 1994, France proposal to UN Security Council to send French troops to Rwanda</a:t>
            </a:r>
          </a:p>
          <a:p>
            <a:pPr>
              <a:lnSpc>
                <a:spcPct val="91000"/>
              </a:lnSpc>
            </a:pPr>
            <a:r>
              <a:rPr lang="en-GB" sz="1800"/>
              <a:t>By 21 June, thousands of French troops assembled on border with Zaire (Melvern, 2004)</a:t>
            </a:r>
          </a:p>
          <a:p>
            <a:pPr>
              <a:lnSpc>
                <a:spcPct val="91000"/>
              </a:lnSpc>
            </a:pPr>
            <a:r>
              <a:rPr lang="en-GB" sz="1800"/>
              <a:t>4 July, RPA gained full control of Kigali</a:t>
            </a:r>
          </a:p>
          <a:p>
            <a:pPr>
              <a:lnSpc>
                <a:spcPct val="91000"/>
              </a:lnSpc>
            </a:pPr>
            <a:r>
              <a:rPr lang="en-GB" sz="1800"/>
              <a:t>5 July, France established ‘safe zone’ in Southwest – allowed evacuation of nearly 2M Hutu, including thousands of genocide perpetrators (Prunier, 1997).</a:t>
            </a:r>
          </a:p>
          <a:p>
            <a:pPr>
              <a:lnSpc>
                <a:spcPct val="91000"/>
              </a:lnSpc>
            </a:pPr>
            <a:r>
              <a:rPr lang="en-GB" sz="1800"/>
              <a:t>International intervention to alleviate humanitarian crisis in refugee camps</a:t>
            </a:r>
          </a:p>
          <a:p>
            <a:pPr>
              <a:lnSpc>
                <a:spcPct val="91000"/>
              </a:lnSpc>
            </a:pPr>
            <a:endParaRPr lang="en-GB" sz="1800"/>
          </a:p>
        </p:txBody>
      </p:sp>
      <p:pic>
        <p:nvPicPr>
          <p:cNvPr id="4" name="Picture 3" descr="A large crowd of people walking on a road&#10;&#10;Description automatically generated">
            <a:extLst>
              <a:ext uri="{FF2B5EF4-FFF2-40B4-BE49-F238E27FC236}">
                <a16:creationId xmlns:a16="http://schemas.microsoft.com/office/drawing/2014/main" id="{C00D8E11-D116-0AB6-B2F4-0F3B43BFA219}"/>
              </a:ext>
            </a:extLst>
          </p:cNvPr>
          <p:cNvPicPr>
            <a:picLocks noChangeAspect="1"/>
          </p:cNvPicPr>
          <p:nvPr/>
        </p:nvPicPr>
        <p:blipFill>
          <a:blip r:embed="rId3"/>
          <a:srcRect t="18340" r="-2" b="-2"/>
          <a:stretch/>
        </p:blipFill>
        <p:spPr>
          <a:xfrm>
            <a:off x="7537704" y="2264989"/>
            <a:ext cx="4654296" cy="4593011"/>
          </a:xfrm>
          <a:prstGeom prst="rect">
            <a:avLst/>
          </a:prstGeom>
        </p:spPr>
      </p:pic>
    </p:spTree>
    <p:extLst>
      <p:ext uri="{BB962C8B-B14F-4D97-AF65-F5344CB8AC3E}">
        <p14:creationId xmlns:p14="http://schemas.microsoft.com/office/powerpoint/2010/main" val="2530456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94FB8-B331-B251-E98E-3BF397623EDD}"/>
              </a:ext>
            </a:extLst>
          </p:cNvPr>
          <p:cNvSpPr>
            <a:spLocks noGrp="1"/>
          </p:cNvSpPr>
          <p:nvPr>
            <p:ph type="title"/>
          </p:nvPr>
        </p:nvSpPr>
        <p:spPr/>
        <p:txBody>
          <a:bodyPr/>
          <a:lstStyle/>
          <a:p>
            <a:r>
              <a:rPr lang="en-GB" dirty="0"/>
              <a:t>Gender and genocide</a:t>
            </a:r>
          </a:p>
        </p:txBody>
      </p:sp>
      <p:sp>
        <p:nvSpPr>
          <p:cNvPr id="3" name="Content Placeholder 2">
            <a:extLst>
              <a:ext uri="{FF2B5EF4-FFF2-40B4-BE49-F238E27FC236}">
                <a16:creationId xmlns:a16="http://schemas.microsoft.com/office/drawing/2014/main" id="{F2684120-D0E6-3C55-68D3-9C4A00A4A306}"/>
              </a:ext>
            </a:extLst>
          </p:cNvPr>
          <p:cNvSpPr>
            <a:spLocks noGrp="1"/>
          </p:cNvSpPr>
          <p:nvPr>
            <p:ph idx="1"/>
          </p:nvPr>
        </p:nvSpPr>
        <p:spPr/>
        <p:txBody>
          <a:bodyPr>
            <a:normAutofit/>
          </a:bodyPr>
          <a:lstStyle/>
          <a:p>
            <a:r>
              <a:rPr lang="en-GB" sz="2800" dirty="0"/>
              <a:t>Traditional masculinity under stress (Jones, 2002)</a:t>
            </a:r>
          </a:p>
          <a:p>
            <a:r>
              <a:rPr lang="en-GB" sz="2800" dirty="0"/>
              <a:t>Prominence of women in perpetrating genocide</a:t>
            </a:r>
          </a:p>
          <a:p>
            <a:r>
              <a:rPr lang="en-GB" sz="2800" dirty="0"/>
              <a:t>Use of gender in propaganda</a:t>
            </a:r>
          </a:p>
        </p:txBody>
      </p:sp>
    </p:spTree>
    <p:extLst>
      <p:ext uri="{BB962C8B-B14F-4D97-AF65-F5344CB8AC3E}">
        <p14:creationId xmlns:p14="http://schemas.microsoft.com/office/powerpoint/2010/main" val="2597763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23B1-E4CF-78FD-2F9D-DF76090B0D39}"/>
              </a:ext>
            </a:extLst>
          </p:cNvPr>
          <p:cNvSpPr>
            <a:spLocks noGrp="1"/>
          </p:cNvSpPr>
          <p:nvPr>
            <p:ph type="title"/>
          </p:nvPr>
        </p:nvSpPr>
        <p:spPr/>
        <p:txBody>
          <a:bodyPr/>
          <a:lstStyle/>
          <a:p>
            <a:r>
              <a:rPr lang="en-GB" dirty="0"/>
              <a:t>Gender and genocide</a:t>
            </a:r>
          </a:p>
        </p:txBody>
      </p:sp>
      <p:sp>
        <p:nvSpPr>
          <p:cNvPr id="3" name="Content Placeholder 2">
            <a:extLst>
              <a:ext uri="{FF2B5EF4-FFF2-40B4-BE49-F238E27FC236}">
                <a16:creationId xmlns:a16="http://schemas.microsoft.com/office/drawing/2014/main" id="{B73C4D21-0E79-8340-8FDA-86F38379D74B}"/>
              </a:ext>
            </a:extLst>
          </p:cNvPr>
          <p:cNvSpPr>
            <a:spLocks noGrp="1"/>
          </p:cNvSpPr>
          <p:nvPr>
            <p:ph idx="1"/>
          </p:nvPr>
        </p:nvSpPr>
        <p:spPr/>
        <p:txBody>
          <a:bodyPr>
            <a:normAutofit fontScale="77500" lnSpcReduction="20000"/>
          </a:bodyPr>
          <a:lstStyle/>
          <a:p>
            <a:r>
              <a:rPr lang="en-GB" dirty="0"/>
              <a:t>Tutsi women targeted under Habyarimana e.g. campaigns to round up ‘loose women’ in Kigali in early 1980s </a:t>
            </a:r>
          </a:p>
          <a:p>
            <a:r>
              <a:rPr lang="en-GB" dirty="0"/>
              <a:t>Gendered extremist propaganda (Taylor, 1999).</a:t>
            </a:r>
          </a:p>
          <a:p>
            <a:r>
              <a:rPr lang="en-GB" dirty="0"/>
              <a:t>Tutsi women as threat to Hutu purity – ‘socially positioned at the permeable boundary between the two ethnic groups’ (Taylor, 1999).</a:t>
            </a:r>
          </a:p>
          <a:p>
            <a:r>
              <a:rPr lang="en-GB" dirty="0"/>
              <a:t>Ethnicity patrilineal – child of Tutsi woman and Hutu man was legally Hutu. </a:t>
            </a:r>
          </a:p>
          <a:p>
            <a:r>
              <a:rPr lang="en-GB" dirty="0"/>
              <a:t>Presented as more sexually attractive and unattainable – resentment (Baines, 2003).</a:t>
            </a:r>
          </a:p>
          <a:p>
            <a:r>
              <a:rPr lang="en-GB" dirty="0"/>
              <a:t>Accused of seduction and spying (</a:t>
            </a:r>
            <a:r>
              <a:rPr lang="en-GB" dirty="0" err="1"/>
              <a:t>Malkki</a:t>
            </a:r>
            <a:r>
              <a:rPr lang="en-GB" dirty="0"/>
              <a:t>, 1995)</a:t>
            </a:r>
          </a:p>
          <a:p>
            <a:r>
              <a:rPr lang="en-GB" dirty="0"/>
              <a:t>Gendered propaganda also targeted Hutu moderate women politicians.</a:t>
            </a:r>
          </a:p>
        </p:txBody>
      </p:sp>
    </p:spTree>
    <p:extLst>
      <p:ext uri="{BB962C8B-B14F-4D97-AF65-F5344CB8AC3E}">
        <p14:creationId xmlns:p14="http://schemas.microsoft.com/office/powerpoint/2010/main" val="3279507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C19BB-18DD-8D2F-A11D-7A1E8A5DF0A1}"/>
              </a:ext>
            </a:extLst>
          </p:cNvPr>
          <p:cNvSpPr>
            <a:spLocks noGrp="1"/>
          </p:cNvSpPr>
          <p:nvPr>
            <p:ph type="title"/>
          </p:nvPr>
        </p:nvSpPr>
        <p:spPr>
          <a:xfrm>
            <a:off x="960120" y="317814"/>
            <a:ext cx="10268712" cy="1700784"/>
          </a:xfrm>
        </p:spPr>
        <p:txBody>
          <a:bodyPr>
            <a:normAutofit/>
          </a:bodyPr>
          <a:lstStyle/>
          <a:p>
            <a:r>
              <a:rPr lang="en-GB" dirty="0"/>
              <a:t>Gender and genocide</a:t>
            </a:r>
          </a:p>
        </p:txBody>
      </p:sp>
      <p:sp>
        <p:nvSpPr>
          <p:cNvPr id="3" name="Content Placeholder 2">
            <a:extLst>
              <a:ext uri="{FF2B5EF4-FFF2-40B4-BE49-F238E27FC236}">
                <a16:creationId xmlns:a16="http://schemas.microsoft.com/office/drawing/2014/main" id="{BEA411D6-A704-DC10-D536-3C326EF69544}"/>
              </a:ext>
            </a:extLst>
          </p:cNvPr>
          <p:cNvSpPr>
            <a:spLocks noGrp="1"/>
          </p:cNvSpPr>
          <p:nvPr>
            <p:ph idx="1"/>
          </p:nvPr>
        </p:nvSpPr>
        <p:spPr>
          <a:xfrm>
            <a:off x="314794" y="2587751"/>
            <a:ext cx="7022892" cy="4015415"/>
          </a:xfrm>
        </p:spPr>
        <p:txBody>
          <a:bodyPr>
            <a:normAutofit fontScale="92500" lnSpcReduction="10000"/>
          </a:bodyPr>
          <a:lstStyle/>
          <a:p>
            <a:pPr>
              <a:lnSpc>
                <a:spcPct val="91000"/>
              </a:lnSpc>
            </a:pPr>
            <a:r>
              <a:rPr lang="en-GB" sz="1800" dirty="0"/>
              <a:t>Women in the extremist government</a:t>
            </a:r>
          </a:p>
          <a:p>
            <a:pPr>
              <a:lnSpc>
                <a:spcPct val="91000"/>
              </a:lnSpc>
            </a:pPr>
            <a:r>
              <a:rPr lang="en-GB" sz="1800" dirty="0"/>
              <a:t>Agnes </a:t>
            </a:r>
            <a:r>
              <a:rPr lang="en-GB" sz="1800" dirty="0" err="1"/>
              <a:t>Ntamabyaliro</a:t>
            </a:r>
            <a:r>
              <a:rPr lang="en-GB" sz="1800" dirty="0"/>
              <a:t> – Minister of Justice</a:t>
            </a:r>
          </a:p>
          <a:p>
            <a:pPr>
              <a:lnSpc>
                <a:spcPct val="91000"/>
              </a:lnSpc>
            </a:pPr>
            <a:r>
              <a:rPr lang="en-GB" sz="1800" dirty="0"/>
              <a:t>Pauline </a:t>
            </a:r>
            <a:r>
              <a:rPr lang="en-GB" sz="1800" dirty="0" err="1"/>
              <a:t>Nyiramasuhuko</a:t>
            </a:r>
            <a:r>
              <a:rPr lang="en-GB" sz="1800" dirty="0"/>
              <a:t> – Minister of Family and Women’s Development</a:t>
            </a:r>
          </a:p>
          <a:p>
            <a:pPr>
              <a:lnSpc>
                <a:spcPct val="91000"/>
              </a:lnSpc>
            </a:pPr>
            <a:r>
              <a:rPr lang="en-GB" sz="1800" dirty="0"/>
              <a:t>Convicted 24 June 2011 of offences relating to genocide and crimes against humanity.</a:t>
            </a:r>
          </a:p>
          <a:p>
            <a:pPr>
              <a:lnSpc>
                <a:spcPct val="91000"/>
              </a:lnSpc>
            </a:pPr>
            <a:r>
              <a:rPr lang="en-GB" sz="1800" dirty="0"/>
              <a:t>First woman to be convicted of genocide in international criminal trial</a:t>
            </a:r>
          </a:p>
          <a:p>
            <a:pPr>
              <a:lnSpc>
                <a:spcPct val="91000"/>
              </a:lnSpc>
            </a:pPr>
            <a:r>
              <a:rPr lang="en-GB" sz="1800" dirty="0"/>
              <a:t>First to be convicted of rape as </a:t>
            </a:r>
            <a:r>
              <a:rPr lang="en-GB" sz="1800" dirty="0" err="1"/>
              <a:t>acrime</a:t>
            </a:r>
            <a:r>
              <a:rPr lang="en-GB" sz="1800" dirty="0"/>
              <a:t> against humanity.</a:t>
            </a:r>
          </a:p>
          <a:p>
            <a:pPr>
              <a:lnSpc>
                <a:spcPct val="91000"/>
              </a:lnSpc>
            </a:pPr>
            <a:r>
              <a:rPr lang="en-GB" sz="1800" dirty="0"/>
              <a:t>Preparing and planning genocide as member of national government</a:t>
            </a:r>
          </a:p>
          <a:p>
            <a:pPr>
              <a:lnSpc>
                <a:spcPct val="91000"/>
              </a:lnSpc>
            </a:pPr>
            <a:r>
              <a:rPr lang="en-GB" sz="1800" dirty="0"/>
              <a:t>Directed abduction, SV, and murder of Tutsi in Butare, southern Rwanda</a:t>
            </a:r>
          </a:p>
        </p:txBody>
      </p:sp>
      <p:pic>
        <p:nvPicPr>
          <p:cNvPr id="4" name="Picture 3">
            <a:extLst>
              <a:ext uri="{FF2B5EF4-FFF2-40B4-BE49-F238E27FC236}">
                <a16:creationId xmlns:a16="http://schemas.microsoft.com/office/drawing/2014/main" id="{DD8B17CA-CA05-80E5-2C3F-623F93CB9339}"/>
              </a:ext>
            </a:extLst>
          </p:cNvPr>
          <p:cNvPicPr>
            <a:picLocks noChangeAspect="1"/>
          </p:cNvPicPr>
          <p:nvPr/>
        </p:nvPicPr>
        <p:blipFill>
          <a:blip r:embed="rId3"/>
          <a:srcRect l="21750" r="21248" b="-2"/>
          <a:stretch/>
        </p:blipFill>
        <p:spPr>
          <a:xfrm>
            <a:off x="7537704" y="2264989"/>
            <a:ext cx="4654296" cy="4593011"/>
          </a:xfrm>
          <a:prstGeom prst="rect">
            <a:avLst/>
          </a:prstGeom>
        </p:spPr>
      </p:pic>
    </p:spTree>
    <p:extLst>
      <p:ext uri="{BB962C8B-B14F-4D97-AF65-F5344CB8AC3E}">
        <p14:creationId xmlns:p14="http://schemas.microsoft.com/office/powerpoint/2010/main" val="4508431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B5BFB-9AEA-2B77-7A80-2A6833B3E877}"/>
              </a:ext>
            </a:extLst>
          </p:cNvPr>
          <p:cNvSpPr>
            <a:spLocks noGrp="1"/>
          </p:cNvSpPr>
          <p:nvPr>
            <p:ph type="title"/>
          </p:nvPr>
        </p:nvSpPr>
        <p:spPr/>
        <p:txBody>
          <a:bodyPr/>
          <a:lstStyle/>
          <a:p>
            <a:r>
              <a:rPr lang="en-GB" dirty="0"/>
              <a:t>Gender and genocide</a:t>
            </a:r>
          </a:p>
        </p:txBody>
      </p:sp>
      <p:sp>
        <p:nvSpPr>
          <p:cNvPr id="3" name="Content Placeholder 2">
            <a:extLst>
              <a:ext uri="{FF2B5EF4-FFF2-40B4-BE49-F238E27FC236}">
                <a16:creationId xmlns:a16="http://schemas.microsoft.com/office/drawing/2014/main" id="{9ECCC0B1-C38F-DC1F-95C4-FD596B25284E}"/>
              </a:ext>
            </a:extLst>
          </p:cNvPr>
          <p:cNvSpPr>
            <a:spLocks noGrp="1"/>
          </p:cNvSpPr>
          <p:nvPr>
            <p:ph idx="1"/>
          </p:nvPr>
        </p:nvSpPr>
        <p:spPr/>
        <p:txBody>
          <a:bodyPr>
            <a:normAutofit/>
          </a:bodyPr>
          <a:lstStyle/>
          <a:p>
            <a:r>
              <a:rPr lang="en-GB" dirty="0"/>
              <a:t>The ‘Sisters of </a:t>
            </a:r>
            <a:r>
              <a:rPr lang="en-GB" dirty="0" err="1"/>
              <a:t>Sovu</a:t>
            </a:r>
            <a:r>
              <a:rPr lang="en-GB" dirty="0"/>
              <a:t>’ </a:t>
            </a:r>
          </a:p>
          <a:p>
            <a:r>
              <a:rPr lang="en-GB" dirty="0"/>
              <a:t>Sister Maria </a:t>
            </a:r>
            <a:r>
              <a:rPr lang="en-GB" dirty="0" err="1"/>
              <a:t>Kisito</a:t>
            </a:r>
            <a:r>
              <a:rPr lang="en-GB" dirty="0"/>
              <a:t> (Julienne </a:t>
            </a:r>
            <a:r>
              <a:rPr lang="en-GB" dirty="0" err="1"/>
              <a:t>Mukabutera</a:t>
            </a:r>
            <a:r>
              <a:rPr lang="en-GB" dirty="0"/>
              <a:t>) and Sister Gertrude </a:t>
            </a:r>
            <a:r>
              <a:rPr lang="en-GB" dirty="0" err="1"/>
              <a:t>Mukangango</a:t>
            </a:r>
            <a:r>
              <a:rPr lang="en-GB" dirty="0"/>
              <a:t>: Benedictine nuns</a:t>
            </a:r>
          </a:p>
          <a:p>
            <a:r>
              <a:rPr lang="en-GB" dirty="0"/>
              <a:t>Convicted in Belgium for role in deaths of 500-700 people who sought refuge at their convent in Butare, Southern Rwanda</a:t>
            </a:r>
          </a:p>
          <a:p>
            <a:endParaRPr lang="en-GB" dirty="0"/>
          </a:p>
        </p:txBody>
      </p:sp>
    </p:spTree>
    <p:extLst>
      <p:ext uri="{BB962C8B-B14F-4D97-AF65-F5344CB8AC3E}">
        <p14:creationId xmlns:p14="http://schemas.microsoft.com/office/powerpoint/2010/main" val="42660116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62AC1-C85E-51F2-6818-FB0E307CE827}"/>
              </a:ext>
            </a:extLst>
          </p:cNvPr>
          <p:cNvSpPr>
            <a:spLocks noGrp="1"/>
          </p:cNvSpPr>
          <p:nvPr>
            <p:ph type="title"/>
          </p:nvPr>
        </p:nvSpPr>
        <p:spPr/>
        <p:txBody>
          <a:bodyPr/>
          <a:lstStyle/>
          <a:p>
            <a:r>
              <a:rPr lang="en-GB" dirty="0"/>
              <a:t>Gender and genocide</a:t>
            </a:r>
          </a:p>
        </p:txBody>
      </p:sp>
      <p:sp>
        <p:nvSpPr>
          <p:cNvPr id="3" name="Content Placeholder 2">
            <a:extLst>
              <a:ext uri="{FF2B5EF4-FFF2-40B4-BE49-F238E27FC236}">
                <a16:creationId xmlns:a16="http://schemas.microsoft.com/office/drawing/2014/main" id="{2661F34F-E77A-A19B-A457-D1597C93D36D}"/>
              </a:ext>
            </a:extLst>
          </p:cNvPr>
          <p:cNvSpPr>
            <a:spLocks noGrp="1"/>
          </p:cNvSpPr>
          <p:nvPr>
            <p:ph idx="1"/>
          </p:nvPr>
        </p:nvSpPr>
        <p:spPr/>
        <p:txBody>
          <a:bodyPr/>
          <a:lstStyle/>
          <a:p>
            <a:r>
              <a:rPr lang="en-GB" dirty="0"/>
              <a:t>Support roles</a:t>
            </a:r>
          </a:p>
          <a:p>
            <a:r>
              <a:rPr lang="en-GB" dirty="0"/>
              <a:t>Informing on neighbours</a:t>
            </a:r>
          </a:p>
          <a:p>
            <a:r>
              <a:rPr lang="en-GB" dirty="0"/>
              <a:t>Supporting militias through domestic labour</a:t>
            </a:r>
          </a:p>
          <a:p>
            <a:r>
              <a:rPr lang="en-GB" dirty="0"/>
              <a:t>Involvement in killing</a:t>
            </a:r>
          </a:p>
        </p:txBody>
      </p:sp>
    </p:spTree>
    <p:extLst>
      <p:ext uri="{BB962C8B-B14F-4D97-AF65-F5344CB8AC3E}">
        <p14:creationId xmlns:p14="http://schemas.microsoft.com/office/powerpoint/2010/main" val="2153300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B3ABF-F0D8-D6FD-B019-A52442C2365F}"/>
              </a:ext>
            </a:extLst>
          </p:cNvPr>
          <p:cNvSpPr>
            <a:spLocks noGrp="1"/>
          </p:cNvSpPr>
          <p:nvPr>
            <p:ph type="title"/>
          </p:nvPr>
        </p:nvSpPr>
        <p:spPr>
          <a:xfrm>
            <a:off x="960120" y="317814"/>
            <a:ext cx="10268712" cy="1700784"/>
          </a:xfrm>
        </p:spPr>
        <p:txBody>
          <a:bodyPr>
            <a:normAutofit/>
          </a:bodyPr>
          <a:lstStyle/>
          <a:p>
            <a:r>
              <a:rPr lang="en-GB" dirty="0"/>
              <a:t>Gender and genocide</a:t>
            </a:r>
          </a:p>
        </p:txBody>
      </p:sp>
      <p:sp>
        <p:nvSpPr>
          <p:cNvPr id="3" name="Content Placeholder 2">
            <a:extLst>
              <a:ext uri="{FF2B5EF4-FFF2-40B4-BE49-F238E27FC236}">
                <a16:creationId xmlns:a16="http://schemas.microsoft.com/office/drawing/2014/main" id="{F3301D76-4A31-DBF3-237D-290F4AA8657F}"/>
              </a:ext>
            </a:extLst>
          </p:cNvPr>
          <p:cNvSpPr>
            <a:spLocks noGrp="1"/>
          </p:cNvSpPr>
          <p:nvPr>
            <p:ph idx="1"/>
          </p:nvPr>
        </p:nvSpPr>
        <p:spPr>
          <a:xfrm>
            <a:off x="960120" y="2784143"/>
            <a:ext cx="5782586" cy="3433031"/>
          </a:xfrm>
        </p:spPr>
        <p:txBody>
          <a:bodyPr anchor="t">
            <a:normAutofit/>
          </a:bodyPr>
          <a:lstStyle/>
          <a:p>
            <a:r>
              <a:rPr lang="en-GB" dirty="0"/>
              <a:t>Valerie </a:t>
            </a:r>
            <a:r>
              <a:rPr lang="en-GB" dirty="0" err="1"/>
              <a:t>Bemeriki</a:t>
            </a:r>
            <a:endParaRPr lang="en-GB" dirty="0"/>
          </a:p>
          <a:p>
            <a:r>
              <a:rPr lang="en-GB" dirty="0"/>
              <a:t>RTLM radio presenter</a:t>
            </a:r>
          </a:p>
          <a:p>
            <a:r>
              <a:rPr lang="en-GB" dirty="0"/>
              <a:t>Reading lists of Tutsi to be killed</a:t>
            </a:r>
          </a:p>
          <a:p>
            <a:r>
              <a:rPr lang="en-GB" dirty="0"/>
              <a:t>Convicted of  planning genocide, inciting violence, and complicity in murder at a gacaca court in 2009.</a:t>
            </a:r>
          </a:p>
        </p:txBody>
      </p:sp>
      <p:pic>
        <p:nvPicPr>
          <p:cNvPr id="4" name="Picture 3">
            <a:extLst>
              <a:ext uri="{FF2B5EF4-FFF2-40B4-BE49-F238E27FC236}">
                <a16:creationId xmlns:a16="http://schemas.microsoft.com/office/drawing/2014/main" id="{AB67E789-A1D7-8AC7-5C1F-9AE55581048B}"/>
              </a:ext>
            </a:extLst>
          </p:cNvPr>
          <p:cNvPicPr>
            <a:picLocks noChangeAspect="1"/>
          </p:cNvPicPr>
          <p:nvPr/>
        </p:nvPicPr>
        <p:blipFill>
          <a:blip r:embed="rId2"/>
          <a:stretch>
            <a:fillRect/>
          </a:stretch>
        </p:blipFill>
        <p:spPr>
          <a:xfrm>
            <a:off x="7533136" y="3107980"/>
            <a:ext cx="4012870" cy="2853596"/>
          </a:xfrm>
          <a:prstGeom prst="rect">
            <a:avLst/>
          </a:prstGeom>
        </p:spPr>
      </p:pic>
    </p:spTree>
    <p:extLst>
      <p:ext uri="{BB962C8B-B14F-4D97-AF65-F5344CB8AC3E}">
        <p14:creationId xmlns:p14="http://schemas.microsoft.com/office/powerpoint/2010/main" val="2264989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5A8A-9C0F-B7EC-F66C-53B0E34C4664}"/>
              </a:ext>
            </a:extLst>
          </p:cNvPr>
          <p:cNvSpPr>
            <a:spLocks noGrp="1"/>
          </p:cNvSpPr>
          <p:nvPr>
            <p:ph type="title"/>
          </p:nvPr>
        </p:nvSpPr>
        <p:spPr/>
        <p:txBody>
          <a:bodyPr/>
          <a:lstStyle/>
          <a:p>
            <a:r>
              <a:rPr lang="en-GB" dirty="0"/>
              <a:t>Gender and genocide</a:t>
            </a:r>
          </a:p>
        </p:txBody>
      </p:sp>
      <p:sp>
        <p:nvSpPr>
          <p:cNvPr id="3" name="Content Placeholder 2">
            <a:extLst>
              <a:ext uri="{FF2B5EF4-FFF2-40B4-BE49-F238E27FC236}">
                <a16:creationId xmlns:a16="http://schemas.microsoft.com/office/drawing/2014/main" id="{8A4D96F9-9B3D-ECB2-20EC-6C8BD6F8658E}"/>
              </a:ext>
            </a:extLst>
          </p:cNvPr>
          <p:cNvSpPr>
            <a:spLocks noGrp="1"/>
          </p:cNvSpPr>
          <p:nvPr>
            <p:ph idx="1"/>
          </p:nvPr>
        </p:nvSpPr>
        <p:spPr/>
        <p:txBody>
          <a:bodyPr/>
          <a:lstStyle/>
          <a:p>
            <a:r>
              <a:rPr lang="en-GB" sz="2400" dirty="0"/>
              <a:t>Initially gendercide, targeting men and boys, towards targeting of Tutsi women and girls.</a:t>
            </a:r>
          </a:p>
          <a:p>
            <a:r>
              <a:rPr lang="en-GB" sz="2400" dirty="0"/>
              <a:t>Widespread SV, including deliberate infection with HIV/AIDS</a:t>
            </a:r>
          </a:p>
          <a:p>
            <a:r>
              <a:rPr lang="en-GB" sz="2400" dirty="0"/>
              <a:t>Gender imbalance among survivors</a:t>
            </a:r>
          </a:p>
          <a:p>
            <a:r>
              <a:rPr lang="en-GB" sz="2400" dirty="0"/>
              <a:t>Post-genocide political roles – but particular forms of femininity are privileged.</a:t>
            </a:r>
          </a:p>
          <a:p>
            <a:endParaRPr lang="en-GB" dirty="0"/>
          </a:p>
        </p:txBody>
      </p:sp>
    </p:spTree>
    <p:extLst>
      <p:ext uri="{BB962C8B-B14F-4D97-AF65-F5344CB8AC3E}">
        <p14:creationId xmlns:p14="http://schemas.microsoft.com/office/powerpoint/2010/main" val="242613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F255-649C-BE44-F5E5-4AA786900770}"/>
              </a:ext>
            </a:extLst>
          </p:cNvPr>
          <p:cNvSpPr>
            <a:spLocks noGrp="1"/>
          </p:cNvSpPr>
          <p:nvPr>
            <p:ph type="title"/>
          </p:nvPr>
        </p:nvSpPr>
        <p:spPr/>
        <p:txBody>
          <a:bodyPr/>
          <a:lstStyle/>
          <a:p>
            <a:r>
              <a:rPr lang="en-GB" dirty="0"/>
              <a:t>Aftermath</a:t>
            </a:r>
          </a:p>
        </p:txBody>
      </p:sp>
      <p:sp>
        <p:nvSpPr>
          <p:cNvPr id="3" name="Content Placeholder 2">
            <a:extLst>
              <a:ext uri="{FF2B5EF4-FFF2-40B4-BE49-F238E27FC236}">
                <a16:creationId xmlns:a16="http://schemas.microsoft.com/office/drawing/2014/main" id="{F2C34676-B7E5-9D66-67D4-FBD517BE69EE}"/>
              </a:ext>
            </a:extLst>
          </p:cNvPr>
          <p:cNvSpPr>
            <a:spLocks noGrp="1"/>
          </p:cNvSpPr>
          <p:nvPr>
            <p:ph idx="1"/>
          </p:nvPr>
        </p:nvSpPr>
        <p:spPr/>
        <p:txBody>
          <a:bodyPr>
            <a:normAutofit fontScale="77500" lnSpcReduction="20000"/>
          </a:bodyPr>
          <a:lstStyle/>
          <a:p>
            <a:r>
              <a:rPr lang="en-GB" sz="2800" dirty="0"/>
              <a:t>Disputed death toll – initial estimates of 500,000 revised upwards, mostly Tutsi, but also some Hutu (Melvern, 2004)</a:t>
            </a:r>
          </a:p>
          <a:p>
            <a:r>
              <a:rPr lang="en-GB" sz="2800" dirty="0"/>
              <a:t>Current regime – authoritarian.</a:t>
            </a:r>
          </a:p>
          <a:p>
            <a:r>
              <a:rPr lang="en-GB" sz="2800" dirty="0"/>
              <a:t>No justice for RPA atrocities</a:t>
            </a:r>
          </a:p>
          <a:p>
            <a:r>
              <a:rPr lang="en-GB" sz="2800" dirty="0"/>
              <a:t>ICTR widely criticised</a:t>
            </a:r>
          </a:p>
          <a:p>
            <a:r>
              <a:rPr lang="en-GB" sz="2800" dirty="0"/>
              <a:t>ICTR judgments have refined the law of genocide</a:t>
            </a:r>
          </a:p>
          <a:p>
            <a:r>
              <a:rPr lang="en-GB" sz="2800" dirty="0"/>
              <a:t>Mass release of prisoners in 2003</a:t>
            </a:r>
          </a:p>
          <a:p>
            <a:r>
              <a:rPr lang="en-GB" sz="2800" dirty="0"/>
              <a:t>Gacaca tribunals</a:t>
            </a:r>
          </a:p>
          <a:p>
            <a:endParaRPr lang="en-GB" dirty="0"/>
          </a:p>
        </p:txBody>
      </p:sp>
    </p:spTree>
    <p:extLst>
      <p:ext uri="{BB962C8B-B14F-4D97-AF65-F5344CB8AC3E}">
        <p14:creationId xmlns:p14="http://schemas.microsoft.com/office/powerpoint/2010/main" val="3025693736"/>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3620</Words>
  <Application>Microsoft Office PowerPoint</Application>
  <PresentationFormat>Widescreen</PresentationFormat>
  <Paragraphs>203</Paragraphs>
  <Slides>33</Slides>
  <Notes>7</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DengXian</vt:lpstr>
      <vt:lpstr>Aptos</vt:lpstr>
      <vt:lpstr>Aptos Display</vt:lpstr>
      <vt:lpstr>Arial</vt:lpstr>
      <vt:lpstr>Franklin Gothic Demi Cond</vt:lpstr>
      <vt:lpstr>Franklin Gothic Medium</vt:lpstr>
      <vt:lpstr>Wingdings</vt:lpstr>
      <vt:lpstr>JuxtaposeVTI</vt:lpstr>
      <vt:lpstr>Office Theme</vt:lpstr>
      <vt:lpstr>HPHI5029/6029 Global Genocides</vt:lpstr>
      <vt:lpstr>CONTENT NOTE</vt:lpstr>
      <vt:lpstr>This session</vt:lpstr>
      <vt:lpstr>REVIEW</vt:lpstr>
      <vt:lpstr>GENDER AND GENOCIDE IN RWANDA</vt:lpstr>
      <vt:lpstr>Introduction</vt:lpstr>
      <vt:lpstr>Rwanda</vt:lpstr>
      <vt:lpstr>Ethnicity</vt:lpstr>
      <vt:lpstr>Ethnicity</vt:lpstr>
      <vt:lpstr>Precolonial Rwanda</vt:lpstr>
      <vt:lpstr>Belgian colonialism</vt:lpstr>
      <vt:lpstr>Anti-colonialism and ‘hutu social revolution’</vt:lpstr>
      <vt:lpstr>Habyarimana’s regime</vt:lpstr>
      <vt:lpstr>Habyarimana’s regime</vt:lpstr>
      <vt:lpstr>Habyarimana’s regime</vt:lpstr>
      <vt:lpstr>Habyarimana Regime</vt:lpstr>
      <vt:lpstr>PowerPoint Presentation</vt:lpstr>
      <vt:lpstr>Habyarimana regime</vt:lpstr>
      <vt:lpstr>6 April 1994</vt:lpstr>
      <vt:lpstr>Genocide</vt:lpstr>
      <vt:lpstr>Genocide</vt:lpstr>
      <vt:lpstr>International Intervention</vt:lpstr>
      <vt:lpstr>International intervention</vt:lpstr>
      <vt:lpstr>RPA Intervention</vt:lpstr>
      <vt:lpstr>OPERATION TURQUOISE</vt:lpstr>
      <vt:lpstr>Gender and genocide</vt:lpstr>
      <vt:lpstr>Gender and genocide</vt:lpstr>
      <vt:lpstr>Gender and genocide</vt:lpstr>
      <vt:lpstr>Gender and genocide</vt:lpstr>
      <vt:lpstr>Gender and genocide</vt:lpstr>
      <vt:lpstr>Gender and genocide</vt:lpstr>
      <vt:lpstr>Gender and genocide</vt:lpstr>
      <vt:lpstr>Aftermath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8</cp:revision>
  <dcterms:created xsi:type="dcterms:W3CDTF">2025-01-11T12:39:22Z</dcterms:created>
  <dcterms:modified xsi:type="dcterms:W3CDTF">2025-02-05T14:30:43Z</dcterms:modified>
</cp:coreProperties>
</file>