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0" r:id="rId4"/>
    <p:sldId id="265" r:id="rId5"/>
    <p:sldId id="258" r:id="rId6"/>
    <p:sldId id="262" r:id="rId7"/>
    <p:sldId id="259" r:id="rId8"/>
    <p:sldId id="261"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707"/>
  </p:normalViewPr>
  <p:slideViewPr>
    <p:cSldViewPr snapToGrid="0">
      <p:cViewPr varScale="1">
        <p:scale>
          <a:sx n="88" d="100"/>
          <a:sy n="88" d="100"/>
        </p:scale>
        <p:origin x="176"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CBFC-4001-8B54-7859-A1F4D4A9DD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E2897FB-433B-2BF4-EC17-B90FF1A2D7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809293D-2945-92B0-2862-83C0A6E0549F}"/>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9D1234D3-5C68-F35F-511F-7BDC33048B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5EB49-00B5-71C6-E9EB-E89D01405C09}"/>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542923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8EDF9-291A-AAFB-A511-81F4E64D51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863C7B-506A-0546-D526-63D378EFE1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BF2CEB-E48B-6BF6-77FC-D6906D74D9FF}"/>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335FD588-D990-D017-646C-22B98C98F1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A8E8E8-1BF8-AF94-CEE7-CE8BF6C3CE7D}"/>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3017908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7AB1-513F-3BC1-085D-8B9F5BC5A0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8EAFE06-F744-AEDD-4929-F255A37B09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E066F2C-76C5-6DD4-62F6-808CC900E340}"/>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3AAC5B8B-EF74-6A46-3CDC-004705CAA2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1D6B66-23A1-B284-BAA3-9E0CA1F62EE5}"/>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413123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2F00-E085-276F-5E0E-5CDB4E65E3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22F70A-377E-CC4C-DC58-BB054C796F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BBBC20-7FC0-079F-62FF-440C22518D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27730A3-0D3C-ED7F-6BC6-8FA540555796}"/>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6" name="Footer Placeholder 5">
            <a:extLst>
              <a:ext uri="{FF2B5EF4-FFF2-40B4-BE49-F238E27FC236}">
                <a16:creationId xmlns:a16="http://schemas.microsoft.com/office/drawing/2014/main" id="{B2C15B45-C827-6737-8491-8B8A7D6A5D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1645FF-875C-A5D9-D5BD-622EE37EFF45}"/>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4178166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11D3-8FA3-8D9A-7AAE-15506D2F5FB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D90DD9-2E30-F464-2F49-D95ADA450B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7D34E7-6606-E11C-BE88-F9064C4203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9474F15-2D94-47A4-57D0-EFB97DE5D4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578F66-51B7-D0BD-4838-FF4878D9BE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C38DC4-5A2C-0048-77C0-CC7C5878AB48}"/>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8" name="Footer Placeholder 7">
            <a:extLst>
              <a:ext uri="{FF2B5EF4-FFF2-40B4-BE49-F238E27FC236}">
                <a16:creationId xmlns:a16="http://schemas.microsoft.com/office/drawing/2014/main" id="{46C19EBC-6076-EA7B-BDF3-9B55DEBE17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183DCB-C954-C500-5049-33BFF91BFBC2}"/>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1607430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5353-8B30-6925-804D-3CFE55A397B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082392E-7962-6FDF-CD09-AEA8210143AC}"/>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4" name="Footer Placeholder 3">
            <a:extLst>
              <a:ext uri="{FF2B5EF4-FFF2-40B4-BE49-F238E27FC236}">
                <a16:creationId xmlns:a16="http://schemas.microsoft.com/office/drawing/2014/main" id="{8FE48E17-5EBC-744A-C4C4-5B5F0D081A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99290E-B43E-C2F5-EC59-910261417905}"/>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213176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C6C18F-9F09-12A0-CB6D-A6BDEB5DC23D}"/>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3" name="Footer Placeholder 2">
            <a:extLst>
              <a:ext uri="{FF2B5EF4-FFF2-40B4-BE49-F238E27FC236}">
                <a16:creationId xmlns:a16="http://schemas.microsoft.com/office/drawing/2014/main" id="{41132BE7-12C3-D98F-A948-56D207B5E3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137B3E-BCA7-868F-0CD1-71048E2D1014}"/>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2709840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9346A-6AEC-477E-E4C6-03F9389A89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BBCDB72-A7B6-1CB3-0CD7-39E17FA7B9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B34BD84-7B57-D6EB-02D1-2119C23BF5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226FE6-D81A-2F74-F231-B6AC272D8E57}"/>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6" name="Footer Placeholder 5">
            <a:extLst>
              <a:ext uri="{FF2B5EF4-FFF2-40B4-BE49-F238E27FC236}">
                <a16:creationId xmlns:a16="http://schemas.microsoft.com/office/drawing/2014/main" id="{9A4EE13B-1F13-8F0B-08B4-D72CE16A21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3D814-D6A8-5B7C-4E2A-6FAF858827C5}"/>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341631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28CA6-50D1-7C0E-D003-3BA5ACEEE2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6F9F32-3F94-78D1-DA23-3604E1F815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2BB14F1-4591-E00B-09A9-8D6B7F199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E64D39-D093-2979-A74A-5A9A51681B6D}"/>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6" name="Footer Placeholder 5">
            <a:extLst>
              <a:ext uri="{FF2B5EF4-FFF2-40B4-BE49-F238E27FC236}">
                <a16:creationId xmlns:a16="http://schemas.microsoft.com/office/drawing/2014/main" id="{61961DD8-1DD4-B15D-2165-9B9888347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7E803B-7E6B-0ADE-A7C2-E2CC20212F5F}"/>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2598754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936FB-7415-3E9D-E42E-89C9F469363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F8F230-2687-7666-B9AF-476A3DBD56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1600E2-24EF-8F27-A3ED-0EE2F6F849F5}"/>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63D33CFC-2B73-6C26-4860-6850BF700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BAC6E6-D507-461B-34C3-E60FEB9C45A5}"/>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752769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1DC1E2-BE35-CF62-59DB-28F2E7BC553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FF429D-DA32-7B26-2D2C-688BB980C8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73335-AA55-EAB6-EBFB-2948A4EE63B3}"/>
              </a:ext>
            </a:extLst>
          </p:cNvPr>
          <p:cNvSpPr>
            <a:spLocks noGrp="1"/>
          </p:cNvSpPr>
          <p:nvPr>
            <p:ph type="dt" sz="half" idx="10"/>
          </p:nvPr>
        </p:nvSpPr>
        <p:spPr/>
        <p:txBody>
          <a:body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F02505A3-C14D-F511-B5A1-36CFBC2BB6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0CCA6E-FEDA-2728-7920-CB624E47BD84}"/>
              </a:ext>
            </a:extLst>
          </p:cNvPr>
          <p:cNvSpPr>
            <a:spLocks noGrp="1"/>
          </p:cNvSpPr>
          <p:nvPr>
            <p:ph type="sldNum" sz="quarter" idx="12"/>
          </p:nvPr>
        </p:nvSpPr>
        <p:spPr/>
        <p:txBody>
          <a:bodyPr/>
          <a:lstStyle/>
          <a:p>
            <a:fld id="{39C9E7BD-2D5A-304F-8A54-AD908BF4A849}" type="slidenum">
              <a:rPr lang="en-US" smtClean="0"/>
              <a:t>‹#›</a:t>
            </a:fld>
            <a:endParaRPr lang="en-US"/>
          </a:p>
        </p:txBody>
      </p:sp>
    </p:spTree>
    <p:extLst>
      <p:ext uri="{BB962C8B-B14F-4D97-AF65-F5344CB8AC3E}">
        <p14:creationId xmlns:p14="http://schemas.microsoft.com/office/powerpoint/2010/main" val="810442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62BDA9-8671-3DA2-4ADA-5490920782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0097A3-0F62-D29C-460B-BBE1AC44A5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A28CAC-BAEC-7771-27F2-F9BD18F2B1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8047EA-9AC9-EF4A-A491-4C9725A67D42}" type="datetimeFigureOut">
              <a:rPr lang="en-US" smtClean="0"/>
              <a:t>3/9/26</a:t>
            </a:fld>
            <a:endParaRPr lang="en-US"/>
          </a:p>
        </p:txBody>
      </p:sp>
      <p:sp>
        <p:nvSpPr>
          <p:cNvPr id="5" name="Footer Placeholder 4">
            <a:extLst>
              <a:ext uri="{FF2B5EF4-FFF2-40B4-BE49-F238E27FC236}">
                <a16:creationId xmlns:a16="http://schemas.microsoft.com/office/drawing/2014/main" id="{F9311CCE-61C8-AB2D-E014-BEB3B2E663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6C3B6AC-C9A7-789F-185B-6802D3A871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C9E7BD-2D5A-304F-8A54-AD908BF4A849}" type="slidenum">
              <a:rPr lang="en-US" smtClean="0"/>
              <a:t>‹#›</a:t>
            </a:fld>
            <a:endParaRPr lang="en-US"/>
          </a:p>
        </p:txBody>
      </p:sp>
    </p:spTree>
    <p:extLst>
      <p:ext uri="{BB962C8B-B14F-4D97-AF65-F5344CB8AC3E}">
        <p14:creationId xmlns:p14="http://schemas.microsoft.com/office/powerpoint/2010/main" val="11991135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pa.org/ed/precollege/psychology-teacher-network/introductory-psychology/disability-model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ons.gov.uk/peoplepopulationandcommunity/healthandsocialcare/disability/articles/outcomesfordisabledpeopleintheuk/202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union.co.uk/articles/supporting-students-with-disabilities#:~:text=UWTSD%20offers%20support%20for%20students%20with%20disabilities,problems%20*%20Long%2Dterm%20illnesses%20*%20Other%20disabilities" TargetMode="External"/><Relationship Id="rId2" Type="http://schemas.openxmlformats.org/officeDocument/2006/relationships/hyperlink" Target="https://www.uwtsd.ac.uk/study/experience-facilities/student-support-wellbeing/disability-suppor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uwtsd.ac.uk/study/experience-facilities/student-support-wellbeing/disability-support#:~:text=Our%20goal%20is%20to%20give,%2C%20placements%2C%20assessments%20and%20examin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419D88-8C33-AB1E-5662-1FDDFFCB8541}"/>
              </a:ext>
            </a:extLst>
          </p:cNvPr>
          <p:cNvSpPr>
            <a:spLocks noGrp="1"/>
          </p:cNvSpPr>
          <p:nvPr>
            <p:ph type="ctrTitle"/>
          </p:nvPr>
        </p:nvSpPr>
        <p:spPr>
          <a:xfrm>
            <a:off x="1386865" y="818984"/>
            <a:ext cx="6596245" cy="3268520"/>
          </a:xfrm>
        </p:spPr>
        <p:txBody>
          <a:bodyPr>
            <a:normAutofit/>
          </a:bodyPr>
          <a:lstStyle/>
          <a:p>
            <a:pPr algn="r"/>
            <a:r>
              <a:rPr lang="en-US" sz="4800">
                <a:solidFill>
                  <a:srgbClr val="FFFFFF"/>
                </a:solidFill>
              </a:rPr>
              <a:t>Moral Model of Disability</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808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231861-384B-3F22-8FF6-4713BD704381}"/>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What does the model say?</a:t>
            </a:r>
          </a:p>
        </p:txBody>
      </p:sp>
      <p:sp>
        <p:nvSpPr>
          <p:cNvPr id="3" name="Content Placeholder 2">
            <a:extLst>
              <a:ext uri="{FF2B5EF4-FFF2-40B4-BE49-F238E27FC236}">
                <a16:creationId xmlns:a16="http://schemas.microsoft.com/office/drawing/2014/main" id="{8C4367C1-9692-5A62-4DB6-D914BABA7F63}"/>
              </a:ext>
            </a:extLst>
          </p:cNvPr>
          <p:cNvSpPr>
            <a:spLocks noGrp="1"/>
          </p:cNvSpPr>
          <p:nvPr>
            <p:ph idx="1"/>
          </p:nvPr>
        </p:nvSpPr>
        <p:spPr>
          <a:xfrm>
            <a:off x="6503158" y="649480"/>
            <a:ext cx="4862447" cy="5546047"/>
          </a:xfrm>
        </p:spPr>
        <p:txBody>
          <a:bodyPr anchor="ctr">
            <a:normAutofit/>
          </a:bodyPr>
          <a:lstStyle/>
          <a:p>
            <a:r>
              <a:rPr lang="en-GB" sz="2000"/>
              <a:t>In the moral model, disability is seen as having meaning about the person’s or the family’s character, deeds, thoughts, and karma. From this perspective, disability can carry stigma, shame and blame, particularly if the disability is seen as a mark of wrongdoing. </a:t>
            </a:r>
          </a:p>
          <a:p>
            <a:r>
              <a:rPr lang="en-GB" sz="2000"/>
              <a:t>Alternatively, disability can be seen as a sign of honor, faith or strength. For example, someone who is religious may believe they (or their family member) were chosen to have a disability due to God’s faith in them</a:t>
            </a:r>
          </a:p>
          <a:p>
            <a:r>
              <a:rPr lang="en-GB" sz="2000"/>
              <a:t>Disability may also be perceived as a positive reminder of having survived a life challenge (e.g., a polio epidemic, or stepping on a land mine)</a:t>
            </a:r>
            <a:endParaRPr lang="en-US" sz="2000"/>
          </a:p>
        </p:txBody>
      </p:sp>
    </p:spTree>
    <p:extLst>
      <p:ext uri="{BB962C8B-B14F-4D97-AF65-F5344CB8AC3E}">
        <p14:creationId xmlns:p14="http://schemas.microsoft.com/office/powerpoint/2010/main" val="4156968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C66A32-21C9-64F6-F766-C7CE3C6C49A0}"/>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25BADE7A-4D80-3C93-E8E0-9E9229A2A66B}"/>
              </a:ext>
            </a:extLst>
          </p:cNvPr>
          <p:cNvSpPr>
            <a:spLocks noGrp="1"/>
          </p:cNvSpPr>
          <p:nvPr>
            <p:ph idx="1"/>
          </p:nvPr>
        </p:nvSpPr>
        <p:spPr>
          <a:xfrm>
            <a:off x="6503158" y="649480"/>
            <a:ext cx="4862447" cy="5546047"/>
          </a:xfrm>
        </p:spPr>
        <p:txBody>
          <a:bodyPr anchor="ctr">
            <a:normAutofit/>
          </a:bodyPr>
          <a:lstStyle/>
          <a:p>
            <a:r>
              <a:rPr lang="en-GB" sz="2000"/>
              <a:t>For example, some movies use a physical disability to show evil. In contrast some movies portray the disabled person as one who goes beyond usual human levels to achieve unique goals, such as a wheelchair user who climbs El Capitan in Yosemite.</a:t>
            </a:r>
          </a:p>
          <a:p>
            <a:pPr marL="0" indent="0">
              <a:buNone/>
            </a:pPr>
            <a:r>
              <a:rPr lang="en-US" sz="2000">
                <a:hlinkClick r:id="rId2"/>
              </a:rPr>
              <a:t>https://www.apa.org/ed/precollege/psychology-teacher-network/introductory-psychology/disability-models</a:t>
            </a:r>
            <a:endParaRPr lang="en-US" sz="2000"/>
          </a:p>
          <a:p>
            <a:pPr marL="0" indent="0">
              <a:buNone/>
            </a:pPr>
            <a:endParaRPr lang="en-US" sz="2000"/>
          </a:p>
        </p:txBody>
      </p:sp>
    </p:spTree>
    <p:extLst>
      <p:ext uri="{BB962C8B-B14F-4D97-AF65-F5344CB8AC3E}">
        <p14:creationId xmlns:p14="http://schemas.microsoft.com/office/powerpoint/2010/main" val="618045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BDD609D8-641C-8C22-6FBE-7BD6CD6A7499}"/>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dirty="0">
                <a:solidFill>
                  <a:srgbClr val="FFFFFF"/>
                </a:solidFill>
                <a:latin typeface="+mj-lt"/>
                <a:ea typeface="+mj-ea"/>
                <a:cs typeface="+mj-cs"/>
              </a:rPr>
              <a:t> Example: Captain Hook</a:t>
            </a:r>
          </a:p>
        </p:txBody>
      </p:sp>
      <p:pic>
        <p:nvPicPr>
          <p:cNvPr id="4" name="Picture 2" descr="A Dark Disney Fan Theory Changes Everything We Know About An Iconic Villain">
            <a:extLst>
              <a:ext uri="{FF2B5EF4-FFF2-40B4-BE49-F238E27FC236}">
                <a16:creationId xmlns:a16="http://schemas.microsoft.com/office/drawing/2014/main" id="{E9F42025-0792-D45E-11A7-B37006638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301" r="36204"/>
          <a:stretch>
            <a:fillRect/>
          </a:stretch>
        </p:blipFill>
        <p:spPr bwMode="auto">
          <a:xfrm>
            <a:off x="5479603" y="467208"/>
            <a:ext cx="5271397"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601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A424C6-B334-10AB-10A9-E6C42315E8C4}"/>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How could it impact post 16 education for people with disabilities, what are the barriers?</a:t>
            </a:r>
          </a:p>
        </p:txBody>
      </p:sp>
      <p:sp>
        <p:nvSpPr>
          <p:cNvPr id="3" name="Content Placeholder 2">
            <a:extLst>
              <a:ext uri="{FF2B5EF4-FFF2-40B4-BE49-F238E27FC236}">
                <a16:creationId xmlns:a16="http://schemas.microsoft.com/office/drawing/2014/main" id="{16CBF36D-6055-C9E3-A955-EC2401E01E8D}"/>
              </a:ext>
            </a:extLst>
          </p:cNvPr>
          <p:cNvSpPr>
            <a:spLocks noGrp="1"/>
          </p:cNvSpPr>
          <p:nvPr>
            <p:ph idx="1"/>
          </p:nvPr>
        </p:nvSpPr>
        <p:spPr>
          <a:xfrm>
            <a:off x="6503158" y="649480"/>
            <a:ext cx="4862447" cy="5546047"/>
          </a:xfrm>
        </p:spPr>
        <p:txBody>
          <a:bodyPr anchor="ctr">
            <a:normAutofit/>
          </a:bodyPr>
          <a:lstStyle/>
          <a:p>
            <a:r>
              <a:rPr lang="en-GB" sz="1900"/>
              <a:t>One-quarter (24.9%) of disabled people aged 21 to 64 years in the UK had a degree as their highest qualification compared with 42.7% of non-disabled people </a:t>
            </a:r>
            <a:r>
              <a:rPr lang="en-GB" sz="1900">
                <a:hlinkClick r:id="rId2"/>
              </a:rPr>
              <a:t>https://www.ons.gov.uk/peoplepopulationandcommunity/healthandsocialcare/disability/articles/outcomesfordisabledpeopleintheuk/2021</a:t>
            </a:r>
            <a:endParaRPr lang="en-GB" sz="1900"/>
          </a:p>
          <a:p>
            <a:r>
              <a:rPr lang="en-GB" sz="1900"/>
              <a:t>Disabled people aged 16 to 64 years had poorer ratings than non-disabled people on all four personal well-being measures; average anxiety levels were higher for disabled people at 4.6 out of 10, compared with 3.0 out of 10 for non-disabled people (year ending June 2021).</a:t>
            </a:r>
          </a:p>
          <a:p>
            <a:pPr marL="0" indent="0">
              <a:buNone/>
            </a:pPr>
            <a:r>
              <a:rPr lang="en-GB" sz="1900">
                <a:hlinkClick r:id="rId2"/>
              </a:rPr>
              <a:t>https://www.ons.gov.uk/peoplepopulationandcommunity/healthandsocialcare/disability/articles/outcomesfordisabledpeopleintheuk/2021</a:t>
            </a:r>
            <a:endParaRPr lang="en-GB" sz="1900"/>
          </a:p>
          <a:p>
            <a:pPr marL="0" indent="0">
              <a:buNone/>
            </a:pPr>
            <a:endParaRPr lang="en-GB" sz="1900"/>
          </a:p>
          <a:p>
            <a:endParaRPr lang="en-GB" sz="1900"/>
          </a:p>
        </p:txBody>
      </p:sp>
    </p:spTree>
    <p:extLst>
      <p:ext uri="{BB962C8B-B14F-4D97-AF65-F5344CB8AC3E}">
        <p14:creationId xmlns:p14="http://schemas.microsoft.com/office/powerpoint/2010/main" val="3921319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0BE843-C551-E542-2110-5210BB3CD531}"/>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D7CB4B86-D3DF-E15F-B659-D7AD65F75FB8}"/>
              </a:ext>
            </a:extLst>
          </p:cNvPr>
          <p:cNvSpPr>
            <a:spLocks noGrp="1"/>
          </p:cNvSpPr>
          <p:nvPr>
            <p:ph idx="1"/>
          </p:nvPr>
        </p:nvSpPr>
        <p:spPr>
          <a:xfrm>
            <a:off x="6503158" y="649480"/>
            <a:ext cx="4862447" cy="5546047"/>
          </a:xfrm>
        </p:spPr>
        <p:txBody>
          <a:bodyPr anchor="ctr">
            <a:normAutofit/>
          </a:bodyPr>
          <a:lstStyle/>
          <a:p>
            <a:r>
              <a:rPr lang="en-US" sz="2000"/>
              <a:t>Increased risk of bullying</a:t>
            </a:r>
          </a:p>
          <a:p>
            <a:r>
              <a:rPr lang="en-US" sz="2000"/>
              <a:t>Negative impact on mental health</a:t>
            </a:r>
          </a:p>
          <a:p>
            <a:r>
              <a:rPr lang="en-US" sz="2000"/>
              <a:t>May not be offered enough support with the idea that they don’t need it or they may not ask for support if they hold these views themselves</a:t>
            </a:r>
          </a:p>
          <a:p>
            <a:r>
              <a:rPr lang="en-US" sz="2000"/>
              <a:t>Attitudinal and communication barriers</a:t>
            </a:r>
          </a:p>
          <a:p>
            <a:pPr marL="0" indent="0">
              <a:buNone/>
            </a:pPr>
            <a:endParaRPr lang="en-US" sz="2000"/>
          </a:p>
        </p:txBody>
      </p:sp>
    </p:spTree>
    <p:extLst>
      <p:ext uri="{BB962C8B-B14F-4D97-AF65-F5344CB8AC3E}">
        <p14:creationId xmlns:p14="http://schemas.microsoft.com/office/powerpoint/2010/main" val="416206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EC48F6-11FD-AB4A-29CB-3D8F26B28149}"/>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What could post 16 educators do to relieve these barriers?</a:t>
            </a:r>
          </a:p>
        </p:txBody>
      </p:sp>
      <p:sp>
        <p:nvSpPr>
          <p:cNvPr id="3" name="Content Placeholder 2">
            <a:extLst>
              <a:ext uri="{FF2B5EF4-FFF2-40B4-BE49-F238E27FC236}">
                <a16:creationId xmlns:a16="http://schemas.microsoft.com/office/drawing/2014/main" id="{4AD64716-696C-A87A-58A9-79BE3803C74C}"/>
              </a:ext>
            </a:extLst>
          </p:cNvPr>
          <p:cNvSpPr>
            <a:spLocks noGrp="1"/>
          </p:cNvSpPr>
          <p:nvPr>
            <p:ph idx="1"/>
          </p:nvPr>
        </p:nvSpPr>
        <p:spPr>
          <a:xfrm>
            <a:off x="6503158" y="649480"/>
            <a:ext cx="4862447" cy="5546047"/>
          </a:xfrm>
        </p:spPr>
        <p:txBody>
          <a:bodyPr anchor="ctr">
            <a:normAutofit/>
          </a:bodyPr>
          <a:lstStyle/>
          <a:p>
            <a:r>
              <a:rPr lang="en-US" sz="1900"/>
              <a:t>Shift thinking so that it aligns with social model focusing on challenging barriers as opposed to ‘fixing’ the individual</a:t>
            </a:r>
          </a:p>
          <a:p>
            <a:r>
              <a:rPr lang="en-US" sz="1900"/>
              <a:t>Implementing Universal Design for Learning</a:t>
            </a:r>
          </a:p>
          <a:p>
            <a:r>
              <a:rPr lang="en-US" sz="1900"/>
              <a:t>Materials in multiple formats using digital tools etc.</a:t>
            </a:r>
          </a:p>
          <a:p>
            <a:r>
              <a:rPr lang="en-US" sz="1900"/>
              <a:t>Flexible Assessment- alternative ways to complete work e.g extra time on assignments</a:t>
            </a:r>
          </a:p>
          <a:p>
            <a:r>
              <a:rPr lang="en-US" sz="1900"/>
              <a:t>Change attitudinal and communication barriers</a:t>
            </a:r>
          </a:p>
          <a:p>
            <a:r>
              <a:rPr lang="en-US" sz="1900"/>
              <a:t>Promote positive representation within classroom showcasing skills and competence </a:t>
            </a:r>
          </a:p>
          <a:p>
            <a:r>
              <a:rPr lang="en-US" sz="1900"/>
              <a:t>Normalise Support and ensure students are aware of what support they are entitled to</a:t>
            </a:r>
          </a:p>
          <a:p>
            <a:endParaRPr lang="en-US" sz="1900"/>
          </a:p>
          <a:p>
            <a:endParaRPr lang="en-US" sz="1900"/>
          </a:p>
        </p:txBody>
      </p:sp>
    </p:spTree>
    <p:extLst>
      <p:ext uri="{BB962C8B-B14F-4D97-AF65-F5344CB8AC3E}">
        <p14:creationId xmlns:p14="http://schemas.microsoft.com/office/powerpoint/2010/main" val="105867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9490D8-EEF7-85E2-4B99-B190B7ED78CC}"/>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C218836E-D6FA-0C03-F13B-575471C0A37D}"/>
              </a:ext>
            </a:extLst>
          </p:cNvPr>
          <p:cNvSpPr>
            <a:spLocks noGrp="1"/>
          </p:cNvSpPr>
          <p:nvPr>
            <p:ph idx="1"/>
          </p:nvPr>
        </p:nvSpPr>
        <p:spPr>
          <a:xfrm>
            <a:off x="6503158" y="649480"/>
            <a:ext cx="4862447" cy="5546047"/>
          </a:xfrm>
        </p:spPr>
        <p:txBody>
          <a:bodyPr anchor="ctr">
            <a:normAutofit/>
          </a:bodyPr>
          <a:lstStyle/>
          <a:p>
            <a:r>
              <a:rPr lang="en-US" sz="2000"/>
              <a:t>Foster an inclusive environment including students in decisions- never assume you know what is best for students</a:t>
            </a:r>
          </a:p>
          <a:p>
            <a:r>
              <a:rPr lang="en-US" sz="2000"/>
              <a:t>Create safe spaces</a:t>
            </a:r>
          </a:p>
          <a:p>
            <a:r>
              <a:rPr lang="en-US" sz="2000"/>
              <a:t>Staff training on disabilities</a:t>
            </a:r>
          </a:p>
          <a:p>
            <a:r>
              <a:rPr lang="en-US" sz="2000"/>
              <a:t>Peer support- facilitate peer-to-peer support network</a:t>
            </a:r>
          </a:p>
        </p:txBody>
      </p:sp>
    </p:spTree>
    <p:extLst>
      <p:ext uri="{BB962C8B-B14F-4D97-AF65-F5344CB8AC3E}">
        <p14:creationId xmlns:p14="http://schemas.microsoft.com/office/powerpoint/2010/main" val="2481489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60D8D8-B6FC-6D69-9C22-F7909232DCDA}"/>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Continued…</a:t>
            </a:r>
          </a:p>
        </p:txBody>
      </p:sp>
      <p:sp>
        <p:nvSpPr>
          <p:cNvPr id="3" name="Content Placeholder 2">
            <a:extLst>
              <a:ext uri="{FF2B5EF4-FFF2-40B4-BE49-F238E27FC236}">
                <a16:creationId xmlns:a16="http://schemas.microsoft.com/office/drawing/2014/main" id="{F8B64503-3C2B-1B2A-199A-067B28306DCE}"/>
              </a:ext>
            </a:extLst>
          </p:cNvPr>
          <p:cNvSpPr>
            <a:spLocks noGrp="1"/>
          </p:cNvSpPr>
          <p:nvPr>
            <p:ph idx="1"/>
          </p:nvPr>
        </p:nvSpPr>
        <p:spPr>
          <a:xfrm>
            <a:off x="6503158" y="649480"/>
            <a:ext cx="4862447" cy="5546047"/>
          </a:xfrm>
        </p:spPr>
        <p:txBody>
          <a:bodyPr anchor="ctr">
            <a:normAutofit/>
          </a:bodyPr>
          <a:lstStyle/>
          <a:p>
            <a:pPr marL="0" indent="0">
              <a:buNone/>
            </a:pPr>
            <a:endParaRPr lang="en-GB" sz="2000"/>
          </a:p>
          <a:p>
            <a:r>
              <a:rPr lang="en-GB" sz="2000">
                <a:hlinkClick r:id="rId2"/>
              </a:rPr>
              <a:t>University of Wales Trinity Saint David (UWTSD)</a:t>
            </a:r>
            <a:r>
              <a:rPr lang="en-GB" sz="2000"/>
              <a:t> is committed to providing equal opportunities through reasonable adjustments, aiming to remove barriers for students with disabilities, long-term health conditions, or specific learning difficulties. Support includes tailored learning, assessment arrangements, and access to the Disabled Students’ Allowance (DSA)</a:t>
            </a:r>
          </a:p>
          <a:p>
            <a:r>
              <a:rPr lang="en-GB" sz="2000">
                <a:hlinkClick r:id="rId3"/>
              </a:rPr>
              <a:t>https://www.uwtsdunion.co.uk/articles/supporting-students-with-disabilities#:~:text=UWTSD%20offers%20support%20for%20students%20with%20disabilities,problems%20*%20Long%2Dterm%20illnesses%20*%20Other%20disabilities</a:t>
            </a:r>
            <a:endParaRPr lang="en-GB" sz="2000"/>
          </a:p>
          <a:p>
            <a:endParaRPr lang="en-GB" sz="2000"/>
          </a:p>
          <a:p>
            <a:pPr marL="0" indent="0">
              <a:buNone/>
            </a:pPr>
            <a:endParaRPr lang="en-US" sz="2000"/>
          </a:p>
        </p:txBody>
      </p:sp>
    </p:spTree>
    <p:extLst>
      <p:ext uri="{BB962C8B-B14F-4D97-AF65-F5344CB8AC3E}">
        <p14:creationId xmlns:p14="http://schemas.microsoft.com/office/powerpoint/2010/main" val="3684483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E8AB3B6-85BE-63CA-C940-28A8942452DD}"/>
              </a:ext>
            </a:extLst>
          </p:cNvPr>
          <p:cNvSpPr>
            <a:spLocks noGrp="1"/>
          </p:cNvSpPr>
          <p:nvPr>
            <p:ph idx="1"/>
          </p:nvPr>
        </p:nvSpPr>
        <p:spPr>
          <a:xfrm>
            <a:off x="6503158" y="649480"/>
            <a:ext cx="4862447" cy="5546047"/>
          </a:xfrm>
        </p:spPr>
        <p:txBody>
          <a:bodyPr anchor="ctr">
            <a:normAutofit/>
          </a:bodyPr>
          <a:lstStyle/>
          <a:p>
            <a:r>
              <a:rPr lang="en-GB" sz="2000"/>
              <a:t>We are dedicated to fostering an inclusive and accessible educational environment where all students can thrive. We aim to provide students who require support with the tools to enable them to work to their potential and demonstrate the true level of their abilities as an undergraduate or postgraduate student.</a:t>
            </a:r>
          </a:p>
          <a:p>
            <a:r>
              <a:rPr lang="en-US" sz="2000">
                <a:hlinkClick r:id="rId2"/>
              </a:rPr>
              <a:t>https://www.uwtsd.ac.uk/study/experience-facilities/student-support-wellbeing/disability-support#:~:text=Our%20goal%20is%20to%20give,%2C%20placements%2C%20assessments%20and%20examinations</a:t>
            </a:r>
            <a:r>
              <a:rPr lang="en-US" sz="2000"/>
              <a:t>.</a:t>
            </a:r>
          </a:p>
          <a:p>
            <a:endParaRPr lang="en-US" sz="2000"/>
          </a:p>
        </p:txBody>
      </p:sp>
    </p:spTree>
    <p:extLst>
      <p:ext uri="{BB962C8B-B14F-4D97-AF65-F5344CB8AC3E}">
        <p14:creationId xmlns:p14="http://schemas.microsoft.com/office/powerpoint/2010/main" val="36205650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701</Words>
  <Application>Microsoft Macintosh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Moral Model of Disability</vt:lpstr>
      <vt:lpstr>What does the model say?</vt:lpstr>
      <vt:lpstr>Continued….</vt:lpstr>
      <vt:lpstr>PowerPoint Presentation</vt:lpstr>
      <vt:lpstr>How could it impact post 16 education for people with disabilities, what are the barriers?</vt:lpstr>
      <vt:lpstr>Continued…</vt:lpstr>
      <vt:lpstr>What could post 16 educators do to relieve these barriers?</vt:lpstr>
      <vt:lpstr>Continued…</vt:lpstr>
      <vt:lpstr>Continued…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Lucy Beckett</dc:creator>
  <cp:lastModifiedBy>Lucy Beckett</cp:lastModifiedBy>
  <cp:revision>1</cp:revision>
  <dcterms:created xsi:type="dcterms:W3CDTF">2026-03-09T18:47:11Z</dcterms:created>
  <dcterms:modified xsi:type="dcterms:W3CDTF">2026-03-09T19:23:20Z</dcterms:modified>
</cp:coreProperties>
</file>