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4"/>
  </p:notesMasterIdLst>
  <p:sldIdLst>
    <p:sldId id="256" r:id="rId2"/>
    <p:sldId id="267" r:id="rId3"/>
    <p:sldId id="257" r:id="rId4"/>
    <p:sldId id="258" r:id="rId5"/>
    <p:sldId id="259" r:id="rId6"/>
    <p:sldId id="260" r:id="rId7"/>
    <p:sldId id="261" r:id="rId8"/>
    <p:sldId id="266" r:id="rId9"/>
    <p:sldId id="265" r:id="rId10"/>
    <p:sldId id="264" r:id="rId11"/>
    <p:sldId id="263"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6531" autoAdjust="0"/>
  </p:normalViewPr>
  <p:slideViewPr>
    <p:cSldViewPr snapToGrid="0">
      <p:cViewPr varScale="1">
        <p:scale>
          <a:sx n="110" d="100"/>
          <a:sy n="110" d="100"/>
        </p:scale>
        <p:origin x="117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A9F35-1D7F-43BA-8E96-7B3DB7C24C14}" type="doc">
      <dgm:prSet loTypeId="urn:microsoft.com/office/officeart/2005/8/layout/vList3" loCatId="list" qsTypeId="urn:microsoft.com/office/officeart/2005/8/quickstyle/simple1" qsCatId="simple" csTypeId="urn:microsoft.com/office/officeart/2005/8/colors/accent1_2" csCatId="accent1" phldr="1"/>
      <dgm:spPr/>
    </dgm:pt>
    <dgm:pt modelId="{4381FBF3-82EF-4986-91E4-7B06176451D9}">
      <dgm:prSet custT="1"/>
      <dgm:spPr/>
      <dgm:t>
        <a:bodyPr/>
        <a:lstStyle/>
        <a:p>
          <a:r>
            <a:rPr lang="en-GB" sz="3200" dirty="0"/>
            <a:t>Internal stakeholders of ‘From Nature’</a:t>
          </a:r>
        </a:p>
      </dgm:t>
    </dgm:pt>
    <dgm:pt modelId="{659BACBF-7305-4482-9576-E2005831006D}" type="parTrans" cxnId="{87D900BC-71AD-4B8B-AD88-410340504C99}">
      <dgm:prSet/>
      <dgm:spPr/>
      <dgm:t>
        <a:bodyPr/>
        <a:lstStyle/>
        <a:p>
          <a:endParaRPr lang="en-GB"/>
        </a:p>
      </dgm:t>
    </dgm:pt>
    <dgm:pt modelId="{6E486A01-18E0-4D21-989D-369A3A1AB25F}" type="sibTrans" cxnId="{87D900BC-71AD-4B8B-AD88-410340504C99}">
      <dgm:prSet/>
      <dgm:spPr/>
      <dgm:t>
        <a:bodyPr/>
        <a:lstStyle/>
        <a:p>
          <a:endParaRPr lang="en-GB"/>
        </a:p>
      </dgm:t>
    </dgm:pt>
    <dgm:pt modelId="{E194C707-525E-423D-BD3C-913E452EEF04}">
      <dgm:prSet custT="1"/>
      <dgm:spPr/>
      <dgm:t>
        <a:bodyPr/>
        <a:lstStyle/>
        <a:p>
          <a:r>
            <a:rPr lang="en-GB" sz="3200" dirty="0"/>
            <a:t>External stakeholders of ‘From Nature’</a:t>
          </a:r>
        </a:p>
      </dgm:t>
    </dgm:pt>
    <dgm:pt modelId="{91132FE2-8B18-4898-8094-53D90E45E331}" type="parTrans" cxnId="{E3F0A499-3065-482F-B1D4-33354770AA24}">
      <dgm:prSet/>
      <dgm:spPr/>
      <dgm:t>
        <a:bodyPr/>
        <a:lstStyle/>
        <a:p>
          <a:endParaRPr lang="en-GB"/>
        </a:p>
      </dgm:t>
    </dgm:pt>
    <dgm:pt modelId="{2A98B3FA-87E8-427B-AB8E-282B5B537962}" type="sibTrans" cxnId="{E3F0A499-3065-482F-B1D4-33354770AA24}">
      <dgm:prSet/>
      <dgm:spPr/>
      <dgm:t>
        <a:bodyPr/>
        <a:lstStyle/>
        <a:p>
          <a:endParaRPr lang="en-GB"/>
        </a:p>
      </dgm:t>
    </dgm:pt>
    <dgm:pt modelId="{D2B268D7-2535-41DC-9283-2DA329E4B836}" type="pres">
      <dgm:prSet presAssocID="{9FCA9F35-1D7F-43BA-8E96-7B3DB7C24C14}" presName="linearFlow" presStyleCnt="0">
        <dgm:presLayoutVars>
          <dgm:dir/>
          <dgm:resizeHandles val="exact"/>
        </dgm:presLayoutVars>
      </dgm:prSet>
      <dgm:spPr/>
    </dgm:pt>
    <dgm:pt modelId="{038B5E30-F2F8-46C8-90E7-9C85061273E2}" type="pres">
      <dgm:prSet presAssocID="{4381FBF3-82EF-4986-91E4-7B06176451D9}" presName="composite" presStyleCnt="0"/>
      <dgm:spPr/>
    </dgm:pt>
    <dgm:pt modelId="{BEA46CF7-CDA4-402D-92F1-3A6E330CBFB1}" type="pres">
      <dgm:prSet presAssocID="{4381FBF3-82EF-4986-91E4-7B06176451D9}" presName="imgShp" presStyleLbl="fgImgPlace1" presStyleIdx="0" presStyleCnt="2"/>
      <dgm:spPr/>
    </dgm:pt>
    <dgm:pt modelId="{8960D615-90AE-4CA8-B2FB-DFFD114FCBBA}" type="pres">
      <dgm:prSet presAssocID="{4381FBF3-82EF-4986-91E4-7B06176451D9}" presName="txShp" presStyleLbl="node1" presStyleIdx="0" presStyleCnt="2">
        <dgm:presLayoutVars>
          <dgm:bulletEnabled val="1"/>
        </dgm:presLayoutVars>
      </dgm:prSet>
      <dgm:spPr/>
    </dgm:pt>
    <dgm:pt modelId="{60AE6414-CAB5-407D-A6AE-8512FCC3186E}" type="pres">
      <dgm:prSet presAssocID="{6E486A01-18E0-4D21-989D-369A3A1AB25F}" presName="spacing" presStyleCnt="0"/>
      <dgm:spPr/>
    </dgm:pt>
    <dgm:pt modelId="{69F17BE6-8475-4BF1-AD64-F6C92BA18B29}" type="pres">
      <dgm:prSet presAssocID="{E194C707-525E-423D-BD3C-913E452EEF04}" presName="composite" presStyleCnt="0"/>
      <dgm:spPr/>
    </dgm:pt>
    <dgm:pt modelId="{96A1D560-DC51-4936-AF20-9D23D5025877}" type="pres">
      <dgm:prSet presAssocID="{E194C707-525E-423D-BD3C-913E452EEF04}" presName="imgShp" presStyleLbl="fgImgPlace1" presStyleIdx="1" presStyleCnt="2"/>
      <dgm:spPr/>
    </dgm:pt>
    <dgm:pt modelId="{BB0B9B3E-1950-48E4-AF1F-DF2F0FEA4A37}" type="pres">
      <dgm:prSet presAssocID="{E194C707-525E-423D-BD3C-913E452EEF04}" presName="txShp" presStyleLbl="node1" presStyleIdx="1" presStyleCnt="2">
        <dgm:presLayoutVars>
          <dgm:bulletEnabled val="1"/>
        </dgm:presLayoutVars>
      </dgm:prSet>
      <dgm:spPr/>
    </dgm:pt>
  </dgm:ptLst>
  <dgm:cxnLst>
    <dgm:cxn modelId="{A1AF1742-30C2-4437-8641-B22F74620BB3}" type="presOf" srcId="{E194C707-525E-423D-BD3C-913E452EEF04}" destId="{BB0B9B3E-1950-48E4-AF1F-DF2F0FEA4A37}" srcOrd="0" destOrd="0" presId="urn:microsoft.com/office/officeart/2005/8/layout/vList3"/>
    <dgm:cxn modelId="{15525D7A-CC7D-4E3E-BFD5-17D02E6BF08F}" type="presOf" srcId="{4381FBF3-82EF-4986-91E4-7B06176451D9}" destId="{8960D615-90AE-4CA8-B2FB-DFFD114FCBBA}" srcOrd="0" destOrd="0" presId="urn:microsoft.com/office/officeart/2005/8/layout/vList3"/>
    <dgm:cxn modelId="{BE8BED92-3A8C-43EC-968D-3EC92D3B904C}" type="presOf" srcId="{9FCA9F35-1D7F-43BA-8E96-7B3DB7C24C14}" destId="{D2B268D7-2535-41DC-9283-2DA329E4B836}" srcOrd="0" destOrd="0" presId="urn:microsoft.com/office/officeart/2005/8/layout/vList3"/>
    <dgm:cxn modelId="{E3F0A499-3065-482F-B1D4-33354770AA24}" srcId="{9FCA9F35-1D7F-43BA-8E96-7B3DB7C24C14}" destId="{E194C707-525E-423D-BD3C-913E452EEF04}" srcOrd="1" destOrd="0" parTransId="{91132FE2-8B18-4898-8094-53D90E45E331}" sibTransId="{2A98B3FA-87E8-427B-AB8E-282B5B537962}"/>
    <dgm:cxn modelId="{87D900BC-71AD-4B8B-AD88-410340504C99}" srcId="{9FCA9F35-1D7F-43BA-8E96-7B3DB7C24C14}" destId="{4381FBF3-82EF-4986-91E4-7B06176451D9}" srcOrd="0" destOrd="0" parTransId="{659BACBF-7305-4482-9576-E2005831006D}" sibTransId="{6E486A01-18E0-4D21-989D-369A3A1AB25F}"/>
    <dgm:cxn modelId="{23143F04-7FE9-4C17-B46B-35C2E80CDEEF}" type="presParOf" srcId="{D2B268D7-2535-41DC-9283-2DA329E4B836}" destId="{038B5E30-F2F8-46C8-90E7-9C85061273E2}" srcOrd="0" destOrd="0" presId="urn:microsoft.com/office/officeart/2005/8/layout/vList3"/>
    <dgm:cxn modelId="{4171FF5E-D5B0-4BE0-8DE8-04FAEDBA0E62}" type="presParOf" srcId="{038B5E30-F2F8-46C8-90E7-9C85061273E2}" destId="{BEA46CF7-CDA4-402D-92F1-3A6E330CBFB1}" srcOrd="0" destOrd="0" presId="urn:microsoft.com/office/officeart/2005/8/layout/vList3"/>
    <dgm:cxn modelId="{930B272F-D88D-45C3-B373-1211273E9887}" type="presParOf" srcId="{038B5E30-F2F8-46C8-90E7-9C85061273E2}" destId="{8960D615-90AE-4CA8-B2FB-DFFD114FCBBA}" srcOrd="1" destOrd="0" presId="urn:microsoft.com/office/officeart/2005/8/layout/vList3"/>
    <dgm:cxn modelId="{DB24816B-7618-4518-AFBB-1F241BF7400F}" type="presParOf" srcId="{D2B268D7-2535-41DC-9283-2DA329E4B836}" destId="{60AE6414-CAB5-407D-A6AE-8512FCC3186E}" srcOrd="1" destOrd="0" presId="urn:microsoft.com/office/officeart/2005/8/layout/vList3"/>
    <dgm:cxn modelId="{A84E37E5-82B7-46B9-9FFF-CD16ED2CA04A}" type="presParOf" srcId="{D2B268D7-2535-41DC-9283-2DA329E4B836}" destId="{69F17BE6-8475-4BF1-AD64-F6C92BA18B29}" srcOrd="2" destOrd="0" presId="urn:microsoft.com/office/officeart/2005/8/layout/vList3"/>
    <dgm:cxn modelId="{96DE3587-E7DB-4131-B55E-53077C7E1F0B}" type="presParOf" srcId="{69F17BE6-8475-4BF1-AD64-F6C92BA18B29}" destId="{96A1D560-DC51-4936-AF20-9D23D5025877}" srcOrd="0" destOrd="0" presId="urn:microsoft.com/office/officeart/2005/8/layout/vList3"/>
    <dgm:cxn modelId="{EF014B82-F64B-4575-B427-13934DAB11E3}" type="presParOf" srcId="{69F17BE6-8475-4BF1-AD64-F6C92BA18B29}" destId="{BB0B9B3E-1950-48E4-AF1F-DF2F0FEA4A3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088530-0BA8-490C-8D9A-B480F347095D}"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FCC0877D-30A5-4510-86CB-ED801809B2DA}">
      <dgm:prSet phldrT="[Text]"/>
      <dgm:spPr/>
      <dgm:t>
        <a:bodyPr/>
        <a:lstStyle/>
        <a:p>
          <a:r>
            <a:rPr lang="en-US" dirty="0"/>
            <a:t>WBS</a:t>
          </a:r>
          <a:endParaRPr lang="en-GB" dirty="0"/>
        </a:p>
      </dgm:t>
    </dgm:pt>
    <dgm:pt modelId="{202F96CE-D9D5-4A98-BC61-A28E116433F7}" type="parTrans" cxnId="{33C06A6D-3454-4A6B-8149-BC37D40DF5DE}">
      <dgm:prSet/>
      <dgm:spPr/>
      <dgm:t>
        <a:bodyPr/>
        <a:lstStyle/>
        <a:p>
          <a:endParaRPr lang="en-GB"/>
        </a:p>
      </dgm:t>
    </dgm:pt>
    <dgm:pt modelId="{7F2B45F7-A277-4DA8-A261-0F26043A0D48}" type="sibTrans" cxnId="{33C06A6D-3454-4A6B-8149-BC37D40DF5DE}">
      <dgm:prSet/>
      <dgm:spPr/>
      <dgm:t>
        <a:bodyPr/>
        <a:lstStyle/>
        <a:p>
          <a:endParaRPr lang="en-GB"/>
        </a:p>
      </dgm:t>
    </dgm:pt>
    <dgm:pt modelId="{9AA87DF5-3729-4347-97F7-660360EE0EC9}">
      <dgm:prSet phldrT="[Text]"/>
      <dgm:spPr/>
      <dgm:t>
        <a:bodyPr/>
        <a:lstStyle/>
        <a:p>
          <a:r>
            <a:rPr lang="en-GB" dirty="0"/>
            <a:t>Execution</a:t>
          </a:r>
        </a:p>
      </dgm:t>
    </dgm:pt>
    <dgm:pt modelId="{7E7DC1ED-51D7-4051-9FDC-C4A8BFD2E143}" type="parTrans" cxnId="{BD014F8E-11EE-45FE-8407-4AB3E50FADE3}">
      <dgm:prSet/>
      <dgm:spPr/>
      <dgm:t>
        <a:bodyPr/>
        <a:lstStyle/>
        <a:p>
          <a:endParaRPr lang="en-GB"/>
        </a:p>
      </dgm:t>
    </dgm:pt>
    <dgm:pt modelId="{454DA76E-94EE-4FF3-BFFB-4F9645AF1590}" type="sibTrans" cxnId="{BD014F8E-11EE-45FE-8407-4AB3E50FADE3}">
      <dgm:prSet/>
      <dgm:spPr/>
      <dgm:t>
        <a:bodyPr/>
        <a:lstStyle/>
        <a:p>
          <a:endParaRPr lang="en-GB"/>
        </a:p>
      </dgm:t>
    </dgm:pt>
    <dgm:pt modelId="{EB55A6D0-7AF1-4B06-B95B-C268D3F3A180}">
      <dgm:prSet phldrT="[Text]"/>
      <dgm:spPr/>
      <dgm:t>
        <a:bodyPr/>
        <a:lstStyle/>
        <a:p>
          <a:r>
            <a:rPr lang="en-US" dirty="0"/>
            <a:t>Control</a:t>
          </a:r>
          <a:endParaRPr lang="en-GB" dirty="0"/>
        </a:p>
      </dgm:t>
    </dgm:pt>
    <dgm:pt modelId="{BFDCA86E-DCF3-4F71-A765-396DDD97260F}" type="parTrans" cxnId="{C04DA833-1797-41F1-A88D-9670DDC85D01}">
      <dgm:prSet/>
      <dgm:spPr/>
      <dgm:t>
        <a:bodyPr/>
        <a:lstStyle/>
        <a:p>
          <a:endParaRPr lang="en-GB"/>
        </a:p>
      </dgm:t>
    </dgm:pt>
    <dgm:pt modelId="{FDA563CE-613F-47D8-80F4-58624AFF36E4}" type="sibTrans" cxnId="{C04DA833-1797-41F1-A88D-9670DDC85D01}">
      <dgm:prSet/>
      <dgm:spPr/>
      <dgm:t>
        <a:bodyPr/>
        <a:lstStyle/>
        <a:p>
          <a:endParaRPr lang="en-GB"/>
        </a:p>
      </dgm:t>
    </dgm:pt>
    <dgm:pt modelId="{FD5D7D5B-21E1-4914-9694-594314E9E0C6}">
      <dgm:prSet phldrT="[Text]"/>
      <dgm:spPr/>
      <dgm:t>
        <a:bodyPr/>
        <a:lstStyle/>
        <a:p>
          <a:r>
            <a:rPr lang="en-US" dirty="0"/>
            <a:t>Closeout</a:t>
          </a:r>
          <a:endParaRPr lang="en-GB" dirty="0"/>
        </a:p>
      </dgm:t>
    </dgm:pt>
    <dgm:pt modelId="{ED2504D4-F479-4249-A8B9-357C008465B2}" type="parTrans" cxnId="{E8D7BA89-A88D-4B81-BC0D-F4651DB69F03}">
      <dgm:prSet/>
      <dgm:spPr/>
      <dgm:t>
        <a:bodyPr/>
        <a:lstStyle/>
        <a:p>
          <a:endParaRPr lang="en-GB"/>
        </a:p>
      </dgm:t>
    </dgm:pt>
    <dgm:pt modelId="{19221E6F-06DC-434A-9510-9ACE4FCAC9CE}" type="sibTrans" cxnId="{E8D7BA89-A88D-4B81-BC0D-F4651DB69F03}">
      <dgm:prSet/>
      <dgm:spPr/>
      <dgm:t>
        <a:bodyPr/>
        <a:lstStyle/>
        <a:p>
          <a:endParaRPr lang="en-GB"/>
        </a:p>
      </dgm:t>
    </dgm:pt>
    <dgm:pt modelId="{F110B233-E876-49C0-91DE-926BECD4A493}">
      <dgm:prSet phldrT="[Text]"/>
      <dgm:spPr/>
      <dgm:t>
        <a:bodyPr/>
        <a:lstStyle/>
        <a:p>
          <a:r>
            <a:rPr lang="en-GB" dirty="0"/>
            <a:t>Initiation</a:t>
          </a:r>
        </a:p>
      </dgm:t>
    </dgm:pt>
    <dgm:pt modelId="{C571027F-D093-46A5-94BA-21086B1E14DB}" type="parTrans" cxnId="{22CE9940-0492-4B9A-BE22-6FCA655BE99F}">
      <dgm:prSet/>
      <dgm:spPr/>
      <dgm:t>
        <a:bodyPr/>
        <a:lstStyle/>
        <a:p>
          <a:endParaRPr lang="en-GB"/>
        </a:p>
      </dgm:t>
    </dgm:pt>
    <dgm:pt modelId="{C30B053C-CBDE-462F-B820-ED2682996B85}" type="sibTrans" cxnId="{22CE9940-0492-4B9A-BE22-6FCA655BE99F}">
      <dgm:prSet/>
      <dgm:spPr/>
      <dgm:t>
        <a:bodyPr/>
        <a:lstStyle/>
        <a:p>
          <a:endParaRPr lang="en-GB"/>
        </a:p>
      </dgm:t>
    </dgm:pt>
    <dgm:pt modelId="{85FA1E40-D7D8-43A5-847A-7E2E05DF7CEF}">
      <dgm:prSet phldrT="[Text]"/>
      <dgm:spPr/>
      <dgm:t>
        <a:bodyPr/>
        <a:lstStyle/>
        <a:p>
          <a:r>
            <a:rPr lang="en-US" dirty="0"/>
            <a:t>Planning</a:t>
          </a:r>
          <a:endParaRPr lang="en-GB" dirty="0"/>
        </a:p>
      </dgm:t>
    </dgm:pt>
    <dgm:pt modelId="{4FE33F27-237C-4BB5-B4B4-5EF3863B90B9}" type="parTrans" cxnId="{6238A09C-3C8A-434F-955A-E3E93460E38C}">
      <dgm:prSet/>
      <dgm:spPr/>
      <dgm:t>
        <a:bodyPr/>
        <a:lstStyle/>
        <a:p>
          <a:endParaRPr lang="en-GB"/>
        </a:p>
      </dgm:t>
    </dgm:pt>
    <dgm:pt modelId="{ACE1390A-FADB-4457-8F17-C69838B59E07}" type="sibTrans" cxnId="{6238A09C-3C8A-434F-955A-E3E93460E38C}">
      <dgm:prSet/>
      <dgm:spPr/>
      <dgm:t>
        <a:bodyPr/>
        <a:lstStyle/>
        <a:p>
          <a:endParaRPr lang="en-GB"/>
        </a:p>
      </dgm:t>
    </dgm:pt>
    <dgm:pt modelId="{CA938FDD-31CE-4F7C-A0DB-CBB307AE545D}" type="pres">
      <dgm:prSet presAssocID="{13088530-0BA8-490C-8D9A-B480F347095D}" presName="Name0" presStyleCnt="0">
        <dgm:presLayoutVars>
          <dgm:chMax val="1"/>
          <dgm:dir/>
          <dgm:animLvl val="ctr"/>
          <dgm:resizeHandles val="exact"/>
        </dgm:presLayoutVars>
      </dgm:prSet>
      <dgm:spPr/>
    </dgm:pt>
    <dgm:pt modelId="{2CE401E2-AAB6-4E06-AF73-DC763E500DAD}" type="pres">
      <dgm:prSet presAssocID="{FCC0877D-30A5-4510-86CB-ED801809B2DA}" presName="centerShape" presStyleLbl="node0" presStyleIdx="0" presStyleCnt="1"/>
      <dgm:spPr/>
    </dgm:pt>
    <dgm:pt modelId="{91B0A043-AC5F-4987-8619-461562F92559}" type="pres">
      <dgm:prSet presAssocID="{C571027F-D093-46A5-94BA-21086B1E14DB}" presName="parTrans" presStyleLbl="sibTrans2D1" presStyleIdx="0" presStyleCnt="5"/>
      <dgm:spPr/>
    </dgm:pt>
    <dgm:pt modelId="{86DF5F61-218E-404A-ABC3-5B8FBA3D8F79}" type="pres">
      <dgm:prSet presAssocID="{C571027F-D093-46A5-94BA-21086B1E14DB}" presName="connectorText" presStyleLbl="sibTrans2D1" presStyleIdx="0" presStyleCnt="5"/>
      <dgm:spPr/>
    </dgm:pt>
    <dgm:pt modelId="{D4A4D096-C878-4C6E-8975-5F2FF7DC0D18}" type="pres">
      <dgm:prSet presAssocID="{F110B233-E876-49C0-91DE-926BECD4A493}" presName="node" presStyleLbl="node1" presStyleIdx="0" presStyleCnt="5">
        <dgm:presLayoutVars>
          <dgm:bulletEnabled val="1"/>
        </dgm:presLayoutVars>
      </dgm:prSet>
      <dgm:spPr/>
    </dgm:pt>
    <dgm:pt modelId="{EBAA0847-20EE-405A-8E43-5B486C370C1A}" type="pres">
      <dgm:prSet presAssocID="{4FE33F27-237C-4BB5-B4B4-5EF3863B90B9}" presName="parTrans" presStyleLbl="sibTrans2D1" presStyleIdx="1" presStyleCnt="5"/>
      <dgm:spPr/>
    </dgm:pt>
    <dgm:pt modelId="{E990CFF2-567F-4E1F-BFF8-C40BA1A13D4F}" type="pres">
      <dgm:prSet presAssocID="{4FE33F27-237C-4BB5-B4B4-5EF3863B90B9}" presName="connectorText" presStyleLbl="sibTrans2D1" presStyleIdx="1" presStyleCnt="5"/>
      <dgm:spPr/>
    </dgm:pt>
    <dgm:pt modelId="{6FE8A17C-195B-4C9D-829F-AD576B1D596C}" type="pres">
      <dgm:prSet presAssocID="{85FA1E40-D7D8-43A5-847A-7E2E05DF7CEF}" presName="node" presStyleLbl="node1" presStyleIdx="1" presStyleCnt="5">
        <dgm:presLayoutVars>
          <dgm:bulletEnabled val="1"/>
        </dgm:presLayoutVars>
      </dgm:prSet>
      <dgm:spPr/>
    </dgm:pt>
    <dgm:pt modelId="{B8E4C646-D886-4543-B676-E3D797712E5B}" type="pres">
      <dgm:prSet presAssocID="{7E7DC1ED-51D7-4051-9FDC-C4A8BFD2E143}" presName="parTrans" presStyleLbl="sibTrans2D1" presStyleIdx="2" presStyleCnt="5"/>
      <dgm:spPr/>
    </dgm:pt>
    <dgm:pt modelId="{444DCFAD-90AF-4D63-9D03-6A057158DB4C}" type="pres">
      <dgm:prSet presAssocID="{7E7DC1ED-51D7-4051-9FDC-C4A8BFD2E143}" presName="connectorText" presStyleLbl="sibTrans2D1" presStyleIdx="2" presStyleCnt="5"/>
      <dgm:spPr/>
    </dgm:pt>
    <dgm:pt modelId="{F8A3DD0F-72A8-41ED-B933-7016326F0349}" type="pres">
      <dgm:prSet presAssocID="{9AA87DF5-3729-4347-97F7-660360EE0EC9}" presName="node" presStyleLbl="node1" presStyleIdx="2" presStyleCnt="5">
        <dgm:presLayoutVars>
          <dgm:bulletEnabled val="1"/>
        </dgm:presLayoutVars>
      </dgm:prSet>
      <dgm:spPr/>
    </dgm:pt>
    <dgm:pt modelId="{C9EA1DC0-4EE2-4DAC-A4A8-7B681484FDE1}" type="pres">
      <dgm:prSet presAssocID="{BFDCA86E-DCF3-4F71-A765-396DDD97260F}" presName="parTrans" presStyleLbl="sibTrans2D1" presStyleIdx="3" presStyleCnt="5"/>
      <dgm:spPr/>
    </dgm:pt>
    <dgm:pt modelId="{D0187BD7-7BF0-4D13-8471-397E9BE0B506}" type="pres">
      <dgm:prSet presAssocID="{BFDCA86E-DCF3-4F71-A765-396DDD97260F}" presName="connectorText" presStyleLbl="sibTrans2D1" presStyleIdx="3" presStyleCnt="5"/>
      <dgm:spPr/>
    </dgm:pt>
    <dgm:pt modelId="{222A3B30-8F20-4C14-A858-08E793149D15}" type="pres">
      <dgm:prSet presAssocID="{EB55A6D0-7AF1-4B06-B95B-C268D3F3A180}" presName="node" presStyleLbl="node1" presStyleIdx="3" presStyleCnt="5">
        <dgm:presLayoutVars>
          <dgm:bulletEnabled val="1"/>
        </dgm:presLayoutVars>
      </dgm:prSet>
      <dgm:spPr/>
    </dgm:pt>
    <dgm:pt modelId="{6708A864-75FD-47E9-A51E-3E834BE978AB}" type="pres">
      <dgm:prSet presAssocID="{ED2504D4-F479-4249-A8B9-357C008465B2}" presName="parTrans" presStyleLbl="sibTrans2D1" presStyleIdx="4" presStyleCnt="5"/>
      <dgm:spPr/>
    </dgm:pt>
    <dgm:pt modelId="{6E045831-749B-45D3-ABD8-6A1C81A1624C}" type="pres">
      <dgm:prSet presAssocID="{ED2504D4-F479-4249-A8B9-357C008465B2}" presName="connectorText" presStyleLbl="sibTrans2D1" presStyleIdx="4" presStyleCnt="5"/>
      <dgm:spPr/>
    </dgm:pt>
    <dgm:pt modelId="{2D81597A-9BE9-4BD7-A53D-E9E224D8860A}" type="pres">
      <dgm:prSet presAssocID="{FD5D7D5B-21E1-4914-9694-594314E9E0C6}" presName="node" presStyleLbl="node1" presStyleIdx="4" presStyleCnt="5">
        <dgm:presLayoutVars>
          <dgm:bulletEnabled val="1"/>
        </dgm:presLayoutVars>
      </dgm:prSet>
      <dgm:spPr/>
    </dgm:pt>
  </dgm:ptLst>
  <dgm:cxnLst>
    <dgm:cxn modelId="{28CBDA16-ACEE-4B23-B656-8CC67EAAAD1C}" type="presOf" srcId="{C571027F-D093-46A5-94BA-21086B1E14DB}" destId="{86DF5F61-218E-404A-ABC3-5B8FBA3D8F79}" srcOrd="1" destOrd="0" presId="urn:microsoft.com/office/officeart/2005/8/layout/radial5"/>
    <dgm:cxn modelId="{C04DA833-1797-41F1-A88D-9670DDC85D01}" srcId="{FCC0877D-30A5-4510-86CB-ED801809B2DA}" destId="{EB55A6D0-7AF1-4B06-B95B-C268D3F3A180}" srcOrd="3" destOrd="0" parTransId="{BFDCA86E-DCF3-4F71-A765-396DDD97260F}" sibTransId="{FDA563CE-613F-47D8-80F4-58624AFF36E4}"/>
    <dgm:cxn modelId="{22CE9940-0492-4B9A-BE22-6FCA655BE99F}" srcId="{FCC0877D-30A5-4510-86CB-ED801809B2DA}" destId="{F110B233-E876-49C0-91DE-926BECD4A493}" srcOrd="0" destOrd="0" parTransId="{C571027F-D093-46A5-94BA-21086B1E14DB}" sibTransId="{C30B053C-CBDE-462F-B820-ED2682996B85}"/>
    <dgm:cxn modelId="{A2A06955-FA96-4DAA-94A1-87F11B63B27C}" type="presOf" srcId="{85FA1E40-D7D8-43A5-847A-7E2E05DF7CEF}" destId="{6FE8A17C-195B-4C9D-829F-AD576B1D596C}" srcOrd="0" destOrd="0" presId="urn:microsoft.com/office/officeart/2005/8/layout/radial5"/>
    <dgm:cxn modelId="{7C18C658-D386-4BC7-9307-70E3BA085D01}" type="presOf" srcId="{F110B233-E876-49C0-91DE-926BECD4A493}" destId="{D4A4D096-C878-4C6E-8975-5F2FF7DC0D18}" srcOrd="0" destOrd="0" presId="urn:microsoft.com/office/officeart/2005/8/layout/radial5"/>
    <dgm:cxn modelId="{FCBBA460-14B6-4186-8149-5E3C10E657EE}" type="presOf" srcId="{9AA87DF5-3729-4347-97F7-660360EE0EC9}" destId="{F8A3DD0F-72A8-41ED-B933-7016326F0349}" srcOrd="0" destOrd="0" presId="urn:microsoft.com/office/officeart/2005/8/layout/radial5"/>
    <dgm:cxn modelId="{5538D164-C950-42D9-83DD-B1946DFC7FA8}" type="presOf" srcId="{7E7DC1ED-51D7-4051-9FDC-C4A8BFD2E143}" destId="{444DCFAD-90AF-4D63-9D03-6A057158DB4C}" srcOrd="1" destOrd="0" presId="urn:microsoft.com/office/officeart/2005/8/layout/radial5"/>
    <dgm:cxn modelId="{33C06A6D-3454-4A6B-8149-BC37D40DF5DE}" srcId="{13088530-0BA8-490C-8D9A-B480F347095D}" destId="{FCC0877D-30A5-4510-86CB-ED801809B2DA}" srcOrd="0" destOrd="0" parTransId="{202F96CE-D9D5-4A98-BC61-A28E116433F7}" sibTransId="{7F2B45F7-A277-4DA8-A261-0F26043A0D48}"/>
    <dgm:cxn modelId="{092E0F6E-B587-44BD-A20D-1FAE2DC75E24}" type="presOf" srcId="{4FE33F27-237C-4BB5-B4B4-5EF3863B90B9}" destId="{EBAA0847-20EE-405A-8E43-5B486C370C1A}" srcOrd="0" destOrd="0" presId="urn:microsoft.com/office/officeart/2005/8/layout/radial5"/>
    <dgm:cxn modelId="{E8D7BA89-A88D-4B81-BC0D-F4651DB69F03}" srcId="{FCC0877D-30A5-4510-86CB-ED801809B2DA}" destId="{FD5D7D5B-21E1-4914-9694-594314E9E0C6}" srcOrd="4" destOrd="0" parTransId="{ED2504D4-F479-4249-A8B9-357C008465B2}" sibTransId="{19221E6F-06DC-434A-9510-9ACE4FCAC9CE}"/>
    <dgm:cxn modelId="{BD014F8E-11EE-45FE-8407-4AB3E50FADE3}" srcId="{FCC0877D-30A5-4510-86CB-ED801809B2DA}" destId="{9AA87DF5-3729-4347-97F7-660360EE0EC9}" srcOrd="2" destOrd="0" parTransId="{7E7DC1ED-51D7-4051-9FDC-C4A8BFD2E143}" sibTransId="{454DA76E-94EE-4FF3-BFFB-4F9645AF1590}"/>
    <dgm:cxn modelId="{6238A09C-3C8A-434F-955A-E3E93460E38C}" srcId="{FCC0877D-30A5-4510-86CB-ED801809B2DA}" destId="{85FA1E40-D7D8-43A5-847A-7E2E05DF7CEF}" srcOrd="1" destOrd="0" parTransId="{4FE33F27-237C-4BB5-B4B4-5EF3863B90B9}" sibTransId="{ACE1390A-FADB-4457-8F17-C69838B59E07}"/>
    <dgm:cxn modelId="{9414549D-F251-4F57-A37D-7819D728543B}" type="presOf" srcId="{BFDCA86E-DCF3-4F71-A765-396DDD97260F}" destId="{D0187BD7-7BF0-4D13-8471-397E9BE0B506}" srcOrd="1" destOrd="0" presId="urn:microsoft.com/office/officeart/2005/8/layout/radial5"/>
    <dgm:cxn modelId="{79142EA6-AE55-4EA4-A6A0-175A72F86748}" type="presOf" srcId="{ED2504D4-F479-4249-A8B9-357C008465B2}" destId="{6E045831-749B-45D3-ABD8-6A1C81A1624C}" srcOrd="1" destOrd="0" presId="urn:microsoft.com/office/officeart/2005/8/layout/radial5"/>
    <dgm:cxn modelId="{924FEEA6-01FB-4D55-AC7B-35BEE48A9579}" type="presOf" srcId="{7E7DC1ED-51D7-4051-9FDC-C4A8BFD2E143}" destId="{B8E4C646-D886-4543-B676-E3D797712E5B}" srcOrd="0" destOrd="0" presId="urn:microsoft.com/office/officeart/2005/8/layout/radial5"/>
    <dgm:cxn modelId="{D89F4BAC-3B96-4151-9F34-858BAE4AD7B1}" type="presOf" srcId="{FD5D7D5B-21E1-4914-9694-594314E9E0C6}" destId="{2D81597A-9BE9-4BD7-A53D-E9E224D8860A}" srcOrd="0" destOrd="0" presId="urn:microsoft.com/office/officeart/2005/8/layout/radial5"/>
    <dgm:cxn modelId="{AD3EA6AD-4FEE-43AA-A85B-2C7AD1DB2930}" type="presOf" srcId="{BFDCA86E-DCF3-4F71-A765-396DDD97260F}" destId="{C9EA1DC0-4EE2-4DAC-A4A8-7B681484FDE1}" srcOrd="0" destOrd="0" presId="urn:microsoft.com/office/officeart/2005/8/layout/radial5"/>
    <dgm:cxn modelId="{638A62B1-28C8-45C8-A1CF-4E98DE221A63}" type="presOf" srcId="{FCC0877D-30A5-4510-86CB-ED801809B2DA}" destId="{2CE401E2-AAB6-4E06-AF73-DC763E500DAD}" srcOrd="0" destOrd="0" presId="urn:microsoft.com/office/officeart/2005/8/layout/radial5"/>
    <dgm:cxn modelId="{675A5EBC-D82A-42D3-9CC4-8F90577D2EBF}" type="presOf" srcId="{C571027F-D093-46A5-94BA-21086B1E14DB}" destId="{91B0A043-AC5F-4987-8619-461562F92559}" srcOrd="0" destOrd="0" presId="urn:microsoft.com/office/officeart/2005/8/layout/radial5"/>
    <dgm:cxn modelId="{C62F09D7-1869-4170-AD21-BDEDBC60097B}" type="presOf" srcId="{EB55A6D0-7AF1-4B06-B95B-C268D3F3A180}" destId="{222A3B30-8F20-4C14-A858-08E793149D15}" srcOrd="0" destOrd="0" presId="urn:microsoft.com/office/officeart/2005/8/layout/radial5"/>
    <dgm:cxn modelId="{9A0B20DC-1E0F-425F-B7B8-699DA2B28702}" type="presOf" srcId="{ED2504D4-F479-4249-A8B9-357C008465B2}" destId="{6708A864-75FD-47E9-A51E-3E834BE978AB}" srcOrd="0" destOrd="0" presId="urn:microsoft.com/office/officeart/2005/8/layout/radial5"/>
    <dgm:cxn modelId="{20A7C6E4-90B8-459F-9D55-F350393894D7}" type="presOf" srcId="{13088530-0BA8-490C-8D9A-B480F347095D}" destId="{CA938FDD-31CE-4F7C-A0DB-CBB307AE545D}" srcOrd="0" destOrd="0" presId="urn:microsoft.com/office/officeart/2005/8/layout/radial5"/>
    <dgm:cxn modelId="{2EC73EFE-F357-49D5-A50A-2465152261BF}" type="presOf" srcId="{4FE33F27-237C-4BB5-B4B4-5EF3863B90B9}" destId="{E990CFF2-567F-4E1F-BFF8-C40BA1A13D4F}" srcOrd="1" destOrd="0" presId="urn:microsoft.com/office/officeart/2005/8/layout/radial5"/>
    <dgm:cxn modelId="{C1271653-E9E9-49E7-9BFA-B426130E1DD7}" type="presParOf" srcId="{CA938FDD-31CE-4F7C-A0DB-CBB307AE545D}" destId="{2CE401E2-AAB6-4E06-AF73-DC763E500DAD}" srcOrd="0" destOrd="0" presId="urn:microsoft.com/office/officeart/2005/8/layout/radial5"/>
    <dgm:cxn modelId="{E1E528A8-230C-4F88-964B-8EE27DD2FB9F}" type="presParOf" srcId="{CA938FDD-31CE-4F7C-A0DB-CBB307AE545D}" destId="{91B0A043-AC5F-4987-8619-461562F92559}" srcOrd="1" destOrd="0" presId="urn:microsoft.com/office/officeart/2005/8/layout/radial5"/>
    <dgm:cxn modelId="{3B5FB06B-9A39-4A56-8332-703141CC38DF}" type="presParOf" srcId="{91B0A043-AC5F-4987-8619-461562F92559}" destId="{86DF5F61-218E-404A-ABC3-5B8FBA3D8F79}" srcOrd="0" destOrd="0" presId="urn:microsoft.com/office/officeart/2005/8/layout/radial5"/>
    <dgm:cxn modelId="{54E927B1-900C-41EE-B082-7F1630B760B8}" type="presParOf" srcId="{CA938FDD-31CE-4F7C-A0DB-CBB307AE545D}" destId="{D4A4D096-C878-4C6E-8975-5F2FF7DC0D18}" srcOrd="2" destOrd="0" presId="urn:microsoft.com/office/officeart/2005/8/layout/radial5"/>
    <dgm:cxn modelId="{D552E913-403B-4346-9A46-0E75AA1A5FCF}" type="presParOf" srcId="{CA938FDD-31CE-4F7C-A0DB-CBB307AE545D}" destId="{EBAA0847-20EE-405A-8E43-5B486C370C1A}" srcOrd="3" destOrd="0" presId="urn:microsoft.com/office/officeart/2005/8/layout/radial5"/>
    <dgm:cxn modelId="{751D8DBB-0FD5-46F1-B844-0D7A3FF5BE3F}" type="presParOf" srcId="{EBAA0847-20EE-405A-8E43-5B486C370C1A}" destId="{E990CFF2-567F-4E1F-BFF8-C40BA1A13D4F}" srcOrd="0" destOrd="0" presId="urn:microsoft.com/office/officeart/2005/8/layout/radial5"/>
    <dgm:cxn modelId="{9256563D-B1F7-4734-BA84-FCECC2CF1B8F}" type="presParOf" srcId="{CA938FDD-31CE-4F7C-A0DB-CBB307AE545D}" destId="{6FE8A17C-195B-4C9D-829F-AD576B1D596C}" srcOrd="4" destOrd="0" presId="urn:microsoft.com/office/officeart/2005/8/layout/radial5"/>
    <dgm:cxn modelId="{B8C2E228-0BBF-420A-B7C5-714CE07C7EBD}" type="presParOf" srcId="{CA938FDD-31CE-4F7C-A0DB-CBB307AE545D}" destId="{B8E4C646-D886-4543-B676-E3D797712E5B}" srcOrd="5" destOrd="0" presId="urn:microsoft.com/office/officeart/2005/8/layout/radial5"/>
    <dgm:cxn modelId="{B36AA7B0-3AD6-483E-922F-8B04FAFDD285}" type="presParOf" srcId="{B8E4C646-D886-4543-B676-E3D797712E5B}" destId="{444DCFAD-90AF-4D63-9D03-6A057158DB4C}" srcOrd="0" destOrd="0" presId="urn:microsoft.com/office/officeart/2005/8/layout/radial5"/>
    <dgm:cxn modelId="{B5C1F527-8A42-4AE1-9AAE-C757271D2C66}" type="presParOf" srcId="{CA938FDD-31CE-4F7C-A0DB-CBB307AE545D}" destId="{F8A3DD0F-72A8-41ED-B933-7016326F0349}" srcOrd="6" destOrd="0" presId="urn:microsoft.com/office/officeart/2005/8/layout/radial5"/>
    <dgm:cxn modelId="{14698202-579B-44C2-B21E-6B56927F4BE7}" type="presParOf" srcId="{CA938FDD-31CE-4F7C-A0DB-CBB307AE545D}" destId="{C9EA1DC0-4EE2-4DAC-A4A8-7B681484FDE1}" srcOrd="7" destOrd="0" presId="urn:microsoft.com/office/officeart/2005/8/layout/radial5"/>
    <dgm:cxn modelId="{9C8A38F8-370D-465F-B022-DA36B8759A72}" type="presParOf" srcId="{C9EA1DC0-4EE2-4DAC-A4A8-7B681484FDE1}" destId="{D0187BD7-7BF0-4D13-8471-397E9BE0B506}" srcOrd="0" destOrd="0" presId="urn:microsoft.com/office/officeart/2005/8/layout/radial5"/>
    <dgm:cxn modelId="{3428D895-67AE-4CBA-B305-E3898FAE4198}" type="presParOf" srcId="{CA938FDD-31CE-4F7C-A0DB-CBB307AE545D}" destId="{222A3B30-8F20-4C14-A858-08E793149D15}" srcOrd="8" destOrd="0" presId="urn:microsoft.com/office/officeart/2005/8/layout/radial5"/>
    <dgm:cxn modelId="{344ACCF9-6693-4B7D-8714-820F7F7971EE}" type="presParOf" srcId="{CA938FDD-31CE-4F7C-A0DB-CBB307AE545D}" destId="{6708A864-75FD-47E9-A51E-3E834BE978AB}" srcOrd="9" destOrd="0" presId="urn:microsoft.com/office/officeart/2005/8/layout/radial5"/>
    <dgm:cxn modelId="{C0D8CB9F-1342-4161-904D-F42EFFC4A299}" type="presParOf" srcId="{6708A864-75FD-47E9-A51E-3E834BE978AB}" destId="{6E045831-749B-45D3-ABD8-6A1C81A1624C}" srcOrd="0" destOrd="0" presId="urn:microsoft.com/office/officeart/2005/8/layout/radial5"/>
    <dgm:cxn modelId="{8F3A919E-F3C7-4195-B112-23C14C44C66F}" type="presParOf" srcId="{CA938FDD-31CE-4F7C-A0DB-CBB307AE545D}" destId="{2D81597A-9BE9-4BD7-A53D-E9E224D8860A}"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0D615-90AE-4CA8-B2FB-DFFD114FCBBA}">
      <dsp:nvSpPr>
        <dsp:cNvPr id="0" name=""/>
        <dsp:cNvSpPr/>
      </dsp:nvSpPr>
      <dsp:spPr>
        <a:xfrm rot="10800000">
          <a:off x="2109011" y="404"/>
          <a:ext cx="6912641" cy="147142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8860"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Internal stakeholders of ‘From Nature’</a:t>
          </a:r>
        </a:p>
      </dsp:txBody>
      <dsp:txXfrm rot="10800000">
        <a:off x="2476868" y="404"/>
        <a:ext cx="6544784" cy="1471429"/>
      </dsp:txXfrm>
    </dsp:sp>
    <dsp:sp modelId="{BEA46CF7-CDA4-402D-92F1-3A6E330CBFB1}">
      <dsp:nvSpPr>
        <dsp:cNvPr id="0" name=""/>
        <dsp:cNvSpPr/>
      </dsp:nvSpPr>
      <dsp:spPr>
        <a:xfrm>
          <a:off x="1373296" y="404"/>
          <a:ext cx="1471429" cy="147142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0B9B3E-1950-48E4-AF1F-DF2F0FEA4A37}">
      <dsp:nvSpPr>
        <dsp:cNvPr id="0" name=""/>
        <dsp:cNvSpPr/>
      </dsp:nvSpPr>
      <dsp:spPr>
        <a:xfrm rot="10800000">
          <a:off x="2109011" y="1839691"/>
          <a:ext cx="6912641" cy="147142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8860"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External stakeholders of ‘From Nature’</a:t>
          </a:r>
        </a:p>
      </dsp:txBody>
      <dsp:txXfrm rot="10800000">
        <a:off x="2476868" y="1839691"/>
        <a:ext cx="6544784" cy="1471429"/>
      </dsp:txXfrm>
    </dsp:sp>
    <dsp:sp modelId="{96A1D560-DC51-4936-AF20-9D23D5025877}">
      <dsp:nvSpPr>
        <dsp:cNvPr id="0" name=""/>
        <dsp:cNvSpPr/>
      </dsp:nvSpPr>
      <dsp:spPr>
        <a:xfrm>
          <a:off x="1373296" y="1839691"/>
          <a:ext cx="1471429" cy="1471429"/>
        </a:xfrm>
        <a:prstGeom prst="ellipse">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401E2-AAB6-4E06-AF73-DC763E500DAD}">
      <dsp:nvSpPr>
        <dsp:cNvPr id="0" name=""/>
        <dsp:cNvSpPr/>
      </dsp:nvSpPr>
      <dsp:spPr>
        <a:xfrm>
          <a:off x="4805797" y="1514107"/>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WBS</a:t>
          </a:r>
          <a:endParaRPr lang="en-GB" sz="2600" kern="1200" dirty="0"/>
        </a:p>
      </dsp:txBody>
      <dsp:txXfrm>
        <a:off x="4963852" y="1672162"/>
        <a:ext cx="763155" cy="763155"/>
      </dsp:txXfrm>
    </dsp:sp>
    <dsp:sp modelId="{91B0A043-AC5F-4987-8619-461562F92559}">
      <dsp:nvSpPr>
        <dsp:cNvPr id="0" name=""/>
        <dsp:cNvSpPr/>
      </dsp:nvSpPr>
      <dsp:spPr>
        <a:xfrm rot="16200000">
          <a:off x="5230999" y="1121202"/>
          <a:ext cx="228861" cy="366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265328" y="1228921"/>
        <a:ext cx="160203" cy="220170"/>
      </dsp:txXfrm>
    </dsp:sp>
    <dsp:sp modelId="{D4A4D096-C878-4C6E-8975-5F2FF7DC0D18}">
      <dsp:nvSpPr>
        <dsp:cNvPr id="0" name=""/>
        <dsp:cNvSpPr/>
      </dsp:nvSpPr>
      <dsp:spPr>
        <a:xfrm>
          <a:off x="4805797" y="3027"/>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Initiation</a:t>
          </a:r>
        </a:p>
      </dsp:txBody>
      <dsp:txXfrm>
        <a:off x="4963852" y="161082"/>
        <a:ext cx="763155" cy="763155"/>
      </dsp:txXfrm>
    </dsp:sp>
    <dsp:sp modelId="{EBAA0847-20EE-405A-8E43-5B486C370C1A}">
      <dsp:nvSpPr>
        <dsp:cNvPr id="0" name=""/>
        <dsp:cNvSpPr/>
      </dsp:nvSpPr>
      <dsp:spPr>
        <a:xfrm rot="20520000">
          <a:off x="5943400" y="1638792"/>
          <a:ext cx="228861" cy="366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945080" y="1722790"/>
        <a:ext cx="160203" cy="220170"/>
      </dsp:txXfrm>
    </dsp:sp>
    <dsp:sp modelId="{6FE8A17C-195B-4C9D-829F-AD576B1D596C}">
      <dsp:nvSpPr>
        <dsp:cNvPr id="0" name=""/>
        <dsp:cNvSpPr/>
      </dsp:nvSpPr>
      <dsp:spPr>
        <a:xfrm>
          <a:off x="6242919" y="1047158"/>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Planning</a:t>
          </a:r>
          <a:endParaRPr lang="en-GB" sz="1200" kern="1200" dirty="0"/>
        </a:p>
      </dsp:txBody>
      <dsp:txXfrm>
        <a:off x="6400974" y="1205213"/>
        <a:ext cx="763155" cy="763155"/>
      </dsp:txXfrm>
    </dsp:sp>
    <dsp:sp modelId="{B8E4C646-D886-4543-B676-E3D797712E5B}">
      <dsp:nvSpPr>
        <dsp:cNvPr id="0" name=""/>
        <dsp:cNvSpPr/>
      </dsp:nvSpPr>
      <dsp:spPr>
        <a:xfrm rot="3240000">
          <a:off x="5671287" y="2476269"/>
          <a:ext cx="228861" cy="366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685438" y="2521886"/>
        <a:ext cx="160203" cy="220170"/>
      </dsp:txXfrm>
    </dsp:sp>
    <dsp:sp modelId="{F8A3DD0F-72A8-41ED-B933-7016326F0349}">
      <dsp:nvSpPr>
        <dsp:cNvPr id="0" name=""/>
        <dsp:cNvSpPr/>
      </dsp:nvSpPr>
      <dsp:spPr>
        <a:xfrm>
          <a:off x="5693987" y="2736596"/>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Execution</a:t>
          </a:r>
        </a:p>
      </dsp:txBody>
      <dsp:txXfrm>
        <a:off x="5852042" y="2894651"/>
        <a:ext cx="763155" cy="763155"/>
      </dsp:txXfrm>
    </dsp:sp>
    <dsp:sp modelId="{C9EA1DC0-4EE2-4DAC-A4A8-7B681484FDE1}">
      <dsp:nvSpPr>
        <dsp:cNvPr id="0" name=""/>
        <dsp:cNvSpPr/>
      </dsp:nvSpPr>
      <dsp:spPr>
        <a:xfrm rot="7560000">
          <a:off x="4790711" y="2476269"/>
          <a:ext cx="228861" cy="366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845218" y="2521886"/>
        <a:ext cx="160203" cy="220170"/>
      </dsp:txXfrm>
    </dsp:sp>
    <dsp:sp modelId="{222A3B30-8F20-4C14-A858-08E793149D15}">
      <dsp:nvSpPr>
        <dsp:cNvPr id="0" name=""/>
        <dsp:cNvSpPr/>
      </dsp:nvSpPr>
      <dsp:spPr>
        <a:xfrm>
          <a:off x="3917606" y="2736596"/>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Control</a:t>
          </a:r>
          <a:endParaRPr lang="en-GB" sz="1200" kern="1200" dirty="0"/>
        </a:p>
      </dsp:txBody>
      <dsp:txXfrm>
        <a:off x="4075661" y="2894651"/>
        <a:ext cx="763155" cy="763155"/>
      </dsp:txXfrm>
    </dsp:sp>
    <dsp:sp modelId="{6708A864-75FD-47E9-A51E-3E834BE978AB}">
      <dsp:nvSpPr>
        <dsp:cNvPr id="0" name=""/>
        <dsp:cNvSpPr/>
      </dsp:nvSpPr>
      <dsp:spPr>
        <a:xfrm rot="11880000">
          <a:off x="4518598" y="1638792"/>
          <a:ext cx="228861" cy="3669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585576" y="1722790"/>
        <a:ext cx="160203" cy="220170"/>
      </dsp:txXfrm>
    </dsp:sp>
    <dsp:sp modelId="{2D81597A-9BE9-4BD7-A53D-E9E224D8860A}">
      <dsp:nvSpPr>
        <dsp:cNvPr id="0" name=""/>
        <dsp:cNvSpPr/>
      </dsp:nvSpPr>
      <dsp:spPr>
        <a:xfrm>
          <a:off x="3368675" y="1047158"/>
          <a:ext cx="1079265" cy="10792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Closeout</a:t>
          </a:r>
          <a:endParaRPr lang="en-GB" sz="1200" kern="1200" dirty="0"/>
        </a:p>
      </dsp:txBody>
      <dsp:txXfrm>
        <a:off x="3526730" y="1205213"/>
        <a:ext cx="763155" cy="763155"/>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73ABED-0007-42E4-8F26-443BD144D3B8}" type="datetimeFigureOut">
              <a:rPr lang="en-GB" smtClean="0"/>
              <a:t>02/12/2021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1D9453-E83A-4628-94EE-D247AE578E88}" type="slidenum">
              <a:rPr lang="en-GB" smtClean="0"/>
              <a:t>‹#›</a:t>
            </a:fld>
            <a:endParaRPr lang="en-GB" dirty="0"/>
          </a:p>
        </p:txBody>
      </p:sp>
    </p:spTree>
    <p:extLst>
      <p:ext uri="{BB962C8B-B14F-4D97-AF65-F5344CB8AC3E}">
        <p14:creationId xmlns:p14="http://schemas.microsoft.com/office/powerpoint/2010/main" val="4167126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1D9453-E83A-4628-94EE-D247AE578E88}" type="slidenum">
              <a:rPr lang="en-GB" smtClean="0"/>
              <a:t>1</a:t>
            </a:fld>
            <a:endParaRPr lang="en-GB" dirty="0"/>
          </a:p>
        </p:txBody>
      </p:sp>
    </p:spTree>
    <p:extLst>
      <p:ext uri="{BB962C8B-B14F-4D97-AF65-F5344CB8AC3E}">
        <p14:creationId xmlns:p14="http://schemas.microsoft.com/office/powerpoint/2010/main" val="1674933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 project management plan is a written, legally binding document that specifies how a project will be executed, evaluated, and administered (Davidson, 2019). Baselines, subsidiary planning procedures, and other planning documents may be included in a short or complete document. This presentation will concentrate on the project management strategy for 'From Nature's new perfume product line, which will be launched in the market. (Edwards, 2019).</a:t>
            </a:r>
          </a:p>
        </p:txBody>
      </p:sp>
      <p:sp>
        <p:nvSpPr>
          <p:cNvPr id="4" name="Slide Number Placeholder 3"/>
          <p:cNvSpPr>
            <a:spLocks noGrp="1"/>
          </p:cNvSpPr>
          <p:nvPr>
            <p:ph type="sldNum" sz="quarter" idx="5"/>
          </p:nvPr>
        </p:nvSpPr>
        <p:spPr/>
        <p:txBody>
          <a:bodyPr/>
          <a:lstStyle/>
          <a:p>
            <a:fld id="{801D9453-E83A-4628-94EE-D247AE578E88}" type="slidenum">
              <a:rPr lang="en-GB" smtClean="0"/>
              <a:t>3</a:t>
            </a:fld>
            <a:endParaRPr lang="en-GB" dirty="0"/>
          </a:p>
        </p:txBody>
      </p:sp>
    </p:spTree>
    <p:extLst>
      <p:ext uri="{BB962C8B-B14F-4D97-AF65-F5344CB8AC3E}">
        <p14:creationId xmlns:p14="http://schemas.microsoft.com/office/powerpoint/2010/main" val="192580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UK's FMCG business imports £38.5 billion, with France accounting for the majority of the amount (739 million British pounds) (FMCG UK | Statista, 2021). To take advantage of this lucrative market, 'From Nature' has lately chosen to create a new product and diversify the company's product line. By joining the Perfume market, 'From Nature' will be able to provide a new product range. The firm will do a market analysis and determine the popularity of imported fragrances, after which it will target clients in the United Kingdom who are interested in purchasing the product. The UK fragrance market is valued at about 1.84 billion pounds, making it a very profitable sector (FMCG UK | Statista, 2021). The business intends to develop a variety of flavoured scents aimed at various age groups and consumption habits. Diversification is important to 'From Nature' since it minimizes the chances of loss while also creating a decent return and protecting money.</a:t>
            </a:r>
          </a:p>
        </p:txBody>
      </p:sp>
      <p:sp>
        <p:nvSpPr>
          <p:cNvPr id="4" name="Slide Number Placeholder 3"/>
          <p:cNvSpPr>
            <a:spLocks noGrp="1"/>
          </p:cNvSpPr>
          <p:nvPr>
            <p:ph type="sldNum" sz="quarter" idx="5"/>
          </p:nvPr>
        </p:nvSpPr>
        <p:spPr/>
        <p:txBody>
          <a:bodyPr/>
          <a:lstStyle/>
          <a:p>
            <a:fld id="{801D9453-E83A-4628-94EE-D247AE578E88}" type="slidenum">
              <a:rPr lang="en-GB" smtClean="0"/>
              <a:t>4</a:t>
            </a:fld>
            <a:endParaRPr lang="en-GB" dirty="0"/>
          </a:p>
        </p:txBody>
      </p:sp>
    </p:spTree>
    <p:extLst>
      <p:ext uri="{BB962C8B-B14F-4D97-AF65-F5344CB8AC3E}">
        <p14:creationId xmlns:p14="http://schemas.microsoft.com/office/powerpoint/2010/main" val="518794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Internal stakeholders of ‘From Nature’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Internal stakeholders include members of the 'From Nature' management team, employees, managers, and investors. Some of the important responsibilities in the UK's executive team include the Vice President as well as General Manager, CEO, Vice Presidents, and directors of different operations. These are incredibly powerful people who will shape the country's destiny.</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External stakeholders of ‘From Nature’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'From Nature's most significant external stakeholders are governments, NGOs, suppliers, customers, consumers, local communities, as well as trade organizations. It works with governments as well as authorities on policy issues that affect its operations, as well as major global problems such as climate change.</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5</a:t>
            </a:fld>
            <a:endParaRPr lang="en-GB" dirty="0"/>
          </a:p>
        </p:txBody>
      </p:sp>
    </p:spTree>
    <p:extLst>
      <p:ext uri="{BB962C8B-B14F-4D97-AF65-F5344CB8AC3E}">
        <p14:creationId xmlns:p14="http://schemas.microsoft.com/office/powerpoint/2010/main" val="643952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work breakdown structure is simply a plan for the project's tasks to be done.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Initiation: During the initiation stage, 'From Nature' will decide when and how it wants to introduce the product on the market. To meet the goal, the organization will evaluate the cost of manufacturing and identify which operations must be carried out to guarantee that the Perfumes are produced smoothly. In the beginning stage, the project scope statement is prepared, the deliverables are identified, and the charter is authorized.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Planning: The early scopes, as well as defining project teams, are all part of the 'From Nature' planning stage. The project kick-off meeting, which includes the Project Manager, Project Team, and Project Sponsor, officially kicks off the planning process (Jefferson, 2016).</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Execution: The company's execution stage begins with project kick-off meetings. The project manager has a formal kick-off communication with the project team, stakeholders, and the sponsor (Marshall, 2017). The project manager and team go through the first user requirements, which are subsequently confirmed by the users/stakeholders. At this stage, further information may be necessary. A two-hour robust reporting training session will be provided to managers. The system is accessible to all project participants.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Control: The amount of work required to carry out the project's control method. The entire project management of the project. This stage will include weekly progress briefings with the team. Risk management efforts as specified in the Risk Management Program.</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Closeout: The work to put 'From Nature's new product launch initiative to a close. An assessment of all projects hardware/system ensures that everything is documented and monitored in the management platform. All files and records mirror the component management system. The Project Sponsor approves the project by signing the confirmation letter included in the project plan.</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6</a:t>
            </a:fld>
            <a:endParaRPr lang="en-GB" dirty="0"/>
          </a:p>
        </p:txBody>
      </p:sp>
    </p:spTree>
    <p:extLst>
      <p:ext uri="{BB962C8B-B14F-4D97-AF65-F5344CB8AC3E}">
        <p14:creationId xmlns:p14="http://schemas.microsoft.com/office/powerpoint/2010/main" val="3585878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include people, equipment, space, money, and anything else that a corporation requires to complete all of its scheduled duties. A draft of resources have been shown in the slide.</a:t>
            </a:r>
          </a:p>
        </p:txBody>
      </p:sp>
      <p:sp>
        <p:nvSpPr>
          <p:cNvPr id="4" name="Slide Number Placeholder 3"/>
          <p:cNvSpPr>
            <a:spLocks noGrp="1"/>
          </p:cNvSpPr>
          <p:nvPr>
            <p:ph type="sldNum" sz="quarter" idx="5"/>
          </p:nvPr>
        </p:nvSpPr>
        <p:spPr/>
        <p:txBody>
          <a:bodyPr/>
          <a:lstStyle/>
          <a:p>
            <a:fld id="{801D9453-E83A-4628-94EE-D247AE578E88}" type="slidenum">
              <a:rPr lang="en-GB" smtClean="0"/>
              <a:t>7</a:t>
            </a:fld>
            <a:endParaRPr lang="en-GB" dirty="0"/>
          </a:p>
        </p:txBody>
      </p:sp>
    </p:spTree>
    <p:extLst>
      <p:ext uri="{BB962C8B-B14F-4D97-AF65-F5344CB8AC3E}">
        <p14:creationId xmlns:p14="http://schemas.microsoft.com/office/powerpoint/2010/main" val="2572730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Five distinct strategies and methodologies may be used to consider resources.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Expert Judgment: Expert Judgment entails calling in experts who have previously completed this sort of assignment and gaining their opinion on the resources necessary (Helliwell, 2018). Employees and professionals from established businesses may be able to contribute useful information.</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Alternative Analysis: Alternative analysis is looking at a variety of other options for how 'From Nature' allocates resources. This entails changing the number of resources used as well as the types of resources used.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Published estimation data: Something which 'From Nature' project managers in a number of industries use to help them figure out the resources they need.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Project management Software: 'From Nature' may utilize a variety of tools to help it make choices, including project management software. Microsoft Project typically includes capabilities that help project managers predict resource needs and constraints, as well as find the best mix of tasks for the project.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Bottom-up Estimating: It requires dissecting complex procedures into components and determining resource allocations for each piece (Fischer, Jacobs and Rice, 2019). It is very beneficial to the company's ability to allocate resources efficiently. It is a method of assessing each activity's resource need or cost and then adding them together to arrive at a total estimate.</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8</a:t>
            </a:fld>
            <a:endParaRPr lang="en-GB" dirty="0"/>
          </a:p>
        </p:txBody>
      </p:sp>
    </p:spTree>
    <p:extLst>
      <p:ext uri="{BB962C8B-B14F-4D97-AF65-F5344CB8AC3E}">
        <p14:creationId xmlns:p14="http://schemas.microsoft.com/office/powerpoint/2010/main" val="1983265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Gantt charts are time-based representations of tasks. They provide crucial information about a project, such as who is responsible for what, task durations, and overlap activities. The Gantt chart of ‘From Nature’ Perfume is shown on the slide.</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9</a:t>
            </a:fld>
            <a:endParaRPr lang="en-GB" dirty="0"/>
          </a:p>
        </p:txBody>
      </p:sp>
    </p:spTree>
    <p:extLst>
      <p:ext uri="{BB962C8B-B14F-4D97-AF65-F5344CB8AC3E}">
        <p14:creationId xmlns:p14="http://schemas.microsoft.com/office/powerpoint/2010/main" val="3271659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Description of the risk</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 Product Risk: This risk occurs as a result of a lack of product knowledge.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 Market Risk: This risk occurs when a client's interest in and method of obtaining Products declines.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iii. Financial Risk: Financial risk occurs when a company's capacity to get appropriate funds is hampered.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List of causes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 There will be a Product risk if From Nature's Perfume is unable to advertise and inform customers about its products.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 There will be a market risk if From Nature's Perfume is unable to attract customers. It might also happen as a result of unsuccessful marketing campaigns.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iii. A financial risk will occur if From Nature's Perfume's funds are not properly handled. It might also occur as a consequence of poor financial management.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Consequences Chart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Customers may be apprehensive to utilize From Nature's Perfume's products for a variety of reasons.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 Customers will be indecisive on whether or not to use products from Nature's Perfume.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iii. Due to a cash problem, From Nature's Perfume's normal activities will be curtailed.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List of Preventive controls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 Product risk may be reduced if From Nature's Perfume is aggressive in informing customers about the Products and developing a strong brand value.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 From Nature's Perfume will need to use effective marketing strategies.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iii. From Nature's Perfumes may be able to prevent financial risk by properly managing its funds.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Corrective Controls List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 In the event of a Product outage, From Nature's Perfume must transfer emergency funds to marketing to ensure that customers get accurate Product information.</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 By making the Products more enticing and the technique more user-friendly, From Nature's Perfume may be able to avoid market failure.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iii. Financial failure can be avoided by securing emergency funding from investors and ensuring that similar failures need not occur in the future.</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10</a:t>
            </a:fld>
            <a:endParaRPr lang="en-GB" dirty="0"/>
          </a:p>
        </p:txBody>
      </p:sp>
    </p:spTree>
    <p:extLst>
      <p:ext uri="{BB962C8B-B14F-4D97-AF65-F5344CB8AC3E}">
        <p14:creationId xmlns:p14="http://schemas.microsoft.com/office/powerpoint/2010/main" val="3236250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project management in the workplace cannot be overstated. When it's done correctly, it helps every department in the firm run more smoothly (Chhabra, 2020). It allows the project team to focus only on the job that matters, rather than becoming side-tracked by misaligned tasks or out-of-control spending. It enables them to produce results that directly improve the company's bottom line (Wulf, 2020). As a result, it assists employees in comprehending how their work contributes to the firm's strategic goals.</a:t>
            </a:r>
          </a:p>
        </p:txBody>
      </p:sp>
      <p:sp>
        <p:nvSpPr>
          <p:cNvPr id="4" name="Slide Number Placeholder 3"/>
          <p:cNvSpPr>
            <a:spLocks noGrp="1"/>
          </p:cNvSpPr>
          <p:nvPr>
            <p:ph type="sldNum" sz="quarter" idx="5"/>
          </p:nvPr>
        </p:nvSpPr>
        <p:spPr/>
        <p:txBody>
          <a:bodyPr/>
          <a:lstStyle/>
          <a:p>
            <a:fld id="{801D9453-E83A-4628-94EE-D247AE578E88}" type="slidenum">
              <a:rPr lang="en-GB" smtClean="0"/>
              <a:t>11</a:t>
            </a:fld>
            <a:endParaRPr lang="en-GB" dirty="0"/>
          </a:p>
        </p:txBody>
      </p:sp>
    </p:spTree>
    <p:extLst>
      <p:ext uri="{BB962C8B-B14F-4D97-AF65-F5344CB8AC3E}">
        <p14:creationId xmlns:p14="http://schemas.microsoft.com/office/powerpoint/2010/main" val="1444304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Chhabra, D., 2020. Factors Affecting Consumer Buying Behaviour and Decision Making Process towards FMCG Products. </a:t>
            </a:r>
            <a:r>
              <a:rPr lang="en-GB" sz="1800" i="1" dirty="0">
                <a:solidFill>
                  <a:srgbClr val="000000"/>
                </a:solidFill>
                <a:effectLst/>
                <a:latin typeface="Times New Roman" panose="02020603050405020304" pitchFamily="18" charset="0"/>
                <a:ea typeface="Times New Roman" panose="02020603050405020304" pitchFamily="18" charset="0"/>
              </a:rPr>
              <a:t>Journal of Advances and Scholarly Researches in Allied Education</a:t>
            </a:r>
            <a:r>
              <a:rPr lang="en-GB" sz="1800" dirty="0">
                <a:solidFill>
                  <a:srgbClr val="000000"/>
                </a:solidFill>
                <a:effectLst/>
                <a:latin typeface="Times New Roman" panose="02020603050405020304" pitchFamily="18" charset="0"/>
                <a:ea typeface="Times New Roman" panose="02020603050405020304" pitchFamily="18" charset="0"/>
              </a:rPr>
              <a:t>, 15(6), pp.131-139.</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Davidson, J., 2019. </a:t>
            </a:r>
            <a:r>
              <a:rPr lang="en-GB" sz="1800" i="1" dirty="0">
                <a:solidFill>
                  <a:srgbClr val="000000"/>
                </a:solidFill>
                <a:effectLst/>
                <a:latin typeface="Times New Roman" panose="02020603050405020304" pitchFamily="18" charset="0"/>
                <a:ea typeface="Times New Roman" panose="02020603050405020304" pitchFamily="18" charset="0"/>
              </a:rPr>
              <a:t>Everyday Project Management</a:t>
            </a:r>
            <a:r>
              <a:rPr lang="en-GB" sz="1800" dirty="0">
                <a:solidFill>
                  <a:srgbClr val="000000"/>
                </a:solidFill>
                <a:effectLst/>
                <a:latin typeface="Times New Roman" panose="02020603050405020304" pitchFamily="18" charset="0"/>
                <a:ea typeface="Times New Roman" panose="02020603050405020304" pitchFamily="18" charset="0"/>
              </a:rPr>
              <a:t>. Oakland: Berrett-Koehler Publishers, Incorporated.</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Edwards, P., 2019. Managing Project Uncertainty. </a:t>
            </a:r>
            <a:r>
              <a:rPr lang="en-GB" sz="1800" i="1" dirty="0">
                <a:solidFill>
                  <a:srgbClr val="000000"/>
                </a:solidFill>
                <a:effectLst/>
                <a:latin typeface="Times New Roman" panose="02020603050405020304" pitchFamily="18" charset="0"/>
                <a:ea typeface="Times New Roman" panose="02020603050405020304" pitchFamily="18" charset="0"/>
              </a:rPr>
              <a:t>International Journal of Managing Projects in Business</a:t>
            </a:r>
            <a:r>
              <a:rPr lang="en-GB" sz="1800" dirty="0">
                <a:solidFill>
                  <a:srgbClr val="000000"/>
                </a:solidFill>
                <a:effectLst/>
                <a:latin typeface="Times New Roman" panose="02020603050405020304" pitchFamily="18" charset="0"/>
                <a:ea typeface="Times New Roman" panose="02020603050405020304" pitchFamily="18" charset="0"/>
              </a:rPr>
              <a:t>, 2(4).</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Fischer, B., Jacobs, H. and Rice, J., 2019. Tools &amp; Resources for Dimensional Projects. </a:t>
            </a:r>
            <a:r>
              <a:rPr lang="en-GB" sz="1800" i="1" dirty="0">
                <a:solidFill>
                  <a:srgbClr val="000000"/>
                </a:solidFill>
                <a:effectLst/>
                <a:latin typeface="Times New Roman" panose="02020603050405020304" pitchFamily="18" charset="0"/>
                <a:ea typeface="Times New Roman" panose="02020603050405020304" pitchFamily="18" charset="0"/>
              </a:rPr>
              <a:t>A Digital Project Handbook</a:t>
            </a:r>
            <a:r>
              <a:rPr lang="en-GB"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Gionfriddo, M. and Milici, S., 2014. Strongly balanced four bowtie systems. </a:t>
            </a:r>
            <a:r>
              <a:rPr lang="en-GB" sz="1800" i="1" dirty="0">
                <a:solidFill>
                  <a:srgbClr val="000000"/>
                </a:solidFill>
                <a:effectLst/>
                <a:latin typeface="Times New Roman" panose="02020603050405020304" pitchFamily="18" charset="0"/>
                <a:ea typeface="Times New Roman" panose="02020603050405020304" pitchFamily="18" charset="0"/>
              </a:rPr>
              <a:t>Applied Mathematical Sciences</a:t>
            </a:r>
            <a:r>
              <a:rPr lang="en-GB" sz="1800" dirty="0">
                <a:solidFill>
                  <a:srgbClr val="000000"/>
                </a:solidFill>
                <a:effectLst/>
                <a:latin typeface="Times New Roman" panose="02020603050405020304" pitchFamily="18" charset="0"/>
                <a:ea typeface="Times New Roman" panose="02020603050405020304" pitchFamily="18" charset="0"/>
              </a:rPr>
              <a:t>, 8, pp.6133-6140.</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Helliwell, D., 2018. Expert judgement quantified. </a:t>
            </a:r>
            <a:r>
              <a:rPr lang="en-GB" sz="1800" i="1" dirty="0">
                <a:solidFill>
                  <a:srgbClr val="000000"/>
                </a:solidFill>
                <a:effectLst/>
                <a:latin typeface="Times New Roman" panose="02020603050405020304" pitchFamily="18" charset="0"/>
                <a:ea typeface="Times New Roman" panose="02020603050405020304" pitchFamily="18" charset="0"/>
              </a:rPr>
              <a:t>Landscape Research</a:t>
            </a:r>
            <a:r>
              <a:rPr lang="en-GB" sz="1800" dirty="0">
                <a:solidFill>
                  <a:srgbClr val="000000"/>
                </a:solidFill>
                <a:effectLst/>
                <a:latin typeface="Times New Roman" panose="02020603050405020304" pitchFamily="18" charset="0"/>
                <a:ea typeface="Times New Roman" panose="02020603050405020304" pitchFamily="18" charset="0"/>
              </a:rPr>
              <a:t>, 19(1), pp.7-8.</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Jefferson, R., 2016. Planning and the Innovation Process. </a:t>
            </a:r>
            <a:r>
              <a:rPr lang="en-GB" sz="1800" i="1" dirty="0">
                <a:solidFill>
                  <a:srgbClr val="000000"/>
                </a:solidFill>
                <a:effectLst/>
                <a:latin typeface="Times New Roman" panose="02020603050405020304" pitchFamily="18" charset="0"/>
                <a:ea typeface="Times New Roman" panose="02020603050405020304" pitchFamily="18" charset="0"/>
              </a:rPr>
              <a:t>Progress in Planning</a:t>
            </a:r>
            <a:r>
              <a:rPr lang="en-GB" sz="1800" dirty="0">
                <a:solidFill>
                  <a:srgbClr val="000000"/>
                </a:solidFill>
                <a:effectLst/>
                <a:latin typeface="Times New Roman" panose="02020603050405020304" pitchFamily="18" charset="0"/>
                <a:ea typeface="Times New Roman" panose="02020603050405020304" pitchFamily="18" charset="0"/>
              </a:rPr>
              <a:t>, 1, pp.233-312.</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Klapp, M., 2013. Risk assessment, risk management, and informed bargaining. </a:t>
            </a:r>
            <a:r>
              <a:rPr lang="en-GB" sz="1800" i="1" dirty="0">
                <a:solidFill>
                  <a:srgbClr val="000000"/>
                </a:solidFill>
                <a:effectLst/>
                <a:latin typeface="Times New Roman" panose="02020603050405020304" pitchFamily="18" charset="0"/>
                <a:ea typeface="Times New Roman" panose="02020603050405020304" pitchFamily="18" charset="0"/>
              </a:rPr>
              <a:t>Environmental Impact Assessment Review</a:t>
            </a:r>
            <a:r>
              <a:rPr lang="en-GB" sz="1800" dirty="0">
                <a:solidFill>
                  <a:srgbClr val="000000"/>
                </a:solidFill>
                <a:effectLst/>
                <a:latin typeface="Times New Roman" panose="02020603050405020304" pitchFamily="18" charset="0"/>
                <a:ea typeface="Times New Roman" panose="02020603050405020304" pitchFamily="18" charset="0"/>
              </a:rPr>
              <a:t>, 7(1), pp.23-35.</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Lanford, H. and McCann, T., 2018. Effective planning and control of large projects—Using work breakdown structure. </a:t>
            </a:r>
            <a:r>
              <a:rPr lang="en-GB" sz="1800" i="1" dirty="0">
                <a:solidFill>
                  <a:srgbClr val="000000"/>
                </a:solidFill>
                <a:effectLst/>
                <a:latin typeface="Times New Roman" panose="02020603050405020304" pitchFamily="18" charset="0"/>
                <a:ea typeface="Times New Roman" panose="02020603050405020304" pitchFamily="18" charset="0"/>
              </a:rPr>
              <a:t>Long Range Planning</a:t>
            </a:r>
            <a:r>
              <a:rPr lang="en-GB" sz="1800" dirty="0">
                <a:solidFill>
                  <a:srgbClr val="000000"/>
                </a:solidFill>
                <a:effectLst/>
                <a:latin typeface="Times New Roman" panose="02020603050405020304" pitchFamily="18" charset="0"/>
                <a:ea typeface="Times New Roman" panose="02020603050405020304" pitchFamily="18" charset="0"/>
              </a:rPr>
              <a:t>, 16(2), pp.38-50.</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Marshall, G., 2017. Execution Costs: The Plan Sponsor’s View. </a:t>
            </a:r>
            <a:r>
              <a:rPr lang="en-GB" sz="1800" i="1" dirty="0">
                <a:solidFill>
                  <a:srgbClr val="000000"/>
                </a:solidFill>
                <a:effectLst/>
                <a:latin typeface="Times New Roman" panose="02020603050405020304" pitchFamily="18" charset="0"/>
                <a:ea typeface="Times New Roman" panose="02020603050405020304" pitchFamily="18" charset="0"/>
              </a:rPr>
              <a:t>ICFA Continuing Education Series</a:t>
            </a:r>
            <a:r>
              <a:rPr lang="en-GB" sz="1800" dirty="0">
                <a:solidFill>
                  <a:srgbClr val="000000"/>
                </a:solidFill>
                <a:effectLst/>
                <a:latin typeface="Times New Roman" panose="02020603050405020304" pitchFamily="18" charset="0"/>
                <a:ea typeface="Times New Roman" panose="02020603050405020304" pitchFamily="18" charset="0"/>
              </a:rPr>
              <a:t>, 1988(3), pp.31-35.</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Maylor, H., 2014. Beyond the Gantt chart. </a:t>
            </a:r>
            <a:r>
              <a:rPr lang="en-GB" sz="1800" i="1" dirty="0">
                <a:solidFill>
                  <a:srgbClr val="000000"/>
                </a:solidFill>
                <a:effectLst/>
                <a:latin typeface="Times New Roman" panose="02020603050405020304" pitchFamily="18" charset="0"/>
                <a:ea typeface="Times New Roman" panose="02020603050405020304" pitchFamily="18" charset="0"/>
              </a:rPr>
              <a:t>European Management Journal</a:t>
            </a:r>
            <a:r>
              <a:rPr lang="en-GB" sz="1800" dirty="0">
                <a:solidFill>
                  <a:srgbClr val="000000"/>
                </a:solidFill>
                <a:effectLst/>
                <a:latin typeface="Times New Roman" panose="02020603050405020304" pitchFamily="18" charset="0"/>
                <a:ea typeface="Times New Roman" panose="02020603050405020304" pitchFamily="18" charset="0"/>
              </a:rPr>
              <a:t>, 19(1), pp.92-100.</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Sequeira, S. and Lopes, E., 2015. Simple Method Proposal for Cost Estimation from Work Breakdown Structure. </a:t>
            </a:r>
            <a:r>
              <a:rPr lang="en-GB" sz="1800" i="1" dirty="0">
                <a:solidFill>
                  <a:srgbClr val="000000"/>
                </a:solidFill>
                <a:effectLst/>
                <a:latin typeface="Times New Roman" panose="02020603050405020304" pitchFamily="18" charset="0"/>
                <a:ea typeface="Times New Roman" panose="02020603050405020304" pitchFamily="18" charset="0"/>
              </a:rPr>
              <a:t>Procedia Computer Science</a:t>
            </a:r>
            <a:r>
              <a:rPr lang="en-GB" sz="1800" dirty="0">
                <a:solidFill>
                  <a:srgbClr val="000000"/>
                </a:solidFill>
                <a:effectLst/>
                <a:latin typeface="Times New Roman" panose="02020603050405020304" pitchFamily="18" charset="0"/>
                <a:ea typeface="Times New Roman" panose="02020603050405020304" pitchFamily="18" charset="0"/>
              </a:rPr>
              <a:t>, 64, pp.537-544.</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Statista. 2021. </a:t>
            </a:r>
            <a:r>
              <a:rPr lang="en-GB" sz="1800" i="1" dirty="0">
                <a:solidFill>
                  <a:srgbClr val="000000"/>
                </a:solidFill>
                <a:effectLst/>
                <a:latin typeface="Times New Roman" panose="02020603050405020304" pitchFamily="18" charset="0"/>
                <a:ea typeface="Times New Roman" panose="02020603050405020304" pitchFamily="18" charset="0"/>
              </a:rPr>
              <a:t>FMCG UK | Statista</a:t>
            </a:r>
            <a:r>
              <a:rPr lang="en-GB" sz="1800" dirty="0">
                <a:solidFill>
                  <a:srgbClr val="000000"/>
                </a:solidFill>
                <a:effectLst/>
                <a:latin typeface="Times New Roman" panose="02020603050405020304" pitchFamily="18" charset="0"/>
                <a:ea typeface="Times New Roman" panose="02020603050405020304" pitchFamily="18" charset="0"/>
              </a:rPr>
              <a:t>. [online] Available at: &lt;https://www.statista.com/markets/415/consumer-goods-fmcg/&gt; [Accessed 29 November 2021].</a:t>
            </a:r>
            <a:endParaRPr lang="en-GB" sz="18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solidFill>
                  <a:srgbClr val="000000"/>
                </a:solidFill>
                <a:effectLst/>
                <a:latin typeface="Times New Roman" panose="02020603050405020304" pitchFamily="18" charset="0"/>
                <a:ea typeface="Times New Roman" panose="02020603050405020304" pitchFamily="18" charset="0"/>
              </a:rPr>
              <a:t>Wulf, S., 2020. Successful Project Consulting. </a:t>
            </a:r>
            <a:r>
              <a:rPr lang="en-GB" sz="1800" i="1" dirty="0">
                <a:solidFill>
                  <a:srgbClr val="000000"/>
                </a:solidFill>
                <a:effectLst/>
                <a:latin typeface="Times New Roman" panose="02020603050405020304" pitchFamily="18" charset="0"/>
                <a:ea typeface="Times New Roman" panose="02020603050405020304" pitchFamily="18" charset="0"/>
              </a:rPr>
              <a:t>IEEE Engineering Management Review</a:t>
            </a:r>
            <a:r>
              <a:rPr lang="en-GB" sz="1800" dirty="0">
                <a:solidFill>
                  <a:srgbClr val="000000"/>
                </a:solidFill>
                <a:effectLst/>
                <a:latin typeface="Times New Roman" panose="02020603050405020304" pitchFamily="18" charset="0"/>
                <a:ea typeface="Times New Roman" panose="02020603050405020304" pitchFamily="18" charset="0"/>
              </a:rPr>
              <a:t>, 48(2), pp.12-14.</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801D9453-E83A-4628-94EE-D247AE578E88}" type="slidenum">
              <a:rPr lang="en-GB" smtClean="0"/>
              <a:t>12</a:t>
            </a:fld>
            <a:endParaRPr lang="en-GB" dirty="0"/>
          </a:p>
        </p:txBody>
      </p:sp>
    </p:spTree>
    <p:extLst>
      <p:ext uri="{BB962C8B-B14F-4D97-AF65-F5344CB8AC3E}">
        <p14:creationId xmlns:p14="http://schemas.microsoft.com/office/powerpoint/2010/main" val="35118195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373873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509363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909263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1574468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1057961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569786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72798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1585760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557176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4181626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078884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277283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2472608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1177362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2897925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368663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24080750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0AC09E-C493-441C-B9D8-095D50593542}"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E98AA1-D709-4C08-897A-85454BC7537C}" type="slidenum">
              <a:rPr lang="en-GB" smtClean="0"/>
              <a:t>‹#›</a:t>
            </a:fld>
            <a:endParaRPr lang="en-GB" dirty="0"/>
          </a:p>
        </p:txBody>
      </p:sp>
    </p:spTree>
    <p:extLst>
      <p:ext uri="{BB962C8B-B14F-4D97-AF65-F5344CB8AC3E}">
        <p14:creationId xmlns:p14="http://schemas.microsoft.com/office/powerpoint/2010/main" val="349111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90AC09E-C493-441C-B9D8-095D50593542}" type="datetimeFigureOut">
              <a:rPr lang="en-GB" smtClean="0"/>
              <a:t>02/12/2021</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CE98AA1-D709-4C08-897A-85454BC7537C}" type="slidenum">
              <a:rPr lang="en-GB" smtClean="0"/>
              <a:t>‹#›</a:t>
            </a:fld>
            <a:endParaRPr lang="en-GB" dirty="0"/>
          </a:p>
        </p:txBody>
      </p:sp>
    </p:spTree>
    <p:extLst>
      <p:ext uri="{BB962C8B-B14F-4D97-AF65-F5344CB8AC3E}">
        <p14:creationId xmlns:p14="http://schemas.microsoft.com/office/powerpoint/2010/main" val="427374149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492-8676-4B6E-950D-2F5FADCE3CA1}"/>
              </a:ext>
            </a:extLst>
          </p:cNvPr>
          <p:cNvSpPr>
            <a:spLocks noGrp="1"/>
          </p:cNvSpPr>
          <p:nvPr>
            <p:ph type="ctrTitle"/>
          </p:nvPr>
        </p:nvSpPr>
        <p:spPr>
          <a:xfrm>
            <a:off x="4796227" y="1489631"/>
            <a:ext cx="5920350" cy="1808739"/>
          </a:xfrm>
        </p:spPr>
        <p:txBody>
          <a:bodyPr>
            <a:normAutofit/>
          </a:bodyPr>
          <a:lstStyle/>
          <a:p>
            <a:r>
              <a:rPr lang="en-US" dirty="0"/>
              <a:t>‘From nature’     Perfume</a:t>
            </a:r>
            <a:endParaRPr lang="en-GB" dirty="0"/>
          </a:p>
        </p:txBody>
      </p:sp>
      <p:sp>
        <p:nvSpPr>
          <p:cNvPr id="3" name="Subtitle 2">
            <a:extLst>
              <a:ext uri="{FF2B5EF4-FFF2-40B4-BE49-F238E27FC236}">
                <a16:creationId xmlns:a16="http://schemas.microsoft.com/office/drawing/2014/main" id="{2D777867-4390-4761-8F1D-E7D31CE1679E}"/>
              </a:ext>
            </a:extLst>
          </p:cNvPr>
          <p:cNvSpPr>
            <a:spLocks noGrp="1"/>
          </p:cNvSpPr>
          <p:nvPr>
            <p:ph type="subTitle" idx="1"/>
          </p:nvPr>
        </p:nvSpPr>
        <p:spPr>
          <a:xfrm>
            <a:off x="4796227" y="3429000"/>
            <a:ext cx="8825658" cy="861420"/>
          </a:xfrm>
        </p:spPr>
        <p:txBody>
          <a:bodyPr/>
          <a:lstStyle/>
          <a:p>
            <a:r>
              <a:rPr lang="en-US" dirty="0"/>
              <a:t>Student ID:1917997 Cristian </a:t>
            </a:r>
            <a:r>
              <a:rPr lang="en-US" dirty="0" err="1"/>
              <a:t>Draghici</a:t>
            </a:r>
            <a:endParaRPr lang="en-US" dirty="0"/>
          </a:p>
          <a:p>
            <a:r>
              <a:rPr lang="en-US" dirty="0"/>
              <a:t>Bmsw5104 Lecturer </a:t>
            </a:r>
            <a:r>
              <a:rPr lang="en-US" dirty="0" err="1"/>
              <a:t>Daminabo</a:t>
            </a:r>
            <a:r>
              <a:rPr lang="en-US" dirty="0"/>
              <a:t> PAKUBO</a:t>
            </a:r>
          </a:p>
          <a:p>
            <a:endParaRPr lang="en-GB" dirty="0"/>
          </a:p>
        </p:txBody>
      </p:sp>
      <p:pic>
        <p:nvPicPr>
          <p:cNvPr id="1026" name="Picture 2" descr="261,775 Perfume Stock Photos, Pictures &amp;amp; Royalty-Free Images - iStock">
            <a:extLst>
              <a:ext uri="{FF2B5EF4-FFF2-40B4-BE49-F238E27FC236}">
                <a16:creationId xmlns:a16="http://schemas.microsoft.com/office/drawing/2014/main" id="{CAAA7491-015E-41F0-8BDD-CF9414850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39" y="1310017"/>
            <a:ext cx="3735591" cy="311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28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553B-B59E-4ADF-A3BA-0DD176D9D964}"/>
              </a:ext>
            </a:extLst>
          </p:cNvPr>
          <p:cNvSpPr>
            <a:spLocks noGrp="1"/>
          </p:cNvSpPr>
          <p:nvPr>
            <p:ph type="title"/>
          </p:nvPr>
        </p:nvSpPr>
        <p:spPr/>
        <p:txBody>
          <a:bodyPr/>
          <a:lstStyle/>
          <a:p>
            <a:r>
              <a:rPr lang="en-US" dirty="0"/>
              <a:t>Table of Contents</a:t>
            </a:r>
            <a:endParaRPr lang="en-GB" dirty="0"/>
          </a:p>
        </p:txBody>
      </p:sp>
      <p:sp>
        <p:nvSpPr>
          <p:cNvPr id="3" name="Content Placeholder 2">
            <a:extLst>
              <a:ext uri="{FF2B5EF4-FFF2-40B4-BE49-F238E27FC236}">
                <a16:creationId xmlns:a16="http://schemas.microsoft.com/office/drawing/2014/main" id="{9442A5A4-2772-4ECC-930C-C0C5C677CD64}"/>
              </a:ext>
            </a:extLst>
          </p:cNvPr>
          <p:cNvSpPr>
            <a:spLocks noGrp="1"/>
          </p:cNvSpPr>
          <p:nvPr>
            <p:ph idx="1"/>
          </p:nvPr>
        </p:nvSpPr>
        <p:spPr>
          <a:xfrm>
            <a:off x="1154954" y="2603500"/>
            <a:ext cx="10168366" cy="3888740"/>
          </a:xfrm>
        </p:spPr>
        <p:txBody>
          <a:bodyPr>
            <a:normAutofit lnSpcReduction="10000"/>
          </a:bodyPr>
          <a:lstStyle/>
          <a:p>
            <a:r>
              <a:rPr lang="en-US" dirty="0"/>
              <a:t>Introduction</a:t>
            </a:r>
          </a:p>
          <a:p>
            <a:r>
              <a:rPr lang="en-GB" dirty="0"/>
              <a:t>Description of the Project </a:t>
            </a:r>
          </a:p>
          <a:p>
            <a:r>
              <a:rPr lang="en-GB" dirty="0"/>
              <a:t>Stakeholder Analysis</a:t>
            </a:r>
          </a:p>
          <a:p>
            <a:r>
              <a:rPr lang="en-GB" dirty="0"/>
              <a:t>Work Breakdown Structure (WBS)</a:t>
            </a:r>
          </a:p>
          <a:p>
            <a:r>
              <a:rPr lang="en-GB" dirty="0"/>
              <a:t>A draft of resources</a:t>
            </a:r>
          </a:p>
          <a:p>
            <a:r>
              <a:rPr lang="en-GB" dirty="0"/>
              <a:t>Consideration of resources</a:t>
            </a:r>
          </a:p>
          <a:p>
            <a:r>
              <a:rPr lang="en-GB" dirty="0"/>
              <a:t>Gantt Chart</a:t>
            </a:r>
          </a:p>
          <a:p>
            <a:r>
              <a:rPr lang="en-GB" dirty="0"/>
              <a:t>Risk Assessment</a:t>
            </a:r>
          </a:p>
          <a:p>
            <a:r>
              <a:rPr lang="en-US" dirty="0"/>
              <a:t>Conclusion</a:t>
            </a:r>
          </a:p>
          <a:p>
            <a:r>
              <a:rPr lang="en-US" dirty="0"/>
              <a:t>References </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9001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841F1-01F0-4676-8196-39F2EA1CDAB8}"/>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7A344C61-BAED-44FC-9195-9E95A89456CA}"/>
              </a:ext>
            </a:extLst>
          </p:cNvPr>
          <p:cNvSpPr>
            <a:spLocks noGrp="1"/>
          </p:cNvSpPr>
          <p:nvPr>
            <p:ph sz="quarter" idx="13"/>
          </p:nvPr>
        </p:nvSpPr>
        <p:spPr>
          <a:xfrm>
            <a:off x="734785" y="3043110"/>
            <a:ext cx="10394707" cy="3311189"/>
          </a:xfrm>
        </p:spPr>
        <p:txBody>
          <a:bodyPr/>
          <a:lstStyle/>
          <a:p>
            <a:r>
              <a:rPr lang="en-GB" dirty="0"/>
              <a:t>A project management plan is a written, legally binding document that specifies how a project will be executed, evaluated, and administered.</a:t>
            </a:r>
          </a:p>
          <a:p>
            <a:r>
              <a:rPr lang="en-GB" dirty="0"/>
              <a:t>Baselines, subsidiary planning procedures, and other planning documents may be included in a short or complete document. </a:t>
            </a:r>
          </a:p>
          <a:p>
            <a:r>
              <a:rPr lang="en-GB" dirty="0"/>
              <a:t>This presentation will concentrate on the project management strategy for 'From Nature's new perfume product line, which will be launched in the market.</a:t>
            </a:r>
          </a:p>
        </p:txBody>
      </p:sp>
    </p:spTree>
    <p:extLst>
      <p:ext uri="{BB962C8B-B14F-4D97-AF65-F5344CB8AC3E}">
        <p14:creationId xmlns:p14="http://schemas.microsoft.com/office/powerpoint/2010/main" val="4150064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01110-056B-4842-AE19-2792444387C2}"/>
              </a:ext>
            </a:extLst>
          </p:cNvPr>
          <p:cNvSpPr>
            <a:spLocks noGrp="1"/>
          </p:cNvSpPr>
          <p:nvPr>
            <p:ph type="title"/>
          </p:nvPr>
        </p:nvSpPr>
        <p:spPr/>
        <p:txBody>
          <a:bodyPr/>
          <a:lstStyle/>
          <a:p>
            <a:r>
              <a:rPr lang="en-GB" dirty="0"/>
              <a:t>Description of the Project </a:t>
            </a:r>
          </a:p>
        </p:txBody>
      </p:sp>
      <p:sp>
        <p:nvSpPr>
          <p:cNvPr id="3" name="Content Placeholder 2">
            <a:extLst>
              <a:ext uri="{FF2B5EF4-FFF2-40B4-BE49-F238E27FC236}">
                <a16:creationId xmlns:a16="http://schemas.microsoft.com/office/drawing/2014/main" id="{6C0D93CE-2A88-4C34-8C11-FFDCC9409558}"/>
              </a:ext>
            </a:extLst>
          </p:cNvPr>
          <p:cNvSpPr>
            <a:spLocks noGrp="1"/>
          </p:cNvSpPr>
          <p:nvPr>
            <p:ph sz="quarter" idx="13"/>
          </p:nvPr>
        </p:nvSpPr>
        <p:spPr>
          <a:xfrm>
            <a:off x="735676" y="2728414"/>
            <a:ext cx="10394707" cy="3311189"/>
          </a:xfrm>
        </p:spPr>
        <p:txBody>
          <a:bodyPr/>
          <a:lstStyle/>
          <a:p>
            <a:r>
              <a:rPr lang="en-GB" sz="1800" dirty="0">
                <a:effectLst/>
                <a:latin typeface="Times New Roman" panose="02020603050405020304" pitchFamily="18" charset="0"/>
                <a:ea typeface="Calibri" panose="020F0502020204030204" pitchFamily="34" charset="0"/>
                <a:cs typeface="Arial" panose="020B0604020202020204" pitchFamily="34" charset="0"/>
              </a:rPr>
              <a:t>The UK's FMCG business imports £38.5 billion, with France accounting for the majority of amount (739 million British pounds) </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By joining the Perfume market, 'From Nature' will be able to provide a new product range. </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The firm will do a market analysis and determine the popularity of imported fragrances, after which it will target clients in the United Kingdom who are interested in purchasing the product. </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The UK fragrance market is valued at about 1.84 billion pounds, making it a very profitable sector </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The business intends to develop a variety of flavoured scents aimed at various age groups and consumption habits. </a:t>
            </a:r>
            <a:endParaRPr lang="en-GB" dirty="0">
              <a:latin typeface="Times New Roman" panose="02020603050405020304" pitchFamily="18" charset="0"/>
              <a:ea typeface="Calibri" panose="020F0502020204030204" pitchFamily="34" charset="0"/>
              <a:cs typeface="Arial" panose="020B0604020202020204" pitchFamily="34" charset="0"/>
            </a:endParaRPr>
          </a:p>
          <a:p>
            <a:endParaRPr lang="en-GB" dirty="0">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86142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17E-EF7F-4407-A82B-207B557A7CCB}"/>
              </a:ext>
            </a:extLst>
          </p:cNvPr>
          <p:cNvSpPr>
            <a:spLocks noGrp="1"/>
          </p:cNvSpPr>
          <p:nvPr>
            <p:ph type="title"/>
          </p:nvPr>
        </p:nvSpPr>
        <p:spPr/>
        <p:txBody>
          <a:bodyPr/>
          <a:lstStyle/>
          <a:p>
            <a:r>
              <a:rPr lang="en-GB" dirty="0"/>
              <a:t>Stakeholder Analysis</a:t>
            </a:r>
          </a:p>
        </p:txBody>
      </p:sp>
      <p:graphicFrame>
        <p:nvGraphicFramePr>
          <p:cNvPr id="8" name="Content Placeholder 7">
            <a:extLst>
              <a:ext uri="{FF2B5EF4-FFF2-40B4-BE49-F238E27FC236}">
                <a16:creationId xmlns:a16="http://schemas.microsoft.com/office/drawing/2014/main" id="{3F7C8A78-F16E-43BF-B8D7-47F24741F309}"/>
              </a:ext>
            </a:extLst>
          </p:cNvPr>
          <p:cNvGraphicFramePr>
            <a:graphicFrameLocks noGrp="1"/>
          </p:cNvGraphicFramePr>
          <p:nvPr>
            <p:ph sz="quarter" idx="13"/>
            <p:extLst>
              <p:ext uri="{D42A27DB-BD31-4B8C-83A1-F6EECF244321}">
                <p14:modId xmlns:p14="http://schemas.microsoft.com/office/powerpoint/2010/main" val="3487993168"/>
              </p:ext>
            </p:extLst>
          </p:nvPr>
        </p:nvGraphicFramePr>
        <p:xfrm>
          <a:off x="898525" y="2572807"/>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2258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D9FF-61D1-46E5-BB68-2BBAED027CD7}"/>
              </a:ext>
            </a:extLst>
          </p:cNvPr>
          <p:cNvSpPr>
            <a:spLocks noGrp="1"/>
          </p:cNvSpPr>
          <p:nvPr>
            <p:ph type="title"/>
          </p:nvPr>
        </p:nvSpPr>
        <p:spPr/>
        <p:txBody>
          <a:bodyPr/>
          <a:lstStyle/>
          <a:p>
            <a:r>
              <a:rPr lang="en-GB" dirty="0"/>
              <a:t>Work Breakdown Structure (WBS)</a:t>
            </a:r>
          </a:p>
        </p:txBody>
      </p:sp>
      <p:graphicFrame>
        <p:nvGraphicFramePr>
          <p:cNvPr id="7" name="Content Placeholder 6">
            <a:extLst>
              <a:ext uri="{FF2B5EF4-FFF2-40B4-BE49-F238E27FC236}">
                <a16:creationId xmlns:a16="http://schemas.microsoft.com/office/drawing/2014/main" id="{25FD26EA-0D06-483A-98F2-2B565152257E}"/>
              </a:ext>
            </a:extLst>
          </p:cNvPr>
          <p:cNvGraphicFramePr>
            <a:graphicFrameLocks noGrp="1"/>
          </p:cNvGraphicFramePr>
          <p:nvPr>
            <p:ph sz="quarter" idx="13"/>
            <p:extLst>
              <p:ext uri="{D42A27DB-BD31-4B8C-83A1-F6EECF244321}">
                <p14:modId xmlns:p14="http://schemas.microsoft.com/office/powerpoint/2010/main" val="3552401155"/>
              </p:ext>
            </p:extLst>
          </p:nvPr>
        </p:nvGraphicFramePr>
        <p:xfrm>
          <a:off x="750570" y="2642870"/>
          <a:ext cx="10690860" cy="3818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4818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0ABBC-F9F1-45FE-B8C8-6FC1222AA46C}"/>
              </a:ext>
            </a:extLst>
          </p:cNvPr>
          <p:cNvSpPr>
            <a:spLocks noGrp="1"/>
          </p:cNvSpPr>
          <p:nvPr>
            <p:ph type="title"/>
          </p:nvPr>
        </p:nvSpPr>
        <p:spPr/>
        <p:txBody>
          <a:bodyPr/>
          <a:lstStyle/>
          <a:p>
            <a:r>
              <a:rPr lang="en-GB" dirty="0"/>
              <a:t>A draft of resources</a:t>
            </a:r>
          </a:p>
        </p:txBody>
      </p:sp>
      <p:graphicFrame>
        <p:nvGraphicFramePr>
          <p:cNvPr id="4" name="Content Placeholder 3">
            <a:extLst>
              <a:ext uri="{FF2B5EF4-FFF2-40B4-BE49-F238E27FC236}">
                <a16:creationId xmlns:a16="http://schemas.microsoft.com/office/drawing/2014/main" id="{31AA4C16-8C18-4523-A9D1-9630310C8265}"/>
              </a:ext>
            </a:extLst>
          </p:cNvPr>
          <p:cNvGraphicFramePr>
            <a:graphicFrameLocks noGrp="1"/>
          </p:cNvGraphicFramePr>
          <p:nvPr>
            <p:ph sz="quarter" idx="13"/>
            <p:extLst>
              <p:ext uri="{D42A27DB-BD31-4B8C-83A1-F6EECF244321}">
                <p14:modId xmlns:p14="http://schemas.microsoft.com/office/powerpoint/2010/main" val="3703595778"/>
              </p:ext>
            </p:extLst>
          </p:nvPr>
        </p:nvGraphicFramePr>
        <p:xfrm>
          <a:off x="1463040" y="2468880"/>
          <a:ext cx="9494520" cy="3947160"/>
        </p:xfrm>
        <a:graphic>
          <a:graphicData uri="http://schemas.openxmlformats.org/drawingml/2006/table">
            <a:tbl>
              <a:tblPr firstRow="1" firstCol="1" bandRow="1">
                <a:tableStyleId>{5C22544A-7EE6-4342-B048-85BDC9FD1C3A}</a:tableStyleId>
              </a:tblPr>
              <a:tblGrid>
                <a:gridCol w="4637578">
                  <a:extLst>
                    <a:ext uri="{9D8B030D-6E8A-4147-A177-3AD203B41FA5}">
                      <a16:colId xmlns:a16="http://schemas.microsoft.com/office/drawing/2014/main" val="1661431963"/>
                    </a:ext>
                  </a:extLst>
                </a:gridCol>
                <a:gridCol w="4856942">
                  <a:extLst>
                    <a:ext uri="{9D8B030D-6E8A-4147-A177-3AD203B41FA5}">
                      <a16:colId xmlns:a16="http://schemas.microsoft.com/office/drawing/2014/main" val="3743125043"/>
                    </a:ext>
                  </a:extLst>
                </a:gridCol>
              </a:tblGrid>
              <a:tr h="328930">
                <a:tc>
                  <a:txBody>
                    <a:bodyPr/>
                    <a:lstStyle/>
                    <a:p>
                      <a:pPr marL="0" marR="0" algn="just">
                        <a:lnSpc>
                          <a:spcPct val="150000"/>
                        </a:lnSpc>
                        <a:spcBef>
                          <a:spcPts val="0"/>
                        </a:spcBef>
                        <a:spcAft>
                          <a:spcPts val="0"/>
                        </a:spcAft>
                      </a:pPr>
                      <a:r>
                        <a:rPr lang="en-GB" sz="1600" dirty="0">
                          <a:effectLst/>
                        </a:rPr>
                        <a:t>Name of the Resources</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Cost (£)</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899015976"/>
                  </a:ext>
                </a:extLst>
              </a:tr>
              <a:tr h="328930">
                <a:tc>
                  <a:txBody>
                    <a:bodyPr/>
                    <a:lstStyle/>
                    <a:p>
                      <a:pPr marL="0" marR="0" algn="just">
                        <a:lnSpc>
                          <a:spcPct val="150000"/>
                        </a:lnSpc>
                        <a:spcBef>
                          <a:spcPts val="0"/>
                        </a:spcBef>
                        <a:spcAft>
                          <a:spcPts val="0"/>
                        </a:spcAft>
                      </a:pPr>
                      <a:r>
                        <a:rPr lang="en-GB" sz="1600" dirty="0">
                          <a:effectLst/>
                        </a:rPr>
                        <a:t>Raw materials</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200,000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1164840775"/>
                  </a:ext>
                </a:extLst>
              </a:tr>
              <a:tr h="328930">
                <a:tc>
                  <a:txBody>
                    <a:bodyPr/>
                    <a:lstStyle/>
                    <a:p>
                      <a:pPr marL="0" marR="0" algn="just">
                        <a:lnSpc>
                          <a:spcPct val="150000"/>
                        </a:lnSpc>
                        <a:spcBef>
                          <a:spcPts val="0"/>
                        </a:spcBef>
                        <a:spcAft>
                          <a:spcPts val="0"/>
                        </a:spcAft>
                      </a:pPr>
                      <a:r>
                        <a:rPr lang="en-GB" sz="1600" dirty="0">
                          <a:effectLst/>
                        </a:rPr>
                        <a:t>App and Website</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50,000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3392887808"/>
                  </a:ext>
                </a:extLst>
              </a:tr>
              <a:tr h="328930">
                <a:tc>
                  <a:txBody>
                    <a:bodyPr/>
                    <a:lstStyle/>
                    <a:p>
                      <a:pPr marL="0" marR="0" algn="just">
                        <a:lnSpc>
                          <a:spcPct val="150000"/>
                        </a:lnSpc>
                        <a:spcBef>
                          <a:spcPts val="0"/>
                        </a:spcBef>
                        <a:spcAft>
                          <a:spcPts val="0"/>
                        </a:spcAft>
                      </a:pPr>
                      <a:r>
                        <a:rPr lang="en-GB" sz="1600" dirty="0">
                          <a:effectLst/>
                        </a:rPr>
                        <a:t>Business Logo</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2,450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4156533522"/>
                  </a:ext>
                </a:extLst>
              </a:tr>
              <a:tr h="328930">
                <a:tc>
                  <a:txBody>
                    <a:bodyPr/>
                    <a:lstStyle/>
                    <a:p>
                      <a:pPr marL="0" marR="0" algn="just">
                        <a:lnSpc>
                          <a:spcPct val="150000"/>
                        </a:lnSpc>
                        <a:spcBef>
                          <a:spcPts val="0"/>
                        </a:spcBef>
                        <a:spcAft>
                          <a:spcPts val="0"/>
                        </a:spcAft>
                      </a:pPr>
                      <a:r>
                        <a:rPr lang="en-GB" sz="1600" dirty="0">
                          <a:effectLst/>
                        </a:rPr>
                        <a:t>Salary of the Employees</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90,000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1802585407"/>
                  </a:ext>
                </a:extLst>
              </a:tr>
              <a:tr h="328930">
                <a:tc>
                  <a:txBody>
                    <a:bodyPr/>
                    <a:lstStyle/>
                    <a:p>
                      <a:pPr marL="0" marR="0" algn="just">
                        <a:lnSpc>
                          <a:spcPct val="150000"/>
                        </a:lnSpc>
                        <a:spcBef>
                          <a:spcPts val="0"/>
                        </a:spcBef>
                        <a:spcAft>
                          <a:spcPts val="0"/>
                        </a:spcAft>
                      </a:pPr>
                      <a:r>
                        <a:rPr lang="en-GB" sz="1600" dirty="0">
                          <a:effectLst/>
                        </a:rPr>
                        <a:t>Promotional Materials</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7,000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2255627119"/>
                  </a:ext>
                </a:extLst>
              </a:tr>
              <a:tr h="328930">
                <a:tc>
                  <a:txBody>
                    <a:bodyPr/>
                    <a:lstStyle/>
                    <a:p>
                      <a:pPr marL="0" marR="0" algn="just">
                        <a:lnSpc>
                          <a:spcPct val="150000"/>
                        </a:lnSpc>
                        <a:spcBef>
                          <a:spcPts val="0"/>
                        </a:spcBef>
                        <a:spcAft>
                          <a:spcPts val="0"/>
                        </a:spcAft>
                      </a:pPr>
                      <a:r>
                        <a:rPr lang="en-GB" sz="1600" dirty="0">
                          <a:effectLst/>
                        </a:rPr>
                        <a:t>Insurances cost</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10,000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1908995207"/>
                  </a:ext>
                </a:extLst>
              </a:tr>
              <a:tr h="328930">
                <a:tc>
                  <a:txBody>
                    <a:bodyPr/>
                    <a:lstStyle/>
                    <a:p>
                      <a:pPr marL="0" marR="0" algn="just">
                        <a:lnSpc>
                          <a:spcPct val="150000"/>
                        </a:lnSpc>
                        <a:spcBef>
                          <a:spcPts val="0"/>
                        </a:spcBef>
                        <a:spcAft>
                          <a:spcPts val="0"/>
                        </a:spcAft>
                      </a:pPr>
                      <a:r>
                        <a:rPr lang="en-GB" sz="1600" dirty="0">
                          <a:effectLst/>
                        </a:rPr>
                        <a:t>Computer and Accessories</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50,000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468834894"/>
                  </a:ext>
                </a:extLst>
              </a:tr>
              <a:tr h="328930">
                <a:tc>
                  <a:txBody>
                    <a:bodyPr/>
                    <a:lstStyle/>
                    <a:p>
                      <a:pPr marL="0" marR="0" algn="just">
                        <a:lnSpc>
                          <a:spcPct val="150000"/>
                        </a:lnSpc>
                        <a:spcBef>
                          <a:spcPts val="0"/>
                        </a:spcBef>
                        <a:spcAft>
                          <a:spcPts val="0"/>
                        </a:spcAft>
                      </a:pPr>
                      <a:r>
                        <a:rPr lang="en-GB" sz="1600" dirty="0">
                          <a:effectLst/>
                        </a:rPr>
                        <a:t>Factory Leasing Cost </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120,000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3375321590"/>
                  </a:ext>
                </a:extLst>
              </a:tr>
              <a:tr h="328930">
                <a:tc>
                  <a:txBody>
                    <a:bodyPr/>
                    <a:lstStyle/>
                    <a:p>
                      <a:pPr marL="0" marR="0" algn="just">
                        <a:lnSpc>
                          <a:spcPct val="150000"/>
                        </a:lnSpc>
                        <a:spcBef>
                          <a:spcPts val="0"/>
                        </a:spcBef>
                        <a:spcAft>
                          <a:spcPts val="0"/>
                        </a:spcAft>
                      </a:pPr>
                      <a:r>
                        <a:rPr lang="en-GB" sz="1600" dirty="0">
                          <a:effectLst/>
                        </a:rPr>
                        <a:t>Machinery Leasing Cost</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250,000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3732340441"/>
                  </a:ext>
                </a:extLst>
              </a:tr>
              <a:tr h="328930">
                <a:tc>
                  <a:txBody>
                    <a:bodyPr/>
                    <a:lstStyle/>
                    <a:p>
                      <a:pPr marL="0" marR="0" algn="just">
                        <a:lnSpc>
                          <a:spcPct val="150000"/>
                        </a:lnSpc>
                        <a:spcBef>
                          <a:spcPts val="0"/>
                        </a:spcBef>
                        <a:spcAft>
                          <a:spcPts val="0"/>
                        </a:spcAft>
                      </a:pPr>
                      <a:r>
                        <a:rPr lang="en-GB" sz="1600" dirty="0">
                          <a:effectLst/>
                        </a:rPr>
                        <a:t>Vehicles leasing</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150,000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4260102135"/>
                  </a:ext>
                </a:extLst>
              </a:tr>
              <a:tr h="328930">
                <a:tc>
                  <a:txBody>
                    <a:bodyPr/>
                    <a:lstStyle/>
                    <a:p>
                      <a:pPr marL="0" marR="0" algn="just">
                        <a:lnSpc>
                          <a:spcPct val="150000"/>
                        </a:lnSpc>
                        <a:spcBef>
                          <a:spcPts val="0"/>
                        </a:spcBef>
                        <a:spcAft>
                          <a:spcPts val="0"/>
                        </a:spcAft>
                      </a:pPr>
                      <a:r>
                        <a:rPr lang="en-GB" sz="1600" dirty="0">
                          <a:effectLst/>
                        </a:rPr>
                        <a:t>Total</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tc>
                  <a:txBody>
                    <a:bodyPr/>
                    <a:lstStyle/>
                    <a:p>
                      <a:pPr marL="0" marR="0" algn="just">
                        <a:lnSpc>
                          <a:spcPct val="150000"/>
                        </a:lnSpc>
                        <a:spcBef>
                          <a:spcPts val="0"/>
                        </a:spcBef>
                        <a:spcAft>
                          <a:spcPts val="0"/>
                        </a:spcAft>
                      </a:pPr>
                      <a:r>
                        <a:rPr lang="en-GB" sz="1600" dirty="0">
                          <a:effectLst/>
                        </a:rPr>
                        <a:t>729,450</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a:txBody>
                  <a:tcPr marL="49922" marR="49922" marT="0" marB="0" anchor="ctr"/>
                </a:tc>
                <a:extLst>
                  <a:ext uri="{0D108BD9-81ED-4DB2-BD59-A6C34878D82A}">
                    <a16:rowId xmlns:a16="http://schemas.microsoft.com/office/drawing/2014/main" val="4234825019"/>
                  </a:ext>
                </a:extLst>
              </a:tr>
            </a:tbl>
          </a:graphicData>
        </a:graphic>
      </p:graphicFrame>
    </p:spTree>
    <p:extLst>
      <p:ext uri="{BB962C8B-B14F-4D97-AF65-F5344CB8AC3E}">
        <p14:creationId xmlns:p14="http://schemas.microsoft.com/office/powerpoint/2010/main" val="2329419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43FC-48A1-404F-AECF-D193E17DB671}"/>
              </a:ext>
            </a:extLst>
          </p:cNvPr>
          <p:cNvSpPr>
            <a:spLocks noGrp="1"/>
          </p:cNvSpPr>
          <p:nvPr>
            <p:ph type="title"/>
          </p:nvPr>
        </p:nvSpPr>
        <p:spPr/>
        <p:txBody>
          <a:bodyPr/>
          <a:lstStyle/>
          <a:p>
            <a:r>
              <a:rPr lang="en-GB" dirty="0"/>
              <a:t>Consideration of resources</a:t>
            </a:r>
          </a:p>
        </p:txBody>
      </p:sp>
      <p:sp>
        <p:nvSpPr>
          <p:cNvPr id="3" name="Content Placeholder 2">
            <a:extLst>
              <a:ext uri="{FF2B5EF4-FFF2-40B4-BE49-F238E27FC236}">
                <a16:creationId xmlns:a16="http://schemas.microsoft.com/office/drawing/2014/main" id="{EAFA7CFE-3CF7-4A69-92A7-318657ACACA3}"/>
              </a:ext>
            </a:extLst>
          </p:cNvPr>
          <p:cNvSpPr>
            <a:spLocks noGrp="1"/>
          </p:cNvSpPr>
          <p:nvPr>
            <p:ph sz="quarter" idx="13"/>
          </p:nvPr>
        </p:nvSpPr>
        <p:spPr>
          <a:xfrm>
            <a:off x="685800" y="2840636"/>
            <a:ext cx="10394707" cy="3311189"/>
          </a:xfrm>
        </p:spPr>
        <p:txBody>
          <a:bodyPr>
            <a:normAutofit/>
          </a:bodyPr>
          <a:lstStyle/>
          <a:p>
            <a:pPr>
              <a:buFont typeface="+mj-lt"/>
              <a:buAutoNum type="arabicPeriod"/>
            </a:pPr>
            <a:r>
              <a:rPr lang="en-GB" sz="2000" dirty="0"/>
              <a:t>Expert Judgment</a:t>
            </a:r>
          </a:p>
          <a:p>
            <a:pPr>
              <a:buFont typeface="+mj-lt"/>
              <a:buAutoNum type="arabicPeriod"/>
            </a:pPr>
            <a:r>
              <a:rPr lang="en-GB" sz="2000" dirty="0"/>
              <a:t>Alternative Analysis</a:t>
            </a:r>
          </a:p>
          <a:p>
            <a:pPr>
              <a:buFont typeface="+mj-lt"/>
              <a:buAutoNum type="arabicPeriod"/>
            </a:pPr>
            <a:r>
              <a:rPr lang="en-GB" sz="2000" dirty="0"/>
              <a:t>Published estimation data</a:t>
            </a:r>
          </a:p>
          <a:p>
            <a:pPr>
              <a:buFont typeface="+mj-lt"/>
              <a:buAutoNum type="arabicPeriod"/>
            </a:pPr>
            <a:r>
              <a:rPr lang="en-GB" sz="2000" dirty="0"/>
              <a:t>Project management Software</a:t>
            </a:r>
          </a:p>
          <a:p>
            <a:pPr>
              <a:buFont typeface="+mj-lt"/>
              <a:buAutoNum type="arabicPeriod"/>
            </a:pPr>
            <a:r>
              <a:rPr lang="en-GB" sz="2000" dirty="0"/>
              <a:t>Bottom-up Estimating</a:t>
            </a:r>
          </a:p>
          <a:p>
            <a:pPr>
              <a:buFont typeface="+mj-lt"/>
              <a:buAutoNum type="arabicPeriod"/>
            </a:pPr>
            <a:endParaRPr lang="en-GB" sz="2000" dirty="0"/>
          </a:p>
          <a:p>
            <a:pPr>
              <a:buFont typeface="+mj-lt"/>
              <a:buAutoNum type="arabicPeriod"/>
            </a:pPr>
            <a:endParaRPr lang="en-GB" sz="2000" dirty="0"/>
          </a:p>
          <a:p>
            <a:pPr>
              <a:buFont typeface="+mj-lt"/>
              <a:buAutoNum type="arabicPeriod"/>
            </a:pPr>
            <a:endParaRPr lang="en-GB" sz="2000" dirty="0"/>
          </a:p>
        </p:txBody>
      </p:sp>
    </p:spTree>
    <p:extLst>
      <p:ext uri="{BB962C8B-B14F-4D97-AF65-F5344CB8AC3E}">
        <p14:creationId xmlns:p14="http://schemas.microsoft.com/office/powerpoint/2010/main" val="224468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98C1-DE36-4D7B-92E7-A599FFE8B110}"/>
              </a:ext>
            </a:extLst>
          </p:cNvPr>
          <p:cNvSpPr>
            <a:spLocks noGrp="1"/>
          </p:cNvSpPr>
          <p:nvPr>
            <p:ph type="title"/>
          </p:nvPr>
        </p:nvSpPr>
        <p:spPr/>
        <p:txBody>
          <a:bodyPr/>
          <a:lstStyle/>
          <a:p>
            <a:r>
              <a:rPr lang="en-GB" dirty="0"/>
              <a:t>Gantt Chart</a:t>
            </a:r>
          </a:p>
        </p:txBody>
      </p:sp>
      <p:graphicFrame>
        <p:nvGraphicFramePr>
          <p:cNvPr id="4" name="Content Placeholder 3">
            <a:extLst>
              <a:ext uri="{FF2B5EF4-FFF2-40B4-BE49-F238E27FC236}">
                <a16:creationId xmlns:a16="http://schemas.microsoft.com/office/drawing/2014/main" id="{08C5374D-A0D3-4109-ADB9-792275C520CF}"/>
              </a:ext>
            </a:extLst>
          </p:cNvPr>
          <p:cNvGraphicFramePr>
            <a:graphicFrameLocks noGrp="1"/>
          </p:cNvGraphicFramePr>
          <p:nvPr>
            <p:ph sz="quarter" idx="13"/>
            <p:extLst>
              <p:ext uri="{D42A27DB-BD31-4B8C-83A1-F6EECF244321}">
                <p14:modId xmlns:p14="http://schemas.microsoft.com/office/powerpoint/2010/main" val="2144330677"/>
              </p:ext>
            </p:extLst>
          </p:nvPr>
        </p:nvGraphicFramePr>
        <p:xfrm>
          <a:off x="486771" y="2386756"/>
          <a:ext cx="4511950" cy="4090244"/>
        </p:xfrm>
        <a:graphic>
          <a:graphicData uri="http://schemas.openxmlformats.org/drawingml/2006/table">
            <a:tbl>
              <a:tblPr firstRow="1" firstCol="1" bandRow="1">
                <a:tableStyleId>{5C22544A-7EE6-4342-B048-85BDC9FD1C3A}</a:tableStyleId>
              </a:tblPr>
              <a:tblGrid>
                <a:gridCol w="2403967">
                  <a:extLst>
                    <a:ext uri="{9D8B030D-6E8A-4147-A177-3AD203B41FA5}">
                      <a16:colId xmlns:a16="http://schemas.microsoft.com/office/drawing/2014/main" val="2656170448"/>
                    </a:ext>
                  </a:extLst>
                </a:gridCol>
                <a:gridCol w="804029">
                  <a:extLst>
                    <a:ext uri="{9D8B030D-6E8A-4147-A177-3AD203B41FA5}">
                      <a16:colId xmlns:a16="http://schemas.microsoft.com/office/drawing/2014/main" val="765184103"/>
                    </a:ext>
                  </a:extLst>
                </a:gridCol>
                <a:gridCol w="1303954">
                  <a:extLst>
                    <a:ext uri="{9D8B030D-6E8A-4147-A177-3AD203B41FA5}">
                      <a16:colId xmlns:a16="http://schemas.microsoft.com/office/drawing/2014/main" val="3888995040"/>
                    </a:ext>
                  </a:extLst>
                </a:gridCol>
              </a:tblGrid>
              <a:tr h="1221879">
                <a:tc>
                  <a:txBody>
                    <a:bodyPr/>
                    <a:lstStyle/>
                    <a:p>
                      <a:pPr marL="0" marR="0">
                        <a:lnSpc>
                          <a:spcPct val="150000"/>
                        </a:lnSpc>
                        <a:spcBef>
                          <a:spcPts val="0"/>
                        </a:spcBef>
                        <a:spcAft>
                          <a:spcPts val="0"/>
                        </a:spcAft>
                      </a:pPr>
                      <a:r>
                        <a:rPr lang="en-US" sz="1200" dirty="0">
                          <a:effectLst/>
                        </a:rPr>
                        <a:t>Tasks</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rPr>
                        <a:t>Initiation</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rPr>
                        <a:t>Completion Days</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9733889"/>
                  </a:ext>
                </a:extLst>
              </a:tr>
              <a:tr h="573673">
                <a:tc>
                  <a:txBody>
                    <a:bodyPr/>
                    <a:lstStyle/>
                    <a:p>
                      <a:pPr marL="457200" marR="0" algn="just">
                        <a:lnSpc>
                          <a:spcPct val="150000"/>
                        </a:lnSpc>
                        <a:spcBef>
                          <a:spcPts val="0"/>
                        </a:spcBef>
                        <a:spcAft>
                          <a:spcPts val="0"/>
                        </a:spcAft>
                      </a:pPr>
                      <a:r>
                        <a:rPr lang="en-US" sz="1200" dirty="0">
                          <a:effectLst/>
                        </a:rPr>
                        <a:t>Initiation</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10-Mar</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11</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90304674"/>
                  </a:ext>
                </a:extLst>
              </a:tr>
              <a:tr h="573673">
                <a:tc>
                  <a:txBody>
                    <a:bodyPr/>
                    <a:lstStyle/>
                    <a:p>
                      <a:pPr marL="457200" marR="0" algn="just">
                        <a:lnSpc>
                          <a:spcPct val="150000"/>
                        </a:lnSpc>
                        <a:spcBef>
                          <a:spcPts val="0"/>
                        </a:spcBef>
                        <a:spcAft>
                          <a:spcPts val="0"/>
                        </a:spcAft>
                      </a:pPr>
                      <a:r>
                        <a:rPr lang="en-US" sz="1200" dirty="0">
                          <a:effectLst/>
                        </a:rPr>
                        <a:t>Planning</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20-Mar</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10</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77880063"/>
                  </a:ext>
                </a:extLst>
              </a:tr>
              <a:tr h="573673">
                <a:tc>
                  <a:txBody>
                    <a:bodyPr/>
                    <a:lstStyle/>
                    <a:p>
                      <a:pPr marL="457200" marR="0" algn="just">
                        <a:lnSpc>
                          <a:spcPct val="150000"/>
                        </a:lnSpc>
                        <a:spcBef>
                          <a:spcPts val="0"/>
                        </a:spcBef>
                        <a:spcAft>
                          <a:spcPts val="0"/>
                        </a:spcAft>
                      </a:pPr>
                      <a:r>
                        <a:rPr lang="en-US" sz="1200" dirty="0">
                          <a:effectLst/>
                        </a:rPr>
                        <a:t>Execution</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31- Mar</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10</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99463976"/>
                  </a:ext>
                </a:extLst>
              </a:tr>
              <a:tr h="573673">
                <a:tc>
                  <a:txBody>
                    <a:bodyPr/>
                    <a:lstStyle/>
                    <a:p>
                      <a:pPr marL="457200" marR="0" algn="just">
                        <a:lnSpc>
                          <a:spcPct val="150000"/>
                        </a:lnSpc>
                        <a:spcBef>
                          <a:spcPts val="0"/>
                        </a:spcBef>
                        <a:spcAft>
                          <a:spcPts val="0"/>
                        </a:spcAft>
                      </a:pPr>
                      <a:r>
                        <a:rPr lang="en-US" sz="1200" dirty="0">
                          <a:effectLst/>
                        </a:rPr>
                        <a:t>Control</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10- Apr</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18</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55548749"/>
                  </a:ext>
                </a:extLst>
              </a:tr>
              <a:tr h="573673">
                <a:tc>
                  <a:txBody>
                    <a:bodyPr/>
                    <a:lstStyle/>
                    <a:p>
                      <a:pPr marL="457200" marR="0" algn="just">
                        <a:lnSpc>
                          <a:spcPct val="150000"/>
                        </a:lnSpc>
                        <a:spcBef>
                          <a:spcPts val="0"/>
                        </a:spcBef>
                        <a:spcAft>
                          <a:spcPts val="0"/>
                        </a:spcAft>
                      </a:pPr>
                      <a:r>
                        <a:rPr lang="en-US" sz="1200" dirty="0">
                          <a:effectLst/>
                        </a:rPr>
                        <a:t>Closing</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28- Apr</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9</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74063349"/>
                  </a:ext>
                </a:extLst>
              </a:tr>
            </a:tbl>
          </a:graphicData>
        </a:graphic>
      </p:graphicFrame>
      <p:graphicFrame>
        <p:nvGraphicFramePr>
          <p:cNvPr id="6" name="Table 5">
            <a:extLst>
              <a:ext uri="{FF2B5EF4-FFF2-40B4-BE49-F238E27FC236}">
                <a16:creationId xmlns:a16="http://schemas.microsoft.com/office/drawing/2014/main" id="{8072A1BC-322B-4777-BB8A-96B23FD6656A}"/>
              </a:ext>
            </a:extLst>
          </p:cNvPr>
          <p:cNvGraphicFramePr>
            <a:graphicFrameLocks noGrp="1"/>
          </p:cNvGraphicFramePr>
          <p:nvPr>
            <p:extLst>
              <p:ext uri="{D42A27DB-BD31-4B8C-83A1-F6EECF244321}">
                <p14:modId xmlns:p14="http://schemas.microsoft.com/office/powerpoint/2010/main" val="2447399451"/>
              </p:ext>
            </p:extLst>
          </p:nvPr>
        </p:nvGraphicFramePr>
        <p:xfrm>
          <a:off x="5279549" y="2386755"/>
          <a:ext cx="6425684" cy="4090242"/>
        </p:xfrm>
        <a:graphic>
          <a:graphicData uri="http://schemas.openxmlformats.org/drawingml/2006/table">
            <a:tbl>
              <a:tblPr firstRow="1" firstCol="1" bandRow="1"/>
              <a:tblGrid>
                <a:gridCol w="1053814">
                  <a:extLst>
                    <a:ext uri="{9D8B030D-6E8A-4147-A177-3AD203B41FA5}">
                      <a16:colId xmlns:a16="http://schemas.microsoft.com/office/drawing/2014/main" val="3674700689"/>
                    </a:ext>
                  </a:extLst>
                </a:gridCol>
                <a:gridCol w="537187">
                  <a:extLst>
                    <a:ext uri="{9D8B030D-6E8A-4147-A177-3AD203B41FA5}">
                      <a16:colId xmlns:a16="http://schemas.microsoft.com/office/drawing/2014/main" val="3868387570"/>
                    </a:ext>
                  </a:extLst>
                </a:gridCol>
                <a:gridCol w="537187">
                  <a:extLst>
                    <a:ext uri="{9D8B030D-6E8A-4147-A177-3AD203B41FA5}">
                      <a16:colId xmlns:a16="http://schemas.microsoft.com/office/drawing/2014/main" val="292580500"/>
                    </a:ext>
                  </a:extLst>
                </a:gridCol>
                <a:gridCol w="537187">
                  <a:extLst>
                    <a:ext uri="{9D8B030D-6E8A-4147-A177-3AD203B41FA5}">
                      <a16:colId xmlns:a16="http://schemas.microsoft.com/office/drawing/2014/main" val="2685891738"/>
                    </a:ext>
                  </a:extLst>
                </a:gridCol>
                <a:gridCol w="537187">
                  <a:extLst>
                    <a:ext uri="{9D8B030D-6E8A-4147-A177-3AD203B41FA5}">
                      <a16:colId xmlns:a16="http://schemas.microsoft.com/office/drawing/2014/main" val="1353906765"/>
                    </a:ext>
                  </a:extLst>
                </a:gridCol>
                <a:gridCol w="537187">
                  <a:extLst>
                    <a:ext uri="{9D8B030D-6E8A-4147-A177-3AD203B41FA5}">
                      <a16:colId xmlns:a16="http://schemas.microsoft.com/office/drawing/2014/main" val="1044317489"/>
                    </a:ext>
                  </a:extLst>
                </a:gridCol>
                <a:gridCol w="537187">
                  <a:extLst>
                    <a:ext uri="{9D8B030D-6E8A-4147-A177-3AD203B41FA5}">
                      <a16:colId xmlns:a16="http://schemas.microsoft.com/office/drawing/2014/main" val="1825204993"/>
                    </a:ext>
                  </a:extLst>
                </a:gridCol>
                <a:gridCol w="537187">
                  <a:extLst>
                    <a:ext uri="{9D8B030D-6E8A-4147-A177-3AD203B41FA5}">
                      <a16:colId xmlns:a16="http://schemas.microsoft.com/office/drawing/2014/main" val="1814941614"/>
                    </a:ext>
                  </a:extLst>
                </a:gridCol>
                <a:gridCol w="537187">
                  <a:extLst>
                    <a:ext uri="{9D8B030D-6E8A-4147-A177-3AD203B41FA5}">
                      <a16:colId xmlns:a16="http://schemas.microsoft.com/office/drawing/2014/main" val="693695637"/>
                    </a:ext>
                  </a:extLst>
                </a:gridCol>
                <a:gridCol w="537187">
                  <a:extLst>
                    <a:ext uri="{9D8B030D-6E8A-4147-A177-3AD203B41FA5}">
                      <a16:colId xmlns:a16="http://schemas.microsoft.com/office/drawing/2014/main" val="2376604911"/>
                    </a:ext>
                  </a:extLst>
                </a:gridCol>
                <a:gridCol w="537187">
                  <a:extLst>
                    <a:ext uri="{9D8B030D-6E8A-4147-A177-3AD203B41FA5}">
                      <a16:colId xmlns:a16="http://schemas.microsoft.com/office/drawing/2014/main" val="1169364533"/>
                    </a:ext>
                  </a:extLst>
                </a:gridCol>
              </a:tblGrid>
              <a:tr h="117878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Tasks</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1</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2</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3</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4</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5</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6</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7</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8</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9</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Week 10</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9050" cap="flat" cmpd="sng" algn="ctr">
                      <a:solidFill>
                        <a:srgbClr val="666666"/>
                      </a:solidFill>
                      <a:prstDash val="solid"/>
                      <a:round/>
                      <a:headEnd type="none" w="med" len="med"/>
                      <a:tailEnd type="none" w="med" len="med"/>
                    </a:lnB>
                  </a:tcPr>
                </a:tc>
                <a:extLst>
                  <a:ext uri="{0D108BD9-81ED-4DB2-BD59-A6C34878D82A}">
                    <a16:rowId xmlns:a16="http://schemas.microsoft.com/office/drawing/2014/main" val="3597029160"/>
                  </a:ext>
                </a:extLst>
              </a:tr>
              <a:tr h="57818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Initiation</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FF0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FF0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extLst>
                  <a:ext uri="{0D108BD9-81ED-4DB2-BD59-A6C34878D82A}">
                    <a16:rowId xmlns:a16="http://schemas.microsoft.com/office/drawing/2014/main" val="12395080"/>
                  </a:ext>
                </a:extLst>
              </a:tr>
              <a:tr h="59873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extLst>
                  <a:ext uri="{0D108BD9-81ED-4DB2-BD59-A6C34878D82A}">
                    <a16:rowId xmlns:a16="http://schemas.microsoft.com/office/drawing/2014/main" val="3734077735"/>
                  </a:ext>
                </a:extLst>
              </a:tr>
              <a:tr h="57818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Execution</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extLst>
                  <a:ext uri="{0D108BD9-81ED-4DB2-BD59-A6C34878D82A}">
                    <a16:rowId xmlns:a16="http://schemas.microsoft.com/office/drawing/2014/main" val="1569308938"/>
                  </a:ext>
                </a:extLst>
              </a:tr>
              <a:tr h="57818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Control</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extLst>
                  <a:ext uri="{0D108BD9-81ED-4DB2-BD59-A6C34878D82A}">
                    <a16:rowId xmlns:a16="http://schemas.microsoft.com/office/drawing/2014/main" val="1072803671"/>
                  </a:ext>
                </a:extLst>
              </a:tr>
              <a:tr h="578182">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Closing</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solidFill>
                      <a:srgbClr val="BF8F00"/>
                    </a:solidFill>
                  </a:tcPr>
                </a:tc>
                <a:tc>
                  <a:txBody>
                    <a:bodyPr/>
                    <a:lstStyle/>
                    <a:p>
                      <a:pPr marL="0" marR="0" algn="just">
                        <a:lnSpc>
                          <a:spcPct val="150000"/>
                        </a:lnSpc>
                        <a:spcBef>
                          <a:spcPts val="0"/>
                        </a:spcBef>
                        <a:spcAft>
                          <a:spcPts val="0"/>
                        </a:spcAft>
                      </a:pPr>
                      <a:r>
                        <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lnL w="12700" cap="flat" cmpd="sng" algn="ctr">
                      <a:solidFill>
                        <a:srgbClr val="999999"/>
                      </a:solidFill>
                      <a:prstDash val="solid"/>
                      <a:round/>
                      <a:headEnd type="none" w="med" len="med"/>
                      <a:tailEnd type="none" w="med" len="med"/>
                    </a:lnL>
                    <a:lnR w="12700" cap="flat" cmpd="sng" algn="ctr">
                      <a:solidFill>
                        <a:srgbClr val="999999"/>
                      </a:solidFill>
                      <a:prstDash val="solid"/>
                      <a:round/>
                      <a:headEnd type="none" w="med" len="med"/>
                      <a:tailEnd type="none" w="med" len="med"/>
                    </a:lnR>
                    <a:lnT w="12700" cap="flat" cmpd="sng" algn="ctr">
                      <a:solidFill>
                        <a:srgbClr val="999999"/>
                      </a:solidFill>
                      <a:prstDash val="solid"/>
                      <a:round/>
                      <a:headEnd type="none" w="med" len="med"/>
                      <a:tailEnd type="none" w="med" len="med"/>
                    </a:lnT>
                    <a:lnB w="12700" cap="flat" cmpd="sng" algn="ctr">
                      <a:solidFill>
                        <a:srgbClr val="999999"/>
                      </a:solidFill>
                      <a:prstDash val="solid"/>
                      <a:round/>
                      <a:headEnd type="none" w="med" len="med"/>
                      <a:tailEnd type="none" w="med" len="med"/>
                    </a:lnB>
                  </a:tcPr>
                </a:tc>
                <a:extLst>
                  <a:ext uri="{0D108BD9-81ED-4DB2-BD59-A6C34878D82A}">
                    <a16:rowId xmlns:a16="http://schemas.microsoft.com/office/drawing/2014/main" val="3625149380"/>
                  </a:ext>
                </a:extLst>
              </a:tr>
            </a:tbl>
          </a:graphicData>
        </a:graphic>
      </p:graphicFrame>
    </p:spTree>
    <p:extLst>
      <p:ext uri="{BB962C8B-B14F-4D97-AF65-F5344CB8AC3E}">
        <p14:creationId xmlns:p14="http://schemas.microsoft.com/office/powerpoint/2010/main" val="48937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6305-3B07-48EF-9B85-169AC8EAEB47}"/>
              </a:ext>
            </a:extLst>
          </p:cNvPr>
          <p:cNvSpPr>
            <a:spLocks noGrp="1"/>
          </p:cNvSpPr>
          <p:nvPr>
            <p:ph type="title"/>
          </p:nvPr>
        </p:nvSpPr>
        <p:spPr/>
        <p:txBody>
          <a:bodyPr/>
          <a:lstStyle/>
          <a:p>
            <a:r>
              <a:rPr lang="en-GB" dirty="0"/>
              <a:t>Risk Assessment</a:t>
            </a:r>
          </a:p>
        </p:txBody>
      </p:sp>
      <p:sp>
        <p:nvSpPr>
          <p:cNvPr id="3" name="Content Placeholder 2">
            <a:extLst>
              <a:ext uri="{FF2B5EF4-FFF2-40B4-BE49-F238E27FC236}">
                <a16:creationId xmlns:a16="http://schemas.microsoft.com/office/drawing/2014/main" id="{FAB7AE85-DFBC-4B7B-A736-928FFDC199F1}"/>
              </a:ext>
            </a:extLst>
          </p:cNvPr>
          <p:cNvSpPr>
            <a:spLocks noGrp="1"/>
          </p:cNvSpPr>
          <p:nvPr>
            <p:ph sz="quarter" idx="13"/>
          </p:nvPr>
        </p:nvSpPr>
        <p:spPr>
          <a:xfrm>
            <a:off x="640080" y="2764436"/>
            <a:ext cx="10394707" cy="3311189"/>
          </a:xfrm>
        </p:spPr>
        <p:txBody>
          <a:bodyPr>
            <a:normAutofit/>
          </a:bodyPr>
          <a:lstStyle/>
          <a:p>
            <a:pPr marL="0" marR="0" algn="just">
              <a:lnSpc>
                <a:spcPct val="150000"/>
              </a:lnSpc>
              <a:spcBef>
                <a:spcPts val="0"/>
              </a:spcBef>
              <a:spcAft>
                <a:spcPts val="800"/>
              </a:spcAft>
            </a:pPr>
            <a:r>
              <a:rPr lang="en-GB" sz="2000" dirty="0">
                <a:effectLst/>
                <a:latin typeface="Times New Roman" panose="02020603050405020304" pitchFamily="18" charset="0"/>
                <a:ea typeface="Calibri" panose="020F0502020204030204" pitchFamily="34" charset="0"/>
                <a:cs typeface="Arial" panose="020B0604020202020204" pitchFamily="34" charset="0"/>
              </a:rPr>
              <a:t>Description of the risk</a:t>
            </a:r>
          </a:p>
          <a:p>
            <a:pPr marL="0" marR="0" algn="just">
              <a:lnSpc>
                <a:spcPct val="150000"/>
              </a:lnSpc>
              <a:spcBef>
                <a:spcPts val="0"/>
              </a:spcBef>
              <a:spcAft>
                <a:spcPts val="800"/>
              </a:spcAft>
            </a:pPr>
            <a:r>
              <a:rPr lang="en-GB" sz="2000" dirty="0">
                <a:effectLst/>
                <a:latin typeface="Times New Roman" panose="02020603050405020304" pitchFamily="18" charset="0"/>
                <a:ea typeface="Calibri" panose="020F0502020204030204" pitchFamily="34" charset="0"/>
                <a:cs typeface="Arial" panose="020B0604020202020204" pitchFamily="34" charset="0"/>
              </a:rPr>
              <a:t>List of causes</a:t>
            </a:r>
          </a:p>
          <a:p>
            <a:pPr marL="0" marR="0" algn="just">
              <a:lnSpc>
                <a:spcPct val="150000"/>
              </a:lnSpc>
              <a:spcBef>
                <a:spcPts val="0"/>
              </a:spcBef>
              <a:spcAft>
                <a:spcPts val="800"/>
              </a:spcAft>
            </a:pPr>
            <a:r>
              <a:rPr lang="en-GB" sz="2000" dirty="0">
                <a:effectLst/>
                <a:latin typeface="Times New Roman" panose="02020603050405020304" pitchFamily="18" charset="0"/>
                <a:ea typeface="Calibri" panose="020F0502020204030204" pitchFamily="34" charset="0"/>
                <a:cs typeface="Arial" panose="020B0604020202020204" pitchFamily="34" charset="0"/>
              </a:rPr>
              <a:t>Consequences Chart</a:t>
            </a:r>
          </a:p>
          <a:p>
            <a:pPr marL="0" marR="0" algn="just">
              <a:lnSpc>
                <a:spcPct val="150000"/>
              </a:lnSpc>
              <a:spcBef>
                <a:spcPts val="0"/>
              </a:spcBef>
              <a:spcAft>
                <a:spcPts val="800"/>
              </a:spcAft>
            </a:pPr>
            <a:r>
              <a:rPr lang="en-GB" sz="2000" dirty="0">
                <a:effectLst/>
                <a:latin typeface="Times New Roman" panose="02020603050405020304" pitchFamily="18" charset="0"/>
                <a:ea typeface="Calibri" panose="020F0502020204030204" pitchFamily="34" charset="0"/>
                <a:cs typeface="Arial" panose="020B0604020202020204" pitchFamily="34" charset="0"/>
              </a:rPr>
              <a:t>List of Preventive controls</a:t>
            </a:r>
          </a:p>
          <a:p>
            <a:pPr marL="0" marR="0" algn="just">
              <a:lnSpc>
                <a:spcPct val="150000"/>
              </a:lnSpc>
              <a:spcBef>
                <a:spcPts val="0"/>
              </a:spcBef>
              <a:spcAft>
                <a:spcPts val="800"/>
              </a:spcAft>
            </a:pPr>
            <a:r>
              <a:rPr lang="en-GB" sz="2000" dirty="0">
                <a:effectLst/>
                <a:latin typeface="Times New Roman" panose="02020603050405020304" pitchFamily="18" charset="0"/>
                <a:ea typeface="Calibri" panose="020F0502020204030204" pitchFamily="34" charset="0"/>
                <a:cs typeface="Arial" panose="020B0604020202020204" pitchFamily="34" charset="0"/>
              </a:rPr>
              <a:t>Corrective Controls List</a:t>
            </a:r>
          </a:p>
          <a:p>
            <a:endParaRPr lang="en-GB" sz="2000" dirty="0"/>
          </a:p>
        </p:txBody>
      </p:sp>
    </p:spTree>
    <p:extLst>
      <p:ext uri="{BB962C8B-B14F-4D97-AF65-F5344CB8AC3E}">
        <p14:creationId xmlns:p14="http://schemas.microsoft.com/office/powerpoint/2010/main" val="1489965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F4A3-AD7B-4257-AD52-9EEB00D9626A}"/>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1D8F3F5F-5F6D-463F-BCB8-63673E3BC027}"/>
              </a:ext>
            </a:extLst>
          </p:cNvPr>
          <p:cNvSpPr>
            <a:spLocks noGrp="1"/>
          </p:cNvSpPr>
          <p:nvPr>
            <p:ph sz="quarter" idx="13"/>
          </p:nvPr>
        </p:nvSpPr>
        <p:spPr>
          <a:xfrm>
            <a:off x="746760" y="2832223"/>
            <a:ext cx="10394707" cy="3705737"/>
          </a:xfrm>
        </p:spPr>
        <p:txBody>
          <a:bodyPr/>
          <a:lstStyle/>
          <a:p>
            <a:r>
              <a:rPr lang="en-GB" dirty="0"/>
              <a:t>The importance of project management in the workplace cannot be overstated. When it's done correctly, it helps every department in the firm run more smoothly </a:t>
            </a:r>
          </a:p>
          <a:p>
            <a:r>
              <a:rPr lang="en-GB" dirty="0"/>
              <a:t>It allows the project team to focus only on the job that matters, rather than becoming side-tracked by misaligned tasks or out-of-control spending. </a:t>
            </a:r>
          </a:p>
          <a:p>
            <a:r>
              <a:rPr lang="en-GB" dirty="0"/>
              <a:t>It enables them to produce results that directly improve the company's bottom line </a:t>
            </a:r>
          </a:p>
          <a:p>
            <a:r>
              <a:rPr lang="en-GB" dirty="0"/>
              <a:t>As a result, it assists employees in comprehending how their work contributes to the firm's strategic goals.</a:t>
            </a:r>
          </a:p>
          <a:p>
            <a:endParaRPr lang="en-GB" dirty="0"/>
          </a:p>
        </p:txBody>
      </p:sp>
    </p:spTree>
    <p:extLst>
      <p:ext uri="{BB962C8B-B14F-4D97-AF65-F5344CB8AC3E}">
        <p14:creationId xmlns:p14="http://schemas.microsoft.com/office/powerpoint/2010/main" val="3393185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EDB5-588A-424D-958E-9BBB04539799}"/>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15047E3-198A-45F9-B287-89BDC25FA0E9}"/>
              </a:ext>
            </a:extLst>
          </p:cNvPr>
          <p:cNvSpPr>
            <a:spLocks noGrp="1"/>
          </p:cNvSpPr>
          <p:nvPr>
            <p:ph sz="quarter" idx="13"/>
          </p:nvPr>
        </p:nvSpPr>
        <p:spPr>
          <a:xfrm>
            <a:off x="640080" y="2810156"/>
            <a:ext cx="10394707" cy="3311189"/>
          </a:xfrm>
        </p:spPr>
        <p:txBody>
          <a:bodyPr>
            <a:normAutofit fontScale="85000" lnSpcReduction="10000"/>
          </a:bodyPr>
          <a:lstStyle/>
          <a:p>
            <a:r>
              <a:rPr lang="en-GB" dirty="0"/>
              <a:t>Chhabra, D., 2020. Factors Affecting Consumer Buying Behaviour and Decision Making Process towards FMCG Products. Journal of Advances and Scholarly Researches in Allied Education, 15(6), pp.131-139.</a:t>
            </a:r>
          </a:p>
          <a:p>
            <a:r>
              <a:rPr lang="en-GB" dirty="0"/>
              <a:t>Davidson, J., 2019. Everyday Project Management. Oakland: Berrett-Koehler Publishers, Incorporated.</a:t>
            </a:r>
          </a:p>
          <a:p>
            <a:r>
              <a:rPr lang="en-GB" dirty="0"/>
              <a:t>Edwards, P., 2019. Managing Project Uncertainty. International Journal of Managing Projects in Business, 2(4).</a:t>
            </a:r>
          </a:p>
          <a:p>
            <a:r>
              <a:rPr lang="en-GB" dirty="0"/>
              <a:t>Fischer, B., Jacobs, H. and Rice, J., 2019. Tools &amp; Resources for Dimensional Projects. A Digital Project Handbook.</a:t>
            </a:r>
          </a:p>
          <a:p>
            <a:r>
              <a:rPr lang="en-GB" dirty="0"/>
              <a:t>Gionfriddo, M. and Milici, S., 2014. Strongly balanced four bowtie systems. Applied Mathematical Sciences, 8, pp.6133-6140.</a:t>
            </a:r>
          </a:p>
          <a:p>
            <a:r>
              <a:rPr lang="en-GB" dirty="0"/>
              <a:t>Helliwell, D., 2018. Expert judgement quantified. Landscape Research, 19(1), pp.7-8.</a:t>
            </a:r>
          </a:p>
          <a:p>
            <a:r>
              <a:rPr lang="en-GB" dirty="0"/>
              <a:t>Jefferson, R., 2016. Planning and the Innovation Process. Progress in Planning, 1, pp.233-312.</a:t>
            </a:r>
          </a:p>
          <a:p>
            <a:endParaRPr lang="en-GB" dirty="0"/>
          </a:p>
        </p:txBody>
      </p:sp>
    </p:spTree>
    <p:extLst>
      <p:ext uri="{BB962C8B-B14F-4D97-AF65-F5344CB8AC3E}">
        <p14:creationId xmlns:p14="http://schemas.microsoft.com/office/powerpoint/2010/main" val="14111159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2556</Words>
  <Application>Microsoft Macintosh PowerPoint</Application>
  <PresentationFormat>Widescreen</PresentationFormat>
  <Paragraphs>245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Ion Boardroom</vt:lpstr>
      <vt:lpstr>‘From nature’     Perfume</vt:lpstr>
      <vt:lpstr>Table of Contents</vt:lpstr>
      <vt:lpstr>Introduction</vt:lpstr>
      <vt:lpstr>Description of the Project </vt:lpstr>
      <vt:lpstr>Stakeholder Analysis</vt:lpstr>
      <vt:lpstr>Work Breakdown Structure (WBS)</vt:lpstr>
      <vt:lpstr>A draft of resources</vt:lpstr>
      <vt:lpstr>Consideration of resources</vt:lpstr>
      <vt:lpstr>Gantt Chart</vt:lpstr>
      <vt:lpstr>Risk Assessment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2021-11-29T14:36:41Z</dcterms:created>
  <dcterms:modified xsi:type="dcterms:W3CDTF">2021-12-02T11:11:28Z</dcterms:modified>
</cp:coreProperties>
</file>