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7"/>
  </p:notesMasterIdLst>
  <p:sldIdLst>
    <p:sldId id="259" r:id="rId10"/>
    <p:sldId id="335" r:id="rId11"/>
    <p:sldId id="345" r:id="rId12"/>
    <p:sldId id="343" r:id="rId13"/>
    <p:sldId id="344" r:id="rId14"/>
    <p:sldId id="260" r:id="rId15"/>
    <p:sldId id="261" r:id="rId16"/>
    <p:sldId id="273" r:id="rId17"/>
    <p:sldId id="271" r:id="rId18"/>
    <p:sldId id="263" r:id="rId19"/>
    <p:sldId id="262" r:id="rId20"/>
    <p:sldId id="264" r:id="rId21"/>
    <p:sldId id="265" r:id="rId22"/>
    <p:sldId id="346" r:id="rId23"/>
    <p:sldId id="269" r:id="rId24"/>
    <p:sldId id="270" r:id="rId25"/>
    <p:sldId id="272" r:id="rId26"/>
    <p:sldId id="274" r:id="rId27"/>
    <p:sldId id="275" r:id="rId28"/>
    <p:sldId id="314" r:id="rId29"/>
    <p:sldId id="266" r:id="rId30"/>
    <p:sldId id="267" r:id="rId31"/>
    <p:sldId id="316" r:id="rId32"/>
    <p:sldId id="313" r:id="rId33"/>
    <p:sldId id="312" r:id="rId34"/>
    <p:sldId id="318" r:id="rId35"/>
    <p:sldId id="339" r:id="rId36"/>
    <p:sldId id="336" r:id="rId37"/>
    <p:sldId id="347" r:id="rId38"/>
    <p:sldId id="348" r:id="rId39"/>
    <p:sldId id="349" r:id="rId40"/>
    <p:sldId id="350" r:id="rId41"/>
    <p:sldId id="351" r:id="rId42"/>
    <p:sldId id="352" r:id="rId43"/>
    <p:sldId id="337" r:id="rId44"/>
    <p:sldId id="256" r:id="rId45"/>
    <p:sldId id="25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88575" autoAdjust="0"/>
  </p:normalViewPr>
  <p:slideViewPr>
    <p:cSldViewPr snapToGrid="0" snapToObjects="1">
      <p:cViewPr varScale="1">
        <p:scale>
          <a:sx n="57" d="100"/>
          <a:sy n="57" d="100"/>
        </p:scale>
        <p:origin x="96" y="10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3" Type="http://schemas.openxmlformats.org/officeDocument/2006/relationships/slideMaster" Target="slideMasters/slideMaster1.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presProps" Target="presProps.xml"/><Relationship Id="rId8" Type="http://schemas.openxmlformats.org/officeDocument/2006/relationships/slideMaster" Target="slideMasters/slideMaster6.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F4295F-9AB1-418A-AFAA-E6375BC3D2B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97FB7EA-EEBE-4982-A18C-ED73279FF2A4}">
      <dgm:prSet phldrT="[Text]" phldr="0"/>
      <dgm:spPr/>
      <dgm:t>
        <a:bodyPr/>
        <a:lstStyle/>
        <a:p>
          <a:pPr rtl="0"/>
          <a:r>
            <a:rPr lang="en-GB" dirty="0">
              <a:latin typeface="Calibri Light" panose="020F0302020204030204"/>
            </a:rPr>
            <a:t>What are the advantages and disadvantages of using a particular model or framework?</a:t>
          </a:r>
          <a:endParaRPr lang="en-GB" dirty="0"/>
        </a:p>
      </dgm:t>
    </dgm:pt>
    <dgm:pt modelId="{EA38D510-F90B-4543-9022-3D23C5F0B3E7}" type="parTrans" cxnId="{C818D735-AE1B-47E8-85EC-4A9E97F5001A}">
      <dgm:prSet/>
      <dgm:spPr/>
      <dgm:t>
        <a:bodyPr/>
        <a:lstStyle/>
        <a:p>
          <a:endParaRPr lang="en-GB"/>
        </a:p>
      </dgm:t>
    </dgm:pt>
    <dgm:pt modelId="{F334FF12-7474-48D9-A96F-C26057E2B43F}" type="sibTrans" cxnId="{C818D735-AE1B-47E8-85EC-4A9E97F5001A}">
      <dgm:prSet/>
      <dgm:spPr/>
      <dgm:t>
        <a:bodyPr/>
        <a:lstStyle/>
        <a:p>
          <a:endParaRPr lang="en-GB"/>
        </a:p>
      </dgm:t>
    </dgm:pt>
    <dgm:pt modelId="{39B740EF-BB30-4BBD-A727-AB3966D1A235}">
      <dgm:prSet phldrT="[Text]" phldr="0"/>
      <dgm:spPr/>
      <dgm:t>
        <a:bodyPr/>
        <a:lstStyle/>
        <a:p>
          <a:pPr rtl="0"/>
          <a:r>
            <a:rPr lang="en-GB" dirty="0">
              <a:latin typeface="Calibri Light" panose="020F0302020204030204"/>
            </a:rPr>
            <a:t>Can the findings of a study be applied to the UK context or the context of your case study?</a:t>
          </a:r>
          <a:endParaRPr lang="en-GB" dirty="0"/>
        </a:p>
      </dgm:t>
    </dgm:pt>
    <dgm:pt modelId="{1A6162D6-B041-421B-99D7-9B305CBDEF3B}" type="parTrans" cxnId="{A9C258A5-48A2-4CA4-AD81-48F0DF54E7F0}">
      <dgm:prSet/>
      <dgm:spPr/>
      <dgm:t>
        <a:bodyPr/>
        <a:lstStyle/>
        <a:p>
          <a:endParaRPr lang="en-GB"/>
        </a:p>
      </dgm:t>
    </dgm:pt>
    <dgm:pt modelId="{CDF00C31-23EC-4447-8652-A653E236A761}" type="sibTrans" cxnId="{A9C258A5-48A2-4CA4-AD81-48F0DF54E7F0}">
      <dgm:prSet/>
      <dgm:spPr/>
      <dgm:t>
        <a:bodyPr/>
        <a:lstStyle/>
        <a:p>
          <a:endParaRPr lang="en-GB"/>
        </a:p>
      </dgm:t>
    </dgm:pt>
    <dgm:pt modelId="{15624E8A-EC78-4736-AFBB-0733B60BA176}">
      <dgm:prSet phldrT="[Text]" phldr="0"/>
      <dgm:spPr/>
      <dgm:t>
        <a:bodyPr/>
        <a:lstStyle/>
        <a:p>
          <a:pPr rtl="0"/>
          <a:r>
            <a:rPr lang="en-GB" dirty="0">
              <a:latin typeface="Calibri Light" panose="020F0302020204030204"/>
            </a:rPr>
            <a:t>In empirical studies, was the sample representative? </a:t>
          </a:r>
          <a:endParaRPr lang="en-GB" dirty="0"/>
        </a:p>
      </dgm:t>
    </dgm:pt>
    <dgm:pt modelId="{4553EF5C-03FE-4E99-B872-CA6C0AE7784E}" type="parTrans" cxnId="{A0A90B10-1647-4AAE-8243-3F04CD40698C}">
      <dgm:prSet/>
      <dgm:spPr/>
      <dgm:t>
        <a:bodyPr/>
        <a:lstStyle/>
        <a:p>
          <a:endParaRPr lang="en-GB"/>
        </a:p>
      </dgm:t>
    </dgm:pt>
    <dgm:pt modelId="{0C2B2868-F976-456F-8E94-85BAABBBF18B}" type="sibTrans" cxnId="{A0A90B10-1647-4AAE-8243-3F04CD40698C}">
      <dgm:prSet/>
      <dgm:spPr/>
      <dgm:t>
        <a:bodyPr/>
        <a:lstStyle/>
        <a:p>
          <a:endParaRPr lang="en-GB"/>
        </a:p>
      </dgm:t>
    </dgm:pt>
    <dgm:pt modelId="{3EAE4E78-B747-46A7-9400-4477542C0B53}">
      <dgm:prSet phldrT="[Text]" phldr="0"/>
      <dgm:spPr/>
      <dgm:t>
        <a:bodyPr/>
        <a:lstStyle/>
        <a:p>
          <a:pPr rtl="0"/>
          <a:r>
            <a:rPr lang="en-GB" dirty="0">
              <a:latin typeface="Calibri Light" panose="020F0302020204030204"/>
            </a:rPr>
            <a:t>What do other researchers say? Do they agree with points or disagree? </a:t>
          </a:r>
          <a:endParaRPr lang="en-GB" dirty="0"/>
        </a:p>
      </dgm:t>
    </dgm:pt>
    <dgm:pt modelId="{F394332D-E88F-48B9-860C-BE8C1E7948C8}" type="parTrans" cxnId="{D28D5D3A-6086-46E0-AA54-E5A48C296427}">
      <dgm:prSet/>
      <dgm:spPr/>
      <dgm:t>
        <a:bodyPr/>
        <a:lstStyle/>
        <a:p>
          <a:endParaRPr lang="en-GB"/>
        </a:p>
      </dgm:t>
    </dgm:pt>
    <dgm:pt modelId="{EDFFF615-C5F2-47D2-BF82-6C0AD90CB987}" type="sibTrans" cxnId="{D28D5D3A-6086-46E0-AA54-E5A48C296427}">
      <dgm:prSet/>
      <dgm:spPr/>
      <dgm:t>
        <a:bodyPr/>
        <a:lstStyle/>
        <a:p>
          <a:endParaRPr lang="en-GB"/>
        </a:p>
      </dgm:t>
    </dgm:pt>
    <dgm:pt modelId="{7A1C67A9-B861-4118-8256-9E69ED677D94}">
      <dgm:prSet phldrT="[Text]" phldr="0"/>
      <dgm:spPr/>
      <dgm:t>
        <a:bodyPr/>
        <a:lstStyle/>
        <a:p>
          <a:pPr rtl="0"/>
          <a:r>
            <a:rPr lang="en-GB" dirty="0">
              <a:latin typeface="Calibri Light" panose="020F0302020204030204"/>
            </a:rPr>
            <a:t>Has a model or framework become irrelevant? Why do you think that? Support your points. </a:t>
          </a:r>
          <a:endParaRPr lang="en-GB" dirty="0"/>
        </a:p>
      </dgm:t>
    </dgm:pt>
    <dgm:pt modelId="{E1A1B0A4-B165-4AE4-B4EC-80AF232D285C}" type="parTrans" cxnId="{BD763063-9085-4250-BE01-B4234B980663}">
      <dgm:prSet/>
      <dgm:spPr/>
      <dgm:t>
        <a:bodyPr/>
        <a:lstStyle/>
        <a:p>
          <a:endParaRPr lang="en-GB"/>
        </a:p>
      </dgm:t>
    </dgm:pt>
    <dgm:pt modelId="{9CE484FA-09AD-4833-A61F-85E21B358A58}" type="sibTrans" cxnId="{BD763063-9085-4250-BE01-B4234B980663}">
      <dgm:prSet/>
      <dgm:spPr/>
      <dgm:t>
        <a:bodyPr/>
        <a:lstStyle/>
        <a:p>
          <a:endParaRPr lang="en-GB"/>
        </a:p>
      </dgm:t>
    </dgm:pt>
    <dgm:pt modelId="{E51488EE-15EB-4405-9B3A-F679A380BA8F}" type="pres">
      <dgm:prSet presAssocID="{A7F4295F-9AB1-418A-AFAA-E6375BC3D2BD}" presName="diagram" presStyleCnt="0">
        <dgm:presLayoutVars>
          <dgm:dir/>
          <dgm:resizeHandles val="exact"/>
        </dgm:presLayoutVars>
      </dgm:prSet>
      <dgm:spPr/>
    </dgm:pt>
    <dgm:pt modelId="{73F9E438-BA66-496C-BFC1-041466EC9A5C}" type="pres">
      <dgm:prSet presAssocID="{697FB7EA-EEBE-4982-A18C-ED73279FF2A4}" presName="node" presStyleLbl="node1" presStyleIdx="0" presStyleCnt="5">
        <dgm:presLayoutVars>
          <dgm:bulletEnabled val="1"/>
        </dgm:presLayoutVars>
      </dgm:prSet>
      <dgm:spPr/>
    </dgm:pt>
    <dgm:pt modelId="{1AB25713-5482-44AB-ADC0-6D445570BA81}" type="pres">
      <dgm:prSet presAssocID="{F334FF12-7474-48D9-A96F-C26057E2B43F}" presName="sibTrans" presStyleCnt="0"/>
      <dgm:spPr/>
    </dgm:pt>
    <dgm:pt modelId="{2E178DFB-A34F-4E97-AC13-840F2AA8038F}" type="pres">
      <dgm:prSet presAssocID="{39B740EF-BB30-4BBD-A727-AB3966D1A235}" presName="node" presStyleLbl="node1" presStyleIdx="1" presStyleCnt="5">
        <dgm:presLayoutVars>
          <dgm:bulletEnabled val="1"/>
        </dgm:presLayoutVars>
      </dgm:prSet>
      <dgm:spPr/>
    </dgm:pt>
    <dgm:pt modelId="{8B665C96-1DB9-4DA5-8820-2D06E781E03D}" type="pres">
      <dgm:prSet presAssocID="{CDF00C31-23EC-4447-8652-A653E236A761}" presName="sibTrans" presStyleCnt="0"/>
      <dgm:spPr/>
    </dgm:pt>
    <dgm:pt modelId="{A3CB4DAE-F429-4CCB-80F7-6C25DF5BD8FA}" type="pres">
      <dgm:prSet presAssocID="{15624E8A-EC78-4736-AFBB-0733B60BA176}" presName="node" presStyleLbl="node1" presStyleIdx="2" presStyleCnt="5">
        <dgm:presLayoutVars>
          <dgm:bulletEnabled val="1"/>
        </dgm:presLayoutVars>
      </dgm:prSet>
      <dgm:spPr/>
    </dgm:pt>
    <dgm:pt modelId="{5782F650-A0F5-4828-8336-44F7E6E12C72}" type="pres">
      <dgm:prSet presAssocID="{0C2B2868-F976-456F-8E94-85BAABBBF18B}" presName="sibTrans" presStyleCnt="0"/>
      <dgm:spPr/>
    </dgm:pt>
    <dgm:pt modelId="{A215A05D-528E-4B45-B269-FDB9BA042D96}" type="pres">
      <dgm:prSet presAssocID="{3EAE4E78-B747-46A7-9400-4477542C0B53}" presName="node" presStyleLbl="node1" presStyleIdx="3" presStyleCnt="5">
        <dgm:presLayoutVars>
          <dgm:bulletEnabled val="1"/>
        </dgm:presLayoutVars>
      </dgm:prSet>
      <dgm:spPr/>
    </dgm:pt>
    <dgm:pt modelId="{D038B838-B548-4C08-A203-4E1CE78E7925}" type="pres">
      <dgm:prSet presAssocID="{EDFFF615-C5F2-47D2-BF82-6C0AD90CB987}" presName="sibTrans" presStyleCnt="0"/>
      <dgm:spPr/>
    </dgm:pt>
    <dgm:pt modelId="{996CD90C-FBFC-4B1F-A304-BFB51EE9F95B}" type="pres">
      <dgm:prSet presAssocID="{7A1C67A9-B861-4118-8256-9E69ED677D94}" presName="node" presStyleLbl="node1" presStyleIdx="4" presStyleCnt="5">
        <dgm:presLayoutVars>
          <dgm:bulletEnabled val="1"/>
        </dgm:presLayoutVars>
      </dgm:prSet>
      <dgm:spPr/>
    </dgm:pt>
  </dgm:ptLst>
  <dgm:cxnLst>
    <dgm:cxn modelId="{F6AB1C0B-AECB-4953-A3CD-A3D97E8372AB}" type="presOf" srcId="{39B740EF-BB30-4BBD-A727-AB3966D1A235}" destId="{2E178DFB-A34F-4E97-AC13-840F2AA8038F}" srcOrd="0" destOrd="0" presId="urn:microsoft.com/office/officeart/2005/8/layout/default"/>
    <dgm:cxn modelId="{A0A90B10-1647-4AAE-8243-3F04CD40698C}" srcId="{A7F4295F-9AB1-418A-AFAA-E6375BC3D2BD}" destId="{15624E8A-EC78-4736-AFBB-0733B60BA176}" srcOrd="2" destOrd="0" parTransId="{4553EF5C-03FE-4E99-B872-CA6C0AE7784E}" sibTransId="{0C2B2868-F976-456F-8E94-85BAABBBF18B}"/>
    <dgm:cxn modelId="{C818D735-AE1B-47E8-85EC-4A9E97F5001A}" srcId="{A7F4295F-9AB1-418A-AFAA-E6375BC3D2BD}" destId="{697FB7EA-EEBE-4982-A18C-ED73279FF2A4}" srcOrd="0" destOrd="0" parTransId="{EA38D510-F90B-4543-9022-3D23C5F0B3E7}" sibTransId="{F334FF12-7474-48D9-A96F-C26057E2B43F}"/>
    <dgm:cxn modelId="{D28D5D3A-6086-46E0-AA54-E5A48C296427}" srcId="{A7F4295F-9AB1-418A-AFAA-E6375BC3D2BD}" destId="{3EAE4E78-B747-46A7-9400-4477542C0B53}" srcOrd="3" destOrd="0" parTransId="{F394332D-E88F-48B9-860C-BE8C1E7948C8}" sibTransId="{EDFFF615-C5F2-47D2-BF82-6C0AD90CB987}"/>
    <dgm:cxn modelId="{6C847161-D0CB-48D7-82C1-B0ACB775373B}" type="presOf" srcId="{3EAE4E78-B747-46A7-9400-4477542C0B53}" destId="{A215A05D-528E-4B45-B269-FDB9BA042D96}" srcOrd="0" destOrd="0" presId="urn:microsoft.com/office/officeart/2005/8/layout/default"/>
    <dgm:cxn modelId="{BD763063-9085-4250-BE01-B4234B980663}" srcId="{A7F4295F-9AB1-418A-AFAA-E6375BC3D2BD}" destId="{7A1C67A9-B861-4118-8256-9E69ED677D94}" srcOrd="4" destOrd="0" parTransId="{E1A1B0A4-B165-4AE4-B4EC-80AF232D285C}" sibTransId="{9CE484FA-09AD-4833-A61F-85E21B358A58}"/>
    <dgm:cxn modelId="{6D838388-561F-4260-923B-885BC934C516}" type="presOf" srcId="{7A1C67A9-B861-4118-8256-9E69ED677D94}" destId="{996CD90C-FBFC-4B1F-A304-BFB51EE9F95B}" srcOrd="0" destOrd="0" presId="urn:microsoft.com/office/officeart/2005/8/layout/default"/>
    <dgm:cxn modelId="{A9C258A5-48A2-4CA4-AD81-48F0DF54E7F0}" srcId="{A7F4295F-9AB1-418A-AFAA-E6375BC3D2BD}" destId="{39B740EF-BB30-4BBD-A727-AB3966D1A235}" srcOrd="1" destOrd="0" parTransId="{1A6162D6-B041-421B-99D7-9B305CBDEF3B}" sibTransId="{CDF00C31-23EC-4447-8652-A653E236A761}"/>
    <dgm:cxn modelId="{4555B0B5-8F0A-447F-8965-4C7640920FBD}" type="presOf" srcId="{A7F4295F-9AB1-418A-AFAA-E6375BC3D2BD}" destId="{E51488EE-15EB-4405-9B3A-F679A380BA8F}" srcOrd="0" destOrd="0" presId="urn:microsoft.com/office/officeart/2005/8/layout/default"/>
    <dgm:cxn modelId="{63E3F2D9-F954-470F-B2B6-C02B915BE578}" type="presOf" srcId="{697FB7EA-EEBE-4982-A18C-ED73279FF2A4}" destId="{73F9E438-BA66-496C-BFC1-041466EC9A5C}" srcOrd="0" destOrd="0" presId="urn:microsoft.com/office/officeart/2005/8/layout/default"/>
    <dgm:cxn modelId="{5FC02CF9-3799-411B-9457-03AC1839596E}" type="presOf" srcId="{15624E8A-EC78-4736-AFBB-0733B60BA176}" destId="{A3CB4DAE-F429-4CCB-80F7-6C25DF5BD8FA}" srcOrd="0" destOrd="0" presId="urn:microsoft.com/office/officeart/2005/8/layout/default"/>
    <dgm:cxn modelId="{8EDDA7D0-5CA4-47FC-9322-B0150E0B8BC8}" type="presParOf" srcId="{E51488EE-15EB-4405-9B3A-F679A380BA8F}" destId="{73F9E438-BA66-496C-BFC1-041466EC9A5C}" srcOrd="0" destOrd="0" presId="urn:microsoft.com/office/officeart/2005/8/layout/default"/>
    <dgm:cxn modelId="{5CDC75F2-4BD8-4792-8A5B-A9934492ECBB}" type="presParOf" srcId="{E51488EE-15EB-4405-9B3A-F679A380BA8F}" destId="{1AB25713-5482-44AB-ADC0-6D445570BA81}" srcOrd="1" destOrd="0" presId="urn:microsoft.com/office/officeart/2005/8/layout/default"/>
    <dgm:cxn modelId="{0F3E6ABB-B937-4D5A-93B5-AF38C23594E0}" type="presParOf" srcId="{E51488EE-15EB-4405-9B3A-F679A380BA8F}" destId="{2E178DFB-A34F-4E97-AC13-840F2AA8038F}" srcOrd="2" destOrd="0" presId="urn:microsoft.com/office/officeart/2005/8/layout/default"/>
    <dgm:cxn modelId="{38A3C5C4-4B5B-4D6F-A8A5-CA2A3260F9EF}" type="presParOf" srcId="{E51488EE-15EB-4405-9B3A-F679A380BA8F}" destId="{8B665C96-1DB9-4DA5-8820-2D06E781E03D}" srcOrd="3" destOrd="0" presId="urn:microsoft.com/office/officeart/2005/8/layout/default"/>
    <dgm:cxn modelId="{9C4783D3-DE81-4BDA-BE85-33987ECF239A}" type="presParOf" srcId="{E51488EE-15EB-4405-9B3A-F679A380BA8F}" destId="{A3CB4DAE-F429-4CCB-80F7-6C25DF5BD8FA}" srcOrd="4" destOrd="0" presId="urn:microsoft.com/office/officeart/2005/8/layout/default"/>
    <dgm:cxn modelId="{9FEA55E8-92DE-4163-A584-FA28B0BD09E4}" type="presParOf" srcId="{E51488EE-15EB-4405-9B3A-F679A380BA8F}" destId="{5782F650-A0F5-4828-8336-44F7E6E12C72}" srcOrd="5" destOrd="0" presId="urn:microsoft.com/office/officeart/2005/8/layout/default"/>
    <dgm:cxn modelId="{CEDB6EF2-3C7A-4DA4-97DE-9703CA6B765D}" type="presParOf" srcId="{E51488EE-15EB-4405-9B3A-F679A380BA8F}" destId="{A215A05D-528E-4B45-B269-FDB9BA042D96}" srcOrd="6" destOrd="0" presId="urn:microsoft.com/office/officeart/2005/8/layout/default"/>
    <dgm:cxn modelId="{A80488D7-5346-4AAB-B26D-6318349CD254}" type="presParOf" srcId="{E51488EE-15EB-4405-9B3A-F679A380BA8F}" destId="{D038B838-B548-4C08-A203-4E1CE78E7925}" srcOrd="7" destOrd="0" presId="urn:microsoft.com/office/officeart/2005/8/layout/default"/>
    <dgm:cxn modelId="{F03E2CA7-EA0D-4F9F-AFC8-94A2646B278C}" type="presParOf" srcId="{E51488EE-15EB-4405-9B3A-F679A380BA8F}" destId="{996CD90C-FBFC-4B1F-A304-BFB51EE9F95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9E438-BA66-496C-BFC1-041466EC9A5C}">
      <dsp:nvSpPr>
        <dsp:cNvPr id="0" name=""/>
        <dsp:cNvSpPr/>
      </dsp:nvSpPr>
      <dsp:spPr>
        <a:xfrm>
          <a:off x="407726" y="925"/>
          <a:ext cx="2881527" cy="17289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What are the advantages and disadvantages of using a particular model or framework?</a:t>
          </a:r>
          <a:endParaRPr lang="en-GB" sz="2200" kern="1200" dirty="0"/>
        </a:p>
      </dsp:txBody>
      <dsp:txXfrm>
        <a:off x="407726" y="925"/>
        <a:ext cx="2881527" cy="1728916"/>
      </dsp:txXfrm>
    </dsp:sp>
    <dsp:sp modelId="{2E178DFB-A34F-4E97-AC13-840F2AA8038F}">
      <dsp:nvSpPr>
        <dsp:cNvPr id="0" name=""/>
        <dsp:cNvSpPr/>
      </dsp:nvSpPr>
      <dsp:spPr>
        <a:xfrm>
          <a:off x="3577406" y="925"/>
          <a:ext cx="2881527" cy="17289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Can the findings of a study be applied to the UK context or the context of your case study?</a:t>
          </a:r>
          <a:endParaRPr lang="en-GB" sz="2200" kern="1200" dirty="0"/>
        </a:p>
      </dsp:txBody>
      <dsp:txXfrm>
        <a:off x="3577406" y="925"/>
        <a:ext cx="2881527" cy="1728916"/>
      </dsp:txXfrm>
    </dsp:sp>
    <dsp:sp modelId="{A3CB4DAE-F429-4CCB-80F7-6C25DF5BD8FA}">
      <dsp:nvSpPr>
        <dsp:cNvPr id="0" name=""/>
        <dsp:cNvSpPr/>
      </dsp:nvSpPr>
      <dsp:spPr>
        <a:xfrm>
          <a:off x="6747087" y="925"/>
          <a:ext cx="2881527" cy="17289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In empirical studies, was the sample representative? </a:t>
          </a:r>
          <a:endParaRPr lang="en-GB" sz="2200" kern="1200" dirty="0"/>
        </a:p>
      </dsp:txBody>
      <dsp:txXfrm>
        <a:off x="6747087" y="925"/>
        <a:ext cx="2881527" cy="1728916"/>
      </dsp:txXfrm>
    </dsp:sp>
    <dsp:sp modelId="{A215A05D-528E-4B45-B269-FDB9BA042D96}">
      <dsp:nvSpPr>
        <dsp:cNvPr id="0" name=""/>
        <dsp:cNvSpPr/>
      </dsp:nvSpPr>
      <dsp:spPr>
        <a:xfrm>
          <a:off x="1992566" y="2017994"/>
          <a:ext cx="2881527" cy="17289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What do other researchers say? Do they agree with points or disagree? </a:t>
          </a:r>
          <a:endParaRPr lang="en-GB" sz="2200" kern="1200" dirty="0"/>
        </a:p>
      </dsp:txBody>
      <dsp:txXfrm>
        <a:off x="1992566" y="2017994"/>
        <a:ext cx="2881527" cy="1728916"/>
      </dsp:txXfrm>
    </dsp:sp>
    <dsp:sp modelId="{996CD90C-FBFC-4B1F-A304-BFB51EE9F95B}">
      <dsp:nvSpPr>
        <dsp:cNvPr id="0" name=""/>
        <dsp:cNvSpPr/>
      </dsp:nvSpPr>
      <dsp:spPr>
        <a:xfrm>
          <a:off x="5162246" y="2017994"/>
          <a:ext cx="2881527" cy="17289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Has a model or framework become irrelevant? Why do you think that? Support your points. </a:t>
          </a:r>
          <a:endParaRPr lang="en-GB" sz="2200" kern="1200" dirty="0"/>
        </a:p>
      </dsp:txBody>
      <dsp:txXfrm>
        <a:off x="5162246" y="2017994"/>
        <a:ext cx="2881527" cy="172891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C53AB5-B049-4D66-8B21-1C11BB7CBFD0}" type="datetimeFigureOut">
              <a:rPr lang="en-GB" smtClean="0"/>
              <a:t>07/06/2024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A20C9B-0AAD-4F06-8ABF-51A6DA0D3E18}" type="slidenum">
              <a:rPr lang="en-GB" smtClean="0"/>
              <a:t>‹#›</a:t>
            </a:fld>
            <a:endParaRPr lang="en-GB"/>
          </a:p>
        </p:txBody>
      </p:sp>
    </p:spTree>
    <p:extLst>
      <p:ext uri="{BB962C8B-B14F-4D97-AF65-F5344CB8AC3E}">
        <p14:creationId xmlns:p14="http://schemas.microsoft.com/office/powerpoint/2010/main" val="191844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pple-system"/>
              </a:rPr>
              <a:t>During this session, we will be developing your understanding of the purpose and process for a literature review, looking at poor and good examples. We will working in small groups to evaluate a small set of research articles in order to develop your skills. This session is vital for your preparation and planning for your component 2 assignment</a:t>
            </a:r>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1</a:t>
            </a:fld>
            <a:endParaRPr lang="en-GB"/>
          </a:p>
        </p:txBody>
      </p:sp>
    </p:spTree>
    <p:extLst>
      <p:ext uri="{BB962C8B-B14F-4D97-AF65-F5344CB8AC3E}">
        <p14:creationId xmlns:p14="http://schemas.microsoft.com/office/powerpoint/2010/main" val="596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pple-system"/>
              </a:rPr>
              <a:t>During this session, we will be developing your understanding of the purpose and process for a literature review, looking at poor and good examples. We will working in small groups to evaluate a small set of research articles in order to develop your skills. This session is vital for your preparation and planning for your component 2 assignment</a:t>
            </a:r>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2</a:t>
            </a:fld>
            <a:endParaRPr lang="en-GB"/>
          </a:p>
        </p:txBody>
      </p:sp>
    </p:spTree>
    <p:extLst>
      <p:ext uri="{BB962C8B-B14F-4D97-AF65-F5344CB8AC3E}">
        <p14:creationId xmlns:p14="http://schemas.microsoft.com/office/powerpoint/2010/main" val="1175671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pubmed</a:t>
            </a:r>
            <a:r>
              <a:rPr lang="en-GB" dirty="0"/>
              <a:t> is accessible via the UWTSD library</a:t>
            </a:r>
          </a:p>
          <a:p>
            <a:endParaRPr lang="en-GB" dirty="0"/>
          </a:p>
          <a:p>
            <a:r>
              <a:rPr lang="en-GB" dirty="0"/>
              <a:t>There are also the ‘Getting started’ guides on the UWTSD Library - https://www.uwtsd.ac.uk/library/student-essentials/getting-started-guides/ </a:t>
            </a:r>
          </a:p>
        </p:txBody>
      </p:sp>
      <p:sp>
        <p:nvSpPr>
          <p:cNvPr id="4" name="Slide Number Placeholder 3"/>
          <p:cNvSpPr>
            <a:spLocks noGrp="1"/>
          </p:cNvSpPr>
          <p:nvPr>
            <p:ph type="sldNum" sz="quarter" idx="5"/>
          </p:nvPr>
        </p:nvSpPr>
        <p:spPr/>
        <p:txBody>
          <a:bodyPr/>
          <a:lstStyle/>
          <a:p>
            <a:fld id="{3B2E05B6-CF9B-4845-AF3F-52563EDCC585}" type="slidenum">
              <a:rPr lang="en-GB" smtClean="0"/>
              <a:t>6</a:t>
            </a:fld>
            <a:endParaRPr lang="en-GB"/>
          </a:p>
        </p:txBody>
      </p:sp>
    </p:spTree>
    <p:extLst>
      <p:ext uri="{BB962C8B-B14F-4D97-AF65-F5344CB8AC3E}">
        <p14:creationId xmlns:p14="http://schemas.microsoft.com/office/powerpoint/2010/main" val="3086377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the students to think of single word search terms that can be added to a list of search term – some of given as examples but students may think of more. Students can also think of exact phrase to use, for example “parenting classes” these need to be short and always surrounded by “” quotation marks when searching. – More notes of Boolean operators under next slide. </a:t>
            </a:r>
          </a:p>
        </p:txBody>
      </p:sp>
      <p:sp>
        <p:nvSpPr>
          <p:cNvPr id="4" name="Slide Number Placeholder 3"/>
          <p:cNvSpPr>
            <a:spLocks noGrp="1"/>
          </p:cNvSpPr>
          <p:nvPr>
            <p:ph type="sldNum" sz="quarter" idx="5"/>
          </p:nvPr>
        </p:nvSpPr>
        <p:spPr/>
        <p:txBody>
          <a:bodyPr/>
          <a:lstStyle/>
          <a:p>
            <a:fld id="{6E2C01FD-54B2-4271-96CC-33ADBA21B4C5}" type="slidenum">
              <a:rPr lang="en-GB" smtClean="0"/>
              <a:t>8</a:t>
            </a:fld>
            <a:endParaRPr lang="en-GB"/>
          </a:p>
        </p:txBody>
      </p:sp>
    </p:spTree>
    <p:extLst>
      <p:ext uri="{BB962C8B-B14F-4D97-AF65-F5344CB8AC3E}">
        <p14:creationId xmlns:p14="http://schemas.microsoft.com/office/powerpoint/2010/main" val="1378786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Boolean search techniques involves identify key words that might relate to your research question. </a:t>
            </a:r>
          </a:p>
          <a:p>
            <a:r>
              <a:rPr lang="en-GB" dirty="0"/>
              <a:t>To combine the distinct concepts in your search use AND. This tells the database that both concepts must be present in your results, e.g. child AND poverty. </a:t>
            </a:r>
          </a:p>
          <a:p>
            <a:endParaRPr lang="en-GB" dirty="0"/>
          </a:p>
          <a:p>
            <a:r>
              <a:rPr lang="en-GB" dirty="0"/>
              <a:t>• When using synonyms, use OR to specify that one or other of your terms but not necessarily both should appear in your search terms, e.g. child OR minor. • </a:t>
            </a:r>
          </a:p>
          <a:p>
            <a:endParaRPr lang="en-GB" dirty="0"/>
          </a:p>
          <a:p>
            <a:r>
              <a:rPr lang="en-GB" dirty="0"/>
              <a:t>When using AND </a:t>
            </a:r>
            <a:r>
              <a:rPr lang="en-GB" dirty="0" err="1"/>
              <a:t>and</a:t>
            </a:r>
            <a:r>
              <a:rPr lang="en-GB" dirty="0"/>
              <a:t> OR in the same search use brackets around the terms combined using OR, e.g. (child OR minor) AND poverty. </a:t>
            </a:r>
          </a:p>
          <a:p>
            <a:endParaRPr lang="en-GB" dirty="0"/>
          </a:p>
          <a:p>
            <a:r>
              <a:rPr lang="en-GB" dirty="0"/>
              <a:t>• Use “quotation marks” to look for a specific phrase (where words have a particular meaning when they are together), e.g. “United Nations”.</a:t>
            </a:r>
          </a:p>
          <a:p>
            <a:endParaRPr lang="en-GB" dirty="0"/>
          </a:p>
          <a:p>
            <a:r>
              <a:rPr lang="en-GB" dirty="0"/>
              <a:t> • To find alternative word endings use * e.g. child* finds child, children (and also childish, childishly...).</a:t>
            </a:r>
          </a:p>
          <a:p>
            <a:endParaRPr lang="en-GB" dirty="0"/>
          </a:p>
          <a:p>
            <a:r>
              <a:rPr lang="en-GB" dirty="0"/>
              <a:t> • To find alternative spellings use ? e.g. </a:t>
            </a:r>
            <a:r>
              <a:rPr lang="en-GB" dirty="0" err="1"/>
              <a:t>wom?n</a:t>
            </a:r>
            <a:r>
              <a:rPr lang="en-GB" dirty="0"/>
              <a:t> finds women and woman.</a:t>
            </a:r>
          </a:p>
          <a:p>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9</a:t>
            </a:fld>
            <a:endParaRPr lang="en-GB"/>
          </a:p>
        </p:txBody>
      </p:sp>
    </p:spTree>
    <p:extLst>
      <p:ext uri="{BB962C8B-B14F-4D97-AF65-F5344CB8AC3E}">
        <p14:creationId xmlns:p14="http://schemas.microsoft.com/office/powerpoint/2010/main" val="3926025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a:t>
            </a:r>
            <a:r>
              <a:rPr lang="en-GB" dirty="0" err="1"/>
              <a:t>pubmed</a:t>
            </a:r>
            <a:r>
              <a:rPr lang="en-GB" dirty="0"/>
              <a:t> and </a:t>
            </a:r>
            <a:r>
              <a:rPr lang="en-GB" dirty="0" err="1"/>
              <a:t>marketline</a:t>
            </a:r>
            <a:r>
              <a:rPr lang="en-GB" dirty="0"/>
              <a:t> are accessible via the UWTSD library</a:t>
            </a:r>
          </a:p>
        </p:txBody>
      </p:sp>
      <p:sp>
        <p:nvSpPr>
          <p:cNvPr id="4" name="Slide Number Placeholder 3"/>
          <p:cNvSpPr>
            <a:spLocks noGrp="1"/>
          </p:cNvSpPr>
          <p:nvPr>
            <p:ph type="sldNum" sz="quarter" idx="5"/>
          </p:nvPr>
        </p:nvSpPr>
        <p:spPr/>
        <p:txBody>
          <a:bodyPr/>
          <a:lstStyle/>
          <a:p>
            <a:fld id="{3B2E05B6-CF9B-4845-AF3F-52563EDCC585}" type="slidenum">
              <a:rPr lang="en-GB" smtClean="0"/>
              <a:t>10</a:t>
            </a:fld>
            <a:endParaRPr lang="en-GB"/>
          </a:p>
        </p:txBody>
      </p:sp>
    </p:spTree>
    <p:extLst>
      <p:ext uri="{BB962C8B-B14F-4D97-AF65-F5344CB8AC3E}">
        <p14:creationId xmlns:p14="http://schemas.microsoft.com/office/powerpoint/2010/main" val="3580369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2E05B6-CF9B-4845-AF3F-52563EDCC585}" type="slidenum">
              <a:rPr lang="en-GB" smtClean="0"/>
              <a:t>11</a:t>
            </a:fld>
            <a:endParaRPr lang="en-GB"/>
          </a:p>
        </p:txBody>
      </p:sp>
    </p:spTree>
    <p:extLst>
      <p:ext uri="{BB962C8B-B14F-4D97-AF65-F5344CB8AC3E}">
        <p14:creationId xmlns:p14="http://schemas.microsoft.com/office/powerpoint/2010/main" val="12313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ym typeface="Wingdings" panose="05000000000000000000" pitchFamily="2" charset="2"/>
            </a:endParaRPr>
          </a:p>
          <a:p>
            <a:r>
              <a:rPr lang="en-GB" dirty="0">
                <a:sym typeface="Wingdings" panose="05000000000000000000" pitchFamily="2" charset="2"/>
              </a:rPr>
              <a:t>Share with the class some examples of the sources that have been shared with you as the lecturer, allow students to feedback on how easy or difficult they found the task. </a:t>
            </a:r>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12</a:t>
            </a:fld>
            <a:endParaRPr lang="en-GB"/>
          </a:p>
        </p:txBody>
      </p:sp>
    </p:spTree>
    <p:extLst>
      <p:ext uri="{BB962C8B-B14F-4D97-AF65-F5344CB8AC3E}">
        <p14:creationId xmlns:p14="http://schemas.microsoft.com/office/powerpoint/2010/main" val="347776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13</a:t>
            </a:fld>
            <a:endParaRPr lang="en-GB"/>
          </a:p>
        </p:txBody>
      </p:sp>
    </p:spTree>
    <p:extLst>
      <p:ext uri="{BB962C8B-B14F-4D97-AF65-F5344CB8AC3E}">
        <p14:creationId xmlns:p14="http://schemas.microsoft.com/office/powerpoint/2010/main" val="2137617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filtering results and for choosing a current date range if researching technology. </a:t>
            </a:r>
          </a:p>
          <a:p>
            <a:r>
              <a:rPr lang="en-GB" dirty="0"/>
              <a:t>Model this process to students on both sites. </a:t>
            </a:r>
          </a:p>
        </p:txBody>
      </p:sp>
      <p:sp>
        <p:nvSpPr>
          <p:cNvPr id="4" name="Slide Number Placeholder 3"/>
          <p:cNvSpPr>
            <a:spLocks noGrp="1"/>
          </p:cNvSpPr>
          <p:nvPr>
            <p:ph type="sldNum" sz="quarter" idx="5"/>
          </p:nvPr>
        </p:nvSpPr>
        <p:spPr/>
        <p:txBody>
          <a:bodyPr/>
          <a:lstStyle/>
          <a:p>
            <a:fld id="{6E2C01FD-54B2-4271-96CC-33ADBA21B4C5}" type="slidenum">
              <a:rPr lang="en-GB" smtClean="0"/>
              <a:t>14</a:t>
            </a:fld>
            <a:endParaRPr lang="en-GB"/>
          </a:p>
        </p:txBody>
      </p:sp>
    </p:spTree>
    <p:extLst>
      <p:ext uri="{BB962C8B-B14F-4D97-AF65-F5344CB8AC3E}">
        <p14:creationId xmlns:p14="http://schemas.microsoft.com/office/powerpoint/2010/main" val="2456430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purpose of an Abstract and that these are present in nearly all journal articles and research studies. </a:t>
            </a:r>
          </a:p>
          <a:p>
            <a:endParaRPr lang="en-GB" dirty="0"/>
          </a:p>
          <a:p>
            <a:r>
              <a:rPr lang="en-GB" dirty="0"/>
              <a:t>Explain that this is a traditional way of setting out an abstract but that some publications now include subheadings to aid the reader – see the Reeves et al (2017) example. </a:t>
            </a:r>
          </a:p>
        </p:txBody>
      </p:sp>
      <p:sp>
        <p:nvSpPr>
          <p:cNvPr id="4" name="Slide Number Placeholder 3"/>
          <p:cNvSpPr>
            <a:spLocks noGrp="1"/>
          </p:cNvSpPr>
          <p:nvPr>
            <p:ph type="sldNum" sz="quarter" idx="5"/>
          </p:nvPr>
        </p:nvSpPr>
        <p:spPr/>
        <p:txBody>
          <a:bodyPr/>
          <a:lstStyle/>
          <a:p>
            <a:fld id="{6E2C01FD-54B2-4271-96CC-33ADBA21B4C5}" type="slidenum">
              <a:rPr lang="en-GB" smtClean="0"/>
              <a:t>15</a:t>
            </a:fld>
            <a:endParaRPr lang="en-GB"/>
          </a:p>
        </p:txBody>
      </p:sp>
    </p:spTree>
    <p:extLst>
      <p:ext uri="{BB962C8B-B14F-4D97-AF65-F5344CB8AC3E}">
        <p14:creationId xmlns:p14="http://schemas.microsoft.com/office/powerpoint/2010/main" val="3623635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the students to where the task can be found. Remind students that you can view their efforts only after they have submitted online. In class students can liaise with you in class. </a:t>
            </a:r>
          </a:p>
          <a:p>
            <a:endParaRPr lang="en-GB" dirty="0"/>
          </a:p>
          <a:p>
            <a:r>
              <a:rPr lang="en-GB" dirty="0"/>
              <a:t>The task involves identify the research aims, methods, analysis and conclusion of an article from reading the abstract and reflect how easy the abstract was to engage with. </a:t>
            </a:r>
          </a:p>
        </p:txBody>
      </p:sp>
      <p:sp>
        <p:nvSpPr>
          <p:cNvPr id="4" name="Slide Number Placeholder 3"/>
          <p:cNvSpPr>
            <a:spLocks noGrp="1"/>
          </p:cNvSpPr>
          <p:nvPr>
            <p:ph type="sldNum" sz="quarter" idx="5"/>
          </p:nvPr>
        </p:nvSpPr>
        <p:spPr/>
        <p:txBody>
          <a:bodyPr/>
          <a:lstStyle/>
          <a:p>
            <a:fld id="{6E2C01FD-54B2-4271-96CC-33ADBA21B4C5}" type="slidenum">
              <a:rPr lang="en-GB" smtClean="0"/>
              <a:t>16</a:t>
            </a:fld>
            <a:endParaRPr lang="en-GB"/>
          </a:p>
        </p:txBody>
      </p:sp>
    </p:spTree>
    <p:extLst>
      <p:ext uri="{BB962C8B-B14F-4D97-AF65-F5344CB8AC3E}">
        <p14:creationId xmlns:p14="http://schemas.microsoft.com/office/powerpoint/2010/main" val="3806339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6E2C01FD-54B2-4271-96CC-33ADBA21B4C5}" type="slidenum">
              <a:rPr lang="en-GB" smtClean="0"/>
              <a:t>17</a:t>
            </a:fld>
            <a:endParaRPr lang="en-GB"/>
          </a:p>
        </p:txBody>
      </p:sp>
    </p:spTree>
    <p:extLst>
      <p:ext uri="{BB962C8B-B14F-4D97-AF65-F5344CB8AC3E}">
        <p14:creationId xmlns:p14="http://schemas.microsoft.com/office/powerpoint/2010/main" val="42880245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18</a:t>
            </a:fld>
            <a:endParaRPr lang="en-GB"/>
          </a:p>
        </p:txBody>
      </p:sp>
    </p:spTree>
    <p:extLst>
      <p:ext uri="{BB962C8B-B14F-4D97-AF65-F5344CB8AC3E}">
        <p14:creationId xmlns:p14="http://schemas.microsoft.com/office/powerpoint/2010/main" val="24325772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19</a:t>
            </a:fld>
            <a:endParaRPr lang="en-GB"/>
          </a:p>
        </p:txBody>
      </p:sp>
    </p:spTree>
    <p:extLst>
      <p:ext uri="{BB962C8B-B14F-4D97-AF65-F5344CB8AC3E}">
        <p14:creationId xmlns:p14="http://schemas.microsoft.com/office/powerpoint/2010/main" val="1533449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purpose of an Abstract and that these are present in nearly all journal articles and research studies. </a:t>
            </a:r>
          </a:p>
          <a:p>
            <a:endParaRPr lang="en-GB" dirty="0"/>
          </a:p>
          <a:p>
            <a:r>
              <a:rPr lang="en-GB" dirty="0"/>
              <a:t>Explain that this is a traditional way of setting out an abstract but that some publications now include subheadings to aid the reader – </a:t>
            </a:r>
          </a:p>
        </p:txBody>
      </p:sp>
      <p:sp>
        <p:nvSpPr>
          <p:cNvPr id="4" name="Slide Number Placeholder 3"/>
          <p:cNvSpPr>
            <a:spLocks noGrp="1"/>
          </p:cNvSpPr>
          <p:nvPr>
            <p:ph type="sldNum" sz="quarter" idx="5"/>
          </p:nvPr>
        </p:nvSpPr>
        <p:spPr/>
        <p:txBody>
          <a:bodyPr/>
          <a:lstStyle/>
          <a:p>
            <a:fld id="{6E2C01FD-54B2-4271-96CC-33ADBA21B4C5}" type="slidenum">
              <a:rPr lang="en-GB" smtClean="0"/>
              <a:t>23</a:t>
            </a:fld>
            <a:endParaRPr lang="en-GB"/>
          </a:p>
        </p:txBody>
      </p:sp>
    </p:spTree>
    <p:extLst>
      <p:ext uri="{BB962C8B-B14F-4D97-AF65-F5344CB8AC3E}">
        <p14:creationId xmlns:p14="http://schemas.microsoft.com/office/powerpoint/2010/main" val="3623635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Analytical/evaluative statements can include more tentative language choices to show there are other possibilities:  Seem to, appear to, may, tend to, could result</a:t>
            </a:r>
          </a:p>
        </p:txBody>
      </p:sp>
      <p:sp>
        <p:nvSpPr>
          <p:cNvPr id="4" name="Slide Number Placeholder 3"/>
          <p:cNvSpPr>
            <a:spLocks noGrp="1"/>
          </p:cNvSpPr>
          <p:nvPr>
            <p:ph type="sldNum" sz="quarter" idx="5"/>
          </p:nvPr>
        </p:nvSpPr>
        <p:spPr/>
        <p:txBody>
          <a:bodyPr/>
          <a:lstStyle/>
          <a:p>
            <a:fld id="{83A431A8-FCA0-4CBE-ABAB-A78DBAEF8320}" type="slidenum">
              <a:rPr lang="en-GB" smtClean="0"/>
              <a:pPr/>
              <a:t>24</a:t>
            </a:fld>
            <a:endParaRPr lang="en-GB"/>
          </a:p>
        </p:txBody>
      </p:sp>
    </p:spTree>
    <p:extLst>
      <p:ext uri="{BB962C8B-B14F-4D97-AF65-F5344CB8AC3E}">
        <p14:creationId xmlns:p14="http://schemas.microsoft.com/office/powerpoint/2010/main" val="1415796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Here are some examples of how critical thinking can be defined and explained (Cottrell, 2017; Bottomley and </a:t>
            </a:r>
            <a:r>
              <a:rPr lang="en-GB" dirty="0" err="1"/>
              <a:t>Pryjmachuk</a:t>
            </a:r>
            <a:r>
              <a:rPr lang="en-GB" dirty="0"/>
              <a:t>, 2018):</a:t>
            </a:r>
          </a:p>
          <a:p>
            <a:r>
              <a:rPr lang="en-GB" dirty="0"/>
              <a:t>Identifying other people’s ideas and comparing different ideas and evidence without bias</a:t>
            </a:r>
          </a:p>
          <a:p>
            <a:r>
              <a:rPr lang="en-GB" dirty="0"/>
              <a:t> • Evaluating the strengths and weaknesses of evidence</a:t>
            </a:r>
          </a:p>
          <a:p>
            <a:r>
              <a:rPr lang="en-GB" dirty="0"/>
              <a:t> • Reflecting on the evidence to see if there are missing ideas or facts</a:t>
            </a:r>
          </a:p>
          <a:p>
            <a:r>
              <a:rPr lang="en-GB" dirty="0"/>
              <a:t> • Pulling different ideas together (synthesising) to create new ideas</a:t>
            </a:r>
          </a:p>
          <a:p>
            <a:r>
              <a:rPr lang="en-GB" dirty="0"/>
              <a:t> • Applying evidence to real situations</a:t>
            </a:r>
          </a:p>
          <a:p>
            <a:r>
              <a:rPr lang="en-GB" dirty="0"/>
              <a:t> • Justifying ideas, decisions and opinions with evidence from synthesised sources of information </a:t>
            </a:r>
          </a:p>
        </p:txBody>
      </p:sp>
      <p:sp>
        <p:nvSpPr>
          <p:cNvPr id="4" name="Slide Number Placeholder 3"/>
          <p:cNvSpPr>
            <a:spLocks noGrp="1"/>
          </p:cNvSpPr>
          <p:nvPr>
            <p:ph type="sldNum" sz="quarter" idx="5"/>
          </p:nvPr>
        </p:nvSpPr>
        <p:spPr/>
        <p:txBody>
          <a:bodyPr/>
          <a:lstStyle/>
          <a:p>
            <a:fld id="{83A431A8-FCA0-4CBE-ABAB-A78DBAEF8320}" type="slidenum">
              <a:rPr lang="en-GB" smtClean="0"/>
              <a:pPr/>
              <a:t>25</a:t>
            </a:fld>
            <a:endParaRPr lang="en-GB"/>
          </a:p>
        </p:txBody>
      </p:sp>
    </p:spTree>
    <p:extLst>
      <p:ext uri="{BB962C8B-B14F-4D97-AF65-F5344CB8AC3E}">
        <p14:creationId xmlns:p14="http://schemas.microsoft.com/office/powerpoint/2010/main" val="15849920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These boxes illustrate some possible points of critical analysis – allow students to ask about their own work and what are they attempt to critical </a:t>
            </a:r>
            <a:r>
              <a:rPr lang="en-US" dirty="0" err="1">
                <a:cs typeface="Calibri"/>
              </a:rPr>
              <a:t>analyse</a:t>
            </a:r>
            <a:r>
              <a:rPr lang="en-US" dirty="0">
                <a:cs typeface="Calibri"/>
              </a:rPr>
              <a:t>?</a:t>
            </a:r>
          </a:p>
        </p:txBody>
      </p:sp>
      <p:sp>
        <p:nvSpPr>
          <p:cNvPr id="4" name="Slide Number Placeholder 3"/>
          <p:cNvSpPr>
            <a:spLocks noGrp="1"/>
          </p:cNvSpPr>
          <p:nvPr>
            <p:ph type="sldNum" sz="quarter" idx="5"/>
          </p:nvPr>
        </p:nvSpPr>
        <p:spPr/>
        <p:txBody>
          <a:bodyPr/>
          <a:lstStyle/>
          <a:p>
            <a:fld id="{3B2E05B6-CF9B-4845-AF3F-52563EDCC585}" type="slidenum">
              <a:rPr lang="en-GB" smtClean="0"/>
              <a:t>26</a:t>
            </a:fld>
            <a:endParaRPr lang="en-GB"/>
          </a:p>
        </p:txBody>
      </p:sp>
    </p:spTree>
    <p:extLst>
      <p:ext uri="{BB962C8B-B14F-4D97-AF65-F5344CB8AC3E}">
        <p14:creationId xmlns:p14="http://schemas.microsoft.com/office/powerpoint/2010/main" val="3482838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86696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6/7/2024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464569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6.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2" r:id="rId4"/>
    <p:sldLayoutId id="21474837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2.xml"/><Relationship Id="rId4" Type="http://schemas.openxmlformats.org/officeDocument/2006/relationships/image" Target="../media/image3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hyperlink" Target="https://www.uwtsd.ac.uk/library/" TargetMode="External"/><Relationship Id="rId7" Type="http://schemas.openxmlformats.org/officeDocument/2006/relationships/hyperlink" Target="https://pubmed.ncbi.nlm.nih.gov/" TargetMode="External"/><Relationship Id="rId2" Type="http://schemas.openxmlformats.org/officeDocument/2006/relationships/notesSlide" Target="../notesSlides/notesSlide3.xml"/><Relationship Id="rId1" Type="http://schemas.openxmlformats.org/officeDocument/2006/relationships/slideLayout" Target="../slideLayouts/slideLayout22.xml"/><Relationship Id="rId6" Type="http://schemas.openxmlformats.org/officeDocument/2006/relationships/image" Target="../media/image40.png"/><Relationship Id="rId5" Type="http://schemas.openxmlformats.org/officeDocument/2006/relationships/hyperlink" Target="https://scholar.google.co.uk/" TargetMode="External"/><Relationship Id="rId10" Type="http://schemas.openxmlformats.org/officeDocument/2006/relationships/image" Target="../media/image42.png"/><Relationship Id="rId4" Type="http://schemas.openxmlformats.org/officeDocument/2006/relationships/image" Target="../media/image39.png"/><Relationship Id="rId9" Type="http://schemas.openxmlformats.org/officeDocument/2006/relationships/hyperlink" Target="https://www.ons.gov.u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22.xml"/><Relationship Id="rId4" Type="http://schemas.openxmlformats.org/officeDocument/2006/relationships/image" Target="../media/image44.png"/></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6.xml"/><Relationship Id="rId1" Type="http://schemas.openxmlformats.org/officeDocument/2006/relationships/slideLayout" Target="../slideLayouts/slideLayout22.xml"/><Relationship Id="rId6" Type="http://schemas.openxmlformats.org/officeDocument/2006/relationships/image" Target="../media/image40.png"/><Relationship Id="rId5" Type="http://schemas.openxmlformats.org/officeDocument/2006/relationships/hyperlink" Target="https://scholar.google.co.uk/" TargetMode="Externa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8.xml"/><Relationship Id="rId1" Type="http://schemas.openxmlformats.org/officeDocument/2006/relationships/slideLayout" Target="../slideLayouts/slideLayout2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22.xml"/><Relationship Id="rId5" Type="http://schemas.openxmlformats.org/officeDocument/2006/relationships/image" Target="../media/image51.png"/><Relationship Id="rId4" Type="http://schemas.openxmlformats.org/officeDocument/2006/relationships/image" Target="../media/image50.png"/></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a:lstStyle/>
          <a:p>
            <a:pPr marL="0" indent="0" algn="ctr">
              <a:buNone/>
            </a:pPr>
            <a:r>
              <a:rPr lang="en-GB" dirty="0">
                <a:solidFill>
                  <a:schemeClr val="bg1"/>
                </a:solidFill>
              </a:rPr>
              <a:t>BMHP5019_BIRM </a:t>
            </a:r>
          </a:p>
          <a:p>
            <a:pPr marL="0" indent="0" algn="ctr">
              <a:buNone/>
            </a:pPr>
            <a:r>
              <a:rPr lang="en-GB" dirty="0">
                <a:solidFill>
                  <a:schemeClr val="bg1"/>
                </a:solidFill>
              </a:rPr>
              <a:t>Introduction to Independent Research </a:t>
            </a:r>
          </a:p>
          <a:p>
            <a:pPr marL="0" indent="0" algn="ctr">
              <a:buNone/>
            </a:pPr>
            <a:endParaRPr lang="en-GB" dirty="0">
              <a:solidFill>
                <a:schemeClr val="bg1"/>
              </a:solidFill>
            </a:endParaRPr>
          </a:p>
          <a:p>
            <a:pPr marL="0" indent="0" algn="ctr">
              <a:buNone/>
            </a:pPr>
            <a:r>
              <a:rPr lang="en-GB" sz="4400" dirty="0">
                <a:solidFill>
                  <a:schemeClr val="bg1"/>
                </a:solidFill>
              </a:rPr>
              <a:t>Week 5 </a:t>
            </a:r>
          </a:p>
          <a:p>
            <a:pPr marL="0" indent="0" algn="ctr">
              <a:buNone/>
            </a:pPr>
            <a:r>
              <a:rPr lang="en-GB" dirty="0">
                <a:solidFill>
                  <a:schemeClr val="bg1"/>
                </a:solidFill>
              </a:rPr>
              <a:t>Introduction to Literature review</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EAD0FAC2-EDF8-4711-8592-9768E8482C6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Scales of Justice">
            <a:extLst>
              <a:ext uri="{FF2B5EF4-FFF2-40B4-BE49-F238E27FC236}">
                <a16:creationId xmlns:a16="http://schemas.microsoft.com/office/drawing/2014/main" id="{B89297D0-74F9-4740-B18C-94CCF0358BF5}"/>
              </a:ext>
            </a:extLst>
          </p:cNvPr>
          <p:cNvSpPr/>
          <p:nvPr/>
        </p:nvSpPr>
        <p:spPr>
          <a:xfrm>
            <a:off x="2071312" y="3007931"/>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952EAD2E-E775-47D1-ACAB-39564120E18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Introduce</a:t>
            </a:r>
            <a:r>
              <a:rPr lang="en-US" sz="1700" kern="1200" baseline="0" dirty="0"/>
              <a:t> the term literature review</a:t>
            </a:r>
            <a:endParaRPr lang="en-US" sz="1700" kern="1200" dirty="0"/>
          </a:p>
        </p:txBody>
      </p:sp>
      <p:sp>
        <p:nvSpPr>
          <p:cNvPr id="8" name="Oval 7">
            <a:extLst>
              <a:ext uri="{FF2B5EF4-FFF2-40B4-BE49-F238E27FC236}">
                <a16:creationId xmlns:a16="http://schemas.microsoft.com/office/drawing/2014/main" id="{46E2B1A0-7551-41A4-B651-569779A7E5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2A05F083-0D33-42DA-96A7-3E88C064F7B4}"/>
              </a:ext>
            </a:extLst>
          </p:cNvPr>
          <p:cNvSpPr/>
          <p:nvPr/>
        </p:nvSpPr>
        <p:spPr>
          <a:xfrm>
            <a:off x="5574281" y="3007931"/>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617B2DD-B717-4F6C-A576-ECDAF0012D7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dirty="0"/>
              <a:t>Explain the key processes involved when reviewing literature</a:t>
            </a:r>
            <a:endParaRPr lang="en-US" sz="1700" kern="1200" dirty="0"/>
          </a:p>
        </p:txBody>
      </p:sp>
      <p:sp>
        <p:nvSpPr>
          <p:cNvPr id="11" name="Oval 10">
            <a:extLst>
              <a:ext uri="{FF2B5EF4-FFF2-40B4-BE49-F238E27FC236}">
                <a16:creationId xmlns:a16="http://schemas.microsoft.com/office/drawing/2014/main" id="{7EE430FF-EAA0-49AA-BCFB-B84E71B76724}"/>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Question mark">
            <a:extLst>
              <a:ext uri="{FF2B5EF4-FFF2-40B4-BE49-F238E27FC236}">
                <a16:creationId xmlns:a16="http://schemas.microsoft.com/office/drawing/2014/main" id="{DDA88BC3-0ED0-46FE-AFCC-E87E4627B805}"/>
              </a:ext>
            </a:extLst>
          </p:cNvPr>
          <p:cNvSpPr/>
          <p:nvPr/>
        </p:nvSpPr>
        <p:spPr>
          <a:xfrm>
            <a:off x="9077250" y="3007931"/>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9CA6AB1-EF6F-488B-B80D-649FD29452D0}"/>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Work in small group to review and evaluate a small set of articles</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826B-E11B-45BB-91FC-EED8DC99F1D2}"/>
              </a:ext>
            </a:extLst>
          </p:cNvPr>
          <p:cNvSpPr>
            <a:spLocks noGrp="1"/>
          </p:cNvSpPr>
          <p:nvPr>
            <p:ph type="title"/>
          </p:nvPr>
        </p:nvSpPr>
        <p:spPr/>
        <p:txBody>
          <a:bodyPr/>
          <a:lstStyle/>
          <a:p>
            <a:r>
              <a:rPr lang="en-GB" dirty="0"/>
              <a:t>The research process </a:t>
            </a:r>
          </a:p>
        </p:txBody>
      </p:sp>
      <p:sp>
        <p:nvSpPr>
          <p:cNvPr id="3" name="Content Placeholder 2">
            <a:extLst>
              <a:ext uri="{FF2B5EF4-FFF2-40B4-BE49-F238E27FC236}">
                <a16:creationId xmlns:a16="http://schemas.microsoft.com/office/drawing/2014/main" id="{267712C8-8E94-4DE6-BAC2-8FF845FBFDBD}"/>
              </a:ext>
            </a:extLst>
          </p:cNvPr>
          <p:cNvSpPr>
            <a:spLocks noGrp="1"/>
          </p:cNvSpPr>
          <p:nvPr>
            <p:ph idx="1"/>
          </p:nvPr>
        </p:nvSpPr>
        <p:spPr>
          <a:xfrm>
            <a:off x="1066800" y="2103120"/>
            <a:ext cx="10058400" cy="1063161"/>
          </a:xfrm>
        </p:spPr>
        <p:txBody>
          <a:bodyPr>
            <a:normAutofit/>
          </a:bodyPr>
          <a:lstStyle/>
          <a:p>
            <a:r>
              <a:rPr lang="en-GB" sz="1800" dirty="0"/>
              <a:t>The first step is to </a:t>
            </a:r>
            <a:r>
              <a:rPr lang="en-GB" sz="1800" b="1" dirty="0"/>
              <a:t>Identify an issue or research question </a:t>
            </a:r>
            <a:r>
              <a:rPr lang="en-GB" sz="1800" dirty="0"/>
              <a:t>that is to be researched. </a:t>
            </a:r>
          </a:p>
          <a:p>
            <a:r>
              <a:rPr lang="en-GB" sz="1800" dirty="0"/>
              <a:t>The second stage requires a </a:t>
            </a:r>
            <a:r>
              <a:rPr lang="en-GB" sz="1800" b="1" dirty="0"/>
              <a:t>review of relevant literature</a:t>
            </a:r>
            <a:r>
              <a:rPr lang="en-GB" sz="1800" dirty="0"/>
              <a:t>, what do we already know? This will aid you, as a researcher to build a rational for why your research is important. </a:t>
            </a:r>
          </a:p>
          <a:p>
            <a:pPr marL="0" indent="0">
              <a:buNone/>
            </a:pPr>
            <a:endParaRPr lang="en-GB" dirty="0"/>
          </a:p>
        </p:txBody>
      </p:sp>
      <p:sp>
        <p:nvSpPr>
          <p:cNvPr id="4" name="TextBox 3">
            <a:extLst>
              <a:ext uri="{FF2B5EF4-FFF2-40B4-BE49-F238E27FC236}">
                <a16:creationId xmlns:a16="http://schemas.microsoft.com/office/drawing/2014/main" id="{D87A234E-7312-427B-AA47-BDEEB3401E8C}"/>
              </a:ext>
            </a:extLst>
          </p:cNvPr>
          <p:cNvSpPr txBox="1"/>
          <p:nvPr/>
        </p:nvSpPr>
        <p:spPr>
          <a:xfrm>
            <a:off x="1066800" y="3535613"/>
            <a:ext cx="9847943"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This second step is often called a </a:t>
            </a:r>
            <a:r>
              <a:rPr lang="en-GB" b="1" dirty="0"/>
              <a:t>literature review</a:t>
            </a:r>
            <a:r>
              <a:rPr lang="en-GB" dirty="0"/>
              <a:t>. </a:t>
            </a:r>
          </a:p>
        </p:txBody>
      </p:sp>
      <p:sp>
        <p:nvSpPr>
          <p:cNvPr id="5" name="TextBox 4">
            <a:extLst>
              <a:ext uri="{FF2B5EF4-FFF2-40B4-BE49-F238E27FC236}">
                <a16:creationId xmlns:a16="http://schemas.microsoft.com/office/drawing/2014/main" id="{5842B1AA-C3B7-4D20-BB82-71328CC247C5}"/>
              </a:ext>
            </a:extLst>
          </p:cNvPr>
          <p:cNvSpPr txBox="1"/>
          <p:nvPr/>
        </p:nvSpPr>
        <p:spPr>
          <a:xfrm>
            <a:off x="1066800" y="4122057"/>
            <a:ext cx="9847943" cy="2031325"/>
          </a:xfrm>
          <a:prstGeom prst="rect">
            <a:avLst/>
          </a:prstGeom>
          <a:noFill/>
        </p:spPr>
        <p:txBody>
          <a:bodyPr wrap="square" rtlCol="0">
            <a:spAutoFit/>
          </a:bodyPr>
          <a:lstStyle/>
          <a:p>
            <a:r>
              <a:rPr lang="en-GB" dirty="0"/>
              <a:t>To aid you to understand how to find relevant literature we will: </a:t>
            </a:r>
          </a:p>
          <a:p>
            <a:pPr marL="285750" indent="-285750">
              <a:buFont typeface="Arial" panose="020B0604020202020204" pitchFamily="34" charset="0"/>
              <a:buChar char="•"/>
            </a:pPr>
            <a:r>
              <a:rPr lang="en-GB" dirty="0"/>
              <a:t>Explain what ‘</a:t>
            </a:r>
            <a:r>
              <a:rPr lang="en-GB" b="1" dirty="0"/>
              <a:t>Search terms</a:t>
            </a:r>
            <a:r>
              <a:rPr lang="en-GB" dirty="0"/>
              <a:t>’ are, how and where to use them. </a:t>
            </a:r>
          </a:p>
          <a:p>
            <a:pPr marL="285750" indent="-285750">
              <a:buFont typeface="Arial" panose="020B0604020202020204" pitchFamily="34" charset="0"/>
              <a:buChar char="•"/>
            </a:pPr>
            <a:r>
              <a:rPr lang="en-GB" dirty="0"/>
              <a:t>How to </a:t>
            </a:r>
            <a:r>
              <a:rPr lang="en-GB" b="1" dirty="0"/>
              <a:t>filter</a:t>
            </a:r>
            <a:r>
              <a:rPr lang="en-GB" dirty="0"/>
              <a:t> your search results.</a:t>
            </a:r>
          </a:p>
          <a:p>
            <a:pPr marL="285750" indent="-285750">
              <a:buFont typeface="Arial" panose="020B0604020202020204" pitchFamily="34" charset="0"/>
              <a:buChar char="•"/>
            </a:pPr>
            <a:r>
              <a:rPr lang="en-GB" dirty="0"/>
              <a:t>Explain what a </a:t>
            </a:r>
            <a:r>
              <a:rPr lang="en-GB" b="1" dirty="0"/>
              <a:t>journal article </a:t>
            </a:r>
            <a:r>
              <a:rPr lang="en-GB" dirty="0"/>
              <a:t>is.  </a:t>
            </a:r>
          </a:p>
          <a:p>
            <a:pPr marL="285750" indent="-285750">
              <a:buFont typeface="Arial" panose="020B0604020202020204" pitchFamily="34" charset="0"/>
              <a:buChar char="•"/>
            </a:pPr>
            <a:r>
              <a:rPr lang="en-GB" dirty="0"/>
              <a:t>Show you how to read an </a:t>
            </a:r>
            <a:r>
              <a:rPr lang="en-GB" b="1" dirty="0"/>
              <a:t>abstract</a:t>
            </a:r>
          </a:p>
          <a:p>
            <a:pPr marL="285750" indent="-285750">
              <a:buFont typeface="Arial" panose="020B0604020202020204" pitchFamily="34" charset="0"/>
              <a:buChar char="•"/>
            </a:pPr>
            <a:r>
              <a:rPr lang="en-GB" dirty="0"/>
              <a:t>Explain how to </a:t>
            </a:r>
            <a:r>
              <a:rPr lang="en-GB" b="1" dirty="0"/>
              <a:t>scan read </a:t>
            </a:r>
            <a:r>
              <a:rPr lang="en-GB" dirty="0"/>
              <a:t>an article. </a:t>
            </a:r>
          </a:p>
          <a:p>
            <a:pPr marL="285750" indent="-285750">
              <a:buFont typeface="Arial" panose="020B0604020202020204" pitchFamily="34" charset="0"/>
              <a:buChar char="•"/>
            </a:pPr>
            <a:r>
              <a:rPr lang="en-GB" dirty="0"/>
              <a:t>Explain how to make notes that will be useful to you. </a:t>
            </a:r>
          </a:p>
        </p:txBody>
      </p:sp>
    </p:spTree>
    <p:extLst>
      <p:ext uri="{BB962C8B-B14F-4D97-AF65-F5344CB8AC3E}">
        <p14:creationId xmlns:p14="http://schemas.microsoft.com/office/powerpoint/2010/main" val="351897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animEffect transition="in" filter="fade">
                                      <p:cBhvr>
                                        <p:cTn id="27" dur="500"/>
                                        <p:tgtEl>
                                          <p:spTgt spid="5">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2" end="2"/>
                                            </p:txEl>
                                          </p:spTgt>
                                        </p:tgtEl>
                                        <p:attrNameLst>
                                          <p:attrName>style.visibility</p:attrName>
                                        </p:attrNameLst>
                                      </p:cBhvr>
                                      <p:to>
                                        <p:strVal val="visible"/>
                                      </p:to>
                                    </p:set>
                                    <p:animEffect transition="in" filter="fade">
                                      <p:cBhvr>
                                        <p:cTn id="32" dur="500"/>
                                        <p:tgtEl>
                                          <p:spTgt spid="5">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Effect transition="in" filter="fade">
                                      <p:cBhvr>
                                        <p:cTn id="37" dur="500"/>
                                        <p:tgtEl>
                                          <p:spTgt spid="5">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500"/>
                                        <p:tgtEl>
                                          <p:spTgt spid="5">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5" end="5"/>
                                            </p:txEl>
                                          </p:spTgt>
                                        </p:tgtEl>
                                        <p:attrNameLst>
                                          <p:attrName>style.visibility</p:attrName>
                                        </p:attrNameLst>
                                      </p:cBhvr>
                                      <p:to>
                                        <p:strVal val="visible"/>
                                      </p:to>
                                    </p:set>
                                    <p:animEffect transition="in" filter="fade">
                                      <p:cBhvr>
                                        <p:cTn id="47" dur="500"/>
                                        <p:tgtEl>
                                          <p:spTgt spid="5">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
                                            <p:txEl>
                                              <p:pRg st="6" end="6"/>
                                            </p:txEl>
                                          </p:spTgt>
                                        </p:tgtEl>
                                        <p:attrNameLst>
                                          <p:attrName>style.visibility</p:attrName>
                                        </p:attrNameLst>
                                      </p:cBhvr>
                                      <p:to>
                                        <p:strVal val="visible"/>
                                      </p:to>
                                    </p:set>
                                    <p:animEffect transition="in" filter="fade">
                                      <p:cBhvr>
                                        <p:cTn id="5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B0D3-C692-4F44-AA01-58956F3BA4DA}"/>
              </a:ext>
            </a:extLst>
          </p:cNvPr>
          <p:cNvSpPr>
            <a:spLocks noGrp="1"/>
          </p:cNvSpPr>
          <p:nvPr>
            <p:ph type="title"/>
          </p:nvPr>
        </p:nvSpPr>
        <p:spPr/>
        <p:txBody>
          <a:bodyPr/>
          <a:lstStyle/>
          <a:p>
            <a:r>
              <a:rPr lang="en-GB" dirty="0"/>
              <a:t>What do we mean by ‘literature’?</a:t>
            </a:r>
          </a:p>
        </p:txBody>
      </p:sp>
      <p:sp>
        <p:nvSpPr>
          <p:cNvPr id="3" name="Content Placeholder 2">
            <a:extLst>
              <a:ext uri="{FF2B5EF4-FFF2-40B4-BE49-F238E27FC236}">
                <a16:creationId xmlns:a16="http://schemas.microsoft.com/office/drawing/2014/main" id="{7747FC58-317E-4BE7-8508-6F732290768A}"/>
              </a:ext>
            </a:extLst>
          </p:cNvPr>
          <p:cNvSpPr>
            <a:spLocks noGrp="1"/>
          </p:cNvSpPr>
          <p:nvPr>
            <p:ph idx="1"/>
          </p:nvPr>
        </p:nvSpPr>
        <p:spPr>
          <a:xfrm>
            <a:off x="1097280" y="1845734"/>
            <a:ext cx="10058400" cy="1183713"/>
          </a:xfrm>
        </p:spPr>
        <p:txBody>
          <a:bodyPr>
            <a:normAutofit/>
          </a:bodyPr>
          <a:lstStyle/>
          <a:p>
            <a:r>
              <a:rPr lang="en-GB" sz="2400" dirty="0">
                <a:latin typeface="Arial" panose="020B0604020202020204" pitchFamily="34" charset="0"/>
                <a:cs typeface="Arial" panose="020B0604020202020204" pitchFamily="34" charset="0"/>
              </a:rPr>
              <a:t>In higher education we require you to use </a:t>
            </a:r>
            <a:r>
              <a:rPr lang="en-GB" sz="2400" b="1" dirty="0">
                <a:latin typeface="Arial" panose="020B0604020202020204" pitchFamily="34" charset="0"/>
                <a:cs typeface="Arial" panose="020B0604020202020204" pitchFamily="34" charset="0"/>
              </a:rPr>
              <a:t>literature</a:t>
            </a:r>
            <a:r>
              <a:rPr lang="en-GB" sz="2400" dirty="0">
                <a:latin typeface="Arial" panose="020B0604020202020204" pitchFamily="34" charset="0"/>
                <a:cs typeface="Arial" panose="020B0604020202020204" pitchFamily="34" charset="0"/>
              </a:rPr>
              <a:t> to support and develop your points, at times you will be asked to review </a:t>
            </a:r>
            <a:r>
              <a:rPr lang="en-GB" sz="2400" b="1" dirty="0">
                <a:latin typeface="Arial" panose="020B0604020202020204" pitchFamily="34" charset="0"/>
                <a:cs typeface="Arial" panose="020B0604020202020204" pitchFamily="34" charset="0"/>
              </a:rPr>
              <a:t>relevant</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literature</a:t>
            </a:r>
            <a:r>
              <a:rPr lang="en-GB" sz="2400" dirty="0">
                <a:latin typeface="Arial" panose="020B0604020202020204" pitchFamily="34" charset="0"/>
                <a:cs typeface="Arial" panose="020B0604020202020204" pitchFamily="34" charset="0"/>
              </a:rPr>
              <a:t>. </a:t>
            </a:r>
          </a:p>
        </p:txBody>
      </p:sp>
      <p:grpSp>
        <p:nvGrpSpPr>
          <p:cNvPr id="12" name="Group 11">
            <a:extLst>
              <a:ext uri="{FF2B5EF4-FFF2-40B4-BE49-F238E27FC236}">
                <a16:creationId xmlns:a16="http://schemas.microsoft.com/office/drawing/2014/main" id="{6C66480F-034B-4F7B-A0A0-672258874C70}"/>
              </a:ext>
            </a:extLst>
          </p:cNvPr>
          <p:cNvGrpSpPr/>
          <p:nvPr/>
        </p:nvGrpSpPr>
        <p:grpSpPr>
          <a:xfrm>
            <a:off x="585177" y="3028890"/>
            <a:ext cx="4233313" cy="3192843"/>
            <a:chOff x="585177" y="3028890"/>
            <a:chExt cx="4233313" cy="3192843"/>
          </a:xfrm>
        </p:grpSpPr>
        <p:sp>
          <p:nvSpPr>
            <p:cNvPr id="5" name="TextBox 4">
              <a:extLst>
                <a:ext uri="{FF2B5EF4-FFF2-40B4-BE49-F238E27FC236}">
                  <a16:creationId xmlns:a16="http://schemas.microsoft.com/office/drawing/2014/main" id="{2726EE28-4408-40E5-87CB-B2BC42866579}"/>
                </a:ext>
              </a:extLst>
            </p:cNvPr>
            <p:cNvSpPr txBox="1"/>
            <p:nvPr/>
          </p:nvSpPr>
          <p:spPr>
            <a:xfrm>
              <a:off x="1097280" y="3028890"/>
              <a:ext cx="3721210"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But what does this mean? </a:t>
              </a:r>
              <a:endParaRPr lang="en-GB" sz="2400" dirty="0"/>
            </a:p>
          </p:txBody>
        </p:sp>
        <p:pic>
          <p:nvPicPr>
            <p:cNvPr id="7" name="Picture 6" descr="Business woman raising shoulders">
              <a:extLst>
                <a:ext uri="{FF2B5EF4-FFF2-40B4-BE49-F238E27FC236}">
                  <a16:creationId xmlns:a16="http://schemas.microsoft.com/office/drawing/2014/main" id="{2D64FBE8-2D16-44FD-8012-EBC238B26E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6933" y="3490554"/>
              <a:ext cx="1310460" cy="2632165"/>
            </a:xfrm>
            <a:prstGeom prst="rect">
              <a:avLst/>
            </a:prstGeom>
          </p:spPr>
        </p:pic>
        <p:pic>
          <p:nvPicPr>
            <p:cNvPr id="9" name="Picture 8" descr="Businesswoman hand on head">
              <a:extLst>
                <a:ext uri="{FF2B5EF4-FFF2-40B4-BE49-F238E27FC236}">
                  <a16:creationId xmlns:a16="http://schemas.microsoft.com/office/drawing/2014/main" id="{A086FB03-8083-4505-8279-7515C80B2F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2125490" y="3472664"/>
              <a:ext cx="832395" cy="2731179"/>
            </a:xfrm>
            <a:prstGeom prst="rect">
              <a:avLst/>
            </a:prstGeom>
          </p:spPr>
        </p:pic>
        <p:pic>
          <p:nvPicPr>
            <p:cNvPr id="11" name="Picture 10" descr="Young businessman hand on head">
              <a:extLst>
                <a:ext uri="{FF2B5EF4-FFF2-40B4-BE49-F238E27FC236}">
                  <a16:creationId xmlns:a16="http://schemas.microsoft.com/office/drawing/2014/main" id="{30C14322-39A0-4ADE-A824-F68900CE27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177" y="3490554"/>
              <a:ext cx="1148663" cy="2731179"/>
            </a:xfrm>
            <a:prstGeom prst="rect">
              <a:avLst/>
            </a:prstGeom>
          </p:spPr>
        </p:pic>
      </p:grpSp>
      <p:sp>
        <p:nvSpPr>
          <p:cNvPr id="16" name="TextBox 15">
            <a:extLst>
              <a:ext uri="{FF2B5EF4-FFF2-40B4-BE49-F238E27FC236}">
                <a16:creationId xmlns:a16="http://schemas.microsoft.com/office/drawing/2014/main" id="{4027C9B8-E01C-437E-A500-3D566C57535D}"/>
              </a:ext>
            </a:extLst>
          </p:cNvPr>
          <p:cNvSpPr txBox="1"/>
          <p:nvPr/>
        </p:nvSpPr>
        <p:spPr>
          <a:xfrm>
            <a:off x="6126480" y="3429000"/>
            <a:ext cx="5243885" cy="1569660"/>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Literature</a:t>
            </a:r>
            <a:r>
              <a:rPr lang="en-GB" sz="2400" dirty="0">
                <a:latin typeface="Arial" panose="020B0604020202020204" pitchFamily="34" charset="0"/>
                <a:cs typeface="Arial" panose="020B0604020202020204" pitchFamily="34" charset="0"/>
              </a:rPr>
              <a:t> refers to information that has been written by expert people or organisations that research a specific area of study. </a:t>
            </a:r>
          </a:p>
        </p:txBody>
      </p:sp>
    </p:spTree>
    <p:extLst>
      <p:ext uri="{BB962C8B-B14F-4D97-AF65-F5344CB8AC3E}">
        <p14:creationId xmlns:p14="http://schemas.microsoft.com/office/powerpoint/2010/main" val="363317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6484-4293-4FBF-8DAE-3DABD9289E2E}"/>
              </a:ext>
            </a:extLst>
          </p:cNvPr>
          <p:cNvSpPr>
            <a:spLocks noGrp="1"/>
          </p:cNvSpPr>
          <p:nvPr>
            <p:ph type="title"/>
          </p:nvPr>
        </p:nvSpPr>
        <p:spPr/>
        <p:txBody>
          <a:bodyPr/>
          <a:lstStyle/>
          <a:p>
            <a:r>
              <a:rPr lang="en-GB" dirty="0"/>
              <a:t>What counts as literature? </a:t>
            </a:r>
          </a:p>
        </p:txBody>
      </p:sp>
      <p:sp>
        <p:nvSpPr>
          <p:cNvPr id="3" name="Content Placeholder 2">
            <a:extLst>
              <a:ext uri="{FF2B5EF4-FFF2-40B4-BE49-F238E27FC236}">
                <a16:creationId xmlns:a16="http://schemas.microsoft.com/office/drawing/2014/main" id="{3D38390E-E4E3-4018-BEE7-354595BD578A}"/>
              </a:ext>
            </a:extLst>
          </p:cNvPr>
          <p:cNvSpPr>
            <a:spLocks noGrp="1"/>
          </p:cNvSpPr>
          <p:nvPr>
            <p:ph idx="1"/>
          </p:nvPr>
        </p:nvSpPr>
        <p:spPr>
          <a:xfrm>
            <a:off x="1097280" y="1845734"/>
            <a:ext cx="10058400" cy="690732"/>
          </a:xfrm>
        </p:spPr>
        <p:txBody>
          <a:bodyPr>
            <a:normAutofit fontScale="92500" lnSpcReduction="20000"/>
          </a:bodyPr>
          <a:lstStyle/>
          <a:p>
            <a:r>
              <a:rPr lang="en-GB" dirty="0"/>
              <a:t>There are no restrictions of what literature you can read but as lecturers we usually expect you to use: </a:t>
            </a:r>
          </a:p>
        </p:txBody>
      </p:sp>
      <p:grpSp>
        <p:nvGrpSpPr>
          <p:cNvPr id="13" name="Group 12">
            <a:extLst>
              <a:ext uri="{FF2B5EF4-FFF2-40B4-BE49-F238E27FC236}">
                <a16:creationId xmlns:a16="http://schemas.microsoft.com/office/drawing/2014/main" id="{7477843F-068C-4331-B6B5-678E4CACE541}"/>
              </a:ext>
            </a:extLst>
          </p:cNvPr>
          <p:cNvGrpSpPr/>
          <p:nvPr/>
        </p:nvGrpSpPr>
        <p:grpSpPr>
          <a:xfrm>
            <a:off x="-2756178" y="2038560"/>
            <a:ext cx="12870001" cy="4706054"/>
            <a:chOff x="-2756178" y="2038560"/>
            <a:chExt cx="12870001" cy="4706054"/>
          </a:xfrm>
        </p:grpSpPr>
        <p:sp>
          <p:nvSpPr>
            <p:cNvPr id="6" name="Block Arc 5">
              <a:extLst>
                <a:ext uri="{FF2B5EF4-FFF2-40B4-BE49-F238E27FC236}">
                  <a16:creationId xmlns:a16="http://schemas.microsoft.com/office/drawing/2014/main" id="{C3909279-E8BE-4899-BA98-F7BE5D99C8E0}"/>
                </a:ext>
              </a:extLst>
            </p:cNvPr>
            <p:cNvSpPr/>
            <p:nvPr/>
          </p:nvSpPr>
          <p:spPr>
            <a:xfrm>
              <a:off x="-2756178" y="2038560"/>
              <a:ext cx="4706054" cy="4706054"/>
            </a:xfrm>
            <a:prstGeom prst="blockArc">
              <a:avLst>
                <a:gd name="adj1" fmla="val 18900000"/>
                <a:gd name="adj2" fmla="val 2700000"/>
                <a:gd name="adj3" fmla="val 459"/>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B3BDCE4A-C78C-497C-8C69-B1744F8F9030}"/>
                </a:ext>
              </a:extLst>
            </p:cNvPr>
            <p:cNvSpPr/>
            <p:nvPr/>
          </p:nvSpPr>
          <p:spPr>
            <a:xfrm>
              <a:off x="1679627" y="2994189"/>
              <a:ext cx="8434196" cy="698698"/>
            </a:xfrm>
            <a:custGeom>
              <a:avLst/>
              <a:gdLst>
                <a:gd name="connsiteX0" fmla="*/ 0 w 8434196"/>
                <a:gd name="connsiteY0" fmla="*/ 0 h 698698"/>
                <a:gd name="connsiteX1" fmla="*/ 8434196 w 8434196"/>
                <a:gd name="connsiteY1" fmla="*/ 0 h 698698"/>
                <a:gd name="connsiteX2" fmla="*/ 8434196 w 8434196"/>
                <a:gd name="connsiteY2" fmla="*/ 698698 h 698698"/>
                <a:gd name="connsiteX3" fmla="*/ 0 w 8434196"/>
                <a:gd name="connsiteY3" fmla="*/ 698698 h 698698"/>
                <a:gd name="connsiteX4" fmla="*/ 0 w 8434196"/>
                <a:gd name="connsiteY4" fmla="*/ 0 h 698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4196" h="698698">
                  <a:moveTo>
                    <a:pt x="0" y="0"/>
                  </a:moveTo>
                  <a:lnTo>
                    <a:pt x="8434196" y="0"/>
                  </a:lnTo>
                  <a:lnTo>
                    <a:pt x="8434196" y="698698"/>
                  </a:lnTo>
                  <a:lnTo>
                    <a:pt x="0" y="69869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54592" tIns="91440" rIns="91440" bIns="91440" numCol="1" spcCol="1270" anchor="ctr" anchorCtr="0">
              <a:noAutofit/>
            </a:bodyPr>
            <a:lstStyle/>
            <a:p>
              <a:pPr marL="0" lvl="0" indent="0" algn="l" defTabSz="1600200">
                <a:lnSpc>
                  <a:spcPct val="90000"/>
                </a:lnSpc>
                <a:spcBef>
                  <a:spcPct val="0"/>
                </a:spcBef>
                <a:spcAft>
                  <a:spcPct val="35000"/>
                </a:spcAft>
                <a:buNone/>
              </a:pPr>
              <a:r>
                <a:rPr lang="en-GB" sz="3600" kern="1200" dirty="0"/>
                <a:t>Journal Articles</a:t>
              </a:r>
            </a:p>
          </p:txBody>
        </p:sp>
        <p:sp>
          <p:nvSpPr>
            <p:cNvPr id="8" name="Oval 7">
              <a:extLst>
                <a:ext uri="{FF2B5EF4-FFF2-40B4-BE49-F238E27FC236}">
                  <a16:creationId xmlns:a16="http://schemas.microsoft.com/office/drawing/2014/main" id="{5E016344-468F-42ED-AE19-72D7F2C7C3D8}"/>
                </a:ext>
              </a:extLst>
            </p:cNvPr>
            <p:cNvSpPr/>
            <p:nvPr/>
          </p:nvSpPr>
          <p:spPr>
            <a:xfrm>
              <a:off x="1242940" y="2906851"/>
              <a:ext cx="873373" cy="87337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4" name="Group 13">
            <a:extLst>
              <a:ext uri="{FF2B5EF4-FFF2-40B4-BE49-F238E27FC236}">
                <a16:creationId xmlns:a16="http://schemas.microsoft.com/office/drawing/2014/main" id="{6D64E9D2-2944-48C3-A689-9B3F99AC070B}"/>
              </a:ext>
            </a:extLst>
          </p:cNvPr>
          <p:cNvGrpSpPr/>
          <p:nvPr/>
        </p:nvGrpSpPr>
        <p:grpSpPr>
          <a:xfrm>
            <a:off x="1496917" y="3954899"/>
            <a:ext cx="8616906" cy="873373"/>
            <a:chOff x="1496917" y="3954899"/>
            <a:chExt cx="8616906" cy="873373"/>
          </a:xfrm>
        </p:grpSpPr>
        <p:sp>
          <p:nvSpPr>
            <p:cNvPr id="9" name="Freeform: Shape 8">
              <a:extLst>
                <a:ext uri="{FF2B5EF4-FFF2-40B4-BE49-F238E27FC236}">
                  <a16:creationId xmlns:a16="http://schemas.microsoft.com/office/drawing/2014/main" id="{2F8F1D81-D251-4B71-9F02-EFD88DFA4B4A}"/>
                </a:ext>
              </a:extLst>
            </p:cNvPr>
            <p:cNvSpPr/>
            <p:nvPr/>
          </p:nvSpPr>
          <p:spPr>
            <a:xfrm>
              <a:off x="1933603" y="4042237"/>
              <a:ext cx="8180220" cy="698698"/>
            </a:xfrm>
            <a:custGeom>
              <a:avLst/>
              <a:gdLst>
                <a:gd name="connsiteX0" fmla="*/ 0 w 8180220"/>
                <a:gd name="connsiteY0" fmla="*/ 0 h 698698"/>
                <a:gd name="connsiteX1" fmla="*/ 8180220 w 8180220"/>
                <a:gd name="connsiteY1" fmla="*/ 0 h 698698"/>
                <a:gd name="connsiteX2" fmla="*/ 8180220 w 8180220"/>
                <a:gd name="connsiteY2" fmla="*/ 698698 h 698698"/>
                <a:gd name="connsiteX3" fmla="*/ 0 w 8180220"/>
                <a:gd name="connsiteY3" fmla="*/ 698698 h 698698"/>
                <a:gd name="connsiteX4" fmla="*/ 0 w 8180220"/>
                <a:gd name="connsiteY4" fmla="*/ 0 h 698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80220" h="698698">
                  <a:moveTo>
                    <a:pt x="0" y="0"/>
                  </a:moveTo>
                  <a:lnTo>
                    <a:pt x="8180220" y="0"/>
                  </a:lnTo>
                  <a:lnTo>
                    <a:pt x="8180220" y="698698"/>
                  </a:lnTo>
                  <a:lnTo>
                    <a:pt x="0" y="69869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54592" tIns="91440" rIns="91440" bIns="91440" numCol="1" spcCol="1270" anchor="ctr" anchorCtr="0">
              <a:noAutofit/>
            </a:bodyPr>
            <a:lstStyle/>
            <a:p>
              <a:pPr marL="0" lvl="0" indent="0" algn="l" defTabSz="1600200">
                <a:lnSpc>
                  <a:spcPct val="90000"/>
                </a:lnSpc>
                <a:spcBef>
                  <a:spcPct val="0"/>
                </a:spcBef>
                <a:spcAft>
                  <a:spcPct val="35000"/>
                </a:spcAft>
                <a:buNone/>
              </a:pPr>
              <a:r>
                <a:rPr lang="en-GB" sz="3600" kern="1200" dirty="0"/>
                <a:t>Academic textbooks</a:t>
              </a:r>
            </a:p>
          </p:txBody>
        </p:sp>
        <p:sp>
          <p:nvSpPr>
            <p:cNvPr id="10" name="Oval 9">
              <a:extLst>
                <a:ext uri="{FF2B5EF4-FFF2-40B4-BE49-F238E27FC236}">
                  <a16:creationId xmlns:a16="http://schemas.microsoft.com/office/drawing/2014/main" id="{9A325596-82CD-41AC-969C-BA301CE87C60}"/>
                </a:ext>
              </a:extLst>
            </p:cNvPr>
            <p:cNvSpPr/>
            <p:nvPr/>
          </p:nvSpPr>
          <p:spPr>
            <a:xfrm>
              <a:off x="1496917" y="3954899"/>
              <a:ext cx="873373" cy="87337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5" name="Group 14">
            <a:extLst>
              <a:ext uri="{FF2B5EF4-FFF2-40B4-BE49-F238E27FC236}">
                <a16:creationId xmlns:a16="http://schemas.microsoft.com/office/drawing/2014/main" id="{C22FD74F-E925-4C43-A36D-6F37689E923F}"/>
              </a:ext>
            </a:extLst>
          </p:cNvPr>
          <p:cNvGrpSpPr/>
          <p:nvPr/>
        </p:nvGrpSpPr>
        <p:grpSpPr>
          <a:xfrm>
            <a:off x="1242940" y="5002947"/>
            <a:ext cx="8870883" cy="873373"/>
            <a:chOff x="1242940" y="5002947"/>
            <a:chExt cx="8870883" cy="873373"/>
          </a:xfrm>
        </p:grpSpPr>
        <p:sp>
          <p:nvSpPr>
            <p:cNvPr id="11" name="Freeform: Shape 10">
              <a:extLst>
                <a:ext uri="{FF2B5EF4-FFF2-40B4-BE49-F238E27FC236}">
                  <a16:creationId xmlns:a16="http://schemas.microsoft.com/office/drawing/2014/main" id="{5FFF0B07-94F0-4A41-90E7-BFD4E65E04DC}"/>
                </a:ext>
              </a:extLst>
            </p:cNvPr>
            <p:cNvSpPr/>
            <p:nvPr/>
          </p:nvSpPr>
          <p:spPr>
            <a:xfrm>
              <a:off x="1679627" y="5090285"/>
              <a:ext cx="8434196" cy="698698"/>
            </a:xfrm>
            <a:custGeom>
              <a:avLst/>
              <a:gdLst>
                <a:gd name="connsiteX0" fmla="*/ 0 w 8434196"/>
                <a:gd name="connsiteY0" fmla="*/ 0 h 698698"/>
                <a:gd name="connsiteX1" fmla="*/ 8434196 w 8434196"/>
                <a:gd name="connsiteY1" fmla="*/ 0 h 698698"/>
                <a:gd name="connsiteX2" fmla="*/ 8434196 w 8434196"/>
                <a:gd name="connsiteY2" fmla="*/ 698698 h 698698"/>
                <a:gd name="connsiteX3" fmla="*/ 0 w 8434196"/>
                <a:gd name="connsiteY3" fmla="*/ 698698 h 698698"/>
                <a:gd name="connsiteX4" fmla="*/ 0 w 8434196"/>
                <a:gd name="connsiteY4" fmla="*/ 0 h 698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4196" h="698698">
                  <a:moveTo>
                    <a:pt x="0" y="0"/>
                  </a:moveTo>
                  <a:lnTo>
                    <a:pt x="8434196" y="0"/>
                  </a:lnTo>
                  <a:lnTo>
                    <a:pt x="8434196" y="698698"/>
                  </a:lnTo>
                  <a:lnTo>
                    <a:pt x="0" y="69869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54592" tIns="91440" rIns="91440" bIns="91440" numCol="1" spcCol="1270" anchor="ctr" anchorCtr="0">
              <a:noAutofit/>
            </a:bodyPr>
            <a:lstStyle/>
            <a:p>
              <a:pPr marL="0" lvl="0" indent="0" algn="l" defTabSz="1600200">
                <a:lnSpc>
                  <a:spcPct val="90000"/>
                </a:lnSpc>
                <a:spcBef>
                  <a:spcPct val="0"/>
                </a:spcBef>
                <a:spcAft>
                  <a:spcPct val="35000"/>
                </a:spcAft>
                <a:buNone/>
              </a:pPr>
              <a:r>
                <a:rPr lang="en-GB" sz="3600" kern="1200" dirty="0"/>
                <a:t>Specialist organisation websites </a:t>
              </a:r>
            </a:p>
          </p:txBody>
        </p:sp>
        <p:sp>
          <p:nvSpPr>
            <p:cNvPr id="12" name="Oval 11">
              <a:extLst>
                <a:ext uri="{FF2B5EF4-FFF2-40B4-BE49-F238E27FC236}">
                  <a16:creationId xmlns:a16="http://schemas.microsoft.com/office/drawing/2014/main" id="{DD52F762-3B45-44FA-9A25-220CA19FC8C5}"/>
                </a:ext>
              </a:extLst>
            </p:cNvPr>
            <p:cNvSpPr/>
            <p:nvPr/>
          </p:nvSpPr>
          <p:spPr>
            <a:xfrm>
              <a:off x="1242940" y="5002947"/>
              <a:ext cx="873373" cy="87337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300471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E7B58-48BF-485E-B38F-08FC04F64061}"/>
              </a:ext>
            </a:extLst>
          </p:cNvPr>
          <p:cNvSpPr>
            <a:spLocks noGrp="1"/>
          </p:cNvSpPr>
          <p:nvPr>
            <p:ph type="title"/>
          </p:nvPr>
        </p:nvSpPr>
        <p:spPr/>
        <p:txBody>
          <a:bodyPr/>
          <a:lstStyle/>
          <a:p>
            <a:r>
              <a:rPr lang="en-GB" dirty="0"/>
              <a:t>Where can you find relevant literature?</a:t>
            </a:r>
          </a:p>
        </p:txBody>
      </p:sp>
      <p:sp>
        <p:nvSpPr>
          <p:cNvPr id="3" name="Content Placeholder 2">
            <a:extLst>
              <a:ext uri="{FF2B5EF4-FFF2-40B4-BE49-F238E27FC236}">
                <a16:creationId xmlns:a16="http://schemas.microsoft.com/office/drawing/2014/main" id="{EAD5DB96-12D3-45C7-ABA3-1E4920A9BB7A}"/>
              </a:ext>
            </a:extLst>
          </p:cNvPr>
          <p:cNvSpPr>
            <a:spLocks noGrp="1"/>
          </p:cNvSpPr>
          <p:nvPr>
            <p:ph idx="1"/>
          </p:nvPr>
        </p:nvSpPr>
        <p:spPr>
          <a:xfrm>
            <a:off x="1097280" y="1845734"/>
            <a:ext cx="3609802" cy="849758"/>
          </a:xfrm>
        </p:spPr>
        <p:txBody>
          <a:bodyPr>
            <a:normAutofit lnSpcReduction="10000"/>
          </a:bodyPr>
          <a:lstStyle/>
          <a:p>
            <a:r>
              <a:rPr lang="en-GB" dirty="0"/>
              <a:t>The UWTSD Library is a great place to start. </a:t>
            </a:r>
          </a:p>
        </p:txBody>
      </p:sp>
      <p:pic>
        <p:nvPicPr>
          <p:cNvPr id="5" name="Picture 4">
            <a:hlinkClick r:id="rId3"/>
            <a:extLst>
              <a:ext uri="{FF2B5EF4-FFF2-40B4-BE49-F238E27FC236}">
                <a16:creationId xmlns:a16="http://schemas.microsoft.com/office/drawing/2014/main" id="{63186F99-B039-4571-B7F0-CA0AD348F445}"/>
              </a:ext>
            </a:extLst>
          </p:cNvPr>
          <p:cNvPicPr>
            <a:picLocks noChangeAspect="1"/>
          </p:cNvPicPr>
          <p:nvPr/>
        </p:nvPicPr>
        <p:blipFill>
          <a:blip r:embed="rId4"/>
          <a:stretch>
            <a:fillRect/>
          </a:stretch>
        </p:blipFill>
        <p:spPr>
          <a:xfrm>
            <a:off x="1097280" y="2585657"/>
            <a:ext cx="3855027" cy="1432453"/>
          </a:xfrm>
          <a:prstGeom prst="rect">
            <a:avLst/>
          </a:prstGeom>
        </p:spPr>
      </p:pic>
      <p:pic>
        <p:nvPicPr>
          <p:cNvPr id="9" name="Picture 8">
            <a:hlinkClick r:id="rId5"/>
            <a:extLst>
              <a:ext uri="{FF2B5EF4-FFF2-40B4-BE49-F238E27FC236}">
                <a16:creationId xmlns:a16="http://schemas.microsoft.com/office/drawing/2014/main" id="{FE1C7A7E-B0B7-4E2D-8AD6-9BD92CA55CA4}"/>
              </a:ext>
            </a:extLst>
          </p:cNvPr>
          <p:cNvPicPr>
            <a:picLocks noChangeAspect="1"/>
          </p:cNvPicPr>
          <p:nvPr/>
        </p:nvPicPr>
        <p:blipFill>
          <a:blip r:embed="rId6"/>
          <a:stretch>
            <a:fillRect/>
          </a:stretch>
        </p:blipFill>
        <p:spPr>
          <a:xfrm>
            <a:off x="6338022" y="2585657"/>
            <a:ext cx="4219117" cy="1432453"/>
          </a:xfrm>
          <a:prstGeom prst="rect">
            <a:avLst/>
          </a:prstGeom>
        </p:spPr>
      </p:pic>
      <p:sp>
        <p:nvSpPr>
          <p:cNvPr id="10" name="Content Placeholder 2">
            <a:extLst>
              <a:ext uri="{FF2B5EF4-FFF2-40B4-BE49-F238E27FC236}">
                <a16:creationId xmlns:a16="http://schemas.microsoft.com/office/drawing/2014/main" id="{7AFEE6DC-DBA2-4028-8E8F-AF192DF5A488}"/>
              </a:ext>
            </a:extLst>
          </p:cNvPr>
          <p:cNvSpPr txBox="1">
            <a:spLocks/>
          </p:cNvSpPr>
          <p:nvPr/>
        </p:nvSpPr>
        <p:spPr>
          <a:xfrm>
            <a:off x="6725689" y="1859204"/>
            <a:ext cx="3609802" cy="849758"/>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a:t>Google </a:t>
            </a:r>
            <a:r>
              <a:rPr lang="en-GB" b="1" dirty="0"/>
              <a:t>SCHOLAR </a:t>
            </a:r>
            <a:r>
              <a:rPr lang="en-GB" dirty="0"/>
              <a:t>is another good tool – but </a:t>
            </a:r>
            <a:r>
              <a:rPr lang="en-GB" b="1" dirty="0"/>
              <a:t>avoid</a:t>
            </a:r>
            <a:r>
              <a:rPr lang="en-GB" dirty="0"/>
              <a:t> using standard Google.com</a:t>
            </a:r>
            <a:endParaRPr lang="en-GB" b="1" dirty="0"/>
          </a:p>
        </p:txBody>
      </p:sp>
      <p:sp>
        <p:nvSpPr>
          <p:cNvPr id="11" name="TextBox 10">
            <a:extLst>
              <a:ext uri="{FF2B5EF4-FFF2-40B4-BE49-F238E27FC236}">
                <a16:creationId xmlns:a16="http://schemas.microsoft.com/office/drawing/2014/main" id="{5D95C4EB-CFA1-4051-BA07-BCFD5AE134D4}"/>
              </a:ext>
            </a:extLst>
          </p:cNvPr>
          <p:cNvSpPr txBox="1"/>
          <p:nvPr/>
        </p:nvSpPr>
        <p:spPr>
          <a:xfrm>
            <a:off x="7239695" y="4010999"/>
            <a:ext cx="2878282" cy="369332"/>
          </a:xfrm>
          <a:prstGeom prst="rect">
            <a:avLst/>
          </a:prstGeom>
          <a:noFill/>
        </p:spPr>
        <p:txBody>
          <a:bodyPr wrap="square" rtlCol="0">
            <a:spAutoFit/>
          </a:bodyPr>
          <a:lstStyle/>
          <a:p>
            <a:r>
              <a:rPr lang="en-GB" dirty="0"/>
              <a:t>https://scholar.google.co.uk/</a:t>
            </a:r>
          </a:p>
        </p:txBody>
      </p:sp>
      <p:sp>
        <p:nvSpPr>
          <p:cNvPr id="12" name="TextBox 11">
            <a:extLst>
              <a:ext uri="{FF2B5EF4-FFF2-40B4-BE49-F238E27FC236}">
                <a16:creationId xmlns:a16="http://schemas.microsoft.com/office/drawing/2014/main" id="{0BBA2DF0-D7F0-4F90-A684-A96315945B9B}"/>
              </a:ext>
            </a:extLst>
          </p:cNvPr>
          <p:cNvSpPr txBox="1"/>
          <p:nvPr/>
        </p:nvSpPr>
        <p:spPr>
          <a:xfrm>
            <a:off x="1548244" y="4112430"/>
            <a:ext cx="3709555" cy="369332"/>
          </a:xfrm>
          <a:prstGeom prst="rect">
            <a:avLst/>
          </a:prstGeom>
          <a:noFill/>
        </p:spPr>
        <p:txBody>
          <a:bodyPr wrap="square" rtlCol="0">
            <a:spAutoFit/>
          </a:bodyPr>
          <a:lstStyle/>
          <a:p>
            <a:r>
              <a:rPr lang="en-GB" dirty="0"/>
              <a:t>https://www.uwtsd.ac.uk/library/</a:t>
            </a:r>
          </a:p>
        </p:txBody>
      </p:sp>
      <p:pic>
        <p:nvPicPr>
          <p:cNvPr id="14" name="Picture 13">
            <a:hlinkClick r:id="rId7"/>
            <a:extLst>
              <a:ext uri="{FF2B5EF4-FFF2-40B4-BE49-F238E27FC236}">
                <a16:creationId xmlns:a16="http://schemas.microsoft.com/office/drawing/2014/main" id="{F32098ED-2023-4790-ABB5-5B4D6D085857}"/>
              </a:ext>
            </a:extLst>
          </p:cNvPr>
          <p:cNvPicPr>
            <a:picLocks noChangeAspect="1"/>
          </p:cNvPicPr>
          <p:nvPr/>
        </p:nvPicPr>
        <p:blipFill>
          <a:blip r:embed="rId8"/>
          <a:stretch>
            <a:fillRect/>
          </a:stretch>
        </p:blipFill>
        <p:spPr>
          <a:xfrm>
            <a:off x="1411171" y="4990284"/>
            <a:ext cx="3227243" cy="865406"/>
          </a:xfrm>
          <a:prstGeom prst="rect">
            <a:avLst/>
          </a:prstGeom>
        </p:spPr>
      </p:pic>
      <p:sp>
        <p:nvSpPr>
          <p:cNvPr id="15" name="TextBox 14">
            <a:extLst>
              <a:ext uri="{FF2B5EF4-FFF2-40B4-BE49-F238E27FC236}">
                <a16:creationId xmlns:a16="http://schemas.microsoft.com/office/drawing/2014/main" id="{B92A30F3-D784-4364-B85D-D538D7AE3598}"/>
              </a:ext>
            </a:extLst>
          </p:cNvPr>
          <p:cNvSpPr txBox="1"/>
          <p:nvPr/>
        </p:nvSpPr>
        <p:spPr>
          <a:xfrm>
            <a:off x="1242752" y="6059687"/>
            <a:ext cx="3709555" cy="369332"/>
          </a:xfrm>
          <a:prstGeom prst="rect">
            <a:avLst/>
          </a:prstGeom>
          <a:noFill/>
        </p:spPr>
        <p:txBody>
          <a:bodyPr wrap="square" rtlCol="0">
            <a:spAutoFit/>
          </a:bodyPr>
          <a:lstStyle/>
          <a:p>
            <a:r>
              <a:rPr lang="en-GB" dirty="0"/>
              <a:t>https://pubmed.ncbi.nlm.nih.gov/</a:t>
            </a:r>
          </a:p>
        </p:txBody>
      </p:sp>
      <p:pic>
        <p:nvPicPr>
          <p:cNvPr id="20" name="Picture 19">
            <a:hlinkClick r:id="rId9"/>
            <a:extLst>
              <a:ext uri="{FF2B5EF4-FFF2-40B4-BE49-F238E27FC236}">
                <a16:creationId xmlns:a16="http://schemas.microsoft.com/office/drawing/2014/main" id="{E25E8494-6C42-4BBA-BC73-08AC586E7A82}"/>
              </a:ext>
            </a:extLst>
          </p:cNvPr>
          <p:cNvPicPr>
            <a:picLocks noChangeAspect="1"/>
          </p:cNvPicPr>
          <p:nvPr/>
        </p:nvPicPr>
        <p:blipFill>
          <a:blip r:embed="rId10"/>
          <a:stretch>
            <a:fillRect/>
          </a:stretch>
        </p:blipFill>
        <p:spPr>
          <a:xfrm>
            <a:off x="6909292" y="4977569"/>
            <a:ext cx="3076575" cy="809625"/>
          </a:xfrm>
          <a:prstGeom prst="rect">
            <a:avLst/>
          </a:prstGeom>
        </p:spPr>
      </p:pic>
      <p:sp>
        <p:nvSpPr>
          <p:cNvPr id="21" name="TextBox 20">
            <a:extLst>
              <a:ext uri="{FF2B5EF4-FFF2-40B4-BE49-F238E27FC236}">
                <a16:creationId xmlns:a16="http://schemas.microsoft.com/office/drawing/2014/main" id="{993A227E-984C-4E20-9891-C59C9446E1B5}"/>
              </a:ext>
            </a:extLst>
          </p:cNvPr>
          <p:cNvSpPr txBox="1"/>
          <p:nvPr/>
        </p:nvSpPr>
        <p:spPr>
          <a:xfrm>
            <a:off x="7056410" y="5881574"/>
            <a:ext cx="2782337" cy="369332"/>
          </a:xfrm>
          <a:prstGeom prst="rect">
            <a:avLst/>
          </a:prstGeom>
          <a:noFill/>
        </p:spPr>
        <p:txBody>
          <a:bodyPr wrap="square" rtlCol="0">
            <a:spAutoFit/>
          </a:bodyPr>
          <a:lstStyle/>
          <a:p>
            <a:r>
              <a:rPr lang="en-GB" dirty="0"/>
              <a:t>https://www.ons.gov.uk/</a:t>
            </a:r>
          </a:p>
        </p:txBody>
      </p:sp>
    </p:spTree>
    <p:extLst>
      <p:ext uri="{BB962C8B-B14F-4D97-AF65-F5344CB8AC3E}">
        <p14:creationId xmlns:p14="http://schemas.microsoft.com/office/powerpoint/2010/main" val="2850471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500"/>
                                        <p:tgtEl>
                                          <p:spTgt spid="2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p:bldP spid="11" grpId="0"/>
      <p:bldP spid="12" grpId="0"/>
      <p:bldP spid="15" grpId="0"/>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12B1-03DA-4823-B9F3-4A4B7D75270D}"/>
              </a:ext>
            </a:extLst>
          </p:cNvPr>
          <p:cNvSpPr>
            <a:spLocks noGrp="1"/>
          </p:cNvSpPr>
          <p:nvPr>
            <p:ph type="title"/>
          </p:nvPr>
        </p:nvSpPr>
        <p:spPr/>
        <p:txBody>
          <a:bodyPr/>
          <a:lstStyle/>
          <a:p>
            <a:r>
              <a:rPr lang="en-GB" dirty="0"/>
              <a:t>Search for relevant literature</a:t>
            </a:r>
          </a:p>
        </p:txBody>
      </p:sp>
      <p:sp>
        <p:nvSpPr>
          <p:cNvPr id="3" name="Content Placeholder 2">
            <a:extLst>
              <a:ext uri="{FF2B5EF4-FFF2-40B4-BE49-F238E27FC236}">
                <a16:creationId xmlns:a16="http://schemas.microsoft.com/office/drawing/2014/main" id="{7CD7A9DF-A6BD-4869-A9A1-7F5DFEF979FB}"/>
              </a:ext>
            </a:extLst>
          </p:cNvPr>
          <p:cNvSpPr>
            <a:spLocks noGrp="1"/>
          </p:cNvSpPr>
          <p:nvPr>
            <p:ph idx="1"/>
          </p:nvPr>
        </p:nvSpPr>
        <p:spPr>
          <a:xfrm>
            <a:off x="436418" y="1845733"/>
            <a:ext cx="10719262" cy="1210269"/>
          </a:xfrm>
        </p:spPr>
        <p:txBody>
          <a:bodyPr>
            <a:normAutofit fontScale="85000" lnSpcReduction="10000"/>
          </a:bodyPr>
          <a:lstStyle/>
          <a:p>
            <a:pPr>
              <a:lnSpc>
                <a:spcPct val="170000"/>
              </a:lnSpc>
            </a:pPr>
            <a:r>
              <a:rPr lang="en-GB" b="1" dirty="0">
                <a:latin typeface="Arial" panose="020B0604020202020204" pitchFamily="34" charset="0"/>
                <a:cs typeface="Arial" panose="020B0604020202020204" pitchFamily="34" charset="0"/>
              </a:rPr>
              <a:t>Before</a:t>
            </a:r>
            <a:r>
              <a:rPr lang="en-GB" dirty="0">
                <a:latin typeface="Arial" panose="020B0604020202020204" pitchFamily="34" charset="0"/>
                <a:cs typeface="Arial" panose="020B0604020202020204" pitchFamily="34" charset="0"/>
              </a:rPr>
              <a:t> you begin your literature search, it is important that you identify your key </a:t>
            </a:r>
            <a:r>
              <a:rPr lang="en-GB" b="1" dirty="0">
                <a:latin typeface="Arial" panose="020B0604020202020204" pitchFamily="34" charset="0"/>
                <a:cs typeface="Arial" panose="020B0604020202020204" pitchFamily="34" charset="0"/>
              </a:rPr>
              <a:t>search terms </a:t>
            </a:r>
            <a:r>
              <a:rPr lang="en-GB" dirty="0">
                <a:latin typeface="Arial" panose="020B0604020202020204" pitchFamily="34" charset="0"/>
                <a:cs typeface="Arial" panose="020B0604020202020204" pitchFamily="34" charset="0"/>
              </a:rPr>
              <a:t>by reading you review or research question.  </a:t>
            </a:r>
          </a:p>
        </p:txBody>
      </p:sp>
      <p:sp>
        <p:nvSpPr>
          <p:cNvPr id="5" name="TextBox 4">
            <a:extLst>
              <a:ext uri="{FF2B5EF4-FFF2-40B4-BE49-F238E27FC236}">
                <a16:creationId xmlns:a16="http://schemas.microsoft.com/office/drawing/2014/main" id="{778258FE-076F-491B-860A-7C1286747203}"/>
              </a:ext>
            </a:extLst>
          </p:cNvPr>
          <p:cNvSpPr txBox="1"/>
          <p:nvPr/>
        </p:nvSpPr>
        <p:spPr>
          <a:xfrm>
            <a:off x="917480" y="3990140"/>
            <a:ext cx="10027228" cy="707886"/>
          </a:xfrm>
          <a:prstGeom prst="rect">
            <a:avLst/>
          </a:prstGeom>
          <a:noFill/>
          <a:ln w="57150">
            <a:solidFill>
              <a:schemeClr val="tx1"/>
            </a:solidFill>
          </a:ln>
        </p:spPr>
        <p:txBody>
          <a:bodyPr wrap="square" rtlCol="0">
            <a:spAutoFit/>
          </a:bodyPr>
          <a:lstStyle/>
          <a:p>
            <a:r>
              <a:rPr lang="en-GB" sz="2000" i="1" dirty="0">
                <a:latin typeface="Arial" panose="020B0604020202020204" pitchFamily="34" charset="0"/>
                <a:cs typeface="Arial" panose="020B0604020202020204" pitchFamily="34" charset="0"/>
              </a:rPr>
              <a:t>For example</a:t>
            </a:r>
            <a:r>
              <a:rPr lang="en-GB" sz="2000" dirty="0">
                <a:latin typeface="Arial" panose="020B0604020202020204" pitchFamily="34" charset="0"/>
                <a:cs typeface="Arial" panose="020B0604020202020204" pitchFamily="34" charset="0"/>
              </a:rPr>
              <a:t>: Do fathers in the UK have less access to education on parenting than expectant mothers? </a:t>
            </a:r>
          </a:p>
        </p:txBody>
      </p:sp>
      <p:sp>
        <p:nvSpPr>
          <p:cNvPr id="6" name="TextBox 5">
            <a:extLst>
              <a:ext uri="{FF2B5EF4-FFF2-40B4-BE49-F238E27FC236}">
                <a16:creationId xmlns:a16="http://schemas.microsoft.com/office/drawing/2014/main" id="{226F2EC1-2DF7-4040-938F-3130C1D729B0}"/>
              </a:ext>
            </a:extLst>
          </p:cNvPr>
          <p:cNvSpPr txBox="1"/>
          <p:nvPr/>
        </p:nvSpPr>
        <p:spPr>
          <a:xfrm>
            <a:off x="547253" y="5572582"/>
            <a:ext cx="554874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We can identify some key</a:t>
            </a:r>
            <a:r>
              <a:rPr lang="en-GB" sz="2000" b="1" dirty="0">
                <a:latin typeface="Arial" panose="020B0604020202020204" pitchFamily="34" charset="0"/>
                <a:cs typeface="Arial" panose="020B0604020202020204" pitchFamily="34" charset="0"/>
              </a:rPr>
              <a:t> search terms</a:t>
            </a:r>
            <a:r>
              <a:rPr lang="en-GB" sz="2000" dirty="0">
                <a:latin typeface="Arial" panose="020B0604020202020204" pitchFamily="34" charset="0"/>
                <a:cs typeface="Arial" panose="020B0604020202020204" pitchFamily="34" charset="0"/>
              </a:rPr>
              <a:t> here. </a:t>
            </a:r>
          </a:p>
        </p:txBody>
      </p:sp>
      <p:grpSp>
        <p:nvGrpSpPr>
          <p:cNvPr id="22" name="Group 21">
            <a:extLst>
              <a:ext uri="{FF2B5EF4-FFF2-40B4-BE49-F238E27FC236}">
                <a16:creationId xmlns:a16="http://schemas.microsoft.com/office/drawing/2014/main" id="{9DB8F7EF-1B82-4B45-85C9-85D8C8B1DA8F}"/>
              </a:ext>
            </a:extLst>
          </p:cNvPr>
          <p:cNvGrpSpPr/>
          <p:nvPr/>
        </p:nvGrpSpPr>
        <p:grpSpPr>
          <a:xfrm>
            <a:off x="6942667" y="3115734"/>
            <a:ext cx="3217328" cy="1340234"/>
            <a:chOff x="7917872" y="3200400"/>
            <a:chExt cx="2265217" cy="1112601"/>
          </a:xfrm>
        </p:grpSpPr>
        <p:sp>
          <p:nvSpPr>
            <p:cNvPr id="7" name="Oval 6">
              <a:extLst>
                <a:ext uri="{FF2B5EF4-FFF2-40B4-BE49-F238E27FC236}">
                  <a16:creationId xmlns:a16="http://schemas.microsoft.com/office/drawing/2014/main" id="{039B4708-19AE-4996-9439-6615BC52AF2E}"/>
                </a:ext>
              </a:extLst>
            </p:cNvPr>
            <p:cNvSpPr/>
            <p:nvPr/>
          </p:nvSpPr>
          <p:spPr>
            <a:xfrm>
              <a:off x="8042565" y="3906488"/>
              <a:ext cx="1911926" cy="40651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8F51DEFB-4A5C-4AE8-B305-6F77C108092E}"/>
                </a:ext>
              </a:extLst>
            </p:cNvPr>
            <p:cNvCxnSpPr/>
            <p:nvPr/>
          </p:nvCxnSpPr>
          <p:spPr>
            <a:xfrm>
              <a:off x="8956964" y="3569732"/>
              <a:ext cx="0" cy="44680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58EC80F-54D9-46E4-A3CA-7DA2A3D17E22}"/>
                </a:ext>
              </a:extLst>
            </p:cNvPr>
            <p:cNvSpPr txBox="1"/>
            <p:nvPr/>
          </p:nvSpPr>
          <p:spPr>
            <a:xfrm>
              <a:off x="7917872" y="3200400"/>
              <a:ext cx="2265217" cy="369332"/>
            </a:xfrm>
            <a:prstGeom prst="rect">
              <a:avLst/>
            </a:prstGeom>
            <a:noFill/>
          </p:spPr>
          <p:txBody>
            <a:bodyPr wrap="square" rtlCol="0">
              <a:spAutoFit/>
            </a:bodyPr>
            <a:lstStyle/>
            <a:p>
              <a:r>
                <a:rPr lang="en-GB" dirty="0"/>
                <a:t>“parenting education”</a:t>
              </a:r>
            </a:p>
          </p:txBody>
        </p:sp>
      </p:grpSp>
      <p:grpSp>
        <p:nvGrpSpPr>
          <p:cNvPr id="21" name="Group 20">
            <a:extLst>
              <a:ext uri="{FF2B5EF4-FFF2-40B4-BE49-F238E27FC236}">
                <a16:creationId xmlns:a16="http://schemas.microsoft.com/office/drawing/2014/main" id="{40A10C6E-9B1A-4BCC-815E-A2E4B5A93892}"/>
              </a:ext>
            </a:extLst>
          </p:cNvPr>
          <p:cNvGrpSpPr/>
          <p:nvPr/>
        </p:nvGrpSpPr>
        <p:grpSpPr>
          <a:xfrm>
            <a:off x="2814456" y="3993544"/>
            <a:ext cx="1432444" cy="1038354"/>
            <a:chOff x="8489371" y="4231844"/>
            <a:chExt cx="1795897" cy="1141575"/>
          </a:xfrm>
        </p:grpSpPr>
        <p:sp>
          <p:nvSpPr>
            <p:cNvPr id="11" name="Oval 10">
              <a:extLst>
                <a:ext uri="{FF2B5EF4-FFF2-40B4-BE49-F238E27FC236}">
                  <a16:creationId xmlns:a16="http://schemas.microsoft.com/office/drawing/2014/main" id="{8F977B2B-0C6B-4F40-B0A1-5C7D29A713C7}"/>
                </a:ext>
              </a:extLst>
            </p:cNvPr>
            <p:cNvSpPr/>
            <p:nvPr/>
          </p:nvSpPr>
          <p:spPr>
            <a:xfrm>
              <a:off x="8489371" y="4231844"/>
              <a:ext cx="1309254" cy="38573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5E610DFD-5ECB-4188-A2AD-1EC647EA0D8E}"/>
                </a:ext>
              </a:extLst>
            </p:cNvPr>
            <p:cNvCxnSpPr>
              <a:cxnSpLocks/>
            </p:cNvCxnSpPr>
            <p:nvPr/>
          </p:nvCxnSpPr>
          <p:spPr>
            <a:xfrm flipV="1">
              <a:off x="9187296" y="4630081"/>
              <a:ext cx="0" cy="43596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CD7CD88-8802-4DD3-970A-1F22B28A52C0}"/>
                </a:ext>
              </a:extLst>
            </p:cNvPr>
            <p:cNvSpPr txBox="1"/>
            <p:nvPr/>
          </p:nvSpPr>
          <p:spPr>
            <a:xfrm>
              <a:off x="8515349" y="5004087"/>
              <a:ext cx="1769919" cy="369332"/>
            </a:xfrm>
            <a:prstGeom prst="rect">
              <a:avLst/>
            </a:prstGeom>
            <a:noFill/>
          </p:spPr>
          <p:txBody>
            <a:bodyPr wrap="square" rtlCol="0">
              <a:spAutoFit/>
            </a:bodyPr>
            <a:lstStyle/>
            <a:p>
              <a:r>
                <a:rPr lang="en-GB" dirty="0"/>
                <a:t>“fathers”</a:t>
              </a:r>
            </a:p>
          </p:txBody>
        </p:sp>
      </p:grpSp>
    </p:spTree>
    <p:extLst>
      <p:ext uri="{BB962C8B-B14F-4D97-AF65-F5344CB8AC3E}">
        <p14:creationId xmlns:p14="http://schemas.microsoft.com/office/powerpoint/2010/main" val="390077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A098-1D25-4BE3-8663-A039629E82A6}"/>
              </a:ext>
            </a:extLst>
          </p:cNvPr>
          <p:cNvSpPr>
            <a:spLocks noGrp="1"/>
          </p:cNvSpPr>
          <p:nvPr>
            <p:ph type="title"/>
          </p:nvPr>
        </p:nvSpPr>
        <p:spPr/>
        <p:txBody>
          <a:bodyPr/>
          <a:lstStyle/>
          <a:p>
            <a:r>
              <a:rPr lang="en-GB" dirty="0"/>
              <a:t>Finding information – Search Terms </a:t>
            </a:r>
          </a:p>
        </p:txBody>
      </p:sp>
      <p:sp>
        <p:nvSpPr>
          <p:cNvPr id="5" name="Rectangle 4">
            <a:extLst>
              <a:ext uri="{FF2B5EF4-FFF2-40B4-BE49-F238E27FC236}">
                <a16:creationId xmlns:a16="http://schemas.microsoft.com/office/drawing/2014/main" id="{AD3B291B-249B-46A8-98D4-892B74FB9591}"/>
              </a:ext>
            </a:extLst>
          </p:cNvPr>
          <p:cNvSpPr/>
          <p:nvPr/>
        </p:nvSpPr>
        <p:spPr>
          <a:xfrm>
            <a:off x="1066800" y="1967825"/>
            <a:ext cx="10290628" cy="43735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30B30E6-0C01-435E-A3DD-CE67AD9F464D}"/>
              </a:ext>
            </a:extLst>
          </p:cNvPr>
          <p:cNvSpPr txBox="1"/>
          <p:nvPr/>
        </p:nvSpPr>
        <p:spPr>
          <a:xfrm>
            <a:off x="4484914" y="3429000"/>
            <a:ext cx="2902857"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First, identify key words that could relate to our research for this module. </a:t>
            </a:r>
          </a:p>
        </p:txBody>
      </p:sp>
      <p:sp>
        <p:nvSpPr>
          <p:cNvPr id="7" name="TextBox 6">
            <a:extLst>
              <a:ext uri="{FF2B5EF4-FFF2-40B4-BE49-F238E27FC236}">
                <a16:creationId xmlns:a16="http://schemas.microsoft.com/office/drawing/2014/main" id="{DFBD05B1-B676-45F2-8E35-F4C2B953E6CC}"/>
              </a:ext>
            </a:extLst>
          </p:cNvPr>
          <p:cNvSpPr txBox="1"/>
          <p:nvPr/>
        </p:nvSpPr>
        <p:spPr>
          <a:xfrm>
            <a:off x="4484914" y="3429000"/>
            <a:ext cx="2902857"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Do fathers in the UK have less access to education on parenting than expectant mothers</a:t>
            </a:r>
            <a:endParaRPr lang="en-GB" dirty="0"/>
          </a:p>
        </p:txBody>
      </p:sp>
      <p:cxnSp>
        <p:nvCxnSpPr>
          <p:cNvPr id="9" name="Straight Connector 8">
            <a:extLst>
              <a:ext uri="{FF2B5EF4-FFF2-40B4-BE49-F238E27FC236}">
                <a16:creationId xmlns:a16="http://schemas.microsoft.com/office/drawing/2014/main" id="{9E764F5B-9F17-4F40-A04F-8C9EA47BBA7A}"/>
              </a:ext>
            </a:extLst>
          </p:cNvPr>
          <p:cNvCxnSpPr>
            <a:cxnSpLocks/>
          </p:cNvCxnSpPr>
          <p:nvPr/>
        </p:nvCxnSpPr>
        <p:spPr>
          <a:xfrm flipV="1">
            <a:off x="7387771" y="2676706"/>
            <a:ext cx="885372" cy="752294"/>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4C9C917-1A3A-4330-B608-0E374AB3EB34}"/>
              </a:ext>
            </a:extLst>
          </p:cNvPr>
          <p:cNvSpPr txBox="1"/>
          <p:nvPr/>
        </p:nvSpPr>
        <p:spPr>
          <a:xfrm>
            <a:off x="8273143" y="2365829"/>
            <a:ext cx="2481943" cy="369332"/>
          </a:xfrm>
          <a:prstGeom prst="rect">
            <a:avLst/>
          </a:prstGeom>
          <a:noFill/>
        </p:spPr>
        <p:txBody>
          <a:bodyPr wrap="square" rtlCol="0">
            <a:spAutoFit/>
          </a:bodyPr>
          <a:lstStyle/>
          <a:p>
            <a:r>
              <a:rPr lang="en-GB" dirty="0"/>
              <a:t>UK fathers</a:t>
            </a:r>
          </a:p>
        </p:txBody>
      </p:sp>
      <p:sp>
        <p:nvSpPr>
          <p:cNvPr id="11" name="TextBox 10">
            <a:extLst>
              <a:ext uri="{FF2B5EF4-FFF2-40B4-BE49-F238E27FC236}">
                <a16:creationId xmlns:a16="http://schemas.microsoft.com/office/drawing/2014/main" id="{33535877-5821-427B-A376-56E93EB2FF45}"/>
              </a:ext>
            </a:extLst>
          </p:cNvPr>
          <p:cNvSpPr txBox="1"/>
          <p:nvPr/>
        </p:nvSpPr>
        <p:spPr>
          <a:xfrm>
            <a:off x="8309429" y="2790368"/>
            <a:ext cx="2481943" cy="369332"/>
          </a:xfrm>
          <a:prstGeom prst="rect">
            <a:avLst/>
          </a:prstGeom>
          <a:noFill/>
        </p:spPr>
        <p:txBody>
          <a:bodyPr wrap="square" rtlCol="0">
            <a:spAutoFit/>
          </a:bodyPr>
          <a:lstStyle/>
          <a:p>
            <a:r>
              <a:rPr lang="en-GB" dirty="0"/>
              <a:t>Parenting classes</a:t>
            </a:r>
          </a:p>
        </p:txBody>
      </p:sp>
      <p:sp>
        <p:nvSpPr>
          <p:cNvPr id="12" name="TextBox 11">
            <a:extLst>
              <a:ext uri="{FF2B5EF4-FFF2-40B4-BE49-F238E27FC236}">
                <a16:creationId xmlns:a16="http://schemas.microsoft.com/office/drawing/2014/main" id="{46AC3567-D23D-418D-B321-CB650F046BFF}"/>
              </a:ext>
            </a:extLst>
          </p:cNvPr>
          <p:cNvSpPr txBox="1"/>
          <p:nvPr/>
        </p:nvSpPr>
        <p:spPr>
          <a:xfrm>
            <a:off x="8839197" y="3785265"/>
            <a:ext cx="943432" cy="646331"/>
          </a:xfrm>
          <a:prstGeom prst="rect">
            <a:avLst/>
          </a:prstGeom>
          <a:noFill/>
        </p:spPr>
        <p:txBody>
          <a:bodyPr wrap="square" rtlCol="0">
            <a:spAutoFit/>
          </a:bodyPr>
          <a:lstStyle/>
          <a:p>
            <a:r>
              <a:rPr lang="en-GB" dirty="0"/>
              <a:t>Health visitors</a:t>
            </a:r>
          </a:p>
        </p:txBody>
      </p:sp>
      <p:cxnSp>
        <p:nvCxnSpPr>
          <p:cNvPr id="14" name="Straight Connector 13">
            <a:extLst>
              <a:ext uri="{FF2B5EF4-FFF2-40B4-BE49-F238E27FC236}">
                <a16:creationId xmlns:a16="http://schemas.microsoft.com/office/drawing/2014/main" id="{430DE229-CCAB-4B81-9BAD-76A19A12AF68}"/>
              </a:ext>
            </a:extLst>
          </p:cNvPr>
          <p:cNvCxnSpPr>
            <a:cxnSpLocks/>
          </p:cNvCxnSpPr>
          <p:nvPr/>
        </p:nvCxnSpPr>
        <p:spPr>
          <a:xfrm flipV="1">
            <a:off x="7387770" y="3075298"/>
            <a:ext cx="1059541" cy="43922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42C7D8-BE92-4E97-9B32-A731F3A081DC}"/>
              </a:ext>
            </a:extLst>
          </p:cNvPr>
          <p:cNvCxnSpPr>
            <a:cxnSpLocks/>
            <a:endCxn id="12" idx="1"/>
          </p:cNvCxnSpPr>
          <p:nvPr/>
        </p:nvCxnSpPr>
        <p:spPr>
          <a:xfrm flipV="1">
            <a:off x="7402284" y="4108431"/>
            <a:ext cx="1436913" cy="1368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4D2F36-08AE-4072-B677-E2F9A819E37E}"/>
              </a:ext>
            </a:extLst>
          </p:cNvPr>
          <p:cNvCxnSpPr>
            <a:cxnSpLocks/>
          </p:cNvCxnSpPr>
          <p:nvPr/>
        </p:nvCxnSpPr>
        <p:spPr>
          <a:xfrm>
            <a:off x="6495141" y="4341334"/>
            <a:ext cx="907142" cy="678658"/>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6990011-8C36-4939-B8B6-A070696F6EA6}"/>
              </a:ext>
            </a:extLst>
          </p:cNvPr>
          <p:cNvSpPr txBox="1"/>
          <p:nvPr/>
        </p:nvSpPr>
        <p:spPr>
          <a:xfrm>
            <a:off x="7445823" y="5019992"/>
            <a:ext cx="1393373" cy="369332"/>
          </a:xfrm>
          <a:prstGeom prst="rect">
            <a:avLst/>
          </a:prstGeom>
          <a:noFill/>
        </p:spPr>
        <p:txBody>
          <a:bodyPr wrap="square" rtlCol="0">
            <a:spAutoFit/>
          </a:bodyPr>
          <a:lstStyle/>
          <a:p>
            <a:r>
              <a:rPr lang="en-GB" dirty="0"/>
              <a:t>midwife</a:t>
            </a:r>
          </a:p>
        </p:txBody>
      </p:sp>
      <p:cxnSp>
        <p:nvCxnSpPr>
          <p:cNvPr id="22" name="Straight Connector 21">
            <a:extLst>
              <a:ext uri="{FF2B5EF4-FFF2-40B4-BE49-F238E27FC236}">
                <a16:creationId xmlns:a16="http://schemas.microsoft.com/office/drawing/2014/main" id="{EA7A0017-BA30-4729-81A4-0DB79B60D64A}"/>
              </a:ext>
            </a:extLst>
          </p:cNvPr>
          <p:cNvCxnSpPr>
            <a:cxnSpLocks/>
          </p:cNvCxnSpPr>
          <p:nvPr/>
        </p:nvCxnSpPr>
        <p:spPr>
          <a:xfrm flipV="1">
            <a:off x="5551716" y="2676706"/>
            <a:ext cx="0" cy="746875"/>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BB612AF-33FA-4EFA-92EA-14B24C39532F}"/>
              </a:ext>
            </a:extLst>
          </p:cNvPr>
          <p:cNvSpPr txBox="1"/>
          <p:nvPr/>
        </p:nvSpPr>
        <p:spPr>
          <a:xfrm>
            <a:off x="5036456" y="2318851"/>
            <a:ext cx="812802" cy="369332"/>
          </a:xfrm>
          <a:prstGeom prst="rect">
            <a:avLst/>
          </a:prstGeom>
          <a:noFill/>
        </p:spPr>
        <p:txBody>
          <a:bodyPr wrap="square" rtlCol="0">
            <a:spAutoFit/>
          </a:bodyPr>
          <a:lstStyle/>
          <a:p>
            <a:r>
              <a:rPr lang="en-GB" dirty="0"/>
              <a:t>NHS</a:t>
            </a:r>
          </a:p>
        </p:txBody>
      </p:sp>
      <p:sp>
        <p:nvSpPr>
          <p:cNvPr id="25" name="TextBox 24">
            <a:extLst>
              <a:ext uri="{FF2B5EF4-FFF2-40B4-BE49-F238E27FC236}">
                <a16:creationId xmlns:a16="http://schemas.microsoft.com/office/drawing/2014/main" id="{E90A8238-E643-465F-8828-2D059394BF7C}"/>
              </a:ext>
            </a:extLst>
          </p:cNvPr>
          <p:cNvSpPr txBox="1"/>
          <p:nvPr/>
        </p:nvSpPr>
        <p:spPr>
          <a:xfrm>
            <a:off x="2010226" y="2969317"/>
            <a:ext cx="1908632" cy="369332"/>
          </a:xfrm>
          <a:prstGeom prst="rect">
            <a:avLst/>
          </a:prstGeom>
          <a:noFill/>
        </p:spPr>
        <p:txBody>
          <a:bodyPr wrap="square" rtlCol="0">
            <a:spAutoFit/>
          </a:bodyPr>
          <a:lstStyle/>
          <a:p>
            <a:r>
              <a:rPr lang="en-GB" dirty="0"/>
              <a:t>fathers</a:t>
            </a:r>
          </a:p>
        </p:txBody>
      </p:sp>
      <p:cxnSp>
        <p:nvCxnSpPr>
          <p:cNvPr id="26" name="Straight Connector 25">
            <a:extLst>
              <a:ext uri="{FF2B5EF4-FFF2-40B4-BE49-F238E27FC236}">
                <a16:creationId xmlns:a16="http://schemas.microsoft.com/office/drawing/2014/main" id="{C2B3304C-7B64-4341-A75A-3CCCE00ABADD}"/>
              </a:ext>
            </a:extLst>
          </p:cNvPr>
          <p:cNvCxnSpPr>
            <a:cxnSpLocks/>
          </p:cNvCxnSpPr>
          <p:nvPr/>
        </p:nvCxnSpPr>
        <p:spPr>
          <a:xfrm flipH="1" flipV="1">
            <a:off x="3381829" y="3338649"/>
            <a:ext cx="1103084" cy="23560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726BC613-6B5C-4654-925D-6EA595A860E9}"/>
              </a:ext>
            </a:extLst>
          </p:cNvPr>
          <p:cNvSpPr txBox="1"/>
          <p:nvPr/>
        </p:nvSpPr>
        <p:spPr>
          <a:xfrm>
            <a:off x="1810654" y="3785265"/>
            <a:ext cx="1908632" cy="369332"/>
          </a:xfrm>
          <a:prstGeom prst="rect">
            <a:avLst/>
          </a:prstGeom>
          <a:noFill/>
        </p:spPr>
        <p:txBody>
          <a:bodyPr wrap="square" rtlCol="0">
            <a:spAutoFit/>
          </a:bodyPr>
          <a:lstStyle/>
          <a:p>
            <a:r>
              <a:rPr lang="en-GB" dirty="0"/>
              <a:t>UK men </a:t>
            </a:r>
          </a:p>
        </p:txBody>
      </p:sp>
      <p:cxnSp>
        <p:nvCxnSpPr>
          <p:cNvPr id="29" name="Straight Connector 28">
            <a:extLst>
              <a:ext uri="{FF2B5EF4-FFF2-40B4-BE49-F238E27FC236}">
                <a16:creationId xmlns:a16="http://schemas.microsoft.com/office/drawing/2014/main" id="{8CE59A5F-4720-490B-90D0-B40199142135}"/>
              </a:ext>
            </a:extLst>
          </p:cNvPr>
          <p:cNvCxnSpPr>
            <a:cxnSpLocks/>
          </p:cNvCxnSpPr>
          <p:nvPr/>
        </p:nvCxnSpPr>
        <p:spPr>
          <a:xfrm flipH="1" flipV="1">
            <a:off x="3145972" y="4049233"/>
            <a:ext cx="1219202" cy="105364"/>
          </a:xfrm>
          <a:prstGeom prst="line">
            <a:avLst/>
          </a:prstGeom>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E96AB37A-5ECB-405F-89E3-402CC3B352F8}"/>
              </a:ext>
            </a:extLst>
          </p:cNvPr>
          <p:cNvSpPr txBox="1"/>
          <p:nvPr/>
        </p:nvSpPr>
        <p:spPr>
          <a:xfrm>
            <a:off x="5885543" y="2327030"/>
            <a:ext cx="1516740" cy="369332"/>
          </a:xfrm>
          <a:prstGeom prst="rect">
            <a:avLst/>
          </a:prstGeom>
          <a:noFill/>
        </p:spPr>
        <p:txBody>
          <a:bodyPr wrap="square" rtlCol="0">
            <a:spAutoFit/>
          </a:bodyPr>
          <a:lstStyle/>
          <a:p>
            <a:r>
              <a:rPr lang="en-GB" dirty="0"/>
              <a:t>Neglect </a:t>
            </a:r>
          </a:p>
        </p:txBody>
      </p:sp>
      <p:cxnSp>
        <p:nvCxnSpPr>
          <p:cNvPr id="32" name="Straight Connector 31">
            <a:extLst>
              <a:ext uri="{FF2B5EF4-FFF2-40B4-BE49-F238E27FC236}">
                <a16:creationId xmlns:a16="http://schemas.microsoft.com/office/drawing/2014/main" id="{2E27F0AC-FEC9-4179-805E-A1A6750E0332}"/>
              </a:ext>
            </a:extLst>
          </p:cNvPr>
          <p:cNvCxnSpPr>
            <a:cxnSpLocks/>
          </p:cNvCxnSpPr>
          <p:nvPr/>
        </p:nvCxnSpPr>
        <p:spPr>
          <a:xfrm flipV="1">
            <a:off x="5551716" y="2550039"/>
            <a:ext cx="718457" cy="856969"/>
          </a:xfrm>
          <a:prstGeom prst="line">
            <a:avLst/>
          </a:prstGeom>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F3404801-BB41-4C08-A10F-6E94C8191BF8}"/>
              </a:ext>
            </a:extLst>
          </p:cNvPr>
          <p:cNvSpPr txBox="1"/>
          <p:nvPr/>
        </p:nvSpPr>
        <p:spPr>
          <a:xfrm>
            <a:off x="2010226" y="4680663"/>
            <a:ext cx="1908632" cy="369332"/>
          </a:xfrm>
          <a:prstGeom prst="rect">
            <a:avLst/>
          </a:prstGeom>
          <a:noFill/>
        </p:spPr>
        <p:txBody>
          <a:bodyPr wrap="square" rtlCol="0">
            <a:spAutoFit/>
          </a:bodyPr>
          <a:lstStyle/>
          <a:p>
            <a:r>
              <a:rPr lang="en-GB" dirty="0"/>
              <a:t>Parenting </a:t>
            </a:r>
          </a:p>
        </p:txBody>
      </p:sp>
      <p:cxnSp>
        <p:nvCxnSpPr>
          <p:cNvPr id="35" name="Straight Connector 34">
            <a:extLst>
              <a:ext uri="{FF2B5EF4-FFF2-40B4-BE49-F238E27FC236}">
                <a16:creationId xmlns:a16="http://schemas.microsoft.com/office/drawing/2014/main" id="{33F31786-6D03-438C-9178-CC06C8712FE0}"/>
              </a:ext>
            </a:extLst>
          </p:cNvPr>
          <p:cNvCxnSpPr>
            <a:cxnSpLocks/>
          </p:cNvCxnSpPr>
          <p:nvPr/>
        </p:nvCxnSpPr>
        <p:spPr>
          <a:xfrm flipH="1">
            <a:off x="3425373" y="4306997"/>
            <a:ext cx="1092201" cy="52031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653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500"/>
                                        <p:tgtEl>
                                          <p:spTgt spid="21"/>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fade">
                                      <p:cBhvr>
                                        <p:cTn id="54" dur="500"/>
                                        <p:tgtEl>
                                          <p:spTgt spid="2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fade">
                                      <p:cBhvr>
                                        <p:cTn id="65" dur="5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fade">
                                      <p:cBhvr>
                                        <p:cTn id="70" dur="500"/>
                                        <p:tgtEl>
                                          <p:spTgt spid="26"/>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5"/>
                                        </p:tgtEl>
                                        <p:attrNameLst>
                                          <p:attrName>style.visibility</p:attrName>
                                        </p:attrNameLst>
                                      </p:cBhvr>
                                      <p:to>
                                        <p:strVal val="visible"/>
                                      </p:to>
                                    </p:set>
                                    <p:animEffect transition="in" filter="fade">
                                      <p:cBhvr>
                                        <p:cTn id="73" dur="500"/>
                                        <p:tgtEl>
                                          <p:spTgt spid="25"/>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29"/>
                                        </p:tgtEl>
                                        <p:attrNameLst>
                                          <p:attrName>style.visibility</p:attrName>
                                        </p:attrNameLst>
                                      </p:cBhvr>
                                      <p:to>
                                        <p:strVal val="visible"/>
                                      </p:to>
                                    </p:set>
                                    <p:animEffect transition="in" filter="fade">
                                      <p:cBhvr>
                                        <p:cTn id="78" dur="500"/>
                                        <p:tgtEl>
                                          <p:spTgt spid="29"/>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28"/>
                                        </p:tgtEl>
                                        <p:attrNameLst>
                                          <p:attrName>style.visibility</p:attrName>
                                        </p:attrNameLst>
                                      </p:cBhvr>
                                      <p:to>
                                        <p:strVal val="visible"/>
                                      </p:to>
                                    </p:set>
                                    <p:animEffect transition="in" filter="fade">
                                      <p:cBhvr>
                                        <p:cTn id="81" dur="500"/>
                                        <p:tgtEl>
                                          <p:spTgt spid="28"/>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35"/>
                                        </p:tgtEl>
                                        <p:attrNameLst>
                                          <p:attrName>style.visibility</p:attrName>
                                        </p:attrNameLst>
                                      </p:cBhvr>
                                      <p:to>
                                        <p:strVal val="visible"/>
                                      </p:to>
                                    </p:set>
                                    <p:animEffect transition="in" filter="fade">
                                      <p:cBhvr>
                                        <p:cTn id="86" dur="500"/>
                                        <p:tgtEl>
                                          <p:spTgt spid="35"/>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p:bldP spid="11" grpId="0"/>
      <p:bldP spid="12" grpId="0"/>
      <p:bldP spid="21" grpId="0"/>
      <p:bldP spid="24" grpId="0"/>
      <p:bldP spid="25" grpId="0"/>
      <p:bldP spid="28" grpId="0"/>
      <p:bldP spid="31" grpId="0"/>
      <p:bldP spid="3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E7CAC-1726-4710-A7C7-2CE103BD5371}"/>
              </a:ext>
            </a:extLst>
          </p:cNvPr>
          <p:cNvSpPr>
            <a:spLocks noGrp="1"/>
          </p:cNvSpPr>
          <p:nvPr>
            <p:ph type="title"/>
          </p:nvPr>
        </p:nvSpPr>
        <p:spPr>
          <a:xfrm>
            <a:off x="2793999" y="444067"/>
            <a:ext cx="7707085" cy="832880"/>
          </a:xfrm>
        </p:spPr>
        <p:txBody>
          <a:bodyPr/>
          <a:lstStyle/>
          <a:p>
            <a:r>
              <a:rPr lang="en-GB" dirty="0"/>
              <a:t>Using Boolean Operators</a:t>
            </a:r>
          </a:p>
        </p:txBody>
      </p:sp>
      <p:sp>
        <p:nvSpPr>
          <p:cNvPr id="3" name="Content Placeholder 2">
            <a:extLst>
              <a:ext uri="{FF2B5EF4-FFF2-40B4-BE49-F238E27FC236}">
                <a16:creationId xmlns:a16="http://schemas.microsoft.com/office/drawing/2014/main" id="{6E956230-281D-403B-A1E7-28F670143E07}"/>
              </a:ext>
            </a:extLst>
          </p:cNvPr>
          <p:cNvSpPr>
            <a:spLocks noGrp="1"/>
          </p:cNvSpPr>
          <p:nvPr>
            <p:ph idx="1"/>
          </p:nvPr>
        </p:nvSpPr>
        <p:spPr>
          <a:xfrm>
            <a:off x="549389" y="2045064"/>
            <a:ext cx="3594100" cy="646331"/>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1800" dirty="0">
                <a:latin typeface="Arial" panose="020B0604020202020204" pitchFamily="34" charset="0"/>
                <a:cs typeface="Arial" panose="020B0604020202020204" pitchFamily="34" charset="0"/>
              </a:rPr>
              <a:t>Now you have a list of search terms.</a:t>
            </a:r>
          </a:p>
        </p:txBody>
      </p:sp>
      <p:sp>
        <p:nvSpPr>
          <p:cNvPr id="4" name="TextBox 3">
            <a:extLst>
              <a:ext uri="{FF2B5EF4-FFF2-40B4-BE49-F238E27FC236}">
                <a16:creationId xmlns:a16="http://schemas.microsoft.com/office/drawing/2014/main" id="{9AF15F9E-85CC-4035-A87C-D453B53D9B06}"/>
              </a:ext>
            </a:extLst>
          </p:cNvPr>
          <p:cNvSpPr txBox="1"/>
          <p:nvPr/>
        </p:nvSpPr>
        <p:spPr>
          <a:xfrm>
            <a:off x="728380" y="3157862"/>
            <a:ext cx="3098553" cy="2246769"/>
          </a:xfrm>
          <a:prstGeom prst="rect">
            <a:avLst/>
          </a:prstGeom>
          <a:noFill/>
        </p:spPr>
        <p:txBody>
          <a:bodyPr wrap="square" rtlCol="0">
            <a:spAutoFit/>
          </a:bodyPr>
          <a:lstStyle/>
          <a:p>
            <a:r>
              <a:rPr lang="en-GB" sz="2000" dirty="0"/>
              <a:t>We can use Boolean Operators (AND OR NOT “”) to link search terms together or you expand our search. </a:t>
            </a:r>
          </a:p>
          <a:p>
            <a:endParaRPr lang="en-GB" sz="2000" dirty="0"/>
          </a:p>
          <a:p>
            <a:r>
              <a:rPr lang="en-GB" sz="2000" dirty="0"/>
              <a:t>For example: </a:t>
            </a:r>
          </a:p>
        </p:txBody>
      </p:sp>
      <p:pic>
        <p:nvPicPr>
          <p:cNvPr id="6" name="Picture 5">
            <a:extLst>
              <a:ext uri="{FF2B5EF4-FFF2-40B4-BE49-F238E27FC236}">
                <a16:creationId xmlns:a16="http://schemas.microsoft.com/office/drawing/2014/main" id="{DE39DA7E-673C-4A65-886D-3196FB05B8FE}"/>
              </a:ext>
            </a:extLst>
          </p:cNvPr>
          <p:cNvPicPr>
            <a:picLocks noChangeAspect="1"/>
          </p:cNvPicPr>
          <p:nvPr/>
        </p:nvPicPr>
        <p:blipFill>
          <a:blip r:embed="rId3"/>
          <a:stretch>
            <a:fillRect/>
          </a:stretch>
        </p:blipFill>
        <p:spPr>
          <a:xfrm>
            <a:off x="6442357" y="2569218"/>
            <a:ext cx="5021263" cy="2801769"/>
          </a:xfrm>
          <a:prstGeom prst="rect">
            <a:avLst/>
          </a:prstGeom>
        </p:spPr>
      </p:pic>
      <p:pic>
        <p:nvPicPr>
          <p:cNvPr id="8" name="Picture 7">
            <a:extLst>
              <a:ext uri="{FF2B5EF4-FFF2-40B4-BE49-F238E27FC236}">
                <a16:creationId xmlns:a16="http://schemas.microsoft.com/office/drawing/2014/main" id="{C067B3CA-667D-444A-9B13-DC1081DF5919}"/>
              </a:ext>
            </a:extLst>
          </p:cNvPr>
          <p:cNvPicPr>
            <a:picLocks noChangeAspect="1"/>
          </p:cNvPicPr>
          <p:nvPr/>
        </p:nvPicPr>
        <p:blipFill>
          <a:blip r:embed="rId4"/>
          <a:stretch>
            <a:fillRect/>
          </a:stretch>
        </p:blipFill>
        <p:spPr>
          <a:xfrm>
            <a:off x="4362338" y="4084550"/>
            <a:ext cx="3686175" cy="1352550"/>
          </a:xfrm>
          <a:prstGeom prst="rect">
            <a:avLst/>
          </a:prstGeom>
        </p:spPr>
      </p:pic>
      <p:sp>
        <p:nvSpPr>
          <p:cNvPr id="9" name="TextBox 8">
            <a:extLst>
              <a:ext uri="{FF2B5EF4-FFF2-40B4-BE49-F238E27FC236}">
                <a16:creationId xmlns:a16="http://schemas.microsoft.com/office/drawing/2014/main" id="{70729187-DEF6-44EE-87C6-2DBAC63243FC}"/>
              </a:ext>
            </a:extLst>
          </p:cNvPr>
          <p:cNvSpPr txBox="1"/>
          <p:nvPr/>
        </p:nvSpPr>
        <p:spPr>
          <a:xfrm>
            <a:off x="5638800" y="2975428"/>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DA961996-EB53-402F-9A46-F4B6CDA41184}"/>
              </a:ext>
            </a:extLst>
          </p:cNvPr>
          <p:cNvSpPr txBox="1"/>
          <p:nvPr/>
        </p:nvSpPr>
        <p:spPr>
          <a:xfrm>
            <a:off x="4601029" y="5503213"/>
            <a:ext cx="641497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Using </a:t>
            </a:r>
            <a:r>
              <a:rPr lang="en-GB" b="1" dirty="0"/>
              <a:t>AND</a:t>
            </a:r>
            <a:r>
              <a:rPr lang="en-GB" dirty="0"/>
              <a:t> will give use results which contain information on </a:t>
            </a:r>
            <a:r>
              <a:rPr lang="en-GB" b="1" dirty="0"/>
              <a:t>both</a:t>
            </a:r>
            <a:r>
              <a:rPr lang="en-GB" dirty="0"/>
              <a:t> collaboration and online. </a:t>
            </a:r>
          </a:p>
        </p:txBody>
      </p:sp>
      <p:sp>
        <p:nvSpPr>
          <p:cNvPr id="12" name="TextBox 11">
            <a:extLst>
              <a:ext uri="{FF2B5EF4-FFF2-40B4-BE49-F238E27FC236}">
                <a16:creationId xmlns:a16="http://schemas.microsoft.com/office/drawing/2014/main" id="{54B156CB-092A-40C1-8871-7E5E55293E78}"/>
              </a:ext>
            </a:extLst>
          </p:cNvPr>
          <p:cNvSpPr txBox="1"/>
          <p:nvPr/>
        </p:nvSpPr>
        <p:spPr>
          <a:xfrm>
            <a:off x="549389" y="1178976"/>
            <a:ext cx="11199926"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b="0" i="0" dirty="0">
                <a:solidFill>
                  <a:srgbClr val="595959"/>
                </a:solidFill>
                <a:effectLst/>
                <a:latin typeface="Helvetica" panose="020B0604020202020204" pitchFamily="34" charset="0"/>
              </a:rPr>
              <a:t>Topi &amp; Lucas (2005) identified that individuals that were trained in using Boolean Operators became more effective researcher, able to save time by selecting more focused search terms. </a:t>
            </a:r>
          </a:p>
        </p:txBody>
      </p:sp>
    </p:spTree>
    <p:extLst>
      <p:ext uri="{BB962C8B-B14F-4D97-AF65-F5344CB8AC3E}">
        <p14:creationId xmlns:p14="http://schemas.microsoft.com/office/powerpoint/2010/main" val="207375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P spid="10"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E7B58-48BF-485E-B38F-08FC04F64061}"/>
              </a:ext>
            </a:extLst>
          </p:cNvPr>
          <p:cNvSpPr>
            <a:spLocks noGrp="1"/>
          </p:cNvSpPr>
          <p:nvPr>
            <p:ph type="title"/>
          </p:nvPr>
        </p:nvSpPr>
        <p:spPr/>
        <p:txBody>
          <a:bodyPr/>
          <a:lstStyle/>
          <a:p>
            <a:r>
              <a:rPr lang="en-GB" dirty="0"/>
              <a:t>Use your search terms </a:t>
            </a:r>
          </a:p>
        </p:txBody>
      </p:sp>
      <p:sp>
        <p:nvSpPr>
          <p:cNvPr id="3" name="Content Placeholder 2">
            <a:extLst>
              <a:ext uri="{FF2B5EF4-FFF2-40B4-BE49-F238E27FC236}">
                <a16:creationId xmlns:a16="http://schemas.microsoft.com/office/drawing/2014/main" id="{EAD5DB96-12D3-45C7-ABA3-1E4920A9BB7A}"/>
              </a:ext>
            </a:extLst>
          </p:cNvPr>
          <p:cNvSpPr>
            <a:spLocks noGrp="1"/>
          </p:cNvSpPr>
          <p:nvPr>
            <p:ph idx="1"/>
          </p:nvPr>
        </p:nvSpPr>
        <p:spPr>
          <a:xfrm>
            <a:off x="1097280" y="1845734"/>
            <a:ext cx="10058400" cy="849758"/>
          </a:xfrm>
        </p:spPr>
        <p:txBody>
          <a:bodyPr>
            <a:normAutofit lnSpcReduction="10000"/>
          </a:bodyPr>
          <a:lstStyle/>
          <a:p>
            <a:r>
              <a:rPr lang="en-GB" dirty="0"/>
              <a:t>Input your </a:t>
            </a:r>
            <a:r>
              <a:rPr lang="en-GB" b="1" dirty="0"/>
              <a:t>search terms</a:t>
            </a:r>
            <a:r>
              <a:rPr lang="en-GB" dirty="0"/>
              <a:t>, one at a time into the UWTSD library or Google Scholar to locate relevant literature. </a:t>
            </a:r>
          </a:p>
        </p:txBody>
      </p:sp>
      <p:pic>
        <p:nvPicPr>
          <p:cNvPr id="5" name="Picture 4">
            <a:hlinkClick r:id="rId3"/>
            <a:extLst>
              <a:ext uri="{FF2B5EF4-FFF2-40B4-BE49-F238E27FC236}">
                <a16:creationId xmlns:a16="http://schemas.microsoft.com/office/drawing/2014/main" id="{63186F99-B039-4571-B7F0-CA0AD348F445}"/>
              </a:ext>
            </a:extLst>
          </p:cNvPr>
          <p:cNvPicPr>
            <a:picLocks noChangeAspect="1"/>
          </p:cNvPicPr>
          <p:nvPr/>
        </p:nvPicPr>
        <p:blipFill>
          <a:blip r:embed="rId4"/>
          <a:stretch>
            <a:fillRect/>
          </a:stretch>
        </p:blipFill>
        <p:spPr>
          <a:xfrm>
            <a:off x="676103" y="2916107"/>
            <a:ext cx="5177876" cy="1923998"/>
          </a:xfrm>
          <a:prstGeom prst="rect">
            <a:avLst/>
          </a:prstGeom>
        </p:spPr>
      </p:pic>
      <p:pic>
        <p:nvPicPr>
          <p:cNvPr id="9" name="Picture 8">
            <a:hlinkClick r:id="rId5"/>
            <a:extLst>
              <a:ext uri="{FF2B5EF4-FFF2-40B4-BE49-F238E27FC236}">
                <a16:creationId xmlns:a16="http://schemas.microsoft.com/office/drawing/2014/main" id="{FE1C7A7E-B0B7-4E2D-8AD6-9BD92CA55CA4}"/>
              </a:ext>
            </a:extLst>
          </p:cNvPr>
          <p:cNvPicPr>
            <a:picLocks noChangeAspect="1"/>
          </p:cNvPicPr>
          <p:nvPr/>
        </p:nvPicPr>
        <p:blipFill>
          <a:blip r:embed="rId6"/>
          <a:stretch>
            <a:fillRect/>
          </a:stretch>
        </p:blipFill>
        <p:spPr>
          <a:xfrm>
            <a:off x="6254894" y="2916107"/>
            <a:ext cx="5030260" cy="1707848"/>
          </a:xfrm>
          <a:prstGeom prst="rect">
            <a:avLst/>
          </a:prstGeom>
        </p:spPr>
      </p:pic>
    </p:spTree>
    <p:extLst>
      <p:ext uri="{BB962C8B-B14F-4D97-AF65-F5344CB8AC3E}">
        <p14:creationId xmlns:p14="http://schemas.microsoft.com/office/powerpoint/2010/main" val="2352902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99CB-06D0-4451-B885-4B95461FCFF8}"/>
              </a:ext>
            </a:extLst>
          </p:cNvPr>
          <p:cNvSpPr>
            <a:spLocks noGrp="1"/>
          </p:cNvSpPr>
          <p:nvPr>
            <p:ph type="title"/>
          </p:nvPr>
        </p:nvSpPr>
        <p:spPr>
          <a:xfrm>
            <a:off x="7859485" y="634946"/>
            <a:ext cx="3690257" cy="1450757"/>
          </a:xfrm>
        </p:spPr>
        <p:txBody>
          <a:bodyPr>
            <a:normAutofit/>
          </a:bodyPr>
          <a:lstStyle/>
          <a:p>
            <a:r>
              <a:rPr lang="en-GB" dirty="0"/>
              <a:t>Gather your reading</a:t>
            </a:r>
          </a:p>
        </p:txBody>
      </p:sp>
      <p:pic>
        <p:nvPicPr>
          <p:cNvPr id="5" name="Content Placeholder 4">
            <a:extLst>
              <a:ext uri="{FF2B5EF4-FFF2-40B4-BE49-F238E27FC236}">
                <a16:creationId xmlns:a16="http://schemas.microsoft.com/office/drawing/2014/main" id="{00531CEC-EF8F-47F7-A36D-DF1FCCF07536}"/>
              </a:ext>
            </a:extLst>
          </p:cNvPr>
          <p:cNvPicPr>
            <a:picLocks noChangeAspect="1"/>
          </p:cNvPicPr>
          <p:nvPr/>
        </p:nvPicPr>
        <p:blipFill>
          <a:blip r:embed="rId3"/>
          <a:stretch>
            <a:fillRect/>
          </a:stretch>
        </p:blipFill>
        <p:spPr>
          <a:xfrm>
            <a:off x="633999" y="1725304"/>
            <a:ext cx="6909801" cy="3143959"/>
          </a:xfrm>
          <a:prstGeom prst="rect">
            <a:avLst/>
          </a:prstGeom>
        </p:spPr>
      </p:pic>
      <p:sp>
        <p:nvSpPr>
          <p:cNvPr id="9" name="Content Placeholder 8">
            <a:extLst>
              <a:ext uri="{FF2B5EF4-FFF2-40B4-BE49-F238E27FC236}">
                <a16:creationId xmlns:a16="http://schemas.microsoft.com/office/drawing/2014/main" id="{DA0C419C-3257-8A67-1BAD-675562929F61}"/>
              </a:ext>
            </a:extLst>
          </p:cNvPr>
          <p:cNvSpPr>
            <a:spLocks noGrp="1"/>
          </p:cNvSpPr>
          <p:nvPr>
            <p:ph idx="1"/>
          </p:nvPr>
        </p:nvSpPr>
        <p:spPr>
          <a:xfrm>
            <a:off x="7859485" y="2198914"/>
            <a:ext cx="3690257" cy="3670180"/>
          </a:xfrm>
        </p:spPr>
        <p:txBody>
          <a:bodyPr>
            <a:normAutofit fontScale="85000" lnSpcReduction="10000"/>
          </a:bodyPr>
          <a:lstStyle/>
          <a:p>
            <a:r>
              <a:rPr lang="en-US" dirty="0"/>
              <a:t>The UWTSD Library will allow you to pin sources of information as you locate them into a list that you can review later. </a:t>
            </a:r>
          </a:p>
          <a:p>
            <a:endParaRPr lang="en-US" dirty="0"/>
          </a:p>
          <a:p>
            <a:r>
              <a:rPr lang="en-US" dirty="0"/>
              <a:t>You can also email articles and links to articles and books to your UWTSD email address for later use. </a:t>
            </a:r>
          </a:p>
        </p:txBody>
      </p:sp>
      <p:cxnSp>
        <p:nvCxnSpPr>
          <p:cNvPr id="7" name="Straight Arrow Connector 6">
            <a:extLst>
              <a:ext uri="{FF2B5EF4-FFF2-40B4-BE49-F238E27FC236}">
                <a16:creationId xmlns:a16="http://schemas.microsoft.com/office/drawing/2014/main" id="{70220129-5F15-47EE-A596-0A4F0A66C19B}"/>
              </a:ext>
            </a:extLst>
          </p:cNvPr>
          <p:cNvCxnSpPr/>
          <p:nvPr/>
        </p:nvCxnSpPr>
        <p:spPr>
          <a:xfrm>
            <a:off x="6899564" y="2576945"/>
            <a:ext cx="0" cy="675410"/>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DCFB9DC-9AED-4053-B4E3-7372A7354531}"/>
              </a:ext>
            </a:extLst>
          </p:cNvPr>
          <p:cNvCxnSpPr>
            <a:cxnSpLocks/>
          </p:cNvCxnSpPr>
          <p:nvPr/>
        </p:nvCxnSpPr>
        <p:spPr>
          <a:xfrm flipV="1">
            <a:off x="6677891" y="3517323"/>
            <a:ext cx="0" cy="670213"/>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5B80ADA-624F-4E88-B580-6AE713BC5EA7}"/>
              </a:ext>
            </a:extLst>
          </p:cNvPr>
          <p:cNvSpPr txBox="1"/>
          <p:nvPr/>
        </p:nvSpPr>
        <p:spPr>
          <a:xfrm>
            <a:off x="6257307" y="2148489"/>
            <a:ext cx="1281545" cy="369332"/>
          </a:xfrm>
          <a:prstGeom prst="rect">
            <a:avLst/>
          </a:prstGeom>
          <a:solidFill>
            <a:schemeClr val="bg1"/>
          </a:solidFill>
        </p:spPr>
        <p:txBody>
          <a:bodyPr wrap="square" rtlCol="0">
            <a:spAutoFit/>
          </a:bodyPr>
          <a:lstStyle/>
          <a:p>
            <a:pPr algn="ctr"/>
            <a:r>
              <a:rPr lang="en-GB" dirty="0"/>
              <a:t>Pin</a:t>
            </a:r>
          </a:p>
        </p:txBody>
      </p:sp>
      <p:sp>
        <p:nvSpPr>
          <p:cNvPr id="17" name="TextBox 16">
            <a:extLst>
              <a:ext uri="{FF2B5EF4-FFF2-40B4-BE49-F238E27FC236}">
                <a16:creationId xmlns:a16="http://schemas.microsoft.com/office/drawing/2014/main" id="{192427FD-8831-4D1B-B0FE-810C796A1180}"/>
              </a:ext>
            </a:extLst>
          </p:cNvPr>
          <p:cNvSpPr txBox="1"/>
          <p:nvPr/>
        </p:nvSpPr>
        <p:spPr>
          <a:xfrm>
            <a:off x="6037118" y="4251857"/>
            <a:ext cx="1281545" cy="646331"/>
          </a:xfrm>
          <a:prstGeom prst="rect">
            <a:avLst/>
          </a:prstGeom>
          <a:solidFill>
            <a:schemeClr val="bg1"/>
          </a:solidFill>
        </p:spPr>
        <p:txBody>
          <a:bodyPr wrap="square" rtlCol="0">
            <a:spAutoFit/>
          </a:bodyPr>
          <a:lstStyle/>
          <a:p>
            <a:pPr algn="ctr"/>
            <a:r>
              <a:rPr lang="en-GB" dirty="0"/>
              <a:t>Email to your inbox</a:t>
            </a:r>
          </a:p>
        </p:txBody>
      </p:sp>
    </p:spTree>
    <p:extLst>
      <p:ext uri="{BB962C8B-B14F-4D97-AF65-F5344CB8AC3E}">
        <p14:creationId xmlns:p14="http://schemas.microsoft.com/office/powerpoint/2010/main" val="3797192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0EB8-C9AD-45AF-A8B9-F1A721C0A69E}"/>
              </a:ext>
            </a:extLst>
          </p:cNvPr>
          <p:cNvSpPr>
            <a:spLocks noGrp="1"/>
          </p:cNvSpPr>
          <p:nvPr>
            <p:ph type="title"/>
          </p:nvPr>
        </p:nvSpPr>
        <p:spPr/>
        <p:txBody>
          <a:bodyPr/>
          <a:lstStyle/>
          <a:p>
            <a:r>
              <a:rPr lang="en-GB" dirty="0"/>
              <a:t>Activity – Search Terms</a:t>
            </a:r>
          </a:p>
        </p:txBody>
      </p:sp>
      <p:sp>
        <p:nvSpPr>
          <p:cNvPr id="3" name="Content Placeholder 2">
            <a:extLst>
              <a:ext uri="{FF2B5EF4-FFF2-40B4-BE49-F238E27FC236}">
                <a16:creationId xmlns:a16="http://schemas.microsoft.com/office/drawing/2014/main" id="{07398D05-8A16-46CB-A23C-2AA58EFDF21D}"/>
              </a:ext>
            </a:extLst>
          </p:cNvPr>
          <p:cNvSpPr>
            <a:spLocks noGrp="1"/>
          </p:cNvSpPr>
          <p:nvPr>
            <p:ph idx="1"/>
          </p:nvPr>
        </p:nvSpPr>
        <p:spPr>
          <a:xfrm>
            <a:off x="783770" y="4048035"/>
            <a:ext cx="4216400" cy="1583509"/>
          </a:xfrm>
        </p:spPr>
        <p:style>
          <a:lnRef idx="2">
            <a:schemeClr val="accent2"/>
          </a:lnRef>
          <a:fillRef idx="1">
            <a:schemeClr val="lt1"/>
          </a:fillRef>
          <a:effectRef idx="0">
            <a:schemeClr val="accent2"/>
          </a:effectRef>
          <a:fontRef idx="minor">
            <a:schemeClr val="dk1"/>
          </a:fontRef>
        </p:style>
        <p:txBody>
          <a:bodyPr/>
          <a:lstStyle/>
          <a:p>
            <a:pPr marL="0" indent="0">
              <a:buNone/>
            </a:pPr>
            <a:r>
              <a:rPr lang="en-GB" sz="1600" dirty="0"/>
              <a:t>Use the UWTSD library site </a:t>
            </a:r>
            <a:r>
              <a:rPr lang="en-GB" sz="1600" dirty="0">
                <a:hlinkClick r:id="rId3"/>
              </a:rPr>
              <a:t>https://www.uwtsd.ac.uk/library/</a:t>
            </a:r>
            <a:r>
              <a:rPr lang="en-GB" sz="1600" dirty="0"/>
              <a:t> to search for a source that could be relevant to understanding your own research question. </a:t>
            </a:r>
          </a:p>
          <a:p>
            <a:pPr marL="0" indent="0">
              <a:buNone/>
            </a:pPr>
            <a:endParaRPr lang="en-GB" dirty="0"/>
          </a:p>
          <a:p>
            <a:endParaRPr lang="en-GB" dirty="0"/>
          </a:p>
        </p:txBody>
      </p:sp>
      <p:pic>
        <p:nvPicPr>
          <p:cNvPr id="5" name="Picture 4">
            <a:extLst>
              <a:ext uri="{FF2B5EF4-FFF2-40B4-BE49-F238E27FC236}">
                <a16:creationId xmlns:a16="http://schemas.microsoft.com/office/drawing/2014/main" id="{B548CB71-7A81-4B3C-BE59-A38B78564DDC}"/>
              </a:ext>
            </a:extLst>
          </p:cNvPr>
          <p:cNvPicPr>
            <a:picLocks noChangeAspect="1"/>
          </p:cNvPicPr>
          <p:nvPr/>
        </p:nvPicPr>
        <p:blipFill>
          <a:blip r:embed="rId4"/>
          <a:stretch>
            <a:fillRect/>
          </a:stretch>
        </p:blipFill>
        <p:spPr>
          <a:xfrm>
            <a:off x="783770" y="1900668"/>
            <a:ext cx="4702629" cy="1951574"/>
          </a:xfrm>
          <a:prstGeom prst="rect">
            <a:avLst/>
          </a:prstGeom>
        </p:spPr>
      </p:pic>
      <p:pic>
        <p:nvPicPr>
          <p:cNvPr id="7" name="Picture 6">
            <a:extLst>
              <a:ext uri="{FF2B5EF4-FFF2-40B4-BE49-F238E27FC236}">
                <a16:creationId xmlns:a16="http://schemas.microsoft.com/office/drawing/2014/main" id="{3F5D968E-2369-48E7-BA35-DC02B0BDD952}"/>
              </a:ext>
            </a:extLst>
          </p:cNvPr>
          <p:cNvPicPr>
            <a:picLocks noChangeAspect="1"/>
          </p:cNvPicPr>
          <p:nvPr/>
        </p:nvPicPr>
        <p:blipFill>
          <a:blip r:embed="rId5"/>
          <a:stretch>
            <a:fillRect/>
          </a:stretch>
        </p:blipFill>
        <p:spPr>
          <a:xfrm>
            <a:off x="5646056" y="1933065"/>
            <a:ext cx="6062889" cy="1314450"/>
          </a:xfrm>
          <a:prstGeom prst="rect">
            <a:avLst/>
          </a:prstGeom>
        </p:spPr>
      </p:pic>
      <p:cxnSp>
        <p:nvCxnSpPr>
          <p:cNvPr id="9" name="Straight Arrow Connector 8">
            <a:extLst>
              <a:ext uri="{FF2B5EF4-FFF2-40B4-BE49-F238E27FC236}">
                <a16:creationId xmlns:a16="http://schemas.microsoft.com/office/drawing/2014/main" id="{B11DA639-D4D8-4509-8E80-7155AA1B4F03}"/>
              </a:ext>
            </a:extLst>
          </p:cNvPr>
          <p:cNvCxnSpPr>
            <a:cxnSpLocks/>
          </p:cNvCxnSpPr>
          <p:nvPr/>
        </p:nvCxnSpPr>
        <p:spPr>
          <a:xfrm flipV="1">
            <a:off x="10987315" y="2323474"/>
            <a:ext cx="0" cy="764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22BA681-2FFF-43B0-AE7B-090AC74A59DD}"/>
              </a:ext>
            </a:extLst>
          </p:cNvPr>
          <p:cNvSpPr txBox="1"/>
          <p:nvPr/>
        </p:nvSpPr>
        <p:spPr>
          <a:xfrm>
            <a:off x="9617529" y="3122843"/>
            <a:ext cx="2460167"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When you have located a possibly useful source. Click on the envelop icon and email it to your lecturer.  </a:t>
            </a:r>
          </a:p>
        </p:txBody>
      </p:sp>
      <p:pic>
        <p:nvPicPr>
          <p:cNvPr id="14" name="Picture 13">
            <a:extLst>
              <a:ext uri="{FF2B5EF4-FFF2-40B4-BE49-F238E27FC236}">
                <a16:creationId xmlns:a16="http://schemas.microsoft.com/office/drawing/2014/main" id="{DEBE7926-BBB9-4F69-BC0C-203D87C681BE}"/>
              </a:ext>
            </a:extLst>
          </p:cNvPr>
          <p:cNvPicPr>
            <a:picLocks noChangeAspect="1"/>
          </p:cNvPicPr>
          <p:nvPr/>
        </p:nvPicPr>
        <p:blipFill>
          <a:blip r:embed="rId6"/>
          <a:stretch>
            <a:fillRect/>
          </a:stretch>
        </p:blipFill>
        <p:spPr>
          <a:xfrm>
            <a:off x="5646056" y="3481392"/>
            <a:ext cx="3362326" cy="2193074"/>
          </a:xfrm>
          <a:prstGeom prst="rect">
            <a:avLst/>
          </a:prstGeom>
        </p:spPr>
      </p:pic>
      <p:sp>
        <p:nvSpPr>
          <p:cNvPr id="15" name="TextBox 14">
            <a:extLst>
              <a:ext uri="{FF2B5EF4-FFF2-40B4-BE49-F238E27FC236}">
                <a16:creationId xmlns:a16="http://schemas.microsoft.com/office/drawing/2014/main" id="{CABA79A8-3A95-485B-A304-982D6993F9A2}"/>
              </a:ext>
            </a:extLst>
          </p:cNvPr>
          <p:cNvSpPr txBox="1"/>
          <p:nvPr/>
        </p:nvSpPr>
        <p:spPr>
          <a:xfrm>
            <a:off x="5365520" y="5446678"/>
            <a:ext cx="662396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If you have signed into the library at the top of the page, then you will be able to type the email address and a brief message to your lecturer. </a:t>
            </a:r>
          </a:p>
        </p:txBody>
      </p:sp>
    </p:spTree>
    <p:extLst>
      <p:ext uri="{BB962C8B-B14F-4D97-AF65-F5344CB8AC3E}">
        <p14:creationId xmlns:p14="http://schemas.microsoft.com/office/powerpoint/2010/main" val="1186992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12"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E1842-3A3E-4A86-9988-3EE07B566B1F}"/>
              </a:ext>
            </a:extLst>
          </p:cNvPr>
          <p:cNvSpPr>
            <a:spLocks noGrp="1"/>
          </p:cNvSpPr>
          <p:nvPr>
            <p:ph type="title"/>
          </p:nvPr>
        </p:nvSpPr>
        <p:spPr/>
        <p:txBody>
          <a:bodyPr/>
          <a:lstStyle/>
          <a:p>
            <a:r>
              <a:rPr lang="en-GB" dirty="0"/>
              <a:t>Filtering your literature</a:t>
            </a:r>
          </a:p>
        </p:txBody>
      </p:sp>
      <p:sp>
        <p:nvSpPr>
          <p:cNvPr id="3" name="Content Placeholder 2">
            <a:extLst>
              <a:ext uri="{FF2B5EF4-FFF2-40B4-BE49-F238E27FC236}">
                <a16:creationId xmlns:a16="http://schemas.microsoft.com/office/drawing/2014/main" id="{9564B54F-0D1E-44F7-B06D-ABF374573EEF}"/>
              </a:ext>
            </a:extLst>
          </p:cNvPr>
          <p:cNvSpPr>
            <a:spLocks noGrp="1"/>
          </p:cNvSpPr>
          <p:nvPr>
            <p:ph idx="1"/>
          </p:nvPr>
        </p:nvSpPr>
        <p:spPr>
          <a:xfrm>
            <a:off x="519545" y="1845735"/>
            <a:ext cx="11378046" cy="707886"/>
          </a:xfrm>
        </p:spPr>
        <p:txBody>
          <a:bodyPr>
            <a:normAutofit/>
          </a:bodyPr>
          <a:lstStyle/>
          <a:p>
            <a:pPr>
              <a:lnSpc>
                <a:spcPct val="150000"/>
              </a:lnSpc>
            </a:pPr>
            <a:r>
              <a:rPr lang="en-GB" dirty="0">
                <a:latin typeface="Arial" panose="020B0604020202020204" pitchFamily="34" charset="0"/>
                <a:cs typeface="Arial" panose="020B0604020202020204" pitchFamily="34" charset="0"/>
              </a:rPr>
              <a:t>You will need to set yourself </a:t>
            </a:r>
            <a:r>
              <a:rPr lang="en-GB" b="1" dirty="0">
                <a:latin typeface="Arial" panose="020B0604020202020204" pitchFamily="34" charset="0"/>
                <a:cs typeface="Arial" panose="020B0604020202020204" pitchFamily="34" charset="0"/>
              </a:rPr>
              <a:t>inclusion </a:t>
            </a:r>
            <a:r>
              <a:rPr lang="en-GB" dirty="0">
                <a:latin typeface="Arial" panose="020B0604020202020204" pitchFamily="34" charset="0"/>
                <a:cs typeface="Arial" panose="020B0604020202020204" pitchFamily="34" charset="0"/>
              </a:rPr>
              <a:t>and </a:t>
            </a:r>
            <a:r>
              <a:rPr lang="en-GB" b="1" dirty="0">
                <a:latin typeface="Arial" panose="020B0604020202020204" pitchFamily="34" charset="0"/>
                <a:cs typeface="Arial" panose="020B0604020202020204" pitchFamily="34" charset="0"/>
              </a:rPr>
              <a:t>exclusion criteria.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05B7A01-0836-47D3-A492-080B7119AE1D}"/>
              </a:ext>
            </a:extLst>
          </p:cNvPr>
          <p:cNvSpPr txBox="1"/>
          <p:nvPr/>
        </p:nvSpPr>
        <p:spPr>
          <a:xfrm>
            <a:off x="1209848" y="2506134"/>
            <a:ext cx="9997440" cy="958660"/>
          </a:xfrm>
          <a:prstGeom prst="rect">
            <a:avLst/>
          </a:prstGeom>
          <a:noFill/>
          <a:ln w="38100">
            <a:solidFill>
              <a:schemeClr val="tx1"/>
            </a:solidFill>
          </a:ln>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Example – Research question :</a:t>
            </a:r>
          </a:p>
          <a:p>
            <a:pPr>
              <a:lnSpc>
                <a:spcPct val="150000"/>
              </a:lnSpc>
            </a:pPr>
            <a:r>
              <a:rPr lang="en-GB" sz="2000" dirty="0">
                <a:latin typeface="Arial" panose="020B0604020202020204" pitchFamily="34" charset="0"/>
                <a:cs typeface="Arial" panose="020B0604020202020204" pitchFamily="34" charset="0"/>
              </a:rPr>
              <a:t> Has the UK government provided adequate funding for social care in the last decade? </a:t>
            </a:r>
          </a:p>
        </p:txBody>
      </p:sp>
      <p:sp>
        <p:nvSpPr>
          <p:cNvPr id="5" name="TextBox 4">
            <a:extLst>
              <a:ext uri="{FF2B5EF4-FFF2-40B4-BE49-F238E27FC236}">
                <a16:creationId xmlns:a16="http://schemas.microsoft.com/office/drawing/2014/main" id="{3560EA9B-4B77-4C8E-B0CA-37BF555A4C50}"/>
              </a:ext>
            </a:extLst>
          </p:cNvPr>
          <p:cNvSpPr txBox="1"/>
          <p:nvPr/>
        </p:nvSpPr>
        <p:spPr>
          <a:xfrm>
            <a:off x="624493" y="3599038"/>
            <a:ext cx="1100397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Having identified the search terms – “social care”, “UK social care” and “Government Funding”, “care funding” you have </a:t>
            </a:r>
            <a:r>
              <a:rPr lang="en-GB" sz="2000" b="1" dirty="0">
                <a:latin typeface="Arial" panose="020B0604020202020204" pitchFamily="34" charset="0"/>
                <a:cs typeface="Arial" panose="020B0604020202020204" pitchFamily="34" charset="0"/>
              </a:rPr>
              <a:t>located 736 articles</a:t>
            </a:r>
            <a:r>
              <a:rPr lang="en-GB" sz="2000"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DF6B6E5A-EC72-422A-A618-EE79B2708268}"/>
              </a:ext>
            </a:extLst>
          </p:cNvPr>
          <p:cNvSpPr txBox="1"/>
          <p:nvPr/>
        </p:nvSpPr>
        <p:spPr>
          <a:xfrm>
            <a:off x="519545" y="4478482"/>
            <a:ext cx="3782291" cy="1754326"/>
          </a:xfrm>
          <a:prstGeom prst="rect">
            <a:avLst/>
          </a:prstGeom>
          <a:solidFill>
            <a:schemeClr val="accent1"/>
          </a:solidFill>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b="1" dirty="0">
                <a:solidFill>
                  <a:schemeClr val="bg1"/>
                </a:solidFill>
              </a:rPr>
              <a:t>Example - Inclusion Criteria </a:t>
            </a:r>
          </a:p>
          <a:p>
            <a:pPr marL="285750" indent="-285750">
              <a:buFontTx/>
              <a:buChar char="-"/>
            </a:pPr>
            <a:r>
              <a:rPr lang="en-GB" dirty="0">
                <a:solidFill>
                  <a:schemeClr val="bg1"/>
                </a:solidFill>
              </a:rPr>
              <a:t>UK based research</a:t>
            </a:r>
          </a:p>
          <a:p>
            <a:pPr marL="285750" indent="-285750">
              <a:buFontTx/>
              <a:buChar char="-"/>
            </a:pPr>
            <a:r>
              <a:rPr lang="en-GB" dirty="0">
                <a:solidFill>
                  <a:schemeClr val="bg1"/>
                </a:solidFill>
              </a:rPr>
              <a:t>Social care focused research</a:t>
            </a:r>
          </a:p>
          <a:p>
            <a:pPr marL="285750" indent="-285750">
              <a:buFontTx/>
              <a:buChar char="-"/>
            </a:pPr>
            <a:r>
              <a:rPr lang="en-GB" dirty="0">
                <a:solidFill>
                  <a:schemeClr val="bg1"/>
                </a:solidFill>
              </a:rPr>
              <a:t>Restrict to last 10 years (2014 – 2024) </a:t>
            </a:r>
          </a:p>
          <a:p>
            <a:pPr marL="285750" indent="-285750">
              <a:buFontTx/>
              <a:buChar char="-"/>
            </a:pPr>
            <a:r>
              <a:rPr lang="en-GB" dirty="0">
                <a:solidFill>
                  <a:schemeClr val="bg1"/>
                </a:solidFill>
              </a:rPr>
              <a:t>Articles which focus on funding</a:t>
            </a:r>
          </a:p>
        </p:txBody>
      </p:sp>
      <p:sp>
        <p:nvSpPr>
          <p:cNvPr id="7" name="TextBox 6">
            <a:extLst>
              <a:ext uri="{FF2B5EF4-FFF2-40B4-BE49-F238E27FC236}">
                <a16:creationId xmlns:a16="http://schemas.microsoft.com/office/drawing/2014/main" id="{5AF3469F-8522-4136-B1AB-EF5345F38BA6}"/>
              </a:ext>
            </a:extLst>
          </p:cNvPr>
          <p:cNvSpPr txBox="1"/>
          <p:nvPr/>
        </p:nvSpPr>
        <p:spPr>
          <a:xfrm>
            <a:off x="7846175" y="4613677"/>
            <a:ext cx="3782291" cy="1477328"/>
          </a:xfrm>
          <a:prstGeom prst="rect">
            <a:avLst/>
          </a:prstGeom>
          <a:solidFill>
            <a:schemeClr val="accent1"/>
          </a:solidFill>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b="1" dirty="0">
                <a:solidFill>
                  <a:schemeClr val="bg1"/>
                </a:solidFill>
              </a:rPr>
              <a:t>Example - Exclusion Criteria </a:t>
            </a:r>
          </a:p>
          <a:p>
            <a:pPr marL="285750" indent="-285750">
              <a:buFontTx/>
              <a:buChar char="-"/>
            </a:pPr>
            <a:r>
              <a:rPr lang="en-GB" dirty="0">
                <a:solidFill>
                  <a:schemeClr val="bg1"/>
                </a:solidFill>
              </a:rPr>
              <a:t>Non -UK based research</a:t>
            </a:r>
          </a:p>
          <a:p>
            <a:pPr marL="285750" indent="-285750">
              <a:buFontTx/>
              <a:buChar char="-"/>
            </a:pPr>
            <a:r>
              <a:rPr lang="en-GB" dirty="0">
                <a:solidFill>
                  <a:schemeClr val="bg1"/>
                </a:solidFill>
              </a:rPr>
              <a:t>Non- SME focused research</a:t>
            </a:r>
          </a:p>
          <a:p>
            <a:pPr marL="285750" indent="-285750">
              <a:buFontTx/>
              <a:buChar char="-"/>
            </a:pPr>
            <a:r>
              <a:rPr lang="en-GB" dirty="0">
                <a:solidFill>
                  <a:schemeClr val="bg1"/>
                </a:solidFill>
              </a:rPr>
              <a:t>Articles published before 2014</a:t>
            </a:r>
          </a:p>
          <a:p>
            <a:pPr marL="285750" indent="-285750">
              <a:buFontTx/>
              <a:buChar char="-"/>
            </a:pPr>
            <a:r>
              <a:rPr lang="en-GB" dirty="0">
                <a:solidFill>
                  <a:schemeClr val="bg1"/>
                </a:solidFill>
              </a:rPr>
              <a:t>Articles not focused on funding</a:t>
            </a:r>
          </a:p>
        </p:txBody>
      </p:sp>
      <p:sp>
        <p:nvSpPr>
          <p:cNvPr id="8" name="TextBox 7">
            <a:extLst>
              <a:ext uri="{FF2B5EF4-FFF2-40B4-BE49-F238E27FC236}">
                <a16:creationId xmlns:a16="http://schemas.microsoft.com/office/drawing/2014/main" id="{B33EF143-0EE7-4A52-A336-6F5A5D8344EA}"/>
              </a:ext>
            </a:extLst>
          </p:cNvPr>
          <p:cNvSpPr txBox="1"/>
          <p:nvPr/>
        </p:nvSpPr>
        <p:spPr>
          <a:xfrm>
            <a:off x="4540827" y="4478482"/>
            <a:ext cx="2732809" cy="1200329"/>
          </a:xfrm>
          <a:prstGeom prst="rect">
            <a:avLst/>
          </a:prstGeom>
          <a:noFill/>
        </p:spPr>
        <p:txBody>
          <a:bodyPr wrap="square" rtlCol="0">
            <a:spAutoFit/>
          </a:bodyPr>
          <a:lstStyle/>
          <a:p>
            <a:r>
              <a:rPr lang="en-GB" b="1" dirty="0"/>
              <a:t>Inclusion Criteria </a:t>
            </a:r>
            <a:r>
              <a:rPr lang="en-GB" dirty="0"/>
              <a:t>helps to find articles that are most relevant. </a:t>
            </a:r>
            <a:r>
              <a:rPr lang="en-GB" b="1" dirty="0"/>
              <a:t> </a:t>
            </a:r>
          </a:p>
          <a:p>
            <a:endParaRPr lang="en-GB" dirty="0"/>
          </a:p>
        </p:txBody>
      </p:sp>
      <p:cxnSp>
        <p:nvCxnSpPr>
          <p:cNvPr id="9" name="Straight Arrow Connector 8">
            <a:extLst>
              <a:ext uri="{FF2B5EF4-FFF2-40B4-BE49-F238E27FC236}">
                <a16:creationId xmlns:a16="http://schemas.microsoft.com/office/drawing/2014/main" id="{E0C31678-85AB-41E6-BFC6-1CDE87095891}"/>
              </a:ext>
            </a:extLst>
          </p:cNvPr>
          <p:cNvCxnSpPr>
            <a:cxnSpLocks/>
          </p:cNvCxnSpPr>
          <p:nvPr/>
        </p:nvCxnSpPr>
        <p:spPr>
          <a:xfrm flipH="1">
            <a:off x="3958936" y="4987750"/>
            <a:ext cx="581891" cy="0"/>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3A925E5-6CCA-47E2-B808-1AD7DB3FC86B}"/>
              </a:ext>
            </a:extLst>
          </p:cNvPr>
          <p:cNvSpPr txBox="1"/>
          <p:nvPr/>
        </p:nvSpPr>
        <p:spPr>
          <a:xfrm>
            <a:off x="4540827" y="5343860"/>
            <a:ext cx="2732809" cy="1200329"/>
          </a:xfrm>
          <a:prstGeom prst="rect">
            <a:avLst/>
          </a:prstGeom>
          <a:noFill/>
        </p:spPr>
        <p:txBody>
          <a:bodyPr wrap="square" rtlCol="0">
            <a:spAutoFit/>
          </a:bodyPr>
          <a:lstStyle/>
          <a:p>
            <a:r>
              <a:rPr lang="en-GB" b="1" dirty="0"/>
              <a:t>Exclusion Criteria </a:t>
            </a:r>
            <a:r>
              <a:rPr lang="en-GB" dirty="0"/>
              <a:t>helps to ignore articles that are not likely to be relevant. </a:t>
            </a:r>
            <a:r>
              <a:rPr lang="en-GB" b="1" dirty="0"/>
              <a:t> </a:t>
            </a:r>
          </a:p>
          <a:p>
            <a:endParaRPr lang="en-GB" dirty="0"/>
          </a:p>
        </p:txBody>
      </p:sp>
      <p:cxnSp>
        <p:nvCxnSpPr>
          <p:cNvPr id="12" name="Straight Arrow Connector 11">
            <a:extLst>
              <a:ext uri="{FF2B5EF4-FFF2-40B4-BE49-F238E27FC236}">
                <a16:creationId xmlns:a16="http://schemas.microsoft.com/office/drawing/2014/main" id="{93492528-2664-4EAC-AD46-06907B9FCDC9}"/>
              </a:ext>
            </a:extLst>
          </p:cNvPr>
          <p:cNvCxnSpPr>
            <a:cxnSpLocks/>
          </p:cNvCxnSpPr>
          <p:nvPr/>
        </p:nvCxnSpPr>
        <p:spPr>
          <a:xfrm>
            <a:off x="7114310" y="5678811"/>
            <a:ext cx="574963" cy="0"/>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5990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P spid="6" grpId="0" animBg="1"/>
      <p:bldP spid="7" grpId="0" animBg="1"/>
      <p:bldP spid="8"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581A-05D7-426D-8EAE-70CE52C5FD62}"/>
              </a:ext>
            </a:extLst>
          </p:cNvPr>
          <p:cNvSpPr>
            <a:spLocks noGrp="1"/>
          </p:cNvSpPr>
          <p:nvPr>
            <p:ph type="title"/>
          </p:nvPr>
        </p:nvSpPr>
        <p:spPr/>
        <p:txBody>
          <a:bodyPr/>
          <a:lstStyle/>
          <a:p>
            <a:r>
              <a:rPr lang="en-GB" dirty="0"/>
              <a:t>Filtering</a:t>
            </a:r>
          </a:p>
        </p:txBody>
      </p:sp>
      <p:sp>
        <p:nvSpPr>
          <p:cNvPr id="3" name="Content Placeholder 2">
            <a:extLst>
              <a:ext uri="{FF2B5EF4-FFF2-40B4-BE49-F238E27FC236}">
                <a16:creationId xmlns:a16="http://schemas.microsoft.com/office/drawing/2014/main" id="{DEB88297-CDF3-431A-A67B-FE24209298EC}"/>
              </a:ext>
            </a:extLst>
          </p:cNvPr>
          <p:cNvSpPr>
            <a:spLocks noGrp="1"/>
          </p:cNvSpPr>
          <p:nvPr>
            <p:ph idx="1"/>
          </p:nvPr>
        </p:nvSpPr>
        <p:spPr>
          <a:xfrm>
            <a:off x="3744006" y="2016708"/>
            <a:ext cx="6460698" cy="1768908"/>
          </a:xfrm>
        </p:spPr>
        <p:txBody>
          <a:bodyPr/>
          <a:lstStyle/>
          <a:p>
            <a:pPr marL="0" indent="0">
              <a:buNone/>
            </a:pPr>
            <a:r>
              <a:rPr lang="en-GB" sz="1800" dirty="0">
                <a:latin typeface="Arial" panose="020B0604020202020204" pitchFamily="34" charset="0"/>
                <a:cs typeface="Arial" panose="020B0604020202020204" pitchFamily="34" charset="0"/>
              </a:rPr>
              <a:t>When you have a list of results, it can be useful to filter by :</a:t>
            </a:r>
          </a:p>
          <a:p>
            <a:pPr marL="0" indent="0">
              <a:buNone/>
            </a:pPr>
            <a:r>
              <a:rPr lang="en-GB" sz="1800" dirty="0">
                <a:latin typeface="Arial" panose="020B0604020202020204" pitchFamily="34" charset="0"/>
                <a:cs typeface="Arial" panose="020B0604020202020204" pitchFamily="34" charset="0"/>
              </a:rPr>
              <a:t>- Year</a:t>
            </a:r>
          </a:p>
          <a:p>
            <a:pPr>
              <a:buFontTx/>
              <a:buChar char="-"/>
            </a:pPr>
            <a:r>
              <a:rPr lang="en-GB" sz="1800" dirty="0">
                <a:latin typeface="Arial" panose="020B0604020202020204" pitchFamily="34" charset="0"/>
                <a:cs typeface="Arial" panose="020B0604020202020204" pitchFamily="34" charset="0"/>
              </a:rPr>
              <a:t>Online only</a:t>
            </a:r>
          </a:p>
          <a:p>
            <a:pPr>
              <a:buFontTx/>
              <a:buChar char="-"/>
            </a:pPr>
            <a:r>
              <a:rPr lang="en-GB" sz="1800" dirty="0">
                <a:latin typeface="Arial" panose="020B0604020202020204" pitchFamily="34" charset="0"/>
                <a:cs typeface="Arial" panose="020B0604020202020204" pitchFamily="34" charset="0"/>
              </a:rPr>
              <a:t>Text Type</a:t>
            </a:r>
          </a:p>
          <a:p>
            <a:endParaRPr lang="en-GB" dirty="0"/>
          </a:p>
        </p:txBody>
      </p:sp>
      <p:grpSp>
        <p:nvGrpSpPr>
          <p:cNvPr id="15" name="Group 14">
            <a:extLst>
              <a:ext uri="{FF2B5EF4-FFF2-40B4-BE49-F238E27FC236}">
                <a16:creationId xmlns:a16="http://schemas.microsoft.com/office/drawing/2014/main" id="{65C1218A-A2FF-4BDB-8327-974053B691E1}"/>
              </a:ext>
            </a:extLst>
          </p:cNvPr>
          <p:cNvGrpSpPr/>
          <p:nvPr/>
        </p:nvGrpSpPr>
        <p:grpSpPr>
          <a:xfrm>
            <a:off x="1080406" y="1999727"/>
            <a:ext cx="5631290" cy="3781425"/>
            <a:chOff x="1080406" y="1999727"/>
            <a:chExt cx="5631290" cy="3781425"/>
          </a:xfrm>
        </p:grpSpPr>
        <p:pic>
          <p:nvPicPr>
            <p:cNvPr id="5" name="Picture 4">
              <a:extLst>
                <a:ext uri="{FF2B5EF4-FFF2-40B4-BE49-F238E27FC236}">
                  <a16:creationId xmlns:a16="http://schemas.microsoft.com/office/drawing/2014/main" id="{4FE24275-83DA-4335-A587-23EB12C83ACC}"/>
                </a:ext>
              </a:extLst>
            </p:cNvPr>
            <p:cNvPicPr>
              <a:picLocks noChangeAspect="1"/>
            </p:cNvPicPr>
            <p:nvPr/>
          </p:nvPicPr>
          <p:blipFill>
            <a:blip r:embed="rId3"/>
            <a:stretch>
              <a:fillRect/>
            </a:stretch>
          </p:blipFill>
          <p:spPr>
            <a:xfrm>
              <a:off x="1080406" y="1999727"/>
              <a:ext cx="2219325" cy="3781425"/>
            </a:xfrm>
            <a:prstGeom prst="rect">
              <a:avLst/>
            </a:prstGeom>
          </p:spPr>
        </p:pic>
        <p:sp>
          <p:nvSpPr>
            <p:cNvPr id="12" name="TextBox 11">
              <a:extLst>
                <a:ext uri="{FF2B5EF4-FFF2-40B4-BE49-F238E27FC236}">
                  <a16:creationId xmlns:a16="http://schemas.microsoft.com/office/drawing/2014/main" id="{F140BE16-9CF0-47FB-BDCE-3CC8240A260E}"/>
                </a:ext>
              </a:extLst>
            </p:cNvPr>
            <p:cNvSpPr txBox="1"/>
            <p:nvPr/>
          </p:nvSpPr>
          <p:spPr>
            <a:xfrm>
              <a:off x="3744006" y="4354195"/>
              <a:ext cx="296769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On the UWTSD Library search results, you will see a ‘Tweak my results’ tool bar on the left-hand side.  </a:t>
              </a:r>
            </a:p>
          </p:txBody>
        </p:sp>
        <p:cxnSp>
          <p:nvCxnSpPr>
            <p:cNvPr id="14" name="Straight Arrow Connector 13">
              <a:extLst>
                <a:ext uri="{FF2B5EF4-FFF2-40B4-BE49-F238E27FC236}">
                  <a16:creationId xmlns:a16="http://schemas.microsoft.com/office/drawing/2014/main" id="{2247E697-4F80-4344-8DC1-03E3FC674680}"/>
                </a:ext>
              </a:extLst>
            </p:cNvPr>
            <p:cNvCxnSpPr/>
            <p:nvPr/>
          </p:nvCxnSpPr>
          <p:spPr>
            <a:xfrm flipH="1" flipV="1">
              <a:off x="3017520" y="2414016"/>
              <a:ext cx="1152144" cy="195681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grpSp>
        <p:nvGrpSpPr>
          <p:cNvPr id="17" name="Group 16">
            <a:extLst>
              <a:ext uri="{FF2B5EF4-FFF2-40B4-BE49-F238E27FC236}">
                <a16:creationId xmlns:a16="http://schemas.microsoft.com/office/drawing/2014/main" id="{0DBEFF8A-D1F8-4FF0-94DC-70D8E01F15E1}"/>
              </a:ext>
            </a:extLst>
          </p:cNvPr>
          <p:cNvGrpSpPr/>
          <p:nvPr/>
        </p:nvGrpSpPr>
        <p:grpSpPr>
          <a:xfrm>
            <a:off x="748801" y="1942315"/>
            <a:ext cx="6145775" cy="3994935"/>
            <a:chOff x="748801" y="1942315"/>
            <a:chExt cx="6145775" cy="3994935"/>
          </a:xfrm>
        </p:grpSpPr>
        <p:pic>
          <p:nvPicPr>
            <p:cNvPr id="11" name="Picture 10">
              <a:extLst>
                <a:ext uri="{FF2B5EF4-FFF2-40B4-BE49-F238E27FC236}">
                  <a16:creationId xmlns:a16="http://schemas.microsoft.com/office/drawing/2014/main" id="{E25736C8-5DF9-4DC8-86B3-1C6E59AF71EF}"/>
                </a:ext>
              </a:extLst>
            </p:cNvPr>
            <p:cNvPicPr>
              <a:picLocks noChangeAspect="1"/>
            </p:cNvPicPr>
            <p:nvPr/>
          </p:nvPicPr>
          <p:blipFill>
            <a:blip r:embed="rId4"/>
            <a:stretch>
              <a:fillRect/>
            </a:stretch>
          </p:blipFill>
          <p:spPr>
            <a:xfrm>
              <a:off x="748801" y="1942315"/>
              <a:ext cx="2600325" cy="3981450"/>
            </a:xfrm>
            <a:prstGeom prst="rect">
              <a:avLst/>
            </a:prstGeom>
          </p:spPr>
        </p:pic>
        <p:sp>
          <p:nvSpPr>
            <p:cNvPr id="16" name="TextBox 15">
              <a:extLst>
                <a:ext uri="{FF2B5EF4-FFF2-40B4-BE49-F238E27FC236}">
                  <a16:creationId xmlns:a16="http://schemas.microsoft.com/office/drawing/2014/main" id="{E45B188F-5582-420F-8E5A-F3BCA9AD4ECD}"/>
                </a:ext>
              </a:extLst>
            </p:cNvPr>
            <p:cNvSpPr txBox="1"/>
            <p:nvPr/>
          </p:nvSpPr>
          <p:spPr>
            <a:xfrm>
              <a:off x="3744006" y="4182924"/>
              <a:ext cx="3150570"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 here, select ‘Full Text Online’ if looking for all types of texts. Or select ‘Peer reviewed journals’ if you are only looking for articles. </a:t>
              </a:r>
            </a:p>
          </p:txBody>
        </p:sp>
      </p:grpSp>
      <p:grpSp>
        <p:nvGrpSpPr>
          <p:cNvPr id="19" name="Group 18">
            <a:extLst>
              <a:ext uri="{FF2B5EF4-FFF2-40B4-BE49-F238E27FC236}">
                <a16:creationId xmlns:a16="http://schemas.microsoft.com/office/drawing/2014/main" id="{BF4693F3-2E5E-453F-A50F-788EC67EDC51}"/>
              </a:ext>
            </a:extLst>
          </p:cNvPr>
          <p:cNvGrpSpPr/>
          <p:nvPr/>
        </p:nvGrpSpPr>
        <p:grpSpPr>
          <a:xfrm>
            <a:off x="7387986" y="2840267"/>
            <a:ext cx="4346746" cy="3264050"/>
            <a:chOff x="7387986" y="2840267"/>
            <a:chExt cx="4346746" cy="3264050"/>
          </a:xfrm>
        </p:grpSpPr>
        <p:pic>
          <p:nvPicPr>
            <p:cNvPr id="9" name="Picture 8">
              <a:extLst>
                <a:ext uri="{FF2B5EF4-FFF2-40B4-BE49-F238E27FC236}">
                  <a16:creationId xmlns:a16="http://schemas.microsoft.com/office/drawing/2014/main" id="{C7203797-6EE2-459B-AC26-D390653F8B26}"/>
                </a:ext>
              </a:extLst>
            </p:cNvPr>
            <p:cNvPicPr>
              <a:picLocks noChangeAspect="1"/>
            </p:cNvPicPr>
            <p:nvPr/>
          </p:nvPicPr>
          <p:blipFill>
            <a:blip r:embed="rId5"/>
            <a:stretch>
              <a:fillRect/>
            </a:stretch>
          </p:blipFill>
          <p:spPr>
            <a:xfrm>
              <a:off x="8523134" y="2840267"/>
              <a:ext cx="2076450" cy="2257425"/>
            </a:xfrm>
            <a:prstGeom prst="rect">
              <a:avLst/>
            </a:prstGeom>
          </p:spPr>
        </p:pic>
        <p:sp>
          <p:nvSpPr>
            <p:cNvPr id="18" name="TextBox 17">
              <a:extLst>
                <a:ext uri="{FF2B5EF4-FFF2-40B4-BE49-F238E27FC236}">
                  <a16:creationId xmlns:a16="http://schemas.microsoft.com/office/drawing/2014/main" id="{528856EF-4E99-4836-A2B0-D81A1FA45DE7}"/>
                </a:ext>
              </a:extLst>
            </p:cNvPr>
            <p:cNvSpPr txBox="1"/>
            <p:nvPr/>
          </p:nvSpPr>
          <p:spPr>
            <a:xfrm>
              <a:off x="7387986" y="5180987"/>
              <a:ext cx="434674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 Google Scholar, you can select a relevant date range to ensure up-to-date information 2018 – 2024 is often a useful range.  </a:t>
              </a:r>
            </a:p>
          </p:txBody>
        </p:sp>
      </p:grpSp>
    </p:spTree>
    <p:extLst>
      <p:ext uri="{BB962C8B-B14F-4D97-AF65-F5344CB8AC3E}">
        <p14:creationId xmlns:p14="http://schemas.microsoft.com/office/powerpoint/2010/main" val="213842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2ED79A45-8156-4C9B-91F0-4512082BC18D}"/>
              </a:ext>
            </a:extLst>
          </p:cNvPr>
          <p:cNvPicPr>
            <a:picLocks noChangeAspect="1"/>
          </p:cNvPicPr>
          <p:nvPr/>
        </p:nvPicPr>
        <p:blipFill>
          <a:blip r:embed="rId3"/>
          <a:stretch>
            <a:fillRect/>
          </a:stretch>
        </p:blipFill>
        <p:spPr>
          <a:xfrm>
            <a:off x="244474" y="728579"/>
            <a:ext cx="7696201" cy="5400842"/>
          </a:xfrm>
          <a:prstGeom prst="rect">
            <a:avLst/>
          </a:prstGeom>
          <a:noFill/>
          <a:ln>
            <a:noFill/>
          </a:ln>
        </p:spPr>
      </p:pic>
      <p:sp>
        <p:nvSpPr>
          <p:cNvPr id="2" name="Title 1">
            <a:extLst>
              <a:ext uri="{FF2B5EF4-FFF2-40B4-BE49-F238E27FC236}">
                <a16:creationId xmlns:a16="http://schemas.microsoft.com/office/drawing/2014/main" id="{2DB8A6AD-5AA9-4919-BE89-CD8FA23CA616}"/>
              </a:ext>
            </a:extLst>
          </p:cNvPr>
          <p:cNvSpPr>
            <a:spLocks noGrp="1"/>
          </p:cNvSpPr>
          <p:nvPr>
            <p:ph type="title"/>
          </p:nvPr>
        </p:nvSpPr>
        <p:spPr>
          <a:xfrm>
            <a:off x="8204200" y="263906"/>
            <a:ext cx="3144774" cy="1645920"/>
          </a:xfrm>
        </p:spPr>
        <p:txBody>
          <a:bodyPr anchor="b">
            <a:normAutofit/>
          </a:bodyPr>
          <a:lstStyle/>
          <a:p>
            <a:r>
              <a:rPr lang="en-GB" dirty="0">
                <a:solidFill>
                  <a:schemeClr val="tx1"/>
                </a:solidFill>
              </a:rPr>
              <a:t>Using articles – Abstracts and scan reading. </a:t>
            </a:r>
          </a:p>
        </p:txBody>
      </p:sp>
      <p:sp>
        <p:nvSpPr>
          <p:cNvPr id="3" name="Content Placeholder 2">
            <a:extLst>
              <a:ext uri="{FF2B5EF4-FFF2-40B4-BE49-F238E27FC236}">
                <a16:creationId xmlns:a16="http://schemas.microsoft.com/office/drawing/2014/main" id="{06EE3591-B946-4D34-B79F-5B100027A30D}"/>
              </a:ext>
            </a:extLst>
          </p:cNvPr>
          <p:cNvSpPr>
            <a:spLocks noGrp="1"/>
          </p:cNvSpPr>
          <p:nvPr>
            <p:ph type="body" sz="half" idx="2"/>
          </p:nvPr>
        </p:nvSpPr>
        <p:spPr>
          <a:xfrm>
            <a:off x="8569326" y="1927352"/>
            <a:ext cx="3184522" cy="4333748"/>
          </a:xfrm>
        </p:spPr>
        <p:txBody>
          <a:bodyPr>
            <a:noAutofit/>
          </a:bodyPr>
          <a:lstStyle/>
          <a:p>
            <a:r>
              <a:rPr lang="en-GB" sz="2200" dirty="0">
                <a:solidFill>
                  <a:schemeClr val="tx1"/>
                </a:solidFill>
              </a:rPr>
              <a:t>What are they? How to read them </a:t>
            </a:r>
          </a:p>
          <a:p>
            <a:r>
              <a:rPr lang="en-GB" sz="2200" dirty="0">
                <a:solidFill>
                  <a:schemeClr val="tx1"/>
                </a:solidFill>
              </a:rPr>
              <a:t>    The research aims are made clear. </a:t>
            </a:r>
          </a:p>
          <a:p>
            <a:r>
              <a:rPr lang="en-GB" sz="2200" dirty="0">
                <a:solidFill>
                  <a:schemeClr val="tx1"/>
                </a:solidFill>
              </a:rPr>
              <a:t>    Specific research focused shared. </a:t>
            </a:r>
          </a:p>
          <a:p>
            <a:r>
              <a:rPr lang="en-GB" sz="2200" dirty="0">
                <a:solidFill>
                  <a:schemeClr val="tx1"/>
                </a:solidFill>
              </a:rPr>
              <a:t>     Any measurement method share, e.g. Questionnaires </a:t>
            </a:r>
          </a:p>
          <a:p>
            <a:r>
              <a:rPr lang="en-GB" sz="2200" dirty="0">
                <a:solidFill>
                  <a:schemeClr val="tx1"/>
                </a:solidFill>
              </a:rPr>
              <a:t>    Analysis method described.</a:t>
            </a:r>
          </a:p>
          <a:p>
            <a:r>
              <a:rPr lang="en-GB" sz="2200" dirty="0">
                <a:solidFill>
                  <a:schemeClr val="tx1"/>
                </a:solidFill>
              </a:rPr>
              <a:t>Results and conclusion briefly stated. </a:t>
            </a:r>
          </a:p>
        </p:txBody>
      </p:sp>
      <p:grpSp>
        <p:nvGrpSpPr>
          <p:cNvPr id="21" name="Group 20">
            <a:extLst>
              <a:ext uri="{FF2B5EF4-FFF2-40B4-BE49-F238E27FC236}">
                <a16:creationId xmlns:a16="http://schemas.microsoft.com/office/drawing/2014/main" id="{ACCB6C1A-0B8D-49EE-93EE-361009658008}"/>
              </a:ext>
            </a:extLst>
          </p:cNvPr>
          <p:cNvGrpSpPr/>
          <p:nvPr/>
        </p:nvGrpSpPr>
        <p:grpSpPr>
          <a:xfrm>
            <a:off x="419100" y="2971800"/>
            <a:ext cx="6985000" cy="711200"/>
            <a:chOff x="419100" y="2971800"/>
            <a:chExt cx="6985000" cy="711200"/>
          </a:xfrm>
        </p:grpSpPr>
        <p:sp>
          <p:nvSpPr>
            <p:cNvPr id="6" name="Rectangle 5">
              <a:extLst>
                <a:ext uri="{FF2B5EF4-FFF2-40B4-BE49-F238E27FC236}">
                  <a16:creationId xmlns:a16="http://schemas.microsoft.com/office/drawing/2014/main" id="{78D128DB-DE89-460B-BA10-88F6F7007645}"/>
                </a:ext>
              </a:extLst>
            </p:cNvPr>
            <p:cNvSpPr/>
            <p:nvPr/>
          </p:nvSpPr>
          <p:spPr>
            <a:xfrm>
              <a:off x="3187700" y="2971800"/>
              <a:ext cx="40259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49CF3A43-6A00-4BE1-AB9F-F8F3A3EB0D99}"/>
                </a:ext>
              </a:extLst>
            </p:cNvPr>
            <p:cNvSpPr/>
            <p:nvPr/>
          </p:nvSpPr>
          <p:spPr>
            <a:xfrm>
              <a:off x="419100" y="3225800"/>
              <a:ext cx="69850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6FAFCCEE-DB76-4AFC-A2B7-F01E43CB7CF7}"/>
                </a:ext>
              </a:extLst>
            </p:cNvPr>
            <p:cNvSpPr/>
            <p:nvPr/>
          </p:nvSpPr>
          <p:spPr>
            <a:xfrm>
              <a:off x="419100" y="3479800"/>
              <a:ext cx="17018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9" name="Rectangle 8">
            <a:extLst>
              <a:ext uri="{FF2B5EF4-FFF2-40B4-BE49-F238E27FC236}">
                <a16:creationId xmlns:a16="http://schemas.microsoft.com/office/drawing/2014/main" id="{19C12486-1DC3-4FC3-903E-2A4982838D09}"/>
              </a:ext>
            </a:extLst>
          </p:cNvPr>
          <p:cNvSpPr/>
          <p:nvPr/>
        </p:nvSpPr>
        <p:spPr>
          <a:xfrm>
            <a:off x="2844800" y="3479800"/>
            <a:ext cx="2781300" cy="203200"/>
          </a:xfrm>
          <a:prstGeom prst="rect">
            <a:avLst/>
          </a:prstGeom>
          <a:noFill/>
          <a:ln w="28575">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nvGrpSpPr>
          <p:cNvPr id="31" name="Group 30">
            <a:extLst>
              <a:ext uri="{FF2B5EF4-FFF2-40B4-BE49-F238E27FC236}">
                <a16:creationId xmlns:a16="http://schemas.microsoft.com/office/drawing/2014/main" id="{3BD5C1B7-E01C-4955-82C1-3C15205CE8D2}"/>
              </a:ext>
            </a:extLst>
          </p:cNvPr>
          <p:cNvGrpSpPr/>
          <p:nvPr/>
        </p:nvGrpSpPr>
        <p:grpSpPr>
          <a:xfrm>
            <a:off x="512762" y="4125161"/>
            <a:ext cx="6523037" cy="444499"/>
            <a:chOff x="512762" y="4125161"/>
            <a:chExt cx="6523037" cy="444499"/>
          </a:xfrm>
        </p:grpSpPr>
        <p:sp>
          <p:nvSpPr>
            <p:cNvPr id="12" name="Rectangle 11">
              <a:extLst>
                <a:ext uri="{FF2B5EF4-FFF2-40B4-BE49-F238E27FC236}">
                  <a16:creationId xmlns:a16="http://schemas.microsoft.com/office/drawing/2014/main" id="{366853D0-30DD-499D-9D96-8EA6D8BA3B32}"/>
                </a:ext>
              </a:extLst>
            </p:cNvPr>
            <p:cNvSpPr/>
            <p:nvPr/>
          </p:nvSpPr>
          <p:spPr>
            <a:xfrm>
              <a:off x="4117974" y="4125161"/>
              <a:ext cx="2917825" cy="23093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62C2CC4-B78D-460B-ADDD-B7C5BB8C01B7}"/>
                </a:ext>
              </a:extLst>
            </p:cNvPr>
            <p:cNvSpPr/>
            <p:nvPr/>
          </p:nvSpPr>
          <p:spPr>
            <a:xfrm>
              <a:off x="512762" y="4353761"/>
              <a:ext cx="1701801" cy="21589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0A14F372-752F-4564-B8EC-010DF9769B48}"/>
              </a:ext>
            </a:extLst>
          </p:cNvPr>
          <p:cNvSpPr/>
          <p:nvPr/>
        </p:nvSpPr>
        <p:spPr>
          <a:xfrm>
            <a:off x="2476500" y="4406901"/>
            <a:ext cx="3619500" cy="1524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nvGrpSpPr>
          <p:cNvPr id="18" name="Group 17">
            <a:extLst>
              <a:ext uri="{FF2B5EF4-FFF2-40B4-BE49-F238E27FC236}">
                <a16:creationId xmlns:a16="http://schemas.microsoft.com/office/drawing/2014/main" id="{1CB9D34A-333D-4B35-B250-6D002D9C4CFD}"/>
              </a:ext>
            </a:extLst>
          </p:cNvPr>
          <p:cNvGrpSpPr/>
          <p:nvPr/>
        </p:nvGrpSpPr>
        <p:grpSpPr>
          <a:xfrm>
            <a:off x="512762" y="4406901"/>
            <a:ext cx="6984999" cy="632659"/>
            <a:chOff x="512762" y="4406901"/>
            <a:chExt cx="6984999" cy="632659"/>
          </a:xfrm>
        </p:grpSpPr>
        <p:sp>
          <p:nvSpPr>
            <p:cNvPr id="15" name="Rectangle 14">
              <a:extLst>
                <a:ext uri="{FF2B5EF4-FFF2-40B4-BE49-F238E27FC236}">
                  <a16:creationId xmlns:a16="http://schemas.microsoft.com/office/drawing/2014/main" id="{DDF1DF74-7026-4C26-B807-5DBAE5085073}"/>
                </a:ext>
              </a:extLst>
            </p:cNvPr>
            <p:cNvSpPr/>
            <p:nvPr/>
          </p:nvSpPr>
          <p:spPr>
            <a:xfrm>
              <a:off x="6261100" y="4406901"/>
              <a:ext cx="1098550" cy="21589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089138A-C1CC-42C8-A558-70E8DAFE15E6}"/>
                </a:ext>
              </a:extLst>
            </p:cNvPr>
            <p:cNvSpPr/>
            <p:nvPr/>
          </p:nvSpPr>
          <p:spPr>
            <a:xfrm>
              <a:off x="512762" y="4620461"/>
              <a:ext cx="6984999"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648CA9C-67FB-4F9D-8510-19E0B397A7E5}"/>
                </a:ext>
              </a:extLst>
            </p:cNvPr>
            <p:cNvSpPr/>
            <p:nvPr/>
          </p:nvSpPr>
          <p:spPr>
            <a:xfrm>
              <a:off x="512763" y="4846719"/>
              <a:ext cx="5583238"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cxnSp>
        <p:nvCxnSpPr>
          <p:cNvPr id="23" name="Straight Arrow Connector 22">
            <a:extLst>
              <a:ext uri="{FF2B5EF4-FFF2-40B4-BE49-F238E27FC236}">
                <a16:creationId xmlns:a16="http://schemas.microsoft.com/office/drawing/2014/main" id="{E666FFF6-0FCA-4CA3-92CF-271F32FF3C55}"/>
              </a:ext>
            </a:extLst>
          </p:cNvPr>
          <p:cNvCxnSpPr>
            <a:cxnSpLocks/>
          </p:cNvCxnSpPr>
          <p:nvPr/>
        </p:nvCxnSpPr>
        <p:spPr>
          <a:xfrm flipH="1">
            <a:off x="7404100" y="2971800"/>
            <a:ext cx="1231900" cy="1016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0F2757-C75E-4CF6-9427-4C319AC2ED03}"/>
              </a:ext>
            </a:extLst>
          </p:cNvPr>
          <p:cNvCxnSpPr>
            <a:cxnSpLocks/>
          </p:cNvCxnSpPr>
          <p:nvPr/>
        </p:nvCxnSpPr>
        <p:spPr>
          <a:xfrm flipH="1">
            <a:off x="5718175" y="3540959"/>
            <a:ext cx="2917825" cy="12934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46AA409-D005-4457-8FD4-B4C241499025}"/>
              </a:ext>
            </a:extLst>
          </p:cNvPr>
          <p:cNvCxnSpPr>
            <a:cxnSpLocks/>
          </p:cNvCxnSpPr>
          <p:nvPr/>
        </p:nvCxnSpPr>
        <p:spPr>
          <a:xfrm flipH="1">
            <a:off x="7046118" y="4125161"/>
            <a:ext cx="1869282" cy="16758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27AA0C9-614E-4BE5-AB45-FA32ADCED91B}"/>
              </a:ext>
            </a:extLst>
          </p:cNvPr>
          <p:cNvCxnSpPr>
            <a:cxnSpLocks/>
          </p:cNvCxnSpPr>
          <p:nvPr/>
        </p:nvCxnSpPr>
        <p:spPr>
          <a:xfrm flipH="1" flipV="1">
            <a:off x="6027736" y="4559301"/>
            <a:ext cx="2709864" cy="48025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115525C-FAB9-464F-8798-87BF314126AD}"/>
              </a:ext>
            </a:extLst>
          </p:cNvPr>
          <p:cNvCxnSpPr>
            <a:cxnSpLocks/>
          </p:cNvCxnSpPr>
          <p:nvPr/>
        </p:nvCxnSpPr>
        <p:spPr>
          <a:xfrm flipH="1" flipV="1">
            <a:off x="6049168" y="4991102"/>
            <a:ext cx="2586832" cy="6811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04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
                                        </p:tgtEl>
                                        <p:attrNameLst>
                                          <p:attrName>style.visibility</p:attrName>
                                        </p:attrNameLst>
                                      </p:cBhvr>
                                      <p:to>
                                        <p:strVal val="visible"/>
                                      </p:to>
                                    </p:set>
                                    <p:animEffect transition="in" filter="fade">
                                      <p:cBhvr>
                                        <p:cTn id="42" dur="500"/>
                                        <p:tgtEl>
                                          <p:spTgt spid="2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fade">
                                      <p:cBhvr>
                                        <p:cTn id="47" dur="500"/>
                                        <p:tgtEl>
                                          <p:spTgt spid="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animEffect transition="in" filter="fade">
                                      <p:cBhvr>
                                        <p:cTn id="57" dur="500"/>
                                        <p:tgtEl>
                                          <p:spTgt spid="3">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5" end="5"/>
                                            </p:txEl>
                                          </p:spTgt>
                                        </p:tgtEl>
                                        <p:attrNameLst>
                                          <p:attrName>style.visibility</p:attrName>
                                        </p:attrNameLst>
                                      </p:cBhvr>
                                      <p:to>
                                        <p:strVal val="visible"/>
                                      </p:to>
                                    </p:set>
                                    <p:animEffect transition="in" filter="fade">
                                      <p:cBhvr>
                                        <p:cTn id="72" dur="500"/>
                                        <p:tgtEl>
                                          <p:spTgt spid="3">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6"/>
                                        </p:tgtEl>
                                        <p:attrNameLst>
                                          <p:attrName>style.visibility</p:attrName>
                                        </p:attrNameLst>
                                      </p:cBhvr>
                                      <p:to>
                                        <p:strVal val="visible"/>
                                      </p:to>
                                    </p:set>
                                    <p:animEffect transition="in" filter="fade">
                                      <p:cBhvr>
                                        <p:cTn id="7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2FBB-B321-42D9-9EFE-53DF49161E12}"/>
              </a:ext>
            </a:extLst>
          </p:cNvPr>
          <p:cNvSpPr>
            <a:spLocks noGrp="1"/>
          </p:cNvSpPr>
          <p:nvPr>
            <p:ph type="title"/>
          </p:nvPr>
        </p:nvSpPr>
        <p:spPr/>
        <p:txBody>
          <a:bodyPr>
            <a:normAutofit fontScale="90000"/>
          </a:bodyPr>
          <a:lstStyle/>
          <a:p>
            <a:r>
              <a:rPr lang="en-GB" dirty="0"/>
              <a:t>Activity  - </a:t>
            </a:r>
            <a:r>
              <a:rPr lang="en-GB" sz="4000" b="1" dirty="0">
                <a:latin typeface="Arial" panose="020B0604020202020204" pitchFamily="34" charset="0"/>
                <a:cs typeface="Arial" panose="020B0604020202020204" pitchFamily="34" charset="0"/>
              </a:rPr>
              <a:t>Research activity – Abstract task  </a:t>
            </a:r>
            <a:br>
              <a:rPr lang="en-GB" sz="4000"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A40E44E-081E-4A17-A20C-3418E3C70F5E}"/>
              </a:ext>
            </a:extLst>
          </p:cNvPr>
          <p:cNvSpPr>
            <a:spLocks noGrp="1"/>
          </p:cNvSpPr>
          <p:nvPr>
            <p:ph idx="1"/>
          </p:nvPr>
        </p:nvSpPr>
        <p:spPr>
          <a:xfrm>
            <a:off x="1066800" y="2688336"/>
            <a:ext cx="10058400" cy="2286000"/>
          </a:xfrm>
        </p:spPr>
        <p:txBody>
          <a:bodyPr>
            <a:normAutofit/>
          </a:bodyPr>
          <a:lstStyle/>
          <a:p>
            <a:r>
              <a:rPr lang="en-GB" sz="2400" dirty="0">
                <a:latin typeface="Arial" panose="020B0604020202020204" pitchFamily="34" charset="0"/>
                <a:cs typeface="Arial" panose="020B0604020202020204" pitchFamily="34" charset="0"/>
              </a:rPr>
              <a:t>Complete the Abstract Task </a:t>
            </a:r>
            <a:r>
              <a:rPr lang="en-GB" sz="2400" dirty="0" err="1">
                <a:latin typeface="Arial" panose="020B0604020202020204" pitchFamily="34" charset="0"/>
                <a:cs typeface="Arial" panose="020B0604020202020204" pitchFamily="34" charset="0"/>
              </a:rPr>
              <a:t>task</a:t>
            </a:r>
            <a:r>
              <a:rPr lang="en-GB" sz="2400" dirty="0">
                <a:latin typeface="Arial" panose="020B0604020202020204" pitchFamily="34" charset="0"/>
                <a:cs typeface="Arial" panose="020B0604020202020204" pitchFamily="34" charset="0"/>
              </a:rPr>
              <a:t> available in the Week 5 folder on the Moodle page. </a:t>
            </a:r>
          </a:p>
          <a:p>
            <a:r>
              <a:rPr lang="en-GB" sz="2400" dirty="0">
                <a:latin typeface="Arial" panose="020B0604020202020204" pitchFamily="34" charset="0"/>
                <a:cs typeface="Arial" panose="020B0604020202020204" pitchFamily="34" charset="0"/>
              </a:rPr>
              <a:t>. </a:t>
            </a:r>
          </a:p>
          <a:p>
            <a:pPr marL="0" indent="0">
              <a:buNone/>
            </a:pPr>
            <a:r>
              <a:rPr lang="en-GB" sz="2400" b="1" dirty="0">
                <a:latin typeface="Arial" panose="020B0604020202020204" pitchFamily="34" charset="0"/>
                <a:cs typeface="Arial" panose="020B0604020202020204" pitchFamily="34" charset="0"/>
              </a:rPr>
              <a:t>Research activity – Abstract task  </a:t>
            </a:r>
          </a:p>
        </p:txBody>
      </p:sp>
    </p:spTree>
    <p:extLst>
      <p:ext uri="{BB962C8B-B14F-4D97-AF65-F5344CB8AC3E}">
        <p14:creationId xmlns:p14="http://schemas.microsoft.com/office/powerpoint/2010/main" val="1237791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4" name="Content Placeholder 2">
            <a:extLst>
              <a:ext uri="{FF2B5EF4-FFF2-40B4-BE49-F238E27FC236}">
                <a16:creationId xmlns:a16="http://schemas.microsoft.com/office/drawing/2014/main" id="{ABA78A24-4CF9-49EF-8408-3C060D08D9A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first pass </a:t>
            </a:r>
            <a:r>
              <a:rPr lang="en-GB" sz="2000" dirty="0">
                <a:latin typeface="Arial" panose="020B0604020202020204" pitchFamily="34" charset="0"/>
                <a:cs typeface="Arial" panose="020B0604020202020204" pitchFamily="34" charset="0"/>
              </a:rPr>
              <a:t>is a quick scan to get a bird’s-eye view of the paper. You can also decide whether you need to do any more passes. This pass should take about five to ten minutes and consists of the following steps: </a:t>
            </a:r>
          </a:p>
          <a:p>
            <a:pPr marL="274320" lvl="1" indent="0">
              <a:buNone/>
            </a:pPr>
            <a:r>
              <a:rPr lang="en-GB" sz="2000" dirty="0">
                <a:latin typeface="Arial" panose="020B0604020202020204" pitchFamily="34" charset="0"/>
                <a:cs typeface="Arial" panose="020B0604020202020204" pitchFamily="34" charset="0"/>
              </a:rPr>
              <a:t>1. Carefully read the title, abstract, and introduction</a:t>
            </a:r>
          </a:p>
          <a:p>
            <a:pPr marL="274320" lvl="1" indent="0">
              <a:buNone/>
            </a:pPr>
            <a:r>
              <a:rPr lang="en-GB" sz="2000" dirty="0">
                <a:latin typeface="Arial" panose="020B0604020202020204" pitchFamily="34" charset="0"/>
                <a:cs typeface="Arial" panose="020B0604020202020204" pitchFamily="34" charset="0"/>
              </a:rPr>
              <a:t>2. Read the section and sub-section </a:t>
            </a:r>
            <a:r>
              <a:rPr lang="en-GB" sz="2000" dirty="0" err="1">
                <a:latin typeface="Arial" panose="020B0604020202020204" pitchFamily="34" charset="0"/>
                <a:cs typeface="Arial" panose="020B0604020202020204" pitchFamily="34" charset="0"/>
              </a:rPr>
              <a:t>headings,but</a:t>
            </a:r>
            <a:r>
              <a:rPr lang="en-GB" sz="2000" dirty="0">
                <a:latin typeface="Arial" panose="020B0604020202020204" pitchFamily="34" charset="0"/>
                <a:cs typeface="Arial" panose="020B0604020202020204" pitchFamily="34" charset="0"/>
              </a:rPr>
              <a:t> ignore everything else </a:t>
            </a:r>
          </a:p>
          <a:p>
            <a:pPr marL="274320" lvl="1" indent="0">
              <a:buNone/>
            </a:pPr>
            <a:r>
              <a:rPr lang="en-GB" sz="2000" dirty="0">
                <a:latin typeface="Arial" panose="020B0604020202020204" pitchFamily="34" charset="0"/>
                <a:cs typeface="Arial" panose="020B0604020202020204" pitchFamily="34" charset="0"/>
              </a:rPr>
              <a:t>3. Read the conclusions</a:t>
            </a:r>
          </a:p>
        </p:txBody>
      </p:sp>
    </p:spTree>
    <p:extLst>
      <p:ext uri="{BB962C8B-B14F-4D97-AF65-F5344CB8AC3E}">
        <p14:creationId xmlns:p14="http://schemas.microsoft.com/office/powerpoint/2010/main" val="330708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5" name="Content Placeholder 2">
            <a:extLst>
              <a:ext uri="{FF2B5EF4-FFF2-40B4-BE49-F238E27FC236}">
                <a16:creationId xmlns:a16="http://schemas.microsoft.com/office/drawing/2014/main" id="{526D3EA4-8DB8-450A-9049-2C848DFB58F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second pass</a:t>
            </a:r>
            <a:r>
              <a:rPr lang="en-GB" sz="2000" dirty="0">
                <a:latin typeface="Arial" panose="020B0604020202020204" pitchFamily="34" charset="0"/>
                <a:cs typeface="Arial" panose="020B0604020202020204" pitchFamily="34" charset="0"/>
              </a:rPr>
              <a:t>,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Look carefully at the figures, diagrams and other illustrations in the paper. Pay special attention to graphs..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 Remember to mark relevant unread references for further reading (this is a good way to learn more about the background of the paper). </a:t>
            </a:r>
          </a:p>
        </p:txBody>
      </p:sp>
    </p:spTree>
    <p:extLst>
      <p:ext uri="{BB962C8B-B14F-4D97-AF65-F5344CB8AC3E}">
        <p14:creationId xmlns:p14="http://schemas.microsoft.com/office/powerpoint/2010/main" val="14836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7" name="Content Placeholder 2">
            <a:extLst>
              <a:ext uri="{FF2B5EF4-FFF2-40B4-BE49-F238E27FC236}">
                <a16:creationId xmlns:a16="http://schemas.microsoft.com/office/drawing/2014/main" id="{524C24AB-3457-4054-B2FC-96D7B469EAD3}"/>
              </a:ext>
            </a:extLst>
          </p:cNvPr>
          <p:cNvSpPr txBox="1">
            <a:spLocks/>
          </p:cNvSpPr>
          <p:nvPr/>
        </p:nvSpPr>
        <p:spPr>
          <a:xfrm>
            <a:off x="926592" y="2871216"/>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third</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pass</a:t>
            </a:r>
            <a:r>
              <a:rPr lang="en-GB" sz="2000" dirty="0">
                <a:latin typeface="Arial" panose="020B0604020202020204" pitchFamily="34" charset="0"/>
                <a:cs typeface="Arial" panose="020B0604020202020204" pitchFamily="34" charset="0"/>
              </a:rPr>
              <a:t>, read the paper with expert care and can take several hours, exploring every detail of the methods and findings. In level 5 and 6 it is important to begin viewing articles </a:t>
            </a:r>
            <a:r>
              <a:rPr lang="en-GB" sz="2000" b="1" i="1" dirty="0">
                <a:latin typeface="Arial" panose="020B0604020202020204" pitchFamily="34" charset="0"/>
                <a:cs typeface="Arial" panose="020B0604020202020204" pitchFamily="34" charset="0"/>
              </a:rPr>
              <a:t>critically</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336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87E68-AC28-4524-8797-515DBCF7B5CA}"/>
              </a:ext>
            </a:extLst>
          </p:cNvPr>
          <p:cNvSpPr>
            <a:spLocks noGrp="1"/>
          </p:cNvSpPr>
          <p:nvPr>
            <p:ph type="title"/>
          </p:nvPr>
        </p:nvSpPr>
        <p:spPr/>
        <p:txBody>
          <a:bodyPr>
            <a:normAutofit/>
          </a:bodyPr>
          <a:lstStyle/>
          <a:p>
            <a:r>
              <a:rPr lang="en-GB" dirty="0"/>
              <a:t>Suitability of a source of information</a:t>
            </a:r>
          </a:p>
        </p:txBody>
      </p:sp>
      <p:pic>
        <p:nvPicPr>
          <p:cNvPr id="4" name="Content Placeholder 3">
            <a:extLst>
              <a:ext uri="{FF2B5EF4-FFF2-40B4-BE49-F238E27FC236}">
                <a16:creationId xmlns:a16="http://schemas.microsoft.com/office/drawing/2014/main" id="{3C0F5DB6-C2C2-4926-91F2-866E9229CF65}"/>
              </a:ext>
            </a:extLst>
          </p:cNvPr>
          <p:cNvPicPr>
            <a:picLocks noGrp="1" noChangeAspect="1"/>
          </p:cNvPicPr>
          <p:nvPr>
            <p:ph idx="1"/>
          </p:nvPr>
        </p:nvPicPr>
        <p:blipFill>
          <a:blip r:embed="rId2" cstate="print"/>
          <a:stretch>
            <a:fillRect/>
          </a:stretch>
        </p:blipFill>
        <p:spPr>
          <a:xfrm>
            <a:off x="1477734" y="2004819"/>
            <a:ext cx="3810000" cy="3524250"/>
          </a:xfrm>
          <a:prstGeom prst="rect">
            <a:avLst/>
          </a:prstGeom>
        </p:spPr>
      </p:pic>
      <p:sp>
        <p:nvSpPr>
          <p:cNvPr id="5" name="Thought Bubble: Cloud 4">
            <a:extLst>
              <a:ext uri="{FF2B5EF4-FFF2-40B4-BE49-F238E27FC236}">
                <a16:creationId xmlns:a16="http://schemas.microsoft.com/office/drawing/2014/main" id="{2BC8F397-8F62-43ED-8138-4420F78584D3}"/>
              </a:ext>
            </a:extLst>
          </p:cNvPr>
          <p:cNvSpPr/>
          <p:nvPr/>
        </p:nvSpPr>
        <p:spPr>
          <a:xfrm>
            <a:off x="6329881" y="2126840"/>
            <a:ext cx="4686944" cy="3398706"/>
          </a:xfrm>
          <a:prstGeom prst="cloudCallout">
            <a:avLst>
              <a:gd name="adj1" fmla="val -78497"/>
              <a:gd name="adj2" fmla="val -261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When you search for information, you are going to find lots of it . . . but is it good information?</a:t>
            </a:r>
          </a:p>
        </p:txBody>
      </p:sp>
    </p:spTree>
    <p:extLst>
      <p:ext uri="{BB962C8B-B14F-4D97-AF65-F5344CB8AC3E}">
        <p14:creationId xmlns:p14="http://schemas.microsoft.com/office/powerpoint/2010/main" val="195350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DE03-7A26-43D5-B272-D83857EC1BE3}"/>
              </a:ext>
            </a:extLst>
          </p:cNvPr>
          <p:cNvSpPr>
            <a:spLocks noGrp="1"/>
          </p:cNvSpPr>
          <p:nvPr>
            <p:ph type="title"/>
          </p:nvPr>
        </p:nvSpPr>
        <p:spPr/>
        <p:txBody>
          <a:bodyPr/>
          <a:lstStyle/>
          <a:p>
            <a:r>
              <a:rPr lang="en-GB" dirty="0"/>
              <a:t>Review the literature critically </a:t>
            </a:r>
          </a:p>
        </p:txBody>
      </p:sp>
      <p:sp>
        <p:nvSpPr>
          <p:cNvPr id="3" name="Content Placeholder 2">
            <a:extLst>
              <a:ext uri="{FF2B5EF4-FFF2-40B4-BE49-F238E27FC236}">
                <a16:creationId xmlns:a16="http://schemas.microsoft.com/office/drawing/2014/main" id="{30584A65-F26D-47FA-B297-65FF7ED82D72}"/>
              </a:ext>
            </a:extLst>
          </p:cNvPr>
          <p:cNvSpPr>
            <a:spLocks noGrp="1"/>
          </p:cNvSpPr>
          <p:nvPr>
            <p:ph idx="1"/>
          </p:nvPr>
        </p:nvSpPr>
        <p:spPr>
          <a:xfrm>
            <a:off x="913447" y="1845734"/>
            <a:ext cx="10058400" cy="648084"/>
          </a:xfrm>
        </p:spPr>
        <p:txBody>
          <a:bodyPr/>
          <a:lstStyle/>
          <a:p>
            <a:r>
              <a:rPr lang="en-GB" sz="2400" dirty="0">
                <a:latin typeface="Arial" panose="020B0604020202020204" pitchFamily="34" charset="0"/>
                <a:cs typeface="Arial" panose="020B0604020202020204" pitchFamily="34" charset="0"/>
              </a:rPr>
              <a:t>When applying your </a:t>
            </a:r>
            <a:r>
              <a:rPr lang="en-GB" sz="2400" b="1" dirty="0">
                <a:latin typeface="Arial" panose="020B0604020202020204" pitchFamily="34" charset="0"/>
                <a:cs typeface="Arial" panose="020B0604020202020204" pitchFamily="34" charset="0"/>
              </a:rPr>
              <a:t>inclusion</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exclusion</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criteria</a:t>
            </a:r>
            <a:r>
              <a:rPr lang="en-GB" sz="2400" dirty="0">
                <a:latin typeface="Arial" panose="020B0604020202020204" pitchFamily="34" charset="0"/>
                <a:cs typeface="Arial" panose="020B0604020202020204" pitchFamily="34" charset="0"/>
              </a:rPr>
              <a:t>, look at: </a:t>
            </a:r>
          </a:p>
          <a:p>
            <a:endParaRPr lang="en-GB" dirty="0"/>
          </a:p>
        </p:txBody>
      </p:sp>
      <p:sp>
        <p:nvSpPr>
          <p:cNvPr id="6" name="Freeform: Shape 5">
            <a:extLst>
              <a:ext uri="{FF2B5EF4-FFF2-40B4-BE49-F238E27FC236}">
                <a16:creationId xmlns:a16="http://schemas.microsoft.com/office/drawing/2014/main" id="{AFFEA74F-0BA4-4205-8131-5CA543ADBD08}"/>
              </a:ext>
            </a:extLst>
          </p:cNvPr>
          <p:cNvSpPr/>
          <p:nvPr/>
        </p:nvSpPr>
        <p:spPr>
          <a:xfrm>
            <a:off x="134682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Title</a:t>
            </a:r>
            <a:r>
              <a:rPr lang="en-GB" sz="2000" kern="1200" dirty="0"/>
              <a:t> </a:t>
            </a:r>
          </a:p>
        </p:txBody>
      </p:sp>
      <p:sp>
        <p:nvSpPr>
          <p:cNvPr id="7" name="Freeform: Shape 6">
            <a:extLst>
              <a:ext uri="{FF2B5EF4-FFF2-40B4-BE49-F238E27FC236}">
                <a16:creationId xmlns:a16="http://schemas.microsoft.com/office/drawing/2014/main" id="{A295B8A6-1172-4450-8DC0-C73031C86583}"/>
              </a:ext>
            </a:extLst>
          </p:cNvPr>
          <p:cNvSpPr/>
          <p:nvPr/>
        </p:nvSpPr>
        <p:spPr>
          <a:xfrm>
            <a:off x="3368987" y="2919145"/>
            <a:ext cx="389725" cy="455905"/>
          </a:xfrm>
          <a:custGeom>
            <a:avLst/>
            <a:gdLst>
              <a:gd name="connsiteX0" fmla="*/ 0 w 389725"/>
              <a:gd name="connsiteY0" fmla="*/ 91181 h 455905"/>
              <a:gd name="connsiteX1" fmla="*/ 194863 w 389725"/>
              <a:gd name="connsiteY1" fmla="*/ 91181 h 455905"/>
              <a:gd name="connsiteX2" fmla="*/ 194863 w 389725"/>
              <a:gd name="connsiteY2" fmla="*/ 0 h 455905"/>
              <a:gd name="connsiteX3" fmla="*/ 389725 w 389725"/>
              <a:gd name="connsiteY3" fmla="*/ 227953 h 455905"/>
              <a:gd name="connsiteX4" fmla="*/ 194863 w 389725"/>
              <a:gd name="connsiteY4" fmla="*/ 455905 h 455905"/>
              <a:gd name="connsiteX5" fmla="*/ 194863 w 389725"/>
              <a:gd name="connsiteY5" fmla="*/ 364724 h 455905"/>
              <a:gd name="connsiteX6" fmla="*/ 0 w 389725"/>
              <a:gd name="connsiteY6" fmla="*/ 364724 h 455905"/>
              <a:gd name="connsiteX7" fmla="*/ 0 w 389725"/>
              <a:gd name="connsiteY7" fmla="*/ 91181 h 45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25" h="455905">
                <a:moveTo>
                  <a:pt x="0" y="91181"/>
                </a:moveTo>
                <a:lnTo>
                  <a:pt x="194863" y="91181"/>
                </a:lnTo>
                <a:lnTo>
                  <a:pt x="194863" y="0"/>
                </a:lnTo>
                <a:lnTo>
                  <a:pt x="389725" y="227953"/>
                </a:lnTo>
                <a:lnTo>
                  <a:pt x="194863" y="455905"/>
                </a:lnTo>
                <a:lnTo>
                  <a:pt x="194863" y="364724"/>
                </a:lnTo>
                <a:lnTo>
                  <a:pt x="0" y="364724"/>
                </a:lnTo>
                <a:lnTo>
                  <a:pt x="0" y="9118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91181" rIns="116917" bIns="91181"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8" name="Freeform: Shape 7">
            <a:extLst>
              <a:ext uri="{FF2B5EF4-FFF2-40B4-BE49-F238E27FC236}">
                <a16:creationId xmlns:a16="http://schemas.microsoft.com/office/drawing/2014/main" id="{ED058317-7E4C-41B5-ADEE-98AAA84336AB}"/>
              </a:ext>
            </a:extLst>
          </p:cNvPr>
          <p:cNvSpPr/>
          <p:nvPr/>
        </p:nvSpPr>
        <p:spPr>
          <a:xfrm>
            <a:off x="392048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Abstract or blurb</a:t>
            </a:r>
          </a:p>
        </p:txBody>
      </p:sp>
      <p:sp>
        <p:nvSpPr>
          <p:cNvPr id="9" name="Freeform: Shape 8">
            <a:extLst>
              <a:ext uri="{FF2B5EF4-FFF2-40B4-BE49-F238E27FC236}">
                <a16:creationId xmlns:a16="http://schemas.microsoft.com/office/drawing/2014/main" id="{AD35C822-F222-4B81-AD21-16A49082AD3D}"/>
              </a:ext>
            </a:extLst>
          </p:cNvPr>
          <p:cNvSpPr/>
          <p:nvPr/>
        </p:nvSpPr>
        <p:spPr>
          <a:xfrm>
            <a:off x="5942647" y="2919145"/>
            <a:ext cx="389725" cy="455905"/>
          </a:xfrm>
          <a:custGeom>
            <a:avLst/>
            <a:gdLst>
              <a:gd name="connsiteX0" fmla="*/ 0 w 389725"/>
              <a:gd name="connsiteY0" fmla="*/ 91181 h 455905"/>
              <a:gd name="connsiteX1" fmla="*/ 194863 w 389725"/>
              <a:gd name="connsiteY1" fmla="*/ 91181 h 455905"/>
              <a:gd name="connsiteX2" fmla="*/ 194863 w 389725"/>
              <a:gd name="connsiteY2" fmla="*/ 0 h 455905"/>
              <a:gd name="connsiteX3" fmla="*/ 389725 w 389725"/>
              <a:gd name="connsiteY3" fmla="*/ 227953 h 455905"/>
              <a:gd name="connsiteX4" fmla="*/ 194863 w 389725"/>
              <a:gd name="connsiteY4" fmla="*/ 455905 h 455905"/>
              <a:gd name="connsiteX5" fmla="*/ 194863 w 389725"/>
              <a:gd name="connsiteY5" fmla="*/ 364724 h 455905"/>
              <a:gd name="connsiteX6" fmla="*/ 0 w 389725"/>
              <a:gd name="connsiteY6" fmla="*/ 364724 h 455905"/>
              <a:gd name="connsiteX7" fmla="*/ 0 w 389725"/>
              <a:gd name="connsiteY7" fmla="*/ 91181 h 45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25" h="455905">
                <a:moveTo>
                  <a:pt x="0" y="91181"/>
                </a:moveTo>
                <a:lnTo>
                  <a:pt x="194863" y="91181"/>
                </a:lnTo>
                <a:lnTo>
                  <a:pt x="194863" y="0"/>
                </a:lnTo>
                <a:lnTo>
                  <a:pt x="389725" y="227953"/>
                </a:lnTo>
                <a:lnTo>
                  <a:pt x="194863" y="455905"/>
                </a:lnTo>
                <a:lnTo>
                  <a:pt x="194863" y="364724"/>
                </a:lnTo>
                <a:lnTo>
                  <a:pt x="0" y="364724"/>
                </a:lnTo>
                <a:lnTo>
                  <a:pt x="0" y="9118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91181" rIns="116917" bIns="91181"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0" name="Freeform: Shape 9">
            <a:extLst>
              <a:ext uri="{FF2B5EF4-FFF2-40B4-BE49-F238E27FC236}">
                <a16:creationId xmlns:a16="http://schemas.microsoft.com/office/drawing/2014/main" id="{9E0FF29A-5C98-4325-9F58-D01DBF00EBB4}"/>
              </a:ext>
            </a:extLst>
          </p:cNvPr>
          <p:cNvSpPr/>
          <p:nvPr/>
        </p:nvSpPr>
        <p:spPr>
          <a:xfrm>
            <a:off x="649414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Date of publication </a:t>
            </a:r>
          </a:p>
        </p:txBody>
      </p:sp>
      <p:sp>
        <p:nvSpPr>
          <p:cNvPr id="11" name="Freeform: Shape 10">
            <a:extLst>
              <a:ext uri="{FF2B5EF4-FFF2-40B4-BE49-F238E27FC236}">
                <a16:creationId xmlns:a16="http://schemas.microsoft.com/office/drawing/2014/main" id="{A646C6ED-96FD-4A66-960B-1BB5274598CF}"/>
              </a:ext>
            </a:extLst>
          </p:cNvPr>
          <p:cNvSpPr/>
          <p:nvPr/>
        </p:nvSpPr>
        <p:spPr>
          <a:xfrm>
            <a:off x="8516307" y="2919145"/>
            <a:ext cx="389725" cy="455905"/>
          </a:xfrm>
          <a:custGeom>
            <a:avLst/>
            <a:gdLst>
              <a:gd name="connsiteX0" fmla="*/ 0 w 389725"/>
              <a:gd name="connsiteY0" fmla="*/ 91181 h 455905"/>
              <a:gd name="connsiteX1" fmla="*/ 194863 w 389725"/>
              <a:gd name="connsiteY1" fmla="*/ 91181 h 455905"/>
              <a:gd name="connsiteX2" fmla="*/ 194863 w 389725"/>
              <a:gd name="connsiteY2" fmla="*/ 0 h 455905"/>
              <a:gd name="connsiteX3" fmla="*/ 389725 w 389725"/>
              <a:gd name="connsiteY3" fmla="*/ 227953 h 455905"/>
              <a:gd name="connsiteX4" fmla="*/ 194863 w 389725"/>
              <a:gd name="connsiteY4" fmla="*/ 455905 h 455905"/>
              <a:gd name="connsiteX5" fmla="*/ 194863 w 389725"/>
              <a:gd name="connsiteY5" fmla="*/ 364724 h 455905"/>
              <a:gd name="connsiteX6" fmla="*/ 0 w 389725"/>
              <a:gd name="connsiteY6" fmla="*/ 364724 h 455905"/>
              <a:gd name="connsiteX7" fmla="*/ 0 w 389725"/>
              <a:gd name="connsiteY7" fmla="*/ 91181 h 455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25" h="455905">
                <a:moveTo>
                  <a:pt x="0" y="91181"/>
                </a:moveTo>
                <a:lnTo>
                  <a:pt x="194863" y="91181"/>
                </a:lnTo>
                <a:lnTo>
                  <a:pt x="194863" y="0"/>
                </a:lnTo>
                <a:lnTo>
                  <a:pt x="389725" y="227953"/>
                </a:lnTo>
                <a:lnTo>
                  <a:pt x="194863" y="455905"/>
                </a:lnTo>
                <a:lnTo>
                  <a:pt x="194863" y="364724"/>
                </a:lnTo>
                <a:lnTo>
                  <a:pt x="0" y="364724"/>
                </a:lnTo>
                <a:lnTo>
                  <a:pt x="0" y="9118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91181" rIns="116917" bIns="91181"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2" name="Freeform: Shape 11">
            <a:extLst>
              <a:ext uri="{FF2B5EF4-FFF2-40B4-BE49-F238E27FC236}">
                <a16:creationId xmlns:a16="http://schemas.microsoft.com/office/drawing/2014/main" id="{3C1594DC-8542-4CBE-8F71-1371E9809308}"/>
              </a:ext>
            </a:extLst>
          </p:cNvPr>
          <p:cNvSpPr/>
          <p:nvPr/>
        </p:nvSpPr>
        <p:spPr>
          <a:xfrm>
            <a:off x="9067805" y="2595599"/>
            <a:ext cx="1838328" cy="1102997"/>
          </a:xfrm>
          <a:custGeom>
            <a:avLst/>
            <a:gdLst>
              <a:gd name="connsiteX0" fmla="*/ 0 w 1838328"/>
              <a:gd name="connsiteY0" fmla="*/ 110300 h 1102997"/>
              <a:gd name="connsiteX1" fmla="*/ 110300 w 1838328"/>
              <a:gd name="connsiteY1" fmla="*/ 0 h 1102997"/>
              <a:gd name="connsiteX2" fmla="*/ 1728028 w 1838328"/>
              <a:gd name="connsiteY2" fmla="*/ 0 h 1102997"/>
              <a:gd name="connsiteX3" fmla="*/ 1838328 w 1838328"/>
              <a:gd name="connsiteY3" fmla="*/ 110300 h 1102997"/>
              <a:gd name="connsiteX4" fmla="*/ 1838328 w 1838328"/>
              <a:gd name="connsiteY4" fmla="*/ 992697 h 1102997"/>
              <a:gd name="connsiteX5" fmla="*/ 1728028 w 1838328"/>
              <a:gd name="connsiteY5" fmla="*/ 1102997 h 1102997"/>
              <a:gd name="connsiteX6" fmla="*/ 110300 w 1838328"/>
              <a:gd name="connsiteY6" fmla="*/ 1102997 h 1102997"/>
              <a:gd name="connsiteX7" fmla="*/ 0 w 1838328"/>
              <a:gd name="connsiteY7" fmla="*/ 992697 h 1102997"/>
              <a:gd name="connsiteX8" fmla="*/ 0 w 1838328"/>
              <a:gd name="connsiteY8" fmla="*/ 110300 h 110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38328" h="1102997">
                <a:moveTo>
                  <a:pt x="0" y="110300"/>
                </a:moveTo>
                <a:cubicBezTo>
                  <a:pt x="0" y="49383"/>
                  <a:pt x="49383" y="0"/>
                  <a:pt x="110300" y="0"/>
                </a:cubicBezTo>
                <a:lnTo>
                  <a:pt x="1728028" y="0"/>
                </a:lnTo>
                <a:cubicBezTo>
                  <a:pt x="1788945" y="0"/>
                  <a:pt x="1838328" y="49383"/>
                  <a:pt x="1838328" y="110300"/>
                </a:cubicBezTo>
                <a:lnTo>
                  <a:pt x="1838328" y="992697"/>
                </a:lnTo>
                <a:cubicBezTo>
                  <a:pt x="1838328" y="1053614"/>
                  <a:pt x="1788945" y="1102997"/>
                  <a:pt x="1728028" y="1102997"/>
                </a:cubicBezTo>
                <a:lnTo>
                  <a:pt x="110300" y="1102997"/>
                </a:lnTo>
                <a:cubicBezTo>
                  <a:pt x="49383" y="1102997"/>
                  <a:pt x="0" y="1053614"/>
                  <a:pt x="0" y="992697"/>
                </a:cubicBezTo>
                <a:lnTo>
                  <a:pt x="0" y="11030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506" tIns="108506" rIns="108506" bIns="108506" numCol="1" spcCol="1270" anchor="ctr" anchorCtr="0">
            <a:noAutofit/>
          </a:bodyPr>
          <a:lstStyle/>
          <a:p>
            <a:pPr marL="0" lvl="0" indent="0" algn="ctr" defTabSz="889000">
              <a:lnSpc>
                <a:spcPct val="90000"/>
              </a:lnSpc>
              <a:spcBef>
                <a:spcPct val="0"/>
              </a:spcBef>
              <a:spcAft>
                <a:spcPct val="35000"/>
              </a:spcAft>
              <a:buNone/>
            </a:pPr>
            <a:r>
              <a:rPr lang="en-GB" sz="2800" kern="1200" dirty="0"/>
              <a:t>Contents or section headings</a:t>
            </a:r>
          </a:p>
        </p:txBody>
      </p:sp>
      <p:sp>
        <p:nvSpPr>
          <p:cNvPr id="13" name="TextBox 12">
            <a:extLst>
              <a:ext uri="{FF2B5EF4-FFF2-40B4-BE49-F238E27FC236}">
                <a16:creationId xmlns:a16="http://schemas.microsoft.com/office/drawing/2014/main" id="{A3B0F2E1-982A-4454-9A11-89E7038CC4DB}"/>
              </a:ext>
            </a:extLst>
          </p:cNvPr>
          <p:cNvSpPr txBox="1"/>
          <p:nvPr/>
        </p:nvSpPr>
        <p:spPr>
          <a:xfrm>
            <a:off x="874568" y="3990109"/>
            <a:ext cx="10442863" cy="1420325"/>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Once you have reduced the literature down to a manageable number, begin to read the introduction and conclusion to help you further filter your sources, applying your </a:t>
            </a:r>
            <a:r>
              <a:rPr lang="en-GB" sz="2000" b="1" dirty="0">
                <a:latin typeface="Arial" panose="020B0604020202020204" pitchFamily="34" charset="0"/>
                <a:cs typeface="Arial" panose="020B0604020202020204" pitchFamily="34" charset="0"/>
              </a:rPr>
              <a:t>inclusion</a:t>
            </a:r>
            <a:r>
              <a:rPr lang="en-GB" sz="2000" dirty="0">
                <a:latin typeface="Arial" panose="020B0604020202020204" pitchFamily="34" charset="0"/>
                <a:cs typeface="Arial" panose="020B0604020202020204" pitchFamily="34" charset="0"/>
              </a:rPr>
              <a:t> and </a:t>
            </a:r>
            <a:r>
              <a:rPr lang="en-GB" sz="2000" b="1" dirty="0">
                <a:latin typeface="Arial" panose="020B0604020202020204" pitchFamily="34" charset="0"/>
                <a:cs typeface="Arial" panose="020B0604020202020204" pitchFamily="34" charset="0"/>
              </a:rPr>
              <a:t>exclusion criteria. </a:t>
            </a:r>
          </a:p>
        </p:txBody>
      </p:sp>
    </p:spTree>
    <p:extLst>
      <p:ext uri="{BB962C8B-B14F-4D97-AF65-F5344CB8AC3E}">
        <p14:creationId xmlns:p14="http://schemas.microsoft.com/office/powerpoint/2010/main" val="3408083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65B77-CBF9-49D5-8C5A-4058E193C600}"/>
              </a:ext>
            </a:extLst>
          </p:cNvPr>
          <p:cNvSpPr>
            <a:spLocks noGrp="1"/>
          </p:cNvSpPr>
          <p:nvPr>
            <p:ph type="title"/>
          </p:nvPr>
        </p:nvSpPr>
        <p:spPr/>
        <p:txBody>
          <a:bodyPr/>
          <a:lstStyle/>
          <a:p>
            <a:r>
              <a:rPr lang="en-GB" dirty="0"/>
              <a:t>Ready to review</a:t>
            </a:r>
          </a:p>
        </p:txBody>
      </p:sp>
      <p:sp>
        <p:nvSpPr>
          <p:cNvPr id="3" name="Content Placeholder 2">
            <a:extLst>
              <a:ext uri="{FF2B5EF4-FFF2-40B4-BE49-F238E27FC236}">
                <a16:creationId xmlns:a16="http://schemas.microsoft.com/office/drawing/2014/main" id="{9D9E8303-CA84-4172-ADCA-F838BF60A7EE}"/>
              </a:ext>
            </a:extLst>
          </p:cNvPr>
          <p:cNvSpPr>
            <a:spLocks noGrp="1"/>
          </p:cNvSpPr>
          <p:nvPr>
            <p:ph idx="1"/>
          </p:nvPr>
        </p:nvSpPr>
        <p:spPr>
          <a:xfrm>
            <a:off x="1097280" y="1845734"/>
            <a:ext cx="10058400" cy="835121"/>
          </a:xfrm>
        </p:spPr>
        <p:txBody>
          <a:bodyPr>
            <a:normAutofit/>
          </a:bodyPr>
          <a:lstStyle/>
          <a:p>
            <a:r>
              <a:rPr lang="en-GB" sz="2400" dirty="0">
                <a:latin typeface="Arial" panose="020B0604020202020204" pitchFamily="34" charset="0"/>
                <a:cs typeface="Arial" panose="020B0604020202020204" pitchFamily="34" charset="0"/>
              </a:rPr>
              <a:t>When you have your literature sourced, filtered and selected, you will be ready to take notes and develop your writing. </a:t>
            </a:r>
          </a:p>
        </p:txBody>
      </p:sp>
      <p:sp>
        <p:nvSpPr>
          <p:cNvPr id="4" name="TextBox 3">
            <a:extLst>
              <a:ext uri="{FF2B5EF4-FFF2-40B4-BE49-F238E27FC236}">
                <a16:creationId xmlns:a16="http://schemas.microsoft.com/office/drawing/2014/main" id="{A2171074-6DF7-4FC8-8FC0-778C29215F67}"/>
              </a:ext>
            </a:extLst>
          </p:cNvPr>
          <p:cNvSpPr txBox="1"/>
          <p:nvPr/>
        </p:nvSpPr>
        <p:spPr>
          <a:xfrm>
            <a:off x="1097280" y="2712028"/>
            <a:ext cx="10058399" cy="120032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Critical Analysis </a:t>
            </a:r>
            <a:r>
              <a:rPr lang="en-GB" sz="2400" dirty="0">
                <a:latin typeface="Arial" panose="020B0604020202020204" pitchFamily="34" charset="0"/>
                <a:cs typeface="Arial" panose="020B0604020202020204" pitchFamily="34" charset="0"/>
              </a:rPr>
              <a:t>refers to identifying and discussing what is good and bad about a piece of literature, what are its strengths? What are its weaknesses? </a:t>
            </a:r>
          </a:p>
        </p:txBody>
      </p:sp>
      <p:sp>
        <p:nvSpPr>
          <p:cNvPr id="5" name="TextBox 4">
            <a:extLst>
              <a:ext uri="{FF2B5EF4-FFF2-40B4-BE49-F238E27FC236}">
                <a16:creationId xmlns:a16="http://schemas.microsoft.com/office/drawing/2014/main" id="{094ECEF8-C543-4425-95F9-EF8C68C95021}"/>
              </a:ext>
            </a:extLst>
          </p:cNvPr>
          <p:cNvSpPr txBox="1"/>
          <p:nvPr/>
        </p:nvSpPr>
        <p:spPr>
          <a:xfrm>
            <a:off x="4384964" y="4686300"/>
            <a:ext cx="2857500" cy="830997"/>
          </a:xfrm>
          <a:prstGeom prst="rect">
            <a:avLst/>
          </a:prstGeom>
          <a:solidFill>
            <a:srgbClr val="92D050"/>
          </a:solidFill>
        </p:spPr>
        <p:txBody>
          <a:bodyPr wrap="square" rtlCol="0">
            <a:spAutoFit/>
          </a:bodyPr>
          <a:lstStyle/>
          <a:p>
            <a:pPr algn="ctr"/>
            <a:r>
              <a:rPr lang="en-GB" sz="2400" dirty="0">
                <a:latin typeface="Arial" panose="020B0604020202020204" pitchFamily="34" charset="0"/>
                <a:cs typeface="Arial" panose="020B0604020202020204" pitchFamily="34" charset="0"/>
              </a:rPr>
              <a:t>Critical Analysis questions to ask. </a:t>
            </a:r>
          </a:p>
        </p:txBody>
      </p:sp>
      <p:cxnSp>
        <p:nvCxnSpPr>
          <p:cNvPr id="6" name="Straight Arrow Connector 5">
            <a:extLst>
              <a:ext uri="{FF2B5EF4-FFF2-40B4-BE49-F238E27FC236}">
                <a16:creationId xmlns:a16="http://schemas.microsoft.com/office/drawing/2014/main" id="{8CE703FA-C941-470E-89C9-2F8FD5431938}"/>
              </a:ext>
            </a:extLst>
          </p:cNvPr>
          <p:cNvCxnSpPr>
            <a:cxnSpLocks/>
          </p:cNvCxnSpPr>
          <p:nvPr/>
        </p:nvCxnSpPr>
        <p:spPr>
          <a:xfrm flipH="1" flipV="1">
            <a:off x="3626427" y="5010429"/>
            <a:ext cx="581892" cy="122794"/>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92A0CE4-E8BA-4E65-A8D8-B4CDF0A1380B}"/>
              </a:ext>
            </a:extLst>
          </p:cNvPr>
          <p:cNvCxnSpPr>
            <a:cxnSpLocks/>
          </p:cNvCxnSpPr>
          <p:nvPr/>
        </p:nvCxnSpPr>
        <p:spPr>
          <a:xfrm flipH="1">
            <a:off x="3823855" y="5555511"/>
            <a:ext cx="561110" cy="315353"/>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1859BA35-E32D-496C-A21F-3B1751CE14CE}"/>
              </a:ext>
            </a:extLst>
          </p:cNvPr>
          <p:cNvCxnSpPr>
            <a:cxnSpLocks/>
          </p:cNvCxnSpPr>
          <p:nvPr/>
        </p:nvCxnSpPr>
        <p:spPr>
          <a:xfrm flipH="1" flipV="1">
            <a:off x="5813713" y="4294795"/>
            <a:ext cx="1" cy="391505"/>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2589A3F-A09F-4CE9-81DC-2DACBBD84A90}"/>
              </a:ext>
            </a:extLst>
          </p:cNvPr>
          <p:cNvCxnSpPr>
            <a:cxnSpLocks/>
          </p:cNvCxnSpPr>
          <p:nvPr/>
        </p:nvCxnSpPr>
        <p:spPr>
          <a:xfrm flipV="1">
            <a:off x="7278835" y="4887634"/>
            <a:ext cx="452001" cy="245591"/>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89E07EB-6CE6-4BDA-B0E6-DBC9F8D119B9}"/>
              </a:ext>
            </a:extLst>
          </p:cNvPr>
          <p:cNvCxnSpPr>
            <a:cxnSpLocks/>
            <a:endCxn id="19" idx="1"/>
          </p:cNvCxnSpPr>
          <p:nvPr/>
        </p:nvCxnSpPr>
        <p:spPr>
          <a:xfrm>
            <a:off x="7273638" y="5503281"/>
            <a:ext cx="710046" cy="206137"/>
          </a:xfrm>
          <a:prstGeom prst="straightConnector1">
            <a:avLst/>
          </a:prstGeom>
          <a:ln w="57150">
            <a:solidFill>
              <a:schemeClr val="bg2">
                <a:lumMod val="2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70B15B1-A6AE-498E-A077-0DB97924323A}"/>
              </a:ext>
            </a:extLst>
          </p:cNvPr>
          <p:cNvSpPr txBox="1"/>
          <p:nvPr/>
        </p:nvSpPr>
        <p:spPr>
          <a:xfrm>
            <a:off x="4094018" y="3699164"/>
            <a:ext cx="3377046" cy="646331"/>
          </a:xfrm>
          <a:prstGeom prst="rect">
            <a:avLst/>
          </a:prstGeom>
          <a:noFill/>
          <a:ln w="28575">
            <a:solidFill>
              <a:schemeClr val="tx1"/>
            </a:solidFill>
          </a:ln>
        </p:spPr>
        <p:txBody>
          <a:bodyPr wrap="square" rtlCol="0">
            <a:spAutoFit/>
          </a:bodyPr>
          <a:lstStyle/>
          <a:p>
            <a:r>
              <a:rPr lang="en-GB" dirty="0"/>
              <a:t>Are the statements made in the literature supported by evidence? </a:t>
            </a:r>
          </a:p>
        </p:txBody>
      </p:sp>
      <p:sp>
        <p:nvSpPr>
          <p:cNvPr id="16" name="TextBox 15">
            <a:extLst>
              <a:ext uri="{FF2B5EF4-FFF2-40B4-BE49-F238E27FC236}">
                <a16:creationId xmlns:a16="http://schemas.microsoft.com/office/drawing/2014/main" id="{250D91FA-C052-4E00-8EF9-3733912E1AE5}"/>
              </a:ext>
            </a:extLst>
          </p:cNvPr>
          <p:cNvSpPr txBox="1"/>
          <p:nvPr/>
        </p:nvSpPr>
        <p:spPr>
          <a:xfrm>
            <a:off x="685799" y="4648632"/>
            <a:ext cx="2940628" cy="369332"/>
          </a:xfrm>
          <a:prstGeom prst="rect">
            <a:avLst/>
          </a:prstGeom>
          <a:noFill/>
          <a:ln w="28575">
            <a:solidFill>
              <a:schemeClr val="tx1"/>
            </a:solidFill>
          </a:ln>
        </p:spPr>
        <p:txBody>
          <a:bodyPr wrap="square" rtlCol="0">
            <a:spAutoFit/>
          </a:bodyPr>
          <a:lstStyle/>
          <a:p>
            <a:r>
              <a:rPr lang="en-GB" dirty="0"/>
              <a:t>Is the evidence used reliable? </a:t>
            </a:r>
          </a:p>
        </p:txBody>
      </p:sp>
      <p:sp>
        <p:nvSpPr>
          <p:cNvPr id="17" name="TextBox 16">
            <a:extLst>
              <a:ext uri="{FF2B5EF4-FFF2-40B4-BE49-F238E27FC236}">
                <a16:creationId xmlns:a16="http://schemas.microsoft.com/office/drawing/2014/main" id="{EA0B3939-2379-4C8D-8E8F-7D2FA193D28D}"/>
              </a:ext>
            </a:extLst>
          </p:cNvPr>
          <p:cNvSpPr txBox="1"/>
          <p:nvPr/>
        </p:nvSpPr>
        <p:spPr>
          <a:xfrm>
            <a:off x="689264" y="5495020"/>
            <a:ext cx="3325090" cy="923330"/>
          </a:xfrm>
          <a:prstGeom prst="rect">
            <a:avLst/>
          </a:prstGeom>
          <a:noFill/>
          <a:ln w="28575">
            <a:solidFill>
              <a:schemeClr val="tx1"/>
            </a:solidFill>
          </a:ln>
        </p:spPr>
        <p:txBody>
          <a:bodyPr wrap="square" rtlCol="0">
            <a:spAutoFit/>
          </a:bodyPr>
          <a:lstStyle/>
          <a:p>
            <a:r>
              <a:rPr lang="en-GB" dirty="0"/>
              <a:t>Are the points relevant? Can you apply the literature to your own writing or research? </a:t>
            </a:r>
          </a:p>
        </p:txBody>
      </p:sp>
      <p:sp>
        <p:nvSpPr>
          <p:cNvPr id="18" name="TextBox 17">
            <a:extLst>
              <a:ext uri="{FF2B5EF4-FFF2-40B4-BE49-F238E27FC236}">
                <a16:creationId xmlns:a16="http://schemas.microsoft.com/office/drawing/2014/main" id="{480311B6-1977-433E-B3B4-707BF33CD400}"/>
              </a:ext>
            </a:extLst>
          </p:cNvPr>
          <p:cNvSpPr txBox="1"/>
          <p:nvPr/>
        </p:nvSpPr>
        <p:spPr>
          <a:xfrm>
            <a:off x="7890166" y="4565991"/>
            <a:ext cx="3886200" cy="369332"/>
          </a:xfrm>
          <a:prstGeom prst="rect">
            <a:avLst/>
          </a:prstGeom>
          <a:noFill/>
          <a:ln w="28575">
            <a:solidFill>
              <a:schemeClr val="tx1"/>
            </a:solidFill>
          </a:ln>
        </p:spPr>
        <p:txBody>
          <a:bodyPr wrap="square" rtlCol="0">
            <a:spAutoFit/>
          </a:bodyPr>
          <a:lstStyle/>
          <a:p>
            <a:r>
              <a:rPr lang="en-GB" dirty="0"/>
              <a:t>Do other authors reference the source?  </a:t>
            </a:r>
          </a:p>
        </p:txBody>
      </p:sp>
      <p:sp>
        <p:nvSpPr>
          <p:cNvPr id="19" name="TextBox 18">
            <a:extLst>
              <a:ext uri="{FF2B5EF4-FFF2-40B4-BE49-F238E27FC236}">
                <a16:creationId xmlns:a16="http://schemas.microsoft.com/office/drawing/2014/main" id="{39415D13-021D-41A4-B3DC-C8CDF539A27B}"/>
              </a:ext>
            </a:extLst>
          </p:cNvPr>
          <p:cNvSpPr txBox="1"/>
          <p:nvPr/>
        </p:nvSpPr>
        <p:spPr>
          <a:xfrm>
            <a:off x="7983684" y="5247753"/>
            <a:ext cx="3699164" cy="923330"/>
          </a:xfrm>
          <a:prstGeom prst="rect">
            <a:avLst/>
          </a:prstGeom>
          <a:noFill/>
          <a:ln w="28575">
            <a:solidFill>
              <a:schemeClr val="tx1"/>
            </a:solidFill>
          </a:ln>
        </p:spPr>
        <p:txBody>
          <a:bodyPr wrap="square" rtlCol="0">
            <a:spAutoFit/>
          </a:bodyPr>
          <a:lstStyle/>
          <a:p>
            <a:r>
              <a:rPr lang="en-GB" dirty="0"/>
              <a:t>Can the statements within the literature be generalised? Or do they only apply to a particular context? </a:t>
            </a:r>
          </a:p>
        </p:txBody>
      </p:sp>
    </p:spTree>
    <p:extLst>
      <p:ext uri="{BB962C8B-B14F-4D97-AF65-F5344CB8AC3E}">
        <p14:creationId xmlns:p14="http://schemas.microsoft.com/office/powerpoint/2010/main" val="216962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nodeType="with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500"/>
                                        <p:tgtEl>
                                          <p:spTgt spid="1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fade">
                                      <p:cBhvr>
                                        <p:cTn id="49" dur="500"/>
                                        <p:tgtEl>
                                          <p:spTgt spid="19"/>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500"/>
                                        <p:tgtEl>
                                          <p:spTgt spid="7"/>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animBg="1"/>
      <p:bldP spid="15" grpId="0" animBg="1"/>
      <p:bldP spid="16" grpId="0" animBg="1"/>
      <p:bldP spid="17" grpId="0" animBg="1"/>
      <p:bldP spid="18" grpId="0" animBg="1"/>
      <p:bldP spid="1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2ED79A45-8156-4C9B-91F0-4512082BC18D}"/>
              </a:ext>
            </a:extLst>
          </p:cNvPr>
          <p:cNvPicPr>
            <a:picLocks noChangeAspect="1"/>
          </p:cNvPicPr>
          <p:nvPr/>
        </p:nvPicPr>
        <p:blipFill>
          <a:blip r:embed="rId3"/>
          <a:stretch>
            <a:fillRect/>
          </a:stretch>
        </p:blipFill>
        <p:spPr>
          <a:xfrm>
            <a:off x="244473" y="728579"/>
            <a:ext cx="7696201" cy="5400842"/>
          </a:xfrm>
          <a:prstGeom prst="rect">
            <a:avLst/>
          </a:prstGeom>
          <a:noFill/>
          <a:ln>
            <a:noFill/>
          </a:ln>
        </p:spPr>
      </p:pic>
      <p:sp>
        <p:nvSpPr>
          <p:cNvPr id="2" name="Title 1">
            <a:extLst>
              <a:ext uri="{FF2B5EF4-FFF2-40B4-BE49-F238E27FC236}">
                <a16:creationId xmlns:a16="http://schemas.microsoft.com/office/drawing/2014/main" id="{2DB8A6AD-5AA9-4919-BE89-CD8FA23CA616}"/>
              </a:ext>
            </a:extLst>
          </p:cNvPr>
          <p:cNvSpPr>
            <a:spLocks noGrp="1"/>
          </p:cNvSpPr>
          <p:nvPr>
            <p:ph type="title"/>
          </p:nvPr>
        </p:nvSpPr>
        <p:spPr>
          <a:xfrm>
            <a:off x="8204200" y="263906"/>
            <a:ext cx="3649038" cy="1141656"/>
          </a:xfrm>
          <a:ln w="28575">
            <a:solidFill>
              <a:schemeClr val="bg2">
                <a:lumMod val="75000"/>
              </a:schemeClr>
            </a:solidFill>
          </a:ln>
        </p:spPr>
        <p:txBody>
          <a:bodyPr anchor="b">
            <a:normAutofit/>
          </a:bodyPr>
          <a:lstStyle/>
          <a:p>
            <a:r>
              <a:rPr lang="en-GB" b="1" dirty="0">
                <a:solidFill>
                  <a:schemeClr val="tx1"/>
                </a:solidFill>
              </a:rPr>
              <a:t>Abstracts </a:t>
            </a:r>
            <a:r>
              <a:rPr lang="en-GB" dirty="0">
                <a:solidFill>
                  <a:schemeClr val="tx1"/>
                </a:solidFill>
              </a:rPr>
              <a:t>-  scan reading critically. </a:t>
            </a:r>
            <a:endParaRPr lang="en-GB" dirty="0">
              <a:solidFill>
                <a:schemeClr val="tx1"/>
              </a:solidFill>
              <a:cs typeface="Calibri Light"/>
            </a:endParaRPr>
          </a:p>
        </p:txBody>
      </p:sp>
      <p:grpSp>
        <p:nvGrpSpPr>
          <p:cNvPr id="21" name="Group 20">
            <a:extLst>
              <a:ext uri="{FF2B5EF4-FFF2-40B4-BE49-F238E27FC236}">
                <a16:creationId xmlns:a16="http://schemas.microsoft.com/office/drawing/2014/main" id="{ACCB6C1A-0B8D-49EE-93EE-361009658008}"/>
              </a:ext>
            </a:extLst>
          </p:cNvPr>
          <p:cNvGrpSpPr/>
          <p:nvPr/>
        </p:nvGrpSpPr>
        <p:grpSpPr>
          <a:xfrm>
            <a:off x="419100" y="2971800"/>
            <a:ext cx="6985000" cy="711200"/>
            <a:chOff x="419100" y="2971800"/>
            <a:chExt cx="6985000" cy="711200"/>
          </a:xfrm>
        </p:grpSpPr>
        <p:sp>
          <p:nvSpPr>
            <p:cNvPr id="6" name="Rectangle 5">
              <a:extLst>
                <a:ext uri="{FF2B5EF4-FFF2-40B4-BE49-F238E27FC236}">
                  <a16:creationId xmlns:a16="http://schemas.microsoft.com/office/drawing/2014/main" id="{78D128DB-DE89-460B-BA10-88F6F7007645}"/>
                </a:ext>
              </a:extLst>
            </p:cNvPr>
            <p:cNvSpPr/>
            <p:nvPr/>
          </p:nvSpPr>
          <p:spPr>
            <a:xfrm>
              <a:off x="3187700" y="2971800"/>
              <a:ext cx="40259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49CF3A43-6A00-4BE1-AB9F-F8F3A3EB0D99}"/>
                </a:ext>
              </a:extLst>
            </p:cNvPr>
            <p:cNvSpPr/>
            <p:nvPr/>
          </p:nvSpPr>
          <p:spPr>
            <a:xfrm>
              <a:off x="419100" y="3225800"/>
              <a:ext cx="69850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6FAFCCEE-DB76-4AFC-A2B7-F01E43CB7CF7}"/>
                </a:ext>
              </a:extLst>
            </p:cNvPr>
            <p:cNvSpPr/>
            <p:nvPr/>
          </p:nvSpPr>
          <p:spPr>
            <a:xfrm>
              <a:off x="419100" y="3479800"/>
              <a:ext cx="17018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9" name="Rectangle 8">
            <a:extLst>
              <a:ext uri="{FF2B5EF4-FFF2-40B4-BE49-F238E27FC236}">
                <a16:creationId xmlns:a16="http://schemas.microsoft.com/office/drawing/2014/main" id="{19C12486-1DC3-4FC3-903E-2A4982838D09}"/>
              </a:ext>
            </a:extLst>
          </p:cNvPr>
          <p:cNvSpPr/>
          <p:nvPr/>
        </p:nvSpPr>
        <p:spPr>
          <a:xfrm>
            <a:off x="2844800" y="3479800"/>
            <a:ext cx="2781300" cy="203200"/>
          </a:xfrm>
          <a:prstGeom prst="rect">
            <a:avLst/>
          </a:prstGeom>
          <a:noFill/>
          <a:ln w="28575">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nvGrpSpPr>
          <p:cNvPr id="31" name="Group 30">
            <a:extLst>
              <a:ext uri="{FF2B5EF4-FFF2-40B4-BE49-F238E27FC236}">
                <a16:creationId xmlns:a16="http://schemas.microsoft.com/office/drawing/2014/main" id="{3BD5C1B7-E01C-4955-82C1-3C15205CE8D2}"/>
              </a:ext>
            </a:extLst>
          </p:cNvPr>
          <p:cNvGrpSpPr/>
          <p:nvPr/>
        </p:nvGrpSpPr>
        <p:grpSpPr>
          <a:xfrm>
            <a:off x="512762" y="4125161"/>
            <a:ext cx="6523037" cy="444499"/>
            <a:chOff x="512762" y="4125161"/>
            <a:chExt cx="6523037" cy="444499"/>
          </a:xfrm>
        </p:grpSpPr>
        <p:sp>
          <p:nvSpPr>
            <p:cNvPr id="12" name="Rectangle 11">
              <a:extLst>
                <a:ext uri="{FF2B5EF4-FFF2-40B4-BE49-F238E27FC236}">
                  <a16:creationId xmlns:a16="http://schemas.microsoft.com/office/drawing/2014/main" id="{366853D0-30DD-499D-9D96-8EA6D8BA3B32}"/>
                </a:ext>
              </a:extLst>
            </p:cNvPr>
            <p:cNvSpPr/>
            <p:nvPr/>
          </p:nvSpPr>
          <p:spPr>
            <a:xfrm>
              <a:off x="4117974" y="4125161"/>
              <a:ext cx="2917825" cy="23093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62C2CC4-B78D-460B-ADDD-B7C5BB8C01B7}"/>
                </a:ext>
              </a:extLst>
            </p:cNvPr>
            <p:cNvSpPr/>
            <p:nvPr/>
          </p:nvSpPr>
          <p:spPr>
            <a:xfrm>
              <a:off x="512762" y="4353761"/>
              <a:ext cx="1701801" cy="21589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0A14F372-752F-4564-B8EC-010DF9769B48}"/>
              </a:ext>
            </a:extLst>
          </p:cNvPr>
          <p:cNvSpPr/>
          <p:nvPr/>
        </p:nvSpPr>
        <p:spPr>
          <a:xfrm>
            <a:off x="2476500" y="4406901"/>
            <a:ext cx="3619500" cy="1524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nvGrpSpPr>
          <p:cNvPr id="18" name="Group 17">
            <a:extLst>
              <a:ext uri="{FF2B5EF4-FFF2-40B4-BE49-F238E27FC236}">
                <a16:creationId xmlns:a16="http://schemas.microsoft.com/office/drawing/2014/main" id="{1CB9D34A-333D-4B35-B250-6D002D9C4CFD}"/>
              </a:ext>
            </a:extLst>
          </p:cNvPr>
          <p:cNvGrpSpPr/>
          <p:nvPr/>
        </p:nvGrpSpPr>
        <p:grpSpPr>
          <a:xfrm>
            <a:off x="512762" y="4406901"/>
            <a:ext cx="6984999" cy="632659"/>
            <a:chOff x="512762" y="4406901"/>
            <a:chExt cx="6984999" cy="632659"/>
          </a:xfrm>
        </p:grpSpPr>
        <p:sp>
          <p:nvSpPr>
            <p:cNvPr id="15" name="Rectangle 14">
              <a:extLst>
                <a:ext uri="{FF2B5EF4-FFF2-40B4-BE49-F238E27FC236}">
                  <a16:creationId xmlns:a16="http://schemas.microsoft.com/office/drawing/2014/main" id="{DDF1DF74-7026-4C26-B807-5DBAE5085073}"/>
                </a:ext>
              </a:extLst>
            </p:cNvPr>
            <p:cNvSpPr/>
            <p:nvPr/>
          </p:nvSpPr>
          <p:spPr>
            <a:xfrm>
              <a:off x="6261100" y="4406901"/>
              <a:ext cx="1098550" cy="21589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089138A-C1CC-42C8-A558-70E8DAFE15E6}"/>
                </a:ext>
              </a:extLst>
            </p:cNvPr>
            <p:cNvSpPr/>
            <p:nvPr/>
          </p:nvSpPr>
          <p:spPr>
            <a:xfrm>
              <a:off x="512762" y="4620461"/>
              <a:ext cx="6984999"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648CA9C-67FB-4F9D-8510-19E0B397A7E5}"/>
                </a:ext>
              </a:extLst>
            </p:cNvPr>
            <p:cNvSpPr/>
            <p:nvPr/>
          </p:nvSpPr>
          <p:spPr>
            <a:xfrm>
              <a:off x="512763" y="4846719"/>
              <a:ext cx="5583238"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cxnSp>
        <p:nvCxnSpPr>
          <p:cNvPr id="23" name="Straight Arrow Connector 22">
            <a:extLst>
              <a:ext uri="{FF2B5EF4-FFF2-40B4-BE49-F238E27FC236}">
                <a16:creationId xmlns:a16="http://schemas.microsoft.com/office/drawing/2014/main" id="{E666FFF6-0FCA-4CA3-92CF-271F32FF3C55}"/>
              </a:ext>
            </a:extLst>
          </p:cNvPr>
          <p:cNvCxnSpPr>
            <a:cxnSpLocks/>
          </p:cNvCxnSpPr>
          <p:nvPr/>
        </p:nvCxnSpPr>
        <p:spPr>
          <a:xfrm flipH="1">
            <a:off x="7404100" y="2299448"/>
            <a:ext cx="1332752" cy="7739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0F2757-C75E-4CF6-9427-4C319AC2ED03}"/>
              </a:ext>
            </a:extLst>
          </p:cNvPr>
          <p:cNvCxnSpPr>
            <a:cxnSpLocks/>
          </p:cNvCxnSpPr>
          <p:nvPr/>
        </p:nvCxnSpPr>
        <p:spPr>
          <a:xfrm flipH="1">
            <a:off x="5706970" y="3417695"/>
            <a:ext cx="2929030" cy="25260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46AA409-D005-4457-8FD4-B4C241499025}"/>
              </a:ext>
            </a:extLst>
          </p:cNvPr>
          <p:cNvCxnSpPr>
            <a:cxnSpLocks/>
          </p:cNvCxnSpPr>
          <p:nvPr/>
        </p:nvCxnSpPr>
        <p:spPr>
          <a:xfrm flipH="1">
            <a:off x="7034913" y="4270836"/>
            <a:ext cx="1712399" cy="2191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27AA0C9-614E-4BE5-AB45-FA32ADCED91B}"/>
              </a:ext>
            </a:extLst>
          </p:cNvPr>
          <p:cNvCxnSpPr>
            <a:cxnSpLocks/>
          </p:cNvCxnSpPr>
          <p:nvPr/>
        </p:nvCxnSpPr>
        <p:spPr>
          <a:xfrm flipH="1" flipV="1">
            <a:off x="6027736" y="4559301"/>
            <a:ext cx="1701335" cy="5026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115525C-FAB9-464F-8798-87BF314126AD}"/>
              </a:ext>
            </a:extLst>
          </p:cNvPr>
          <p:cNvCxnSpPr>
            <a:cxnSpLocks/>
          </p:cNvCxnSpPr>
          <p:nvPr/>
        </p:nvCxnSpPr>
        <p:spPr>
          <a:xfrm flipH="1" flipV="1">
            <a:off x="5136773" y="5031208"/>
            <a:ext cx="748478" cy="139711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87B7C83-8361-7D57-1B03-DA5BE0B643C1}"/>
              </a:ext>
            </a:extLst>
          </p:cNvPr>
          <p:cNvSpPr txBox="1"/>
          <p:nvPr/>
        </p:nvSpPr>
        <p:spPr>
          <a:xfrm>
            <a:off x="8706971" y="1792940"/>
            <a:ext cx="3361763" cy="923330"/>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 research aims are made clear.</a:t>
            </a:r>
            <a:r>
              <a:rPr lang="en-GB" i="1" dirty="0">
                <a:latin typeface="Arial"/>
                <a:cs typeface="Arial"/>
              </a:rPr>
              <a:t> Are these relevant to what you are researching? </a:t>
            </a:r>
            <a:endParaRPr lang="en-US" i="1" dirty="0"/>
          </a:p>
        </p:txBody>
      </p:sp>
      <p:sp>
        <p:nvSpPr>
          <p:cNvPr id="10" name="TextBox 9">
            <a:extLst>
              <a:ext uri="{FF2B5EF4-FFF2-40B4-BE49-F238E27FC236}">
                <a16:creationId xmlns:a16="http://schemas.microsoft.com/office/drawing/2014/main" id="{AB20E270-9A62-A6B2-0354-C1213F84FB67}"/>
              </a:ext>
            </a:extLst>
          </p:cNvPr>
          <p:cNvSpPr txBox="1"/>
          <p:nvPr/>
        </p:nvSpPr>
        <p:spPr>
          <a:xfrm>
            <a:off x="8639736" y="2935940"/>
            <a:ext cx="3428999" cy="646331"/>
          </a:xfrm>
          <a:prstGeom prst="rect">
            <a:avLst/>
          </a:prstGeom>
          <a:solidFill>
            <a:schemeClr val="bg1"/>
          </a:solidFill>
          <a:ln w="28575">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Specific research focus stated –</a:t>
            </a:r>
            <a:r>
              <a:rPr lang="en-GB" i="1" dirty="0">
                <a:latin typeface="Arial"/>
                <a:cs typeface="Arial"/>
              </a:rPr>
              <a:t> is this clear and relevant? </a:t>
            </a:r>
            <a:endParaRPr lang="en-US" i="1" dirty="0"/>
          </a:p>
        </p:txBody>
      </p:sp>
      <p:sp>
        <p:nvSpPr>
          <p:cNvPr id="11" name="TextBox 10">
            <a:extLst>
              <a:ext uri="{FF2B5EF4-FFF2-40B4-BE49-F238E27FC236}">
                <a16:creationId xmlns:a16="http://schemas.microsoft.com/office/drawing/2014/main" id="{285F671D-4529-9F99-C5F5-680D0787D3C6}"/>
              </a:ext>
            </a:extLst>
          </p:cNvPr>
          <p:cNvSpPr txBox="1"/>
          <p:nvPr/>
        </p:nvSpPr>
        <p:spPr>
          <a:xfrm>
            <a:off x="8807824" y="3686736"/>
            <a:ext cx="3003175" cy="1200329"/>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rPr>
              <a:t>Any measurement method share, e.g. Questionnaires - </a:t>
            </a:r>
            <a:r>
              <a:rPr lang="en-GB" i="1" dirty="0">
                <a:latin typeface="Arial"/>
              </a:rPr>
              <a:t>do these capture the data effectively?  </a:t>
            </a:r>
            <a:endParaRPr lang="en-GB" i="1">
              <a:cs typeface="Calibri"/>
            </a:endParaRPr>
          </a:p>
        </p:txBody>
      </p:sp>
      <p:sp>
        <p:nvSpPr>
          <p:cNvPr id="19" name="TextBox 18">
            <a:extLst>
              <a:ext uri="{FF2B5EF4-FFF2-40B4-BE49-F238E27FC236}">
                <a16:creationId xmlns:a16="http://schemas.microsoft.com/office/drawing/2014/main" id="{C44F4BCE-8449-84AB-2F38-824838B474F5}"/>
              </a:ext>
            </a:extLst>
          </p:cNvPr>
          <p:cNvSpPr txBox="1"/>
          <p:nvPr/>
        </p:nvSpPr>
        <p:spPr>
          <a:xfrm>
            <a:off x="7888941" y="5042646"/>
            <a:ext cx="4247028" cy="1200329"/>
          </a:xfrm>
          <a:prstGeom prst="rect">
            <a:avLst/>
          </a:prstGeom>
          <a:solidFill>
            <a:schemeClr val="bg1"/>
          </a:solidFill>
          <a:ln w="28575">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Analysis method described. - Does this reflect common practice? </a:t>
            </a:r>
            <a:r>
              <a:rPr lang="en-GB" i="1" dirty="0">
                <a:latin typeface="Arial"/>
                <a:cs typeface="Arial"/>
              </a:rPr>
              <a:t>Can you compare the results with those of other studies using the same analysis tools?</a:t>
            </a:r>
            <a:endParaRPr lang="en-US" i="1">
              <a:cs typeface="Calibri"/>
            </a:endParaRPr>
          </a:p>
        </p:txBody>
      </p:sp>
      <p:sp>
        <p:nvSpPr>
          <p:cNvPr id="20" name="TextBox 19">
            <a:extLst>
              <a:ext uri="{FF2B5EF4-FFF2-40B4-BE49-F238E27FC236}">
                <a16:creationId xmlns:a16="http://schemas.microsoft.com/office/drawing/2014/main" id="{444799AE-E6A1-1CF5-992D-0F55068CD1A2}"/>
              </a:ext>
            </a:extLst>
          </p:cNvPr>
          <p:cNvSpPr txBox="1"/>
          <p:nvPr/>
        </p:nvSpPr>
        <p:spPr>
          <a:xfrm>
            <a:off x="3398920" y="5728564"/>
            <a:ext cx="4034117" cy="923330"/>
          </a:xfrm>
          <a:prstGeom prst="rect">
            <a:avLst/>
          </a:prstGeom>
          <a:solidFill>
            <a:schemeClr val="bg1"/>
          </a:solidFill>
          <a:ln w="28575">
            <a:solidFill>
              <a:schemeClr val="bg2">
                <a:lumMod val="9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Results and conclusion briefly stated</a:t>
            </a:r>
            <a:r>
              <a:rPr lang="en-GB" dirty="0">
                <a:latin typeface="Arial"/>
                <a:ea typeface="+mn-lt"/>
                <a:cs typeface="+mn-lt"/>
              </a:rPr>
              <a:t>. - </a:t>
            </a:r>
            <a:r>
              <a:rPr lang="en-GB" i="1" dirty="0">
                <a:latin typeface="Arial"/>
                <a:ea typeface="+mn-lt"/>
                <a:cs typeface="+mn-lt"/>
              </a:rPr>
              <a:t>Are these finding robust? Are these generalisable?</a:t>
            </a:r>
            <a:endParaRPr lang="en-US" i="1">
              <a:latin typeface="Arial"/>
              <a:cs typeface="Arial"/>
            </a:endParaRPr>
          </a:p>
        </p:txBody>
      </p:sp>
      <p:cxnSp>
        <p:nvCxnSpPr>
          <p:cNvPr id="27" name="Straight Arrow Connector 26">
            <a:extLst>
              <a:ext uri="{FF2B5EF4-FFF2-40B4-BE49-F238E27FC236}">
                <a16:creationId xmlns:a16="http://schemas.microsoft.com/office/drawing/2014/main" id="{70FA8B0B-80CB-CAA5-4660-CB5F9D8D00D6}"/>
              </a:ext>
            </a:extLst>
          </p:cNvPr>
          <p:cNvCxnSpPr>
            <a:cxnSpLocks/>
          </p:cNvCxnSpPr>
          <p:nvPr/>
        </p:nvCxnSpPr>
        <p:spPr>
          <a:xfrm flipH="1">
            <a:off x="2177676" y="726142"/>
            <a:ext cx="1332752" cy="7739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1EFE3607-56F6-8B12-2B83-7EF10AFF3881}"/>
              </a:ext>
            </a:extLst>
          </p:cNvPr>
          <p:cNvSpPr txBox="1"/>
          <p:nvPr/>
        </p:nvSpPr>
        <p:spPr>
          <a:xfrm>
            <a:off x="3541057" y="268940"/>
            <a:ext cx="4134971" cy="369332"/>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Calibri"/>
              </a:rPr>
              <a:t>Year of Publication – is this current?</a:t>
            </a:r>
            <a:endParaRPr lang="en-GB" dirty="0">
              <a:latin typeface="Arial"/>
            </a:endParaRPr>
          </a:p>
        </p:txBody>
      </p:sp>
    </p:spTree>
    <p:extLst>
      <p:ext uri="{BB962C8B-B14F-4D97-AF65-F5344CB8AC3E}">
        <p14:creationId xmlns:p14="http://schemas.microsoft.com/office/powerpoint/2010/main" val="273118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500"/>
                                        <p:tgtEl>
                                          <p:spTgt spid="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1"/>
                                        </p:tgtEl>
                                        <p:attrNameLst>
                                          <p:attrName>style.visibility</p:attrName>
                                        </p:attrNameLst>
                                      </p:cBhvr>
                                      <p:to>
                                        <p:strVal val="visible"/>
                                      </p:to>
                                    </p:set>
                                    <p:animEffect transition="in" filter="fade">
                                      <p:cBhvr>
                                        <p:cTn id="52" dur="500"/>
                                        <p:tgtEl>
                                          <p:spTgt spid="3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9"/>
                                        </p:tgtEl>
                                        <p:attrNameLst>
                                          <p:attrName>style.visibility</p:attrName>
                                        </p:attrNameLst>
                                      </p:cBhvr>
                                      <p:to>
                                        <p:strVal val="visible"/>
                                      </p:to>
                                    </p:set>
                                    <p:animEffect transition="in" filter="fade">
                                      <p:cBhvr>
                                        <p:cTn id="57" dur="500"/>
                                        <p:tgtEl>
                                          <p:spTgt spid="29"/>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2"/>
                                        </p:tgtEl>
                                        <p:attrNameLst>
                                          <p:attrName>style.visibility</p:attrName>
                                        </p:attrNameLst>
                                      </p:cBhvr>
                                      <p:to>
                                        <p:strVal val="visible"/>
                                      </p:to>
                                    </p:set>
                                    <p:animEffect transition="in" filter="fade">
                                      <p:cBhvr>
                                        <p:cTn id="72" dur="500"/>
                                        <p:tgtEl>
                                          <p:spTgt spid="3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8"/>
                                        </p:tgtEl>
                                        <p:attrNameLst>
                                          <p:attrName>style.visibility</p:attrName>
                                        </p:attrNameLst>
                                      </p:cBhvr>
                                      <p:to>
                                        <p:strVal val="visible"/>
                                      </p:to>
                                    </p:set>
                                    <p:animEffect transition="in" filter="fade">
                                      <p:cBhvr>
                                        <p:cTn id="77" dur="500"/>
                                        <p:tgtEl>
                                          <p:spTgt spid="18"/>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36"/>
                                        </p:tgtEl>
                                        <p:attrNameLst>
                                          <p:attrName>style.visibility</p:attrName>
                                        </p:attrNameLst>
                                      </p:cBhvr>
                                      <p:to>
                                        <p:strVal val="visible"/>
                                      </p:to>
                                    </p:set>
                                    <p:animEffect transition="in" filter="fade">
                                      <p:cBhvr>
                                        <p:cTn id="82" dur="500"/>
                                        <p:tgtEl>
                                          <p:spTgt spid="36"/>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4" grpId="0" animBg="1"/>
      <p:bldP spid="10" grpId="0" animBg="1"/>
      <p:bldP spid="11" grpId="0" animBg="1"/>
      <p:bldP spid="19" grpId="0" animBg="1"/>
      <p:bldP spid="20" grpId="0" animBg="1"/>
      <p:bldP spid="2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B426-156B-48DE-BD17-819CDAB666E8}"/>
              </a:ext>
            </a:extLst>
          </p:cNvPr>
          <p:cNvSpPr>
            <a:spLocks noGrp="1"/>
          </p:cNvSpPr>
          <p:nvPr>
            <p:ph type="title"/>
          </p:nvPr>
        </p:nvSpPr>
        <p:spPr/>
        <p:txBody>
          <a:bodyPr/>
          <a:lstStyle/>
          <a:p>
            <a:r>
              <a:rPr lang="en-GB"/>
              <a:t>Being critical</a:t>
            </a:r>
          </a:p>
        </p:txBody>
      </p:sp>
      <p:sp>
        <p:nvSpPr>
          <p:cNvPr id="3" name="Content Placeholder 2">
            <a:extLst>
              <a:ext uri="{FF2B5EF4-FFF2-40B4-BE49-F238E27FC236}">
                <a16:creationId xmlns:a16="http://schemas.microsoft.com/office/drawing/2014/main" id="{E452C469-1CE9-4BF5-8520-41476D5D1AA5}"/>
              </a:ext>
            </a:extLst>
          </p:cNvPr>
          <p:cNvSpPr>
            <a:spLocks noGrp="1"/>
          </p:cNvSpPr>
          <p:nvPr>
            <p:ph idx="1"/>
          </p:nvPr>
        </p:nvSpPr>
        <p:spPr>
          <a:xfrm>
            <a:off x="772160" y="1844042"/>
            <a:ext cx="10139680" cy="614431"/>
          </a:xfrm>
        </p:spPr>
        <p:txBody>
          <a:bodyPr vert="horz" lIns="0" tIns="45720" rIns="0" bIns="45720" rtlCol="0" anchor="t">
            <a:normAutofit/>
          </a:bodyPr>
          <a:lstStyle/>
          <a:p>
            <a:pPr marL="0" indent="0">
              <a:lnSpc>
                <a:spcPct val="170000"/>
              </a:lnSpc>
              <a:buNone/>
            </a:pPr>
            <a:r>
              <a:rPr lang="en-GB" sz="1800" dirty="0">
                <a:latin typeface="Arial"/>
                <a:cs typeface="Arial"/>
              </a:rPr>
              <a:t>Clearly, showing that you are critically thinking is important  for meeting academic expectations. </a:t>
            </a:r>
            <a:endParaRPr lang="en-GB" sz="1800">
              <a:latin typeface="Arial" panose="020B0604020202020204" pitchFamily="34" charset="0"/>
              <a:cs typeface="Arial" panose="020B0604020202020204" pitchFamily="34" charset="0"/>
            </a:endParaRPr>
          </a:p>
        </p:txBody>
      </p:sp>
      <p:sp>
        <p:nvSpPr>
          <p:cNvPr id="4" name="Arrow: Right 3">
            <a:extLst>
              <a:ext uri="{FF2B5EF4-FFF2-40B4-BE49-F238E27FC236}">
                <a16:creationId xmlns:a16="http://schemas.microsoft.com/office/drawing/2014/main" id="{2A5E8F1B-C72E-479C-A12B-AFA7826C29DD}"/>
              </a:ext>
            </a:extLst>
          </p:cNvPr>
          <p:cNvSpPr/>
          <p:nvPr/>
        </p:nvSpPr>
        <p:spPr>
          <a:xfrm>
            <a:off x="852917" y="2829871"/>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Descriptive</a:t>
            </a:r>
            <a:r>
              <a:rPr lang="en-GB">
                <a:latin typeface="Arial" panose="020B0604020202020204" pitchFamily="34" charset="0"/>
                <a:cs typeface="Arial" panose="020B0604020202020204" pitchFamily="34" charset="0"/>
              </a:rPr>
              <a:t> Statements </a:t>
            </a:r>
          </a:p>
        </p:txBody>
      </p:sp>
      <p:sp>
        <p:nvSpPr>
          <p:cNvPr id="5" name="TextBox 4">
            <a:extLst>
              <a:ext uri="{FF2B5EF4-FFF2-40B4-BE49-F238E27FC236}">
                <a16:creationId xmlns:a16="http://schemas.microsoft.com/office/drawing/2014/main" id="{B0AA97AE-8A83-420C-AC2F-86EB6FD5FFB8}"/>
              </a:ext>
            </a:extLst>
          </p:cNvPr>
          <p:cNvSpPr txBox="1"/>
          <p:nvPr/>
        </p:nvSpPr>
        <p:spPr>
          <a:xfrm>
            <a:off x="3695648" y="2945572"/>
            <a:ext cx="3258207" cy="92333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latin typeface="Arial"/>
                <a:cs typeface="Arial"/>
              </a:rPr>
              <a:t>“The report </a:t>
            </a:r>
            <a:r>
              <a:rPr lang="en-GB" b="1" dirty="0">
                <a:latin typeface="Arial"/>
                <a:cs typeface="Arial"/>
              </a:rPr>
              <a:t>states</a:t>
            </a:r>
            <a:r>
              <a:rPr lang="en-GB" dirty="0">
                <a:latin typeface="Arial"/>
                <a:cs typeface="Arial"/>
              </a:rPr>
              <a:t>”, </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a:cs typeface="Arial"/>
              </a:rPr>
              <a:t>“The study </a:t>
            </a:r>
            <a:r>
              <a:rPr lang="en-GB" b="1" dirty="0">
                <a:latin typeface="Arial"/>
                <a:cs typeface="Arial"/>
              </a:rPr>
              <a:t>found</a:t>
            </a:r>
            <a:r>
              <a:rPr lang="en-GB" dirty="0">
                <a:latin typeface="Arial"/>
                <a:cs typeface="Arial"/>
              </a:rPr>
              <a:t>”, </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a:cs typeface="Arial"/>
              </a:rPr>
              <a:t>“ We </a:t>
            </a:r>
            <a:r>
              <a:rPr lang="en-GB" b="1" dirty="0">
                <a:latin typeface="Arial"/>
                <a:cs typeface="Arial"/>
              </a:rPr>
              <a:t>report</a:t>
            </a:r>
            <a:r>
              <a:rPr lang="en-GB" dirty="0">
                <a:latin typeface="Arial"/>
                <a:cs typeface="Arial"/>
              </a:rPr>
              <a:t> no need”,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53BBF5B-2261-40B4-AC02-678046AA5858}"/>
              </a:ext>
            </a:extLst>
          </p:cNvPr>
          <p:cNvSpPr txBox="1"/>
          <p:nvPr/>
        </p:nvSpPr>
        <p:spPr>
          <a:xfrm>
            <a:off x="6927931" y="2945571"/>
            <a:ext cx="4228329" cy="147732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latin typeface="Arial"/>
                <a:cs typeface="Arial"/>
              </a:rPr>
              <a:t>“The paper </a:t>
            </a:r>
            <a:r>
              <a:rPr lang="en-GB" b="1" dirty="0">
                <a:latin typeface="Arial"/>
                <a:cs typeface="Arial"/>
              </a:rPr>
              <a:t>is</a:t>
            </a:r>
            <a:r>
              <a:rPr lang="en-GB" dirty="0">
                <a:latin typeface="Arial"/>
                <a:cs typeface="Arial"/>
              </a:rPr>
              <a:t> thorough”, </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a:cs typeface="Arial"/>
              </a:rPr>
              <a:t>“We </a:t>
            </a:r>
            <a:r>
              <a:rPr lang="en-GB" b="1" dirty="0">
                <a:latin typeface="Arial"/>
                <a:cs typeface="Arial"/>
              </a:rPr>
              <a:t>have</a:t>
            </a:r>
            <a:r>
              <a:rPr lang="en-GB" dirty="0">
                <a:latin typeface="Arial"/>
                <a:cs typeface="Arial"/>
              </a:rPr>
              <a:t> an autocratic leadership team” , </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a:cs typeface="Arial"/>
              </a:rPr>
              <a:t>“George </a:t>
            </a:r>
            <a:r>
              <a:rPr lang="en-GB" b="1" dirty="0">
                <a:latin typeface="Arial"/>
                <a:cs typeface="Arial"/>
              </a:rPr>
              <a:t>experienced</a:t>
            </a:r>
            <a:r>
              <a:rPr lang="en-GB" dirty="0">
                <a:latin typeface="Arial"/>
                <a:cs typeface="Arial"/>
              </a:rPr>
              <a:t> head trauma”</a:t>
            </a:r>
          </a:p>
          <a:p>
            <a:endParaRPr lang="en-GB"/>
          </a:p>
        </p:txBody>
      </p:sp>
      <p:sp>
        <p:nvSpPr>
          <p:cNvPr id="7" name="Arrow: Right 6">
            <a:extLst>
              <a:ext uri="{FF2B5EF4-FFF2-40B4-BE49-F238E27FC236}">
                <a16:creationId xmlns:a16="http://schemas.microsoft.com/office/drawing/2014/main" id="{1675C6E1-EB5D-482B-87FA-591E091A6601}"/>
              </a:ext>
            </a:extLst>
          </p:cNvPr>
          <p:cNvSpPr/>
          <p:nvPr/>
        </p:nvSpPr>
        <p:spPr>
          <a:xfrm>
            <a:off x="842962" y="4557430"/>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Analytical</a:t>
            </a:r>
            <a:r>
              <a:rPr lang="en-GB">
                <a:latin typeface="Arial" panose="020B0604020202020204" pitchFamily="34" charset="0"/>
                <a:cs typeface="Arial" panose="020B0604020202020204" pitchFamily="34" charset="0"/>
              </a:rPr>
              <a:t> Statements </a:t>
            </a:r>
          </a:p>
        </p:txBody>
      </p:sp>
      <p:sp>
        <p:nvSpPr>
          <p:cNvPr id="8" name="TextBox 7">
            <a:extLst>
              <a:ext uri="{FF2B5EF4-FFF2-40B4-BE49-F238E27FC236}">
                <a16:creationId xmlns:a16="http://schemas.microsoft.com/office/drawing/2014/main" id="{3BDED0CD-AA76-4D4A-B34B-4E2500E7D360}"/>
              </a:ext>
            </a:extLst>
          </p:cNvPr>
          <p:cNvSpPr txBox="1"/>
          <p:nvPr/>
        </p:nvSpPr>
        <p:spPr>
          <a:xfrm>
            <a:off x="3691991" y="4744580"/>
            <a:ext cx="3160402" cy="92333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latin typeface="Arial"/>
                <a:cs typeface="Arial"/>
              </a:rPr>
              <a:t>“There </a:t>
            </a:r>
            <a:r>
              <a:rPr lang="en-GB" b="1" dirty="0">
                <a:latin typeface="Arial"/>
                <a:cs typeface="Arial"/>
              </a:rPr>
              <a:t>seems</a:t>
            </a:r>
            <a:r>
              <a:rPr lang="en-GB" dirty="0">
                <a:latin typeface="Arial"/>
                <a:cs typeface="Arial"/>
              </a:rPr>
              <a:t> to be..”</a:t>
            </a:r>
          </a:p>
          <a:p>
            <a:pPr marL="285750" indent="-285750">
              <a:buFont typeface="Arial" panose="020B0604020202020204" pitchFamily="34" charset="0"/>
              <a:buChar char="•"/>
            </a:pPr>
            <a:r>
              <a:rPr lang="en-GB" dirty="0">
                <a:latin typeface="Arial"/>
                <a:cs typeface="Arial"/>
              </a:rPr>
              <a:t>“The study </a:t>
            </a:r>
            <a:r>
              <a:rPr lang="en-GB" b="1" dirty="0">
                <a:latin typeface="Arial"/>
                <a:cs typeface="Arial"/>
              </a:rPr>
              <a:t>appears to </a:t>
            </a:r>
            <a:r>
              <a:rPr lang="en-GB" dirty="0">
                <a:latin typeface="Arial"/>
                <a:cs typeface="Arial"/>
              </a:rPr>
              <a:t>show…</a:t>
            </a:r>
          </a:p>
        </p:txBody>
      </p:sp>
      <p:sp>
        <p:nvSpPr>
          <p:cNvPr id="9" name="TextBox 8">
            <a:extLst>
              <a:ext uri="{FF2B5EF4-FFF2-40B4-BE49-F238E27FC236}">
                <a16:creationId xmlns:a16="http://schemas.microsoft.com/office/drawing/2014/main" id="{C8B3D7DF-DA81-4D28-85EC-B1474DB1243F}"/>
              </a:ext>
            </a:extLst>
          </p:cNvPr>
          <p:cNvSpPr txBox="1"/>
          <p:nvPr/>
        </p:nvSpPr>
        <p:spPr>
          <a:xfrm>
            <a:off x="7099386" y="4781487"/>
            <a:ext cx="3619843" cy="64633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latin typeface="Arial"/>
                <a:cs typeface="Arial"/>
              </a:rPr>
              <a:t>“Individual </a:t>
            </a:r>
            <a:r>
              <a:rPr lang="en-GB" b="1" dirty="0">
                <a:latin typeface="Arial"/>
                <a:cs typeface="Arial"/>
              </a:rPr>
              <a:t>may</a:t>
            </a:r>
            <a:r>
              <a:rPr lang="en-GB" dirty="0">
                <a:latin typeface="Arial"/>
                <a:cs typeface="Arial"/>
              </a:rPr>
              <a:t> experience..”</a:t>
            </a:r>
          </a:p>
          <a:p>
            <a:pPr marL="285750" indent="-285750">
              <a:buFont typeface="Arial" panose="020B0604020202020204" pitchFamily="34" charset="0"/>
              <a:buChar char="•"/>
            </a:pPr>
            <a:r>
              <a:rPr lang="en-GB" dirty="0">
                <a:latin typeface="Arial"/>
                <a:cs typeface="Arial"/>
              </a:rPr>
              <a:t>“The findings </a:t>
            </a:r>
            <a:r>
              <a:rPr lang="en-GB" b="1" dirty="0">
                <a:latin typeface="Arial"/>
                <a:cs typeface="Arial"/>
              </a:rPr>
              <a:t>could indicate</a:t>
            </a:r>
            <a:r>
              <a:rPr lang="en-GB" dirty="0">
                <a:latin typeface="Arial"/>
                <a:cs typeface="Arial"/>
              </a:rPr>
              <a:t>..”</a:t>
            </a:r>
          </a:p>
        </p:txBody>
      </p:sp>
    </p:spTree>
    <p:extLst>
      <p:ext uri="{BB962C8B-B14F-4D97-AF65-F5344CB8AC3E}">
        <p14:creationId xmlns:p14="http://schemas.microsoft.com/office/powerpoint/2010/main" val="425763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animBg="1"/>
      <p:bldP spid="8"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EE16-4D20-E5C7-03C2-97EAB45F7050}"/>
              </a:ext>
            </a:extLst>
          </p:cNvPr>
          <p:cNvSpPr>
            <a:spLocks noGrp="1"/>
          </p:cNvSpPr>
          <p:nvPr>
            <p:ph type="title"/>
          </p:nvPr>
        </p:nvSpPr>
        <p:spPr/>
        <p:txBody>
          <a:bodyPr/>
          <a:lstStyle/>
          <a:p>
            <a:r>
              <a:rPr lang="en-GB"/>
              <a:t>Critical thinking </a:t>
            </a:r>
          </a:p>
        </p:txBody>
      </p:sp>
      <p:sp>
        <p:nvSpPr>
          <p:cNvPr id="3" name="Content Placeholder 2">
            <a:extLst>
              <a:ext uri="{FF2B5EF4-FFF2-40B4-BE49-F238E27FC236}">
                <a16:creationId xmlns:a16="http://schemas.microsoft.com/office/drawing/2014/main" id="{5D2D6D6F-F13F-83A4-383C-70E4E0B926D7}"/>
              </a:ext>
            </a:extLst>
          </p:cNvPr>
          <p:cNvSpPr>
            <a:spLocks noGrp="1"/>
          </p:cNvSpPr>
          <p:nvPr>
            <p:ph idx="1"/>
          </p:nvPr>
        </p:nvSpPr>
        <p:spPr>
          <a:xfrm>
            <a:off x="663575" y="1916373"/>
            <a:ext cx="11325225" cy="443879"/>
          </a:xfrm>
          <a:ln w="38100">
            <a:solidFill>
              <a:schemeClr val="accent1"/>
            </a:solidFill>
          </a:ln>
        </p:spPr>
        <p:txBody>
          <a:bodyPr vert="horz" lIns="0" tIns="45720" rIns="0" bIns="45720" rtlCol="0" anchor="t">
            <a:normAutofit/>
          </a:bodyPr>
          <a:lstStyle/>
          <a:p>
            <a:pPr marL="0" indent="0">
              <a:buNone/>
            </a:pPr>
            <a:r>
              <a:rPr lang="en-GB" sz="2000" dirty="0">
                <a:latin typeface="Arial"/>
                <a:cs typeface="Arial"/>
              </a:rPr>
              <a:t>There are several processes and tools that can be used when applying critical thinking to your work. </a:t>
            </a:r>
            <a:endParaRPr lang="en-GB" sz="2000" dirty="0">
              <a:latin typeface="Arial" panose="020B0604020202020204" pitchFamily="34" charset="0"/>
              <a:cs typeface="Arial" panose="020B0604020202020204" pitchFamily="34" charset="0"/>
            </a:endParaRPr>
          </a:p>
        </p:txBody>
      </p:sp>
      <p:sp>
        <p:nvSpPr>
          <p:cNvPr id="6" name="Freeform: Shape 5">
            <a:extLst>
              <a:ext uri="{FF2B5EF4-FFF2-40B4-BE49-F238E27FC236}">
                <a16:creationId xmlns:a16="http://schemas.microsoft.com/office/drawing/2014/main" id="{BCC1CFFD-BF04-28A4-3C5E-792C33B447E4}"/>
              </a:ext>
            </a:extLst>
          </p:cNvPr>
          <p:cNvSpPr/>
          <p:nvPr/>
        </p:nvSpPr>
        <p:spPr>
          <a:xfrm>
            <a:off x="2106985" y="2463180"/>
            <a:ext cx="6552728"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749010" bIns="70803" numCol="1" spcCol="1270" anchor="ctr" anchorCtr="0">
            <a:noAutofit/>
          </a:bodyPr>
          <a:lstStyle/>
          <a:p>
            <a:pPr defTabSz="622300">
              <a:lnSpc>
                <a:spcPct val="90000"/>
              </a:lnSpc>
              <a:spcBef>
                <a:spcPct val="0"/>
              </a:spcBef>
              <a:spcAft>
                <a:spcPct val="35000"/>
              </a:spcAft>
            </a:pPr>
            <a:r>
              <a:rPr lang="en-GB">
                <a:latin typeface="Arial" panose="020B0604020202020204" pitchFamily="34" charset="0"/>
                <a:cs typeface="Arial" panose="020B0604020202020204" pitchFamily="34" charset="0"/>
              </a:rPr>
              <a:t>Evaluating the strengths and weaknesses of evidence</a:t>
            </a:r>
          </a:p>
        </p:txBody>
      </p:sp>
      <p:sp>
        <p:nvSpPr>
          <p:cNvPr id="7" name="Freeform: Shape 6">
            <a:extLst>
              <a:ext uri="{FF2B5EF4-FFF2-40B4-BE49-F238E27FC236}">
                <a16:creationId xmlns:a16="http://schemas.microsoft.com/office/drawing/2014/main" id="{4C27C101-C33F-2C1D-B0AA-836C166AAA25}"/>
              </a:ext>
            </a:extLst>
          </p:cNvPr>
          <p:cNvSpPr/>
          <p:nvPr/>
        </p:nvSpPr>
        <p:spPr>
          <a:xfrm>
            <a:off x="2637986" y="3237465"/>
            <a:ext cx="6448442"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defTabSz="622300">
              <a:lnSpc>
                <a:spcPct val="90000"/>
              </a:lnSpc>
              <a:spcBef>
                <a:spcPct val="0"/>
              </a:spcBef>
              <a:spcAft>
                <a:spcPct val="35000"/>
              </a:spcAft>
            </a:pPr>
            <a:r>
              <a:rPr lang="en-GB">
                <a:latin typeface="Arial" panose="020B0604020202020204" pitchFamily="34" charset="0"/>
                <a:cs typeface="Arial" panose="020B0604020202020204" pitchFamily="34" charset="0"/>
              </a:rPr>
              <a:t>Reflecting on the evidence to see if there are missing ideas or facts</a:t>
            </a:r>
          </a:p>
        </p:txBody>
      </p:sp>
      <p:sp>
        <p:nvSpPr>
          <p:cNvPr id="8" name="Freeform: Shape 7">
            <a:extLst>
              <a:ext uri="{FF2B5EF4-FFF2-40B4-BE49-F238E27FC236}">
                <a16:creationId xmlns:a16="http://schemas.microsoft.com/office/drawing/2014/main" id="{F6F9DDC3-31D7-C248-8EBF-9846AB9A35C8}"/>
              </a:ext>
            </a:extLst>
          </p:cNvPr>
          <p:cNvSpPr/>
          <p:nvPr/>
        </p:nvSpPr>
        <p:spPr>
          <a:xfrm>
            <a:off x="3369012" y="3983175"/>
            <a:ext cx="629471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defTabSz="622300">
              <a:lnSpc>
                <a:spcPct val="90000"/>
              </a:lnSpc>
              <a:spcBef>
                <a:spcPct val="0"/>
              </a:spcBef>
              <a:spcAft>
                <a:spcPct val="35000"/>
              </a:spcAft>
            </a:pPr>
            <a:r>
              <a:rPr lang="en-GB">
                <a:latin typeface="Arial" panose="020B0604020202020204" pitchFamily="34" charset="0"/>
                <a:cs typeface="Arial" panose="020B0604020202020204" pitchFamily="34" charset="0"/>
              </a:rPr>
              <a:t>Pulling different ideas together (synthesising) to create new ideas</a:t>
            </a:r>
          </a:p>
        </p:txBody>
      </p:sp>
      <p:sp>
        <p:nvSpPr>
          <p:cNvPr id="9" name="Freeform: Shape 8">
            <a:extLst>
              <a:ext uri="{FF2B5EF4-FFF2-40B4-BE49-F238E27FC236}">
                <a16:creationId xmlns:a16="http://schemas.microsoft.com/office/drawing/2014/main" id="{3EF9A1A0-0177-FEAD-CBA4-57A256CC099E}"/>
              </a:ext>
            </a:extLst>
          </p:cNvPr>
          <p:cNvSpPr/>
          <p:nvPr/>
        </p:nvSpPr>
        <p:spPr>
          <a:xfrm>
            <a:off x="4214338" y="4805086"/>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defTabSz="622300">
              <a:lnSpc>
                <a:spcPct val="90000"/>
              </a:lnSpc>
              <a:spcBef>
                <a:spcPct val="0"/>
              </a:spcBef>
              <a:spcAft>
                <a:spcPct val="35000"/>
              </a:spcAft>
            </a:pPr>
            <a:r>
              <a:rPr lang="en-GB">
                <a:latin typeface="Arial" panose="020B0604020202020204" pitchFamily="34" charset="0"/>
                <a:cs typeface="Arial" panose="020B0604020202020204" pitchFamily="34" charset="0"/>
              </a:rPr>
              <a:t>Applying evidence to real situations</a:t>
            </a:r>
          </a:p>
        </p:txBody>
      </p:sp>
      <p:sp>
        <p:nvSpPr>
          <p:cNvPr id="10" name="Freeform: Shape 9">
            <a:extLst>
              <a:ext uri="{FF2B5EF4-FFF2-40B4-BE49-F238E27FC236}">
                <a16:creationId xmlns:a16="http://schemas.microsoft.com/office/drawing/2014/main" id="{CBF6F7CE-5A60-8881-4220-697682C62D62}"/>
              </a:ext>
            </a:extLst>
          </p:cNvPr>
          <p:cNvSpPr/>
          <p:nvPr/>
        </p:nvSpPr>
        <p:spPr>
          <a:xfrm>
            <a:off x="5250165" y="5560321"/>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defTabSz="622300">
              <a:lnSpc>
                <a:spcPct val="90000"/>
              </a:lnSpc>
              <a:spcBef>
                <a:spcPct val="0"/>
              </a:spcBef>
              <a:spcAft>
                <a:spcPct val="35000"/>
              </a:spcAft>
            </a:pPr>
            <a:r>
              <a:rPr lang="en-GB">
                <a:latin typeface="Arial" panose="020B0604020202020204" pitchFamily="34" charset="0"/>
                <a:cs typeface="Arial" panose="020B0604020202020204" pitchFamily="34" charset="0"/>
              </a:rPr>
              <a:t>Justifying ideas, decisions and opinions with evidence from synthesised sources of information </a:t>
            </a:r>
          </a:p>
        </p:txBody>
      </p:sp>
      <p:sp>
        <p:nvSpPr>
          <p:cNvPr id="11" name="Freeform: Shape 10">
            <a:extLst>
              <a:ext uri="{FF2B5EF4-FFF2-40B4-BE49-F238E27FC236}">
                <a16:creationId xmlns:a16="http://schemas.microsoft.com/office/drawing/2014/main" id="{7FDC8F9B-E2E7-92C6-36A1-5204C7D93029}"/>
              </a:ext>
            </a:extLst>
          </p:cNvPr>
          <p:cNvSpPr/>
          <p:nvPr/>
        </p:nvSpPr>
        <p:spPr>
          <a:xfrm>
            <a:off x="8270748" y="2965432"/>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algn="ctr" defTabSz="711200">
              <a:lnSpc>
                <a:spcPct val="90000"/>
              </a:lnSpc>
              <a:spcBef>
                <a:spcPct val="0"/>
              </a:spcBef>
              <a:spcAft>
                <a:spcPct val="35000"/>
              </a:spcAft>
            </a:pPr>
            <a:endParaRPr lang="en-GB" sz="1600"/>
          </a:p>
        </p:txBody>
      </p:sp>
      <p:sp>
        <p:nvSpPr>
          <p:cNvPr id="12" name="Freeform: Shape 11">
            <a:extLst>
              <a:ext uri="{FF2B5EF4-FFF2-40B4-BE49-F238E27FC236}">
                <a16:creationId xmlns:a16="http://schemas.microsoft.com/office/drawing/2014/main" id="{532865EE-5C56-17AE-8095-661A977274BA}"/>
              </a:ext>
            </a:extLst>
          </p:cNvPr>
          <p:cNvSpPr/>
          <p:nvPr/>
        </p:nvSpPr>
        <p:spPr>
          <a:xfrm>
            <a:off x="8954150" y="3711142"/>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algn="ctr" defTabSz="711200">
              <a:lnSpc>
                <a:spcPct val="90000"/>
              </a:lnSpc>
              <a:spcBef>
                <a:spcPct val="0"/>
              </a:spcBef>
              <a:spcAft>
                <a:spcPct val="35000"/>
              </a:spcAft>
            </a:pPr>
            <a:endParaRPr lang="en-GB" sz="1600"/>
          </a:p>
        </p:txBody>
      </p:sp>
      <p:sp>
        <p:nvSpPr>
          <p:cNvPr id="13" name="Freeform: Shape 12">
            <a:extLst>
              <a:ext uri="{FF2B5EF4-FFF2-40B4-BE49-F238E27FC236}">
                <a16:creationId xmlns:a16="http://schemas.microsoft.com/office/drawing/2014/main" id="{DEB1A1F7-7FF8-15BB-D4B1-A78C938017CB}"/>
              </a:ext>
            </a:extLst>
          </p:cNvPr>
          <p:cNvSpPr/>
          <p:nvPr/>
        </p:nvSpPr>
        <p:spPr>
          <a:xfrm>
            <a:off x="9466101" y="4504066"/>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algn="ctr" defTabSz="711200">
              <a:lnSpc>
                <a:spcPct val="90000"/>
              </a:lnSpc>
              <a:spcBef>
                <a:spcPct val="0"/>
              </a:spcBef>
              <a:spcAft>
                <a:spcPct val="35000"/>
              </a:spcAft>
            </a:pPr>
            <a:endParaRPr lang="en-GB" sz="1600"/>
          </a:p>
        </p:txBody>
      </p:sp>
      <p:sp>
        <p:nvSpPr>
          <p:cNvPr id="14" name="Freeform: Shape 13">
            <a:extLst>
              <a:ext uri="{FF2B5EF4-FFF2-40B4-BE49-F238E27FC236}">
                <a16:creationId xmlns:a16="http://schemas.microsoft.com/office/drawing/2014/main" id="{4D0CBAAA-8BF9-042F-F468-4D70C68461B2}"/>
              </a:ext>
            </a:extLst>
          </p:cNvPr>
          <p:cNvSpPr/>
          <p:nvPr/>
        </p:nvSpPr>
        <p:spPr>
          <a:xfrm>
            <a:off x="9968527" y="5208776"/>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algn="ctr" defTabSz="711200">
              <a:lnSpc>
                <a:spcPct val="90000"/>
              </a:lnSpc>
              <a:spcBef>
                <a:spcPct val="0"/>
              </a:spcBef>
              <a:spcAft>
                <a:spcPct val="35000"/>
              </a:spcAft>
            </a:pPr>
            <a:endParaRPr lang="en-GB" sz="1600"/>
          </a:p>
        </p:txBody>
      </p:sp>
    </p:spTree>
    <p:extLst>
      <p:ext uri="{BB962C8B-B14F-4D97-AF65-F5344CB8AC3E}">
        <p14:creationId xmlns:p14="http://schemas.microsoft.com/office/powerpoint/2010/main" val="264821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AD6D0-CA8F-DDAF-1F68-6A7A4D2DBAC6}"/>
              </a:ext>
            </a:extLst>
          </p:cNvPr>
          <p:cNvSpPr>
            <a:spLocks noGrp="1"/>
          </p:cNvSpPr>
          <p:nvPr>
            <p:ph type="title"/>
          </p:nvPr>
        </p:nvSpPr>
        <p:spPr/>
        <p:txBody>
          <a:bodyPr/>
          <a:lstStyle/>
          <a:p>
            <a:r>
              <a:rPr lang="en-GB" dirty="0">
                <a:cs typeface="Calibri Light"/>
              </a:rPr>
              <a:t>Critical Analysis – possible points of focus</a:t>
            </a:r>
            <a:endParaRPr lang="en-GB" dirty="0"/>
          </a:p>
        </p:txBody>
      </p:sp>
      <p:graphicFrame>
        <p:nvGraphicFramePr>
          <p:cNvPr id="4" name="Diagram 4">
            <a:extLst>
              <a:ext uri="{FF2B5EF4-FFF2-40B4-BE49-F238E27FC236}">
                <a16:creationId xmlns:a16="http://schemas.microsoft.com/office/drawing/2014/main" id="{E8B728D2-743E-7B3C-475B-0D8297383080}"/>
              </a:ext>
            </a:extLst>
          </p:cNvPr>
          <p:cNvGraphicFramePr/>
          <p:nvPr/>
        </p:nvGraphicFramePr>
        <p:xfrm>
          <a:off x="1112922" y="1820779"/>
          <a:ext cx="10036341" cy="3747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89818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373DA-5923-4015-98E4-C491888CB902}"/>
              </a:ext>
            </a:extLst>
          </p:cNvPr>
          <p:cNvSpPr>
            <a:spLocks noGrp="1"/>
          </p:cNvSpPr>
          <p:nvPr>
            <p:ph type="title"/>
          </p:nvPr>
        </p:nvSpPr>
        <p:spPr/>
        <p:txBody>
          <a:bodyPr/>
          <a:lstStyle/>
          <a:p>
            <a:r>
              <a:rPr lang="en-GB" dirty="0"/>
              <a:t>Note making template</a:t>
            </a:r>
          </a:p>
        </p:txBody>
      </p:sp>
      <p:sp>
        <p:nvSpPr>
          <p:cNvPr id="3" name="Content Placeholder 2">
            <a:extLst>
              <a:ext uri="{FF2B5EF4-FFF2-40B4-BE49-F238E27FC236}">
                <a16:creationId xmlns:a16="http://schemas.microsoft.com/office/drawing/2014/main" id="{E1EAB7BB-1538-4B6F-941E-115B9E4C5C6C}"/>
              </a:ext>
            </a:extLst>
          </p:cNvPr>
          <p:cNvSpPr>
            <a:spLocks noGrp="1"/>
          </p:cNvSpPr>
          <p:nvPr>
            <p:ph idx="1"/>
          </p:nvPr>
        </p:nvSpPr>
        <p:spPr>
          <a:xfrm>
            <a:off x="1016000" y="1825625"/>
            <a:ext cx="10720370" cy="3847042"/>
          </a:xfrm>
        </p:spPr>
        <p:txBody>
          <a:bodyPr>
            <a:normAutofit/>
          </a:bodyPr>
          <a:lstStyle/>
          <a:p>
            <a:pPr marL="0" indent="0">
              <a:buNone/>
            </a:pPr>
            <a:r>
              <a:rPr lang="en-GB" dirty="0"/>
              <a:t>Cottrell (2005) provides a template to support students that are developing their critical note taking. </a:t>
            </a:r>
          </a:p>
          <a:p>
            <a:pPr marL="0" indent="0">
              <a:buNone/>
            </a:pPr>
            <a:endParaRPr lang="en-GB" dirty="0"/>
          </a:p>
          <a:p>
            <a:pPr marL="0" indent="0">
              <a:buNone/>
            </a:pPr>
            <a:r>
              <a:rPr lang="en-GB" dirty="0"/>
              <a:t>In small groups, use the template, to make notes on the three articles included in the ‘Note Making Activity’ </a:t>
            </a:r>
          </a:p>
          <a:p>
            <a:pPr marL="0" indent="0">
              <a:buNone/>
            </a:pPr>
            <a:endParaRPr lang="en-GB" dirty="0"/>
          </a:p>
          <a:p>
            <a:pPr marL="0" indent="0">
              <a:buNone/>
            </a:pPr>
            <a:r>
              <a:rPr lang="en-GB" dirty="0"/>
              <a:t>The template is available as a Word document and as a Moodle task in the week 5 tile. </a:t>
            </a:r>
          </a:p>
        </p:txBody>
      </p:sp>
    </p:spTree>
    <p:extLst>
      <p:ext uri="{BB962C8B-B14F-4D97-AF65-F5344CB8AC3E}">
        <p14:creationId xmlns:p14="http://schemas.microsoft.com/office/powerpoint/2010/main" val="26599886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BC49-57B8-450C-BBA7-31AAD719E9AB}"/>
              </a:ext>
            </a:extLst>
          </p:cNvPr>
          <p:cNvSpPr>
            <a:spLocks noGrp="1"/>
          </p:cNvSpPr>
          <p:nvPr>
            <p:ph type="title"/>
          </p:nvPr>
        </p:nvSpPr>
        <p:spPr/>
        <p:txBody>
          <a:bodyPr/>
          <a:lstStyle/>
          <a:p>
            <a:r>
              <a:rPr lang="en-GB" dirty="0"/>
              <a:t>Why make notes? </a:t>
            </a:r>
          </a:p>
        </p:txBody>
      </p:sp>
      <p:sp>
        <p:nvSpPr>
          <p:cNvPr id="3" name="Content Placeholder 2">
            <a:extLst>
              <a:ext uri="{FF2B5EF4-FFF2-40B4-BE49-F238E27FC236}">
                <a16:creationId xmlns:a16="http://schemas.microsoft.com/office/drawing/2014/main" id="{130E7CF2-C333-4E6C-84A6-437E150218FF}"/>
              </a:ext>
            </a:extLst>
          </p:cNvPr>
          <p:cNvSpPr>
            <a:spLocks noGrp="1"/>
          </p:cNvSpPr>
          <p:nvPr>
            <p:ph idx="1"/>
          </p:nvPr>
        </p:nvSpPr>
        <p:spPr>
          <a:xfrm>
            <a:off x="948267" y="1825625"/>
            <a:ext cx="10788103" cy="1036108"/>
          </a:xfrm>
        </p:spPr>
        <p:txBody>
          <a:bodyPr/>
          <a:lstStyle/>
          <a:p>
            <a:pPr marL="0" indent="0">
              <a:buNone/>
            </a:pPr>
            <a:r>
              <a:rPr lang="en-GB" dirty="0"/>
              <a:t>When you are reviewing literature, you will save time later if you make organised notes as you read. </a:t>
            </a:r>
          </a:p>
        </p:txBody>
      </p:sp>
    </p:spTree>
    <p:extLst>
      <p:ext uri="{BB962C8B-B14F-4D97-AF65-F5344CB8AC3E}">
        <p14:creationId xmlns:p14="http://schemas.microsoft.com/office/powerpoint/2010/main" val="2619839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E8E77-A54F-4D51-BDAF-D15E21A74303}"/>
              </a:ext>
            </a:extLst>
          </p:cNvPr>
          <p:cNvSpPr>
            <a:spLocks noGrp="1"/>
          </p:cNvSpPr>
          <p:nvPr>
            <p:ph type="title"/>
          </p:nvPr>
        </p:nvSpPr>
        <p:spPr>
          <a:xfrm>
            <a:off x="8097078" y="286603"/>
            <a:ext cx="3574774" cy="1450757"/>
          </a:xfrm>
        </p:spPr>
        <p:txBody>
          <a:bodyPr>
            <a:normAutofit/>
          </a:bodyPr>
          <a:lstStyle/>
          <a:p>
            <a:r>
              <a:rPr lang="en-GB" dirty="0"/>
              <a:t>Making effective notes</a:t>
            </a:r>
          </a:p>
        </p:txBody>
      </p:sp>
      <p:pic>
        <p:nvPicPr>
          <p:cNvPr id="5" name="Picture 4">
            <a:extLst>
              <a:ext uri="{FF2B5EF4-FFF2-40B4-BE49-F238E27FC236}">
                <a16:creationId xmlns:a16="http://schemas.microsoft.com/office/drawing/2014/main" id="{092107A5-8B95-4D87-B08A-73372960632D}"/>
              </a:ext>
            </a:extLst>
          </p:cNvPr>
          <p:cNvPicPr>
            <a:picLocks noChangeAspect="1"/>
          </p:cNvPicPr>
          <p:nvPr/>
        </p:nvPicPr>
        <p:blipFill>
          <a:blip r:embed="rId2"/>
          <a:stretch>
            <a:fillRect/>
          </a:stretch>
        </p:blipFill>
        <p:spPr>
          <a:xfrm>
            <a:off x="520148" y="620819"/>
            <a:ext cx="7467600" cy="5248275"/>
          </a:xfrm>
          <a:prstGeom prst="rect">
            <a:avLst/>
          </a:prstGeom>
        </p:spPr>
      </p:pic>
      <p:sp>
        <p:nvSpPr>
          <p:cNvPr id="6" name="TextBox 5">
            <a:extLst>
              <a:ext uri="{FF2B5EF4-FFF2-40B4-BE49-F238E27FC236}">
                <a16:creationId xmlns:a16="http://schemas.microsoft.com/office/drawing/2014/main" id="{6399801B-2915-4E17-A13F-1E747CD11301}"/>
              </a:ext>
            </a:extLst>
          </p:cNvPr>
          <p:cNvSpPr txBox="1"/>
          <p:nvPr/>
        </p:nvSpPr>
        <p:spPr>
          <a:xfrm>
            <a:off x="8246378" y="2046914"/>
            <a:ext cx="2692866" cy="2862322"/>
          </a:xfrm>
          <a:prstGeom prst="rect">
            <a:avLst/>
          </a:prstGeom>
          <a:noFill/>
        </p:spPr>
        <p:txBody>
          <a:bodyPr wrap="square" rtlCol="0">
            <a:spAutoFit/>
          </a:bodyPr>
          <a:lstStyle/>
          <a:p>
            <a:r>
              <a:rPr lang="en-GB" dirty="0"/>
              <a:t>When making notes, remember to include: </a:t>
            </a:r>
          </a:p>
          <a:p>
            <a:pPr marL="285750" indent="-285750">
              <a:buFontTx/>
              <a:buChar char="-"/>
            </a:pPr>
            <a:r>
              <a:rPr lang="en-GB" dirty="0"/>
              <a:t>The reference information </a:t>
            </a:r>
          </a:p>
          <a:p>
            <a:pPr marL="285750" indent="-285750">
              <a:buFontTx/>
              <a:buChar char="-"/>
            </a:pPr>
            <a:r>
              <a:rPr lang="en-GB" dirty="0"/>
              <a:t>Main topic </a:t>
            </a:r>
          </a:p>
          <a:p>
            <a:pPr marL="285750" indent="-285750">
              <a:buFontTx/>
              <a:buChar char="-"/>
            </a:pPr>
            <a:r>
              <a:rPr lang="en-GB" dirty="0"/>
              <a:t>Key points of focus/context</a:t>
            </a:r>
          </a:p>
          <a:p>
            <a:pPr marL="285750" indent="-285750">
              <a:buFontTx/>
              <a:buChar char="-"/>
            </a:pPr>
            <a:r>
              <a:rPr lang="en-GB" dirty="0"/>
              <a:t>Main conclusions or recommendations</a:t>
            </a:r>
          </a:p>
          <a:p>
            <a:endParaRPr lang="en-GB" dirty="0"/>
          </a:p>
        </p:txBody>
      </p:sp>
    </p:spTree>
    <p:extLst>
      <p:ext uri="{BB962C8B-B14F-4D97-AF65-F5344CB8AC3E}">
        <p14:creationId xmlns:p14="http://schemas.microsoft.com/office/powerpoint/2010/main" val="955935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A297-F200-4318-80FE-A7FFFEEC37AC}"/>
              </a:ext>
            </a:extLst>
          </p:cNvPr>
          <p:cNvSpPr>
            <a:spLocks noGrp="1"/>
          </p:cNvSpPr>
          <p:nvPr>
            <p:ph type="title"/>
          </p:nvPr>
        </p:nvSpPr>
        <p:spPr>
          <a:xfrm>
            <a:off x="641366" y="838568"/>
            <a:ext cx="3433677" cy="1177741"/>
          </a:xfrm>
        </p:spPr>
        <p:txBody>
          <a:bodyPr vert="horz" lIns="91440" tIns="45720" rIns="91440" bIns="45720" rtlCol="0" anchor="b">
            <a:normAutofit/>
          </a:bodyPr>
          <a:lstStyle/>
          <a:p>
            <a:r>
              <a:rPr lang="en-US" sz="3600" kern="1200" spc="-50" baseline="0" dirty="0">
                <a:latin typeface="+mj-lt"/>
                <a:ea typeface="+mj-ea"/>
                <a:cs typeface="+mj-cs"/>
              </a:rPr>
              <a:t>Making effective notes</a:t>
            </a:r>
          </a:p>
        </p:txBody>
      </p:sp>
      <p:sp>
        <p:nvSpPr>
          <p:cNvPr id="4" name="TextBox 3">
            <a:extLst>
              <a:ext uri="{FF2B5EF4-FFF2-40B4-BE49-F238E27FC236}">
                <a16:creationId xmlns:a16="http://schemas.microsoft.com/office/drawing/2014/main" id="{A6B22F95-1E7F-4B77-A450-724F2190FF3C}"/>
              </a:ext>
            </a:extLst>
          </p:cNvPr>
          <p:cNvSpPr txBox="1"/>
          <p:nvPr/>
        </p:nvSpPr>
        <p:spPr>
          <a:xfrm>
            <a:off x="711200" y="2150533"/>
            <a:ext cx="3214847" cy="4107654"/>
          </a:xfrm>
          <a:prstGeom prst="rect">
            <a:avLst/>
          </a:prstGeom>
        </p:spPr>
        <p:txBody>
          <a:bodyPr vert="horz" lIns="0" tIns="45720" rIns="0" bIns="45720" rtlCol="0">
            <a:normAutofit lnSpcReduction="10000"/>
          </a:bodyPr>
          <a:lstStyle/>
          <a:p>
            <a:pPr defTabSz="914400">
              <a:lnSpc>
                <a:spcPct val="90000"/>
              </a:lnSpc>
              <a:spcAft>
                <a:spcPts val="600"/>
              </a:spcAft>
              <a:buClr>
                <a:schemeClr val="accent1"/>
              </a:buClr>
              <a:buFont typeface="Calibri" panose="020F0502020204030204" pitchFamily="34" charset="0"/>
            </a:pPr>
            <a:r>
              <a:rPr lang="en-US" dirty="0">
                <a:latin typeface="Arial" panose="020B0604020202020204" pitchFamily="34" charset="0"/>
                <a:cs typeface="Arial" panose="020B0604020202020204" pitchFamily="34" charset="0"/>
              </a:rPr>
              <a:t>The notes for this journal article could look like this. </a:t>
            </a:r>
          </a:p>
          <a:p>
            <a:pPr defTabSz="914400">
              <a:lnSpc>
                <a:spcPct val="90000"/>
              </a:lnSpc>
              <a:spcAft>
                <a:spcPts val="600"/>
              </a:spcAft>
              <a:buClr>
                <a:schemeClr val="accent1"/>
              </a:buClr>
              <a:buFont typeface="Calibri" panose="020F0502020204030204" pitchFamily="34" charset="0"/>
            </a:pPr>
            <a:endParaRPr lang="en-US" dirty="0">
              <a:latin typeface="Arial" panose="020B0604020202020204" pitchFamily="34" charset="0"/>
              <a:cs typeface="Arial" panose="020B0604020202020204" pitchFamily="34" charset="0"/>
            </a:endParaRPr>
          </a:p>
          <a:p>
            <a:pPr defTabSz="914400">
              <a:lnSpc>
                <a:spcPct val="90000"/>
              </a:lnSpc>
              <a:spcAft>
                <a:spcPts val="600"/>
              </a:spcAft>
              <a:buClr>
                <a:schemeClr val="accent1"/>
              </a:buClr>
              <a:buFont typeface="Calibri" panose="020F0502020204030204" pitchFamily="34" charset="0"/>
            </a:pPr>
            <a:r>
              <a:rPr lang="en-US" dirty="0">
                <a:latin typeface="Arial" panose="020B0604020202020204" pitchFamily="34" charset="0"/>
                <a:cs typeface="Arial" panose="020B0604020202020204" pitchFamily="34" charset="0"/>
              </a:rPr>
              <a:t>From these notes we could develop a sentence with a citation, for example:</a:t>
            </a:r>
          </a:p>
          <a:p>
            <a:pPr defTabSz="914400">
              <a:lnSpc>
                <a:spcPct val="90000"/>
              </a:lnSpc>
              <a:spcAft>
                <a:spcPts val="600"/>
              </a:spcAft>
              <a:buClr>
                <a:schemeClr val="accent1"/>
              </a:buClr>
              <a:buFont typeface="Calibri" panose="020F0502020204030204" pitchFamily="34" charset="0"/>
            </a:pPr>
            <a:endParaRPr lang="en-US" dirty="0">
              <a:latin typeface="Arial" panose="020B0604020202020204" pitchFamily="34" charset="0"/>
              <a:cs typeface="Arial" panose="020B0604020202020204" pitchFamily="34" charset="0"/>
            </a:endParaRPr>
          </a:p>
          <a:p>
            <a:pPr defTabSz="914400">
              <a:lnSpc>
                <a:spcPct val="90000"/>
              </a:lnSpc>
              <a:spcAft>
                <a:spcPts val="600"/>
              </a:spcAft>
              <a:buClr>
                <a:schemeClr val="accent1"/>
              </a:buClr>
              <a:buFont typeface="Calibri" panose="020F0502020204030204" pitchFamily="34" charset="0"/>
            </a:pPr>
            <a:r>
              <a:rPr lang="en-US" dirty="0" err="1">
                <a:latin typeface="Arial" panose="020B0604020202020204" pitchFamily="34" charset="0"/>
                <a:cs typeface="Arial" panose="020B0604020202020204" pitchFamily="34" charset="0"/>
              </a:rPr>
              <a:t>Spyridonis</a:t>
            </a:r>
            <a:r>
              <a:rPr lang="en-US" dirty="0">
                <a:latin typeface="Arial" panose="020B0604020202020204" pitchFamily="34" charset="0"/>
                <a:cs typeface="Arial" panose="020B0604020202020204" pitchFamily="34" charset="0"/>
              </a:rPr>
              <a:t> et al (2022) describes that English governmental response to Covid-19 as being poor. </a:t>
            </a:r>
          </a:p>
          <a:p>
            <a:pPr defTabSz="914400">
              <a:lnSpc>
                <a:spcPct val="90000"/>
              </a:lnSpc>
              <a:spcAft>
                <a:spcPts val="600"/>
              </a:spcAft>
              <a:buClr>
                <a:schemeClr val="accent1"/>
              </a:buClr>
              <a:buFont typeface="Calibri" panose="020F0502020204030204" pitchFamily="34" charset="0"/>
            </a:pPr>
            <a:endParaRPr lang="en-US" dirty="0">
              <a:latin typeface="Arial" panose="020B0604020202020204" pitchFamily="34" charset="0"/>
              <a:cs typeface="Arial" panose="020B0604020202020204" pitchFamily="34" charset="0"/>
            </a:endParaRPr>
          </a:p>
          <a:p>
            <a:pPr defTabSz="914400">
              <a:lnSpc>
                <a:spcPct val="90000"/>
              </a:lnSpc>
              <a:spcAft>
                <a:spcPts val="600"/>
              </a:spcAft>
              <a:buClr>
                <a:schemeClr val="accent1"/>
              </a:buClr>
              <a:buFont typeface="Calibri" panose="020F0502020204030204" pitchFamily="34" charset="0"/>
            </a:pPr>
            <a:r>
              <a:rPr lang="en-US" dirty="0">
                <a:latin typeface="Arial" panose="020B0604020202020204" pitchFamily="34" charset="0"/>
                <a:cs typeface="Arial" panose="020B0604020202020204" pitchFamily="34" charset="0"/>
              </a:rPr>
              <a:t>What other sentences could be created from these notes…(if you can read the handwriting).  </a:t>
            </a:r>
          </a:p>
          <a:p>
            <a:pPr defTabSz="914400">
              <a:lnSpc>
                <a:spcPct val="90000"/>
              </a:lnSpc>
              <a:spcAft>
                <a:spcPts val="600"/>
              </a:spcAft>
              <a:buClr>
                <a:schemeClr val="accent1"/>
              </a:buClr>
              <a:buFont typeface="Calibri" panose="020F0502020204030204" pitchFamily="34" charset="0"/>
            </a:pPr>
            <a:endParaRPr lang="en-US" sz="1500" dirty="0"/>
          </a:p>
          <a:p>
            <a:pPr defTabSz="914400">
              <a:lnSpc>
                <a:spcPct val="90000"/>
              </a:lnSpc>
              <a:spcAft>
                <a:spcPts val="600"/>
              </a:spcAft>
              <a:buClr>
                <a:schemeClr val="accent1"/>
              </a:buClr>
              <a:buFont typeface="Calibri" panose="020F0502020204030204" pitchFamily="34" charset="0"/>
            </a:pPr>
            <a:endParaRPr lang="en-US" sz="1500" dirty="0"/>
          </a:p>
        </p:txBody>
      </p:sp>
      <p:pic>
        <p:nvPicPr>
          <p:cNvPr id="6" name="Picture 5" descr="Text, letter&#10;&#10;Description automatically generated">
            <a:extLst>
              <a:ext uri="{FF2B5EF4-FFF2-40B4-BE49-F238E27FC236}">
                <a16:creationId xmlns:a16="http://schemas.microsoft.com/office/drawing/2014/main" id="{F66CF17A-0E8F-4008-9185-DCED37DB4875}"/>
              </a:ext>
            </a:extLst>
          </p:cNvPr>
          <p:cNvPicPr>
            <a:picLocks noChangeAspect="1"/>
          </p:cNvPicPr>
          <p:nvPr/>
        </p:nvPicPr>
        <p:blipFill rotWithShape="1">
          <a:blip r:embed="rId2">
            <a:extLst>
              <a:ext uri="{28A0092B-C50C-407E-A947-70E740481C1C}">
                <a14:useLocalDpi xmlns:a14="http://schemas.microsoft.com/office/drawing/2010/main" val="0"/>
              </a:ext>
            </a:extLst>
          </a:blip>
          <a:srcRect l="19995" r="16594" b="2"/>
          <a:stretch/>
        </p:blipFill>
        <p:spPr>
          <a:xfrm rot="5400000">
            <a:off x="4701679" y="-626636"/>
            <a:ext cx="6858000" cy="8111272"/>
          </a:xfrm>
          <a:prstGeom prst="rect">
            <a:avLst/>
          </a:prstGeom>
        </p:spPr>
      </p:pic>
    </p:spTree>
    <p:extLst>
      <p:ext uri="{BB962C8B-B14F-4D97-AF65-F5344CB8AC3E}">
        <p14:creationId xmlns:p14="http://schemas.microsoft.com/office/powerpoint/2010/main" val="1315256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500"/>
                                        <p:tgtEl>
                                          <p:spTgt spid="4">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animEffect transition="in" filter="fade">
                                      <p:cBhvr>
                                        <p:cTn id="1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C369C-6490-45C3-A79A-99A084310B40}"/>
              </a:ext>
            </a:extLst>
          </p:cNvPr>
          <p:cNvSpPr>
            <a:spLocks noGrp="1"/>
          </p:cNvSpPr>
          <p:nvPr>
            <p:ph type="title"/>
          </p:nvPr>
        </p:nvSpPr>
        <p:spPr/>
        <p:txBody>
          <a:bodyPr/>
          <a:lstStyle/>
          <a:p>
            <a:r>
              <a:rPr lang="en-GB" dirty="0"/>
              <a:t>Turning notes into paragraphs</a:t>
            </a:r>
          </a:p>
        </p:txBody>
      </p:sp>
      <p:sp>
        <p:nvSpPr>
          <p:cNvPr id="3" name="Content Placeholder 2">
            <a:extLst>
              <a:ext uri="{FF2B5EF4-FFF2-40B4-BE49-F238E27FC236}">
                <a16:creationId xmlns:a16="http://schemas.microsoft.com/office/drawing/2014/main" id="{4ED809B4-E600-421D-A58C-166D1B0C4424}"/>
              </a:ext>
            </a:extLst>
          </p:cNvPr>
          <p:cNvSpPr>
            <a:spLocks noGrp="1"/>
          </p:cNvSpPr>
          <p:nvPr>
            <p:ph idx="1"/>
          </p:nvPr>
        </p:nvSpPr>
        <p:spPr>
          <a:xfrm>
            <a:off x="921112" y="1845734"/>
            <a:ext cx="10058400" cy="4023360"/>
          </a:xfrm>
        </p:spPr>
        <p:txBody>
          <a:bodyPr>
            <a:normAutofit fontScale="85000" lnSpcReduction="20000"/>
          </a:bodyPr>
          <a:lstStyle/>
          <a:p>
            <a:pPr>
              <a:lnSpc>
                <a:spcPct val="150000"/>
              </a:lnSpc>
            </a:pPr>
            <a:r>
              <a:rPr lang="en-GB" dirty="0">
                <a:latin typeface="Arial" panose="020B0604020202020204" pitchFamily="34" charset="0"/>
                <a:cs typeface="Arial" panose="020B0604020202020204" pitchFamily="34" charset="0"/>
              </a:rPr>
              <a:t>A paragraph should develop </a:t>
            </a:r>
            <a:r>
              <a:rPr lang="en-GB" b="1" dirty="0">
                <a:latin typeface="Arial" panose="020B0604020202020204" pitchFamily="34" charset="0"/>
                <a:cs typeface="Arial" panose="020B0604020202020204" pitchFamily="34" charset="0"/>
              </a:rPr>
              <a:t>one</a:t>
            </a:r>
            <a:r>
              <a:rPr lang="en-GB" dirty="0">
                <a:latin typeface="Arial" panose="020B0604020202020204" pitchFamily="34" charset="0"/>
                <a:cs typeface="Arial" panose="020B0604020202020204" pitchFamily="34" charset="0"/>
              </a:rPr>
              <a:t> main idea, this first sentence is the </a:t>
            </a:r>
            <a:r>
              <a:rPr lang="en-GB" b="1" dirty="0">
                <a:latin typeface="Arial" panose="020B0604020202020204" pitchFamily="34" charset="0"/>
                <a:cs typeface="Arial" panose="020B0604020202020204" pitchFamily="34" charset="0"/>
              </a:rPr>
              <a:t>topic sentence.</a:t>
            </a:r>
          </a:p>
          <a:p>
            <a:pPr>
              <a:lnSpc>
                <a:spcPct val="150000"/>
              </a:lnSpc>
            </a:pPr>
            <a:r>
              <a:rPr lang="en-GB" dirty="0">
                <a:latin typeface="Arial" panose="020B0604020202020204" pitchFamily="34" charset="0"/>
                <a:cs typeface="Arial" panose="020B0604020202020204" pitchFamily="34" charset="0"/>
              </a:rPr>
              <a:t>For example, </a:t>
            </a:r>
          </a:p>
          <a:p>
            <a:pPr>
              <a:lnSpc>
                <a:spcPct val="150000"/>
              </a:lnSpc>
            </a:pPr>
            <a:r>
              <a:rPr lang="en-US" b="1" dirty="0">
                <a:latin typeface="Arial" panose="020B0604020202020204" pitchFamily="34" charset="0"/>
                <a:cs typeface="Arial" panose="020B0604020202020204" pitchFamily="34" charset="0"/>
              </a:rPr>
              <a:t>The NHS and UK economy continues to feel the lasting effects of the Covid-19 pandemic.</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Think about your own topic areas, can you imagine a topic sentences you could use to build a paragraph? </a:t>
            </a:r>
          </a:p>
          <a:p>
            <a:endParaRPr lang="en-GB" dirty="0"/>
          </a:p>
        </p:txBody>
      </p:sp>
      <p:sp>
        <p:nvSpPr>
          <p:cNvPr id="4" name="Rectangle: Rounded Corners 3">
            <a:extLst>
              <a:ext uri="{FF2B5EF4-FFF2-40B4-BE49-F238E27FC236}">
                <a16:creationId xmlns:a16="http://schemas.microsoft.com/office/drawing/2014/main" id="{0B3AB1E8-759E-4176-A6FE-49C78B55D0A1}"/>
              </a:ext>
            </a:extLst>
          </p:cNvPr>
          <p:cNvSpPr/>
          <p:nvPr/>
        </p:nvSpPr>
        <p:spPr>
          <a:xfrm>
            <a:off x="860152" y="3429000"/>
            <a:ext cx="10410736" cy="117686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5046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D0600-C300-4BE0-B12E-393A9F9E6073}"/>
              </a:ext>
            </a:extLst>
          </p:cNvPr>
          <p:cNvSpPr>
            <a:spLocks noGrp="1"/>
          </p:cNvSpPr>
          <p:nvPr>
            <p:ph idx="1"/>
          </p:nvPr>
        </p:nvSpPr>
        <p:spPr>
          <a:xfrm>
            <a:off x="1097280" y="1845734"/>
            <a:ext cx="10058400" cy="4244673"/>
          </a:xfrm>
        </p:spPr>
        <p:txBody>
          <a:bodyPr>
            <a:normAutofit fontScale="77500" lnSpcReduction="20000"/>
          </a:bodyPr>
          <a:lstStyle/>
          <a:p>
            <a:r>
              <a:rPr lang="en-GB" dirty="0">
                <a:latin typeface="Arial" panose="020B0604020202020204" pitchFamily="34" charset="0"/>
                <a:cs typeface="Arial" panose="020B0604020202020204" pitchFamily="34" charset="0"/>
              </a:rPr>
              <a:t>Next, we provide an example or </a:t>
            </a:r>
            <a:r>
              <a:rPr lang="en-GB" b="1" dirty="0">
                <a:latin typeface="Arial" panose="020B0604020202020204" pitchFamily="34" charset="0"/>
                <a:cs typeface="Arial" panose="020B0604020202020204" pitchFamily="34" charset="0"/>
              </a:rPr>
              <a:t>point of evidence</a:t>
            </a:r>
            <a:r>
              <a:rPr lang="en-GB" dirty="0">
                <a:latin typeface="Arial" panose="020B0604020202020204" pitchFamily="34" charset="0"/>
                <a:cs typeface="Arial" panose="020B0604020202020204" pitchFamily="34" charset="0"/>
              </a:rPr>
              <a:t> to develop from our topic sentence. </a:t>
            </a:r>
          </a:p>
          <a:p>
            <a:pPr>
              <a:lnSpc>
                <a:spcPct val="150000"/>
              </a:lnSpc>
            </a:pPr>
            <a:r>
              <a:rPr lang="en-GB" dirty="0">
                <a:latin typeface="Arial" panose="020B0604020202020204" pitchFamily="34" charset="0"/>
                <a:cs typeface="Arial" panose="020B0604020202020204" pitchFamily="34" charset="0"/>
              </a:rPr>
              <a:t>For example, </a:t>
            </a:r>
          </a:p>
          <a:p>
            <a:pPr>
              <a:lnSpc>
                <a:spcPct val="160000"/>
              </a:lnSpc>
            </a:pPr>
            <a:r>
              <a:rPr lang="en-US" b="1" dirty="0">
                <a:latin typeface="Arial" panose="020B0604020202020204" pitchFamily="34" charset="0"/>
                <a:cs typeface="Arial" panose="020B0604020202020204" pitchFamily="34" charset="0"/>
              </a:rPr>
              <a:t>The NHS and UK economy continues to feel the lasting effects of the Covid-19 pandemic. </a:t>
            </a:r>
            <a:r>
              <a:rPr lang="en-US" b="1" dirty="0" err="1">
                <a:solidFill>
                  <a:schemeClr val="tx1"/>
                </a:solidFill>
                <a:latin typeface="Arial" panose="020B0604020202020204" pitchFamily="34" charset="0"/>
                <a:cs typeface="Arial" panose="020B0604020202020204" pitchFamily="34" charset="0"/>
              </a:rPr>
              <a:t>Spyridonis</a:t>
            </a:r>
            <a:r>
              <a:rPr lang="en-US" b="1" dirty="0">
                <a:solidFill>
                  <a:schemeClr val="tx1"/>
                </a:solidFill>
                <a:latin typeface="Arial" panose="020B0604020202020204" pitchFamily="34" charset="0"/>
                <a:cs typeface="Arial" panose="020B0604020202020204" pitchFamily="34" charset="0"/>
              </a:rPr>
              <a:t> et al (2022) describes the government response to Covid-19 in England as being poor. </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Do you have any </a:t>
            </a:r>
            <a:r>
              <a:rPr lang="en-GB" b="1" dirty="0">
                <a:latin typeface="Arial" panose="020B0604020202020204" pitchFamily="34" charset="0"/>
                <a:cs typeface="Arial" panose="020B0604020202020204" pitchFamily="34" charset="0"/>
              </a:rPr>
              <a:t>points of evidence </a:t>
            </a:r>
            <a:r>
              <a:rPr lang="en-GB" dirty="0">
                <a:latin typeface="Arial" panose="020B0604020202020204" pitchFamily="34" charset="0"/>
                <a:cs typeface="Arial" panose="020B0604020202020204" pitchFamily="34" charset="0"/>
              </a:rPr>
              <a:t>from your reading that you will include in your paragraph? </a:t>
            </a:r>
          </a:p>
          <a:p>
            <a:endParaRPr lang="en-GB" dirty="0"/>
          </a:p>
        </p:txBody>
      </p:sp>
      <p:sp>
        <p:nvSpPr>
          <p:cNvPr id="4" name="Title 1">
            <a:extLst>
              <a:ext uri="{FF2B5EF4-FFF2-40B4-BE49-F238E27FC236}">
                <a16:creationId xmlns:a16="http://schemas.microsoft.com/office/drawing/2014/main" id="{001E3B9C-CD18-477B-A723-C662D2BA1D0E}"/>
              </a:ext>
            </a:extLst>
          </p:cNvPr>
          <p:cNvSpPr>
            <a:spLocks noGrp="1"/>
          </p:cNvSpPr>
          <p:nvPr>
            <p:ph type="title"/>
          </p:nvPr>
        </p:nvSpPr>
        <p:spPr>
          <a:xfrm>
            <a:off x="2573867" y="287338"/>
            <a:ext cx="8581496" cy="1558396"/>
          </a:xfrm>
        </p:spPr>
        <p:txBody>
          <a:bodyPr/>
          <a:lstStyle/>
          <a:p>
            <a:r>
              <a:rPr lang="en-GB" dirty="0"/>
              <a:t>Turning notes into paragraphs</a:t>
            </a:r>
          </a:p>
        </p:txBody>
      </p:sp>
      <p:sp>
        <p:nvSpPr>
          <p:cNvPr id="5" name="Rectangle: Rounded Corners 4">
            <a:extLst>
              <a:ext uri="{FF2B5EF4-FFF2-40B4-BE49-F238E27FC236}">
                <a16:creationId xmlns:a16="http://schemas.microsoft.com/office/drawing/2014/main" id="{AE4EC89B-089F-4811-BF57-8932B98E3E6D}"/>
              </a:ext>
            </a:extLst>
          </p:cNvPr>
          <p:cNvSpPr/>
          <p:nvPr/>
        </p:nvSpPr>
        <p:spPr>
          <a:xfrm>
            <a:off x="1036320" y="2961314"/>
            <a:ext cx="10347541" cy="155196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5977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9C77BF-C817-4455-BC7F-8E2D79C96A42}"/>
              </a:ext>
            </a:extLst>
          </p:cNvPr>
          <p:cNvSpPr>
            <a:spLocks noGrp="1"/>
          </p:cNvSpPr>
          <p:nvPr>
            <p:ph idx="1"/>
          </p:nvPr>
        </p:nvSpPr>
        <p:spPr>
          <a:xfrm>
            <a:off x="762000" y="1855893"/>
            <a:ext cx="10756690" cy="4511039"/>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When you are working at </a:t>
            </a:r>
            <a:r>
              <a:rPr lang="en-GB" sz="1800" b="1" dirty="0">
                <a:latin typeface="Arial" panose="020B0604020202020204" pitchFamily="34" charset="0"/>
                <a:cs typeface="Arial" panose="020B0604020202020204" pitchFamily="34" charset="0"/>
              </a:rPr>
              <a:t>Level 4, describing</a:t>
            </a:r>
            <a:r>
              <a:rPr lang="en-GB" sz="1800" dirty="0">
                <a:latin typeface="Arial" panose="020B0604020202020204" pitchFamily="34" charset="0"/>
                <a:cs typeface="Arial" panose="020B0604020202020204" pitchFamily="34" charset="0"/>
              </a:rPr>
              <a:t> one point of evidence per paragraph will allow you to develop a solid piece of writing. </a:t>
            </a:r>
          </a:p>
          <a:p>
            <a:pPr>
              <a:lnSpc>
                <a:spcPct val="150000"/>
              </a:lnSpc>
            </a:pPr>
            <a:r>
              <a:rPr lang="en-GB" sz="1800" dirty="0">
                <a:latin typeface="Arial" panose="020B0604020202020204" pitchFamily="34" charset="0"/>
                <a:cs typeface="Arial" panose="020B0604020202020204" pitchFamily="34" charset="0"/>
              </a:rPr>
              <a:t>However, at </a:t>
            </a:r>
            <a:r>
              <a:rPr lang="en-GB" sz="1800" b="1" dirty="0">
                <a:latin typeface="Arial" panose="020B0604020202020204" pitchFamily="34" charset="0"/>
                <a:cs typeface="Arial" panose="020B0604020202020204" pitchFamily="34" charset="0"/>
              </a:rPr>
              <a:t>Level 5,</a:t>
            </a:r>
            <a:r>
              <a:rPr lang="en-GB" sz="1800" dirty="0">
                <a:latin typeface="Arial" panose="020B0604020202020204" pitchFamily="34" charset="0"/>
                <a:cs typeface="Arial" panose="020B0604020202020204" pitchFamily="34" charset="0"/>
              </a:rPr>
              <a:t> you will need to develop a </a:t>
            </a:r>
            <a:r>
              <a:rPr lang="en-GB" sz="1800" b="1" dirty="0">
                <a:latin typeface="Arial" panose="020B0604020202020204" pitchFamily="34" charset="0"/>
                <a:cs typeface="Arial" panose="020B0604020202020204" pitchFamily="34" charset="0"/>
              </a:rPr>
              <a:t>critical point </a:t>
            </a:r>
            <a:r>
              <a:rPr lang="en-GB" sz="1800" dirty="0">
                <a:latin typeface="Arial" panose="020B0604020202020204" pitchFamily="34" charset="0"/>
                <a:cs typeface="Arial" panose="020B0604020202020204" pitchFamily="34" charset="0"/>
              </a:rPr>
              <a:t>which demonstrates greater understanding. </a:t>
            </a:r>
          </a:p>
          <a:p>
            <a:pPr>
              <a:lnSpc>
                <a:spcPct val="150000"/>
              </a:lnSpc>
            </a:pPr>
            <a:r>
              <a:rPr lang="en-GB" sz="1800" dirty="0">
                <a:latin typeface="Arial" panose="020B0604020202020204" pitchFamily="34" charset="0"/>
                <a:cs typeface="Arial" panose="020B0604020202020204" pitchFamily="34" charset="0"/>
              </a:rPr>
              <a:t>For Example, </a:t>
            </a:r>
          </a:p>
          <a:p>
            <a:pPr>
              <a:lnSpc>
                <a:spcPct val="150000"/>
              </a:lnSpc>
            </a:pPr>
            <a:r>
              <a:rPr lang="en-US" sz="1800" b="1" dirty="0">
                <a:solidFill>
                  <a:schemeClr val="tx1"/>
                </a:solidFill>
                <a:latin typeface="Arial" panose="020B0604020202020204" pitchFamily="34" charset="0"/>
                <a:cs typeface="Arial" panose="020B0604020202020204" pitchFamily="34" charset="0"/>
              </a:rPr>
              <a:t>The NHS and UK economy continues to feel the lasting effects of the Covid-19 pandemic. </a:t>
            </a:r>
            <a:r>
              <a:rPr lang="en-US" sz="1800" b="1" dirty="0" err="1">
                <a:solidFill>
                  <a:schemeClr val="tx1"/>
                </a:solidFill>
                <a:latin typeface="Arial" panose="020B0604020202020204" pitchFamily="34" charset="0"/>
                <a:cs typeface="Arial" panose="020B0604020202020204" pitchFamily="34" charset="0"/>
              </a:rPr>
              <a:t>Spyridonis</a:t>
            </a:r>
            <a:r>
              <a:rPr lang="en-US" sz="1800" b="1" dirty="0">
                <a:solidFill>
                  <a:schemeClr val="tx1"/>
                </a:solidFill>
                <a:latin typeface="Arial" panose="020B0604020202020204" pitchFamily="34" charset="0"/>
                <a:cs typeface="Arial" panose="020B0604020202020204" pitchFamily="34" charset="0"/>
              </a:rPr>
              <a:t> et al (2022) concludes that  the government response to Covid-19 in England was poor but the study appeared to ignore the success of the vaccine roll-out in comparison to other countries. </a:t>
            </a:r>
          </a:p>
        </p:txBody>
      </p:sp>
      <p:sp>
        <p:nvSpPr>
          <p:cNvPr id="4" name="Title 1">
            <a:extLst>
              <a:ext uri="{FF2B5EF4-FFF2-40B4-BE49-F238E27FC236}">
                <a16:creationId xmlns:a16="http://schemas.microsoft.com/office/drawing/2014/main" id="{03E2E23A-76BF-4C42-9641-87330F838558}"/>
              </a:ext>
            </a:extLst>
          </p:cNvPr>
          <p:cNvSpPr>
            <a:spLocks noGrp="1"/>
          </p:cNvSpPr>
          <p:nvPr>
            <p:ph type="title"/>
          </p:nvPr>
        </p:nvSpPr>
        <p:spPr>
          <a:xfrm>
            <a:off x="1066800" y="534460"/>
            <a:ext cx="10058400" cy="1449387"/>
          </a:xfrm>
        </p:spPr>
        <p:txBody>
          <a:bodyPr/>
          <a:lstStyle/>
          <a:p>
            <a:r>
              <a:rPr lang="en-GB" dirty="0"/>
              <a:t>Turning notes into paragraphs</a:t>
            </a:r>
          </a:p>
        </p:txBody>
      </p:sp>
      <p:sp>
        <p:nvSpPr>
          <p:cNvPr id="5" name="Rectangle: Rounded Corners 4">
            <a:extLst>
              <a:ext uri="{FF2B5EF4-FFF2-40B4-BE49-F238E27FC236}">
                <a16:creationId xmlns:a16="http://schemas.microsoft.com/office/drawing/2014/main" id="{37A34039-21C4-44C9-AD1C-455D96E76573}"/>
              </a:ext>
            </a:extLst>
          </p:cNvPr>
          <p:cNvSpPr/>
          <p:nvPr/>
        </p:nvSpPr>
        <p:spPr>
          <a:xfrm>
            <a:off x="762000" y="4233333"/>
            <a:ext cx="10756690" cy="1765089"/>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171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41C7A7-D06C-4A03-B191-20062327D05E}"/>
              </a:ext>
            </a:extLst>
          </p:cNvPr>
          <p:cNvSpPr>
            <a:spLocks noGrp="1"/>
          </p:cNvSpPr>
          <p:nvPr>
            <p:ph idx="1"/>
          </p:nvPr>
        </p:nvSpPr>
        <p:spPr>
          <a:xfrm>
            <a:off x="1096963" y="1825625"/>
            <a:ext cx="10639407" cy="949933"/>
          </a:xfrm>
        </p:spPr>
        <p:txBody>
          <a:bodyPr>
            <a:normAutofit fontScale="77500" lnSpcReduction="20000"/>
          </a:bodyPr>
          <a:lstStyle/>
          <a:p>
            <a:r>
              <a:rPr lang="en-GB" dirty="0">
                <a:latin typeface="Arial" panose="020B0604020202020204" pitchFamily="34" charset="0"/>
                <a:cs typeface="Arial" panose="020B0604020202020204" pitchFamily="34" charset="0"/>
              </a:rPr>
              <a:t>At </a:t>
            </a:r>
            <a:r>
              <a:rPr lang="en-GB" b="1" dirty="0">
                <a:latin typeface="Arial" panose="020B0604020202020204" pitchFamily="34" charset="0"/>
                <a:cs typeface="Arial" panose="020B0604020202020204" pitchFamily="34" charset="0"/>
              </a:rPr>
              <a:t>Level 6 and 7</a:t>
            </a:r>
            <a:r>
              <a:rPr lang="en-GB" dirty="0">
                <a:latin typeface="Arial" panose="020B0604020202020204" pitchFamily="34" charset="0"/>
                <a:cs typeface="Arial" panose="020B0604020202020204" pitchFamily="34" charset="0"/>
              </a:rPr>
              <a:t>, you will begin to contrast evidence, in addition to being critical. </a:t>
            </a:r>
          </a:p>
          <a:p>
            <a:pPr marL="0" indent="0">
              <a:buNone/>
            </a:pPr>
            <a:r>
              <a:rPr lang="en-GB" dirty="0">
                <a:latin typeface="Arial" panose="020B0604020202020204" pitchFamily="34" charset="0"/>
                <a:cs typeface="Arial" panose="020B0604020202020204" pitchFamily="34" charset="0"/>
              </a:rPr>
              <a:t>For example</a:t>
            </a:r>
            <a:r>
              <a:rPr lang="en-GB" dirty="0"/>
              <a:t>, </a:t>
            </a:r>
          </a:p>
        </p:txBody>
      </p:sp>
      <p:sp>
        <p:nvSpPr>
          <p:cNvPr id="4" name="Title 1">
            <a:extLst>
              <a:ext uri="{FF2B5EF4-FFF2-40B4-BE49-F238E27FC236}">
                <a16:creationId xmlns:a16="http://schemas.microsoft.com/office/drawing/2014/main" id="{EF408257-4AEF-467F-9810-682F87C7F125}"/>
              </a:ext>
            </a:extLst>
          </p:cNvPr>
          <p:cNvSpPr>
            <a:spLocks noGrp="1"/>
          </p:cNvSpPr>
          <p:nvPr>
            <p:ph type="title"/>
          </p:nvPr>
        </p:nvSpPr>
        <p:spPr>
          <a:xfrm>
            <a:off x="1096963" y="424803"/>
            <a:ext cx="10058400" cy="1449387"/>
          </a:xfrm>
        </p:spPr>
        <p:txBody>
          <a:bodyPr/>
          <a:lstStyle/>
          <a:p>
            <a:r>
              <a:rPr lang="en-GB" dirty="0"/>
              <a:t>Turning notes into paragraphs</a:t>
            </a:r>
          </a:p>
        </p:txBody>
      </p:sp>
      <p:sp>
        <p:nvSpPr>
          <p:cNvPr id="6" name="TextBox 5">
            <a:extLst>
              <a:ext uri="{FF2B5EF4-FFF2-40B4-BE49-F238E27FC236}">
                <a16:creationId xmlns:a16="http://schemas.microsoft.com/office/drawing/2014/main" id="{0D296F1A-4A16-4662-99E7-4A86041B71C8}"/>
              </a:ext>
            </a:extLst>
          </p:cNvPr>
          <p:cNvSpPr txBox="1"/>
          <p:nvPr/>
        </p:nvSpPr>
        <p:spPr>
          <a:xfrm>
            <a:off x="1096962" y="3174476"/>
            <a:ext cx="9997758" cy="2534027"/>
          </a:xfrm>
          <a:prstGeom prst="rect">
            <a:avLst/>
          </a:prstGeom>
          <a:noFill/>
        </p:spPr>
        <p:txBody>
          <a:bodyPr wrap="square">
            <a:spAutoFit/>
          </a:bodyPr>
          <a:lstStyle/>
          <a:p>
            <a:pPr>
              <a:lnSpc>
                <a:spcPct val="150000"/>
              </a:lnSpc>
            </a:pPr>
            <a:r>
              <a:rPr lang="en-US" b="1" dirty="0">
                <a:latin typeface="Arial" panose="020B0604020202020204" pitchFamily="34" charset="0"/>
                <a:cs typeface="Arial" panose="020B0604020202020204" pitchFamily="34" charset="0"/>
              </a:rPr>
              <a:t>The NHS and UK economy continues to feel the lasting effects of the Covid-19 pandemic. </a:t>
            </a:r>
            <a:r>
              <a:rPr lang="en-US" b="1" dirty="0" err="1">
                <a:solidFill>
                  <a:schemeClr val="tx1"/>
                </a:solidFill>
                <a:latin typeface="Arial" panose="020B0604020202020204" pitchFamily="34" charset="0"/>
                <a:cs typeface="Arial" panose="020B0604020202020204" pitchFamily="34" charset="0"/>
              </a:rPr>
              <a:t>Spyridonis</a:t>
            </a:r>
            <a:r>
              <a:rPr lang="en-US" b="1" dirty="0">
                <a:solidFill>
                  <a:schemeClr val="tx1"/>
                </a:solidFill>
                <a:latin typeface="Arial" panose="020B0604020202020204" pitchFamily="34" charset="0"/>
                <a:cs typeface="Arial" panose="020B0604020202020204" pitchFamily="34" charset="0"/>
              </a:rPr>
              <a:t> et al (2022) concludes that  the government response to Covid-19 in England was poor </a:t>
            </a:r>
            <a:r>
              <a:rPr lang="en-US" b="1" dirty="0">
                <a:latin typeface="Arial" panose="020B0604020202020204" pitchFamily="34" charset="0"/>
                <a:cs typeface="Arial" panose="020B0604020202020204" pitchFamily="34" charset="0"/>
              </a:rPr>
              <a:t>due to populist tendencies, this is in contrast to Johnson and Williams (2020) which highlighted the unpopular decisions made by government in England. However, neither study offers a fully transparent account of decisions that were made during the pandemic of 2020. </a:t>
            </a:r>
            <a:endParaRPr lang="en-US" b="1" dirty="0">
              <a:solidFill>
                <a:schemeClr val="tx1"/>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A8829BC6-56A3-4302-BEC1-408699085D75}"/>
              </a:ext>
            </a:extLst>
          </p:cNvPr>
          <p:cNvSpPr/>
          <p:nvPr/>
        </p:nvSpPr>
        <p:spPr>
          <a:xfrm>
            <a:off x="952392" y="3215824"/>
            <a:ext cx="10347541" cy="267728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943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B277F-0774-438D-A8F0-846C7A0068A5}"/>
              </a:ext>
            </a:extLst>
          </p:cNvPr>
          <p:cNvSpPr>
            <a:spLocks noGrp="1"/>
          </p:cNvSpPr>
          <p:nvPr>
            <p:ph type="title"/>
          </p:nvPr>
        </p:nvSpPr>
        <p:spPr/>
        <p:txBody>
          <a:bodyPr/>
          <a:lstStyle/>
          <a:p>
            <a:r>
              <a:rPr lang="en-GB" dirty="0"/>
              <a:t>Identifying Themes</a:t>
            </a:r>
          </a:p>
        </p:txBody>
      </p:sp>
      <p:sp>
        <p:nvSpPr>
          <p:cNvPr id="3" name="Content Placeholder 2">
            <a:extLst>
              <a:ext uri="{FF2B5EF4-FFF2-40B4-BE49-F238E27FC236}">
                <a16:creationId xmlns:a16="http://schemas.microsoft.com/office/drawing/2014/main" id="{58DAEE54-C65A-4FB8-9A3A-56F2157BBF02}"/>
              </a:ext>
            </a:extLst>
          </p:cNvPr>
          <p:cNvSpPr>
            <a:spLocks noGrp="1"/>
          </p:cNvSpPr>
          <p:nvPr>
            <p:ph idx="1"/>
          </p:nvPr>
        </p:nvSpPr>
        <p:spPr>
          <a:xfrm>
            <a:off x="1083733" y="1825625"/>
            <a:ext cx="10652637" cy="4667250"/>
          </a:xfrm>
        </p:spPr>
        <p:txBody>
          <a:bodyPr/>
          <a:lstStyle/>
          <a:p>
            <a:pPr marL="0" indent="0">
              <a:buNone/>
            </a:pPr>
            <a:r>
              <a:rPr lang="en-GB" dirty="0"/>
              <a:t>When you come to do your analysis you will use the ‘findings and conclusions’ noted from each reading of each paper. </a:t>
            </a:r>
          </a:p>
          <a:p>
            <a:pPr marL="0" indent="0">
              <a:buNone/>
            </a:pPr>
            <a:endParaRPr lang="en-GB" dirty="0"/>
          </a:p>
          <a:p>
            <a:pPr marL="0" indent="0">
              <a:buNone/>
            </a:pPr>
            <a:r>
              <a:rPr lang="en-GB" dirty="0"/>
              <a:t>The more detailed, accurate and organised your notes are, the quicker you will identify the common themes. </a:t>
            </a:r>
          </a:p>
        </p:txBody>
      </p:sp>
    </p:spTree>
    <p:extLst>
      <p:ext uri="{BB962C8B-B14F-4D97-AF65-F5344CB8AC3E}">
        <p14:creationId xmlns:p14="http://schemas.microsoft.com/office/powerpoint/2010/main" val="4286236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037546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553</TotalTime>
  <Words>3977</Words>
  <Application>Microsoft Office PowerPoint</Application>
  <PresentationFormat>Widescreen</PresentationFormat>
  <Paragraphs>296</Paragraphs>
  <Slides>37</Slides>
  <Notes>19</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37</vt:i4>
      </vt:variant>
    </vt:vector>
  </HeadingPairs>
  <TitlesOfParts>
    <vt:vector size="50" baseType="lpstr">
      <vt:lpstr>-apple-system</vt:lpstr>
      <vt:lpstr>Arial</vt:lpstr>
      <vt:lpstr>Calibri</vt:lpstr>
      <vt:lpstr>Calibri Light</vt:lpstr>
      <vt:lpstr>Garamond</vt:lpstr>
      <vt:lpstr>Helvetica</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The research process </vt:lpstr>
      <vt:lpstr>What do we mean by ‘literature’?</vt:lpstr>
      <vt:lpstr>What counts as literature? </vt:lpstr>
      <vt:lpstr>Where can you find relevant literature?</vt:lpstr>
      <vt:lpstr>Search for relevant literature</vt:lpstr>
      <vt:lpstr>Finding information – Search Terms </vt:lpstr>
      <vt:lpstr>Using Boolean Operators</vt:lpstr>
      <vt:lpstr>Use your search terms </vt:lpstr>
      <vt:lpstr>Gather your reading</vt:lpstr>
      <vt:lpstr>Activity – Search Terms</vt:lpstr>
      <vt:lpstr>Filtering your literature</vt:lpstr>
      <vt:lpstr>Filtering</vt:lpstr>
      <vt:lpstr>Using articles – Abstracts and scan reading. </vt:lpstr>
      <vt:lpstr>Activity  - Research activity – Abstract task   </vt:lpstr>
      <vt:lpstr>Scan reading an article – The 3 pass approach. </vt:lpstr>
      <vt:lpstr>Scan reading an article – The 3 pass approach. </vt:lpstr>
      <vt:lpstr>Scan reading an article – The 3 pass approach. </vt:lpstr>
      <vt:lpstr>Suitability of a source of information</vt:lpstr>
      <vt:lpstr>Review the literature critically </vt:lpstr>
      <vt:lpstr>Ready to review</vt:lpstr>
      <vt:lpstr>Abstracts -  scan reading critically. </vt:lpstr>
      <vt:lpstr>Being critical</vt:lpstr>
      <vt:lpstr>Critical thinking </vt:lpstr>
      <vt:lpstr>Critical Analysis – possible points of focus</vt:lpstr>
      <vt:lpstr>Note making template</vt:lpstr>
      <vt:lpstr>Why make notes? </vt:lpstr>
      <vt:lpstr>Making effective notes</vt:lpstr>
      <vt:lpstr>Making effective notes</vt:lpstr>
      <vt:lpstr>Turning notes into paragraphs</vt:lpstr>
      <vt:lpstr>Turning notes into paragraphs</vt:lpstr>
      <vt:lpstr>Turning notes into paragraphs</vt:lpstr>
      <vt:lpstr>Turning notes into paragraphs</vt:lpstr>
      <vt:lpstr>Identifying Themes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Stewart, Rebecca (Postgraduate Researcher)</cp:lastModifiedBy>
  <cp:revision>20</cp:revision>
  <dcterms:created xsi:type="dcterms:W3CDTF">2021-03-09T15:35:42Z</dcterms:created>
  <dcterms:modified xsi:type="dcterms:W3CDTF">2024-06-07T13:35:43Z</dcterms:modified>
</cp:coreProperties>
</file>