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22"/>
  </p:notesMasterIdLst>
  <p:sldIdLst>
    <p:sldId id="256" r:id="rId2"/>
    <p:sldId id="257" r:id="rId3"/>
    <p:sldId id="259" r:id="rId4"/>
    <p:sldId id="260" r:id="rId5"/>
    <p:sldId id="263" r:id="rId6"/>
    <p:sldId id="265" r:id="rId7"/>
    <p:sldId id="268" r:id="rId8"/>
    <p:sldId id="269" r:id="rId9"/>
    <p:sldId id="271" r:id="rId10"/>
    <p:sldId id="267" r:id="rId11"/>
    <p:sldId id="264" r:id="rId12"/>
    <p:sldId id="261" r:id="rId13"/>
    <p:sldId id="270" r:id="rId14"/>
    <p:sldId id="273" r:id="rId15"/>
    <p:sldId id="266" r:id="rId16"/>
    <p:sldId id="258" r:id="rId17"/>
    <p:sldId id="274" r:id="rId18"/>
    <p:sldId id="275" r:id="rId19"/>
    <p:sldId id="276" r:id="rId20"/>
    <p:sldId id="27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F95044-4D82-438D-9469-DA49307A0C9D}" v="23" dt="2024-05-01T22:35:01.7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23" autoAdjust="0"/>
    <p:restoredTop sz="48758" autoAdjust="0"/>
  </p:normalViewPr>
  <p:slideViewPr>
    <p:cSldViewPr snapToGrid="0">
      <p:cViewPr varScale="1">
        <p:scale>
          <a:sx n="40" d="100"/>
          <a:sy n="40" d="100"/>
        </p:scale>
        <p:origin x="2395" y="38"/>
      </p:cViewPr>
      <p:guideLst/>
    </p:cSldViewPr>
  </p:slideViewPr>
  <p:notesTextViewPr>
    <p:cViewPr>
      <p:scale>
        <a:sx n="1" d="1"/>
        <a:sy n="1" d="1"/>
      </p:scale>
      <p:origin x="0" y="-178"/>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a Smith" userId="b1a8f2ff01076160" providerId="LiveId" clId="{76F95044-4D82-438D-9469-DA49307A0C9D}"/>
    <pc:docChg chg="undo custSel addSld delSld modSld">
      <pc:chgData name="Ella Smith" userId="b1a8f2ff01076160" providerId="LiveId" clId="{76F95044-4D82-438D-9469-DA49307A0C9D}" dt="2024-05-01T22:56:56.927" v="526" actId="20577"/>
      <pc:docMkLst>
        <pc:docMk/>
      </pc:docMkLst>
      <pc:sldChg chg="addSp modSp mod">
        <pc:chgData name="Ella Smith" userId="b1a8f2ff01076160" providerId="LiveId" clId="{76F95044-4D82-438D-9469-DA49307A0C9D}" dt="2024-05-01T19:24:49.261" v="317" actId="1076"/>
        <pc:sldMkLst>
          <pc:docMk/>
          <pc:sldMk cId="3836591811" sldId="256"/>
        </pc:sldMkLst>
        <pc:spChg chg="add mod">
          <ac:chgData name="Ella Smith" userId="b1a8f2ff01076160" providerId="LiveId" clId="{76F95044-4D82-438D-9469-DA49307A0C9D}" dt="2024-05-01T19:24:49.261" v="317" actId="1076"/>
          <ac:spMkLst>
            <pc:docMk/>
            <pc:sldMk cId="3836591811" sldId="256"/>
            <ac:spMk id="2" creationId="{46D41C4D-AD0A-F12D-6550-093A639C353F}"/>
          </ac:spMkLst>
        </pc:spChg>
      </pc:sldChg>
      <pc:sldChg chg="modNotesTx">
        <pc:chgData name="Ella Smith" userId="b1a8f2ff01076160" providerId="LiveId" clId="{76F95044-4D82-438D-9469-DA49307A0C9D}" dt="2024-05-01T22:05:34.486" v="408" actId="20577"/>
        <pc:sldMkLst>
          <pc:docMk/>
          <pc:sldMk cId="651202826" sldId="257"/>
        </pc:sldMkLst>
      </pc:sldChg>
      <pc:sldChg chg="modSp mod modNotesTx">
        <pc:chgData name="Ella Smith" userId="b1a8f2ff01076160" providerId="LiveId" clId="{76F95044-4D82-438D-9469-DA49307A0C9D}" dt="2024-05-01T22:08:41.334" v="410" actId="20577"/>
        <pc:sldMkLst>
          <pc:docMk/>
          <pc:sldMk cId="3664941487" sldId="259"/>
        </pc:sldMkLst>
        <pc:spChg chg="mod">
          <ac:chgData name="Ella Smith" userId="b1a8f2ff01076160" providerId="LiveId" clId="{76F95044-4D82-438D-9469-DA49307A0C9D}" dt="2024-05-01T19:22:05.033" v="292" actId="20577"/>
          <ac:spMkLst>
            <pc:docMk/>
            <pc:sldMk cId="3664941487" sldId="259"/>
            <ac:spMk id="3" creationId="{5B319866-3AAC-D99F-893F-36F1ECE50E47}"/>
          </ac:spMkLst>
        </pc:spChg>
      </pc:sldChg>
      <pc:sldChg chg="addSp modSp mod modNotesTx">
        <pc:chgData name="Ella Smith" userId="b1a8f2ff01076160" providerId="LiveId" clId="{76F95044-4D82-438D-9469-DA49307A0C9D}" dt="2024-05-01T22:17:46.287" v="411" actId="20577"/>
        <pc:sldMkLst>
          <pc:docMk/>
          <pc:sldMk cId="1015399821" sldId="260"/>
        </pc:sldMkLst>
        <pc:spChg chg="add mod">
          <ac:chgData name="Ella Smith" userId="b1a8f2ff01076160" providerId="LiveId" clId="{76F95044-4D82-438D-9469-DA49307A0C9D}" dt="2024-05-01T19:16:49.089" v="34" actId="1076"/>
          <ac:spMkLst>
            <pc:docMk/>
            <pc:sldMk cId="1015399821" sldId="260"/>
            <ac:spMk id="3" creationId="{3E89DC61-1C71-2E2D-E1F9-D50F8B7148B6}"/>
          </ac:spMkLst>
        </pc:spChg>
        <pc:spChg chg="mod">
          <ac:chgData name="Ella Smith" userId="b1a8f2ff01076160" providerId="LiveId" clId="{76F95044-4D82-438D-9469-DA49307A0C9D}" dt="2024-05-01T19:54:13.154" v="367" actId="1076"/>
          <ac:spMkLst>
            <pc:docMk/>
            <pc:sldMk cId="1015399821" sldId="260"/>
            <ac:spMk id="4" creationId="{C847365A-CF45-EE66-5D37-5D8C85E04B16}"/>
          </ac:spMkLst>
        </pc:spChg>
        <pc:picChg chg="mod">
          <ac:chgData name="Ella Smith" userId="b1a8f2ff01076160" providerId="LiveId" clId="{76F95044-4D82-438D-9469-DA49307A0C9D}" dt="2024-05-01T19:54:19.985" v="369" actId="1076"/>
          <ac:picMkLst>
            <pc:docMk/>
            <pc:sldMk cId="1015399821" sldId="260"/>
            <ac:picMk id="4098" creationId="{2D5797F1-8726-89D9-693C-DF7C749107E3}"/>
          </ac:picMkLst>
        </pc:picChg>
      </pc:sldChg>
      <pc:sldChg chg="modSp mod modNotesTx">
        <pc:chgData name="Ella Smith" userId="b1a8f2ff01076160" providerId="LiveId" clId="{76F95044-4D82-438D-9469-DA49307A0C9D}" dt="2024-05-01T22:27:25.602" v="464" actId="20577"/>
        <pc:sldMkLst>
          <pc:docMk/>
          <pc:sldMk cId="1814749812" sldId="263"/>
        </pc:sldMkLst>
        <pc:spChg chg="mod">
          <ac:chgData name="Ella Smith" userId="b1a8f2ff01076160" providerId="LiveId" clId="{76F95044-4D82-438D-9469-DA49307A0C9D}" dt="2024-05-01T19:25:21.107" v="318" actId="2711"/>
          <ac:spMkLst>
            <pc:docMk/>
            <pc:sldMk cId="1814749812" sldId="263"/>
            <ac:spMk id="5" creationId="{0C0195E3-3291-82ED-158D-8978FC1B6E49}"/>
          </ac:spMkLst>
        </pc:spChg>
      </pc:sldChg>
      <pc:sldChg chg="modNotesTx">
        <pc:chgData name="Ella Smith" userId="b1a8f2ff01076160" providerId="LiveId" clId="{76F95044-4D82-438D-9469-DA49307A0C9D}" dt="2024-05-01T22:48:51.089" v="487" actId="20577"/>
        <pc:sldMkLst>
          <pc:docMk/>
          <pc:sldMk cId="2918635056" sldId="264"/>
        </pc:sldMkLst>
      </pc:sldChg>
      <pc:sldChg chg="addSp modSp mod modNotesTx">
        <pc:chgData name="Ella Smith" userId="b1a8f2ff01076160" providerId="LiveId" clId="{76F95044-4D82-438D-9469-DA49307A0C9D}" dt="2024-05-01T20:51:16.401" v="371" actId="20577"/>
        <pc:sldMkLst>
          <pc:docMk/>
          <pc:sldMk cId="3087131759" sldId="265"/>
        </pc:sldMkLst>
        <pc:spChg chg="mod">
          <ac:chgData name="Ella Smith" userId="b1a8f2ff01076160" providerId="LiveId" clId="{76F95044-4D82-438D-9469-DA49307A0C9D}" dt="2024-05-01T19:25:31.860" v="319" actId="2711"/>
          <ac:spMkLst>
            <pc:docMk/>
            <pc:sldMk cId="3087131759" sldId="265"/>
            <ac:spMk id="2" creationId="{5DDC008D-B606-B816-2612-9C83B45B4594}"/>
          </ac:spMkLst>
        </pc:spChg>
        <pc:spChg chg="add mod">
          <ac:chgData name="Ella Smith" userId="b1a8f2ff01076160" providerId="LiveId" clId="{76F95044-4D82-438D-9469-DA49307A0C9D}" dt="2024-05-01T19:21:49.769" v="290" actId="1076"/>
          <ac:spMkLst>
            <pc:docMk/>
            <pc:sldMk cId="3087131759" sldId="265"/>
            <ac:spMk id="3" creationId="{3462A8C0-006B-2190-E1FA-B65227E628AF}"/>
          </ac:spMkLst>
        </pc:spChg>
      </pc:sldChg>
      <pc:sldChg chg="addSp modSp mod modNotesTx">
        <pc:chgData name="Ella Smith" userId="b1a8f2ff01076160" providerId="LiveId" clId="{76F95044-4D82-438D-9469-DA49307A0C9D}" dt="2024-05-01T22:56:56.927" v="526" actId="20577"/>
        <pc:sldMkLst>
          <pc:docMk/>
          <pc:sldMk cId="2303079518" sldId="266"/>
        </pc:sldMkLst>
        <pc:spChg chg="add mod">
          <ac:chgData name="Ella Smith" userId="b1a8f2ff01076160" providerId="LiveId" clId="{76F95044-4D82-438D-9469-DA49307A0C9D}" dt="2024-05-01T19:21:07.931" v="284" actId="20577"/>
          <ac:spMkLst>
            <pc:docMk/>
            <pc:sldMk cId="2303079518" sldId="266"/>
            <ac:spMk id="2" creationId="{16423109-4D92-8EDC-0CE6-3165DDA1B5DB}"/>
          </ac:spMkLst>
        </pc:spChg>
        <pc:spChg chg="mod">
          <ac:chgData name="Ella Smith" userId="b1a8f2ff01076160" providerId="LiveId" clId="{76F95044-4D82-438D-9469-DA49307A0C9D}" dt="2024-05-01T19:26:44.601" v="330" actId="2711"/>
          <ac:spMkLst>
            <pc:docMk/>
            <pc:sldMk cId="2303079518" sldId="266"/>
            <ac:spMk id="6" creationId="{AB7BCF47-E241-F519-082E-24F6EC9402D0}"/>
          </ac:spMkLst>
        </pc:spChg>
      </pc:sldChg>
      <pc:sldChg chg="addSp modSp mod modNotesTx">
        <pc:chgData name="Ella Smith" userId="b1a8f2ff01076160" providerId="LiveId" clId="{76F95044-4D82-438D-9469-DA49307A0C9D}" dt="2024-05-01T22:46:38.533" v="486" actId="20577"/>
        <pc:sldMkLst>
          <pc:docMk/>
          <pc:sldMk cId="2849540801" sldId="267"/>
        </pc:sldMkLst>
        <pc:spChg chg="add mod">
          <ac:chgData name="Ella Smith" userId="b1a8f2ff01076160" providerId="LiveId" clId="{76F95044-4D82-438D-9469-DA49307A0C9D}" dt="2024-05-01T19:19:33.812" v="198" actId="1076"/>
          <ac:spMkLst>
            <pc:docMk/>
            <pc:sldMk cId="2849540801" sldId="267"/>
            <ac:spMk id="2" creationId="{60774AB4-443B-19DF-5258-726BC658AF66}"/>
          </ac:spMkLst>
        </pc:spChg>
        <pc:spChg chg="mod">
          <ac:chgData name="Ella Smith" userId="b1a8f2ff01076160" providerId="LiveId" clId="{76F95044-4D82-438D-9469-DA49307A0C9D}" dt="2024-05-01T19:26:00.981" v="323" actId="2711"/>
          <ac:spMkLst>
            <pc:docMk/>
            <pc:sldMk cId="2849540801" sldId="267"/>
            <ac:spMk id="5" creationId="{A8A0505F-1AE8-4F69-094A-C9363872A314}"/>
          </ac:spMkLst>
        </pc:spChg>
      </pc:sldChg>
      <pc:sldChg chg="addSp modSp mod">
        <pc:chgData name="Ella Smith" userId="b1a8f2ff01076160" providerId="LiveId" clId="{76F95044-4D82-438D-9469-DA49307A0C9D}" dt="2024-05-01T19:21:40.831" v="288" actId="14100"/>
        <pc:sldMkLst>
          <pc:docMk/>
          <pc:sldMk cId="793339937" sldId="268"/>
        </pc:sldMkLst>
        <pc:spChg chg="add mod">
          <ac:chgData name="Ella Smith" userId="b1a8f2ff01076160" providerId="LiveId" clId="{76F95044-4D82-438D-9469-DA49307A0C9D}" dt="2024-05-01T19:21:40.831" v="288" actId="14100"/>
          <ac:spMkLst>
            <pc:docMk/>
            <pc:sldMk cId="793339937" sldId="268"/>
            <ac:spMk id="2" creationId="{889FBB56-3844-F1D2-03C7-4C2217C9BEFF}"/>
          </ac:spMkLst>
        </pc:spChg>
      </pc:sldChg>
      <pc:sldChg chg="addSp modSp mod">
        <pc:chgData name="Ella Smith" userId="b1a8f2ff01076160" providerId="LiveId" clId="{76F95044-4D82-438D-9469-DA49307A0C9D}" dt="2024-05-01T19:25:38.242" v="320" actId="2711"/>
        <pc:sldMkLst>
          <pc:docMk/>
          <pc:sldMk cId="1615862745" sldId="269"/>
        </pc:sldMkLst>
        <pc:spChg chg="mod">
          <ac:chgData name="Ella Smith" userId="b1a8f2ff01076160" providerId="LiveId" clId="{76F95044-4D82-438D-9469-DA49307A0C9D}" dt="2024-05-01T19:25:38.242" v="320" actId="2711"/>
          <ac:spMkLst>
            <pc:docMk/>
            <pc:sldMk cId="1615862745" sldId="269"/>
            <ac:spMk id="2" creationId="{340B504F-DFAC-4C0B-EC91-ED2D9AED491D}"/>
          </ac:spMkLst>
        </pc:spChg>
        <pc:spChg chg="add mod">
          <ac:chgData name="Ella Smith" userId="b1a8f2ff01076160" providerId="LiveId" clId="{76F95044-4D82-438D-9469-DA49307A0C9D}" dt="2024-05-01T19:19:00.245" v="169" actId="1076"/>
          <ac:spMkLst>
            <pc:docMk/>
            <pc:sldMk cId="1615862745" sldId="269"/>
            <ac:spMk id="3" creationId="{5B88FF66-87F3-8CEE-2DE2-71645B116012}"/>
          </ac:spMkLst>
        </pc:spChg>
      </pc:sldChg>
      <pc:sldChg chg="addSp modSp mod modNotesTx">
        <pc:chgData name="Ella Smith" userId="b1a8f2ff01076160" providerId="LiveId" clId="{76F95044-4D82-438D-9469-DA49307A0C9D}" dt="2024-05-01T19:26:25.200" v="328" actId="1076"/>
        <pc:sldMkLst>
          <pc:docMk/>
          <pc:sldMk cId="1438639431" sldId="270"/>
        </pc:sldMkLst>
        <pc:spChg chg="add mod">
          <ac:chgData name="Ella Smith" userId="b1a8f2ff01076160" providerId="LiveId" clId="{76F95044-4D82-438D-9469-DA49307A0C9D}" dt="2024-05-01T19:21:17.962" v="285" actId="20577"/>
          <ac:spMkLst>
            <pc:docMk/>
            <pc:sldMk cId="1438639431" sldId="270"/>
            <ac:spMk id="2" creationId="{AD334949-DFA0-068C-C38D-FAD643271520}"/>
          </ac:spMkLst>
        </pc:spChg>
        <pc:spChg chg="mod">
          <ac:chgData name="Ella Smith" userId="b1a8f2ff01076160" providerId="LiveId" clId="{76F95044-4D82-438D-9469-DA49307A0C9D}" dt="2024-05-01T19:26:25.200" v="328" actId="1076"/>
          <ac:spMkLst>
            <pc:docMk/>
            <pc:sldMk cId="1438639431" sldId="270"/>
            <ac:spMk id="4" creationId="{4AF2506E-6E82-87D1-60D7-E1C00EF760E2}"/>
          </ac:spMkLst>
        </pc:spChg>
        <pc:picChg chg="mod">
          <ac:chgData name="Ella Smith" userId="b1a8f2ff01076160" providerId="LiveId" clId="{76F95044-4D82-438D-9469-DA49307A0C9D}" dt="2024-05-01T19:26:21.475" v="327" actId="1076"/>
          <ac:picMkLst>
            <pc:docMk/>
            <pc:sldMk cId="1438639431" sldId="270"/>
            <ac:picMk id="3" creationId="{520863D1-A3AA-6DB3-397F-D26176FEE327}"/>
          </ac:picMkLst>
        </pc:picChg>
      </pc:sldChg>
      <pc:sldChg chg="modSp mod modNotesTx">
        <pc:chgData name="Ella Smith" userId="b1a8f2ff01076160" providerId="LiveId" clId="{76F95044-4D82-438D-9469-DA49307A0C9D}" dt="2024-05-01T22:36:22.207" v="473" actId="20577"/>
        <pc:sldMkLst>
          <pc:docMk/>
          <pc:sldMk cId="296226990" sldId="271"/>
        </pc:sldMkLst>
        <pc:spChg chg="mod">
          <ac:chgData name="Ella Smith" userId="b1a8f2ff01076160" providerId="LiveId" clId="{76F95044-4D82-438D-9469-DA49307A0C9D}" dt="2024-05-01T19:25:49.538" v="321" actId="2711"/>
          <ac:spMkLst>
            <pc:docMk/>
            <pc:sldMk cId="296226990" sldId="271"/>
            <ac:spMk id="2" creationId="{81B43FAF-8462-D076-4548-0E800212BCA9}"/>
          </ac:spMkLst>
        </pc:spChg>
      </pc:sldChg>
      <pc:sldChg chg="addSp modSp mod modNotesTx">
        <pc:chgData name="Ella Smith" userId="b1a8f2ff01076160" providerId="LiveId" clId="{76F95044-4D82-438D-9469-DA49307A0C9D}" dt="2024-05-01T22:53:16.699" v="488" actId="20577"/>
        <pc:sldMkLst>
          <pc:docMk/>
          <pc:sldMk cId="4259501430" sldId="273"/>
        </pc:sldMkLst>
        <pc:spChg chg="mod">
          <ac:chgData name="Ella Smith" userId="b1a8f2ff01076160" providerId="LiveId" clId="{76F95044-4D82-438D-9469-DA49307A0C9D}" dt="2024-05-01T19:26:37.735" v="329" actId="2711"/>
          <ac:spMkLst>
            <pc:docMk/>
            <pc:sldMk cId="4259501430" sldId="273"/>
            <ac:spMk id="2" creationId="{62213389-C6EF-BD2E-D946-15A8A79D313C}"/>
          </ac:spMkLst>
        </pc:spChg>
        <pc:spChg chg="add mod">
          <ac:chgData name="Ella Smith" userId="b1a8f2ff01076160" providerId="LiveId" clId="{76F95044-4D82-438D-9469-DA49307A0C9D}" dt="2024-05-01T19:20:37.709" v="257" actId="1076"/>
          <ac:spMkLst>
            <pc:docMk/>
            <pc:sldMk cId="4259501430" sldId="273"/>
            <ac:spMk id="3" creationId="{FB9F075A-678C-1298-360C-5019044F44E3}"/>
          </ac:spMkLst>
        </pc:spChg>
      </pc:sldChg>
      <pc:sldChg chg="new del">
        <pc:chgData name="Ella Smith" userId="b1a8f2ff01076160" providerId="LiveId" clId="{76F95044-4D82-438D-9469-DA49307A0C9D}" dt="2024-05-01T19:16:13.432" v="1" actId="680"/>
        <pc:sldMkLst>
          <pc:docMk/>
          <pc:sldMk cId="1825058309" sldId="27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364EB2-A462-48BB-87B4-40D3389BA92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7CB6966-DB0B-4BF8-8591-3B2A225972BF}">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Serious and Organised Crimes describe grave offences planned and executed by people who coordinate their criminal activities, whether as single entities or as a group       (Crimestoppers, 2020).</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B3570B19-4AB2-4E41-8064-61DAC7CCBB2E}" type="parTrans" cxnId="{AB2C168F-8AE2-45EA-BCC8-431A7122DDA7}">
      <dgm:prSet/>
      <dgm:spPr/>
      <dgm:t>
        <a:bodyPr/>
        <a:lstStyle/>
        <a:p>
          <a:endParaRPr lang="en-US"/>
        </a:p>
      </dgm:t>
    </dgm:pt>
    <dgm:pt modelId="{399279FE-59A2-49B2-A927-FBED156F4CDB}" type="sibTrans" cxnId="{AB2C168F-8AE2-45EA-BCC8-431A7122DDA7}">
      <dgm:prSet/>
      <dgm:spPr/>
      <dgm:t>
        <a:bodyPr/>
        <a:lstStyle/>
        <a:p>
          <a:endParaRPr lang="en-US"/>
        </a:p>
      </dgm:t>
    </dgm:pt>
    <dgm:pt modelId="{719EA134-D344-47C7-9744-829EE65DE99D}">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According to the Centre for Social Justice (2018), perpetrators of SOC are often motivated by financial gain.</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D7799D81-28EE-4FAF-9EA2-576BDE8B864F}" type="parTrans" cxnId="{E04BCCE7-07FA-4980-ADF6-4A1AA3D9C854}">
      <dgm:prSet/>
      <dgm:spPr/>
      <dgm:t>
        <a:bodyPr/>
        <a:lstStyle/>
        <a:p>
          <a:endParaRPr lang="en-US"/>
        </a:p>
      </dgm:t>
    </dgm:pt>
    <dgm:pt modelId="{060C2E59-CAF7-4C26-A6A0-3EF4A06E765C}" type="sibTrans" cxnId="{E04BCCE7-07FA-4980-ADF6-4A1AA3D9C854}">
      <dgm:prSet/>
      <dgm:spPr/>
      <dgm:t>
        <a:bodyPr/>
        <a:lstStyle/>
        <a:p>
          <a:endParaRPr lang="en-US"/>
        </a:p>
      </dgm:t>
    </dgm:pt>
    <dgm:pt modelId="{A198B26A-A459-4C18-AB74-682B73CB844F}" type="pres">
      <dgm:prSet presAssocID="{D7364EB2-A462-48BB-87B4-40D3389BA928}" presName="hierChild1" presStyleCnt="0">
        <dgm:presLayoutVars>
          <dgm:chPref val="1"/>
          <dgm:dir/>
          <dgm:animOne val="branch"/>
          <dgm:animLvl val="lvl"/>
          <dgm:resizeHandles/>
        </dgm:presLayoutVars>
      </dgm:prSet>
      <dgm:spPr/>
    </dgm:pt>
    <dgm:pt modelId="{A22721AD-48B0-4B52-BB0C-9ED0B2813444}" type="pres">
      <dgm:prSet presAssocID="{C7CB6966-DB0B-4BF8-8591-3B2A225972BF}" presName="hierRoot1" presStyleCnt="0"/>
      <dgm:spPr/>
    </dgm:pt>
    <dgm:pt modelId="{EE4E09B1-6B4C-4D96-BD8B-C925D0CD02E0}" type="pres">
      <dgm:prSet presAssocID="{C7CB6966-DB0B-4BF8-8591-3B2A225972BF}" presName="composite" presStyleCnt="0"/>
      <dgm:spPr/>
    </dgm:pt>
    <dgm:pt modelId="{833E954B-4A4D-4647-94C1-27FFE896F2BC}" type="pres">
      <dgm:prSet presAssocID="{C7CB6966-DB0B-4BF8-8591-3B2A225972BF}" presName="background" presStyleLbl="node0" presStyleIdx="0" presStyleCnt="2"/>
      <dgm:spPr/>
    </dgm:pt>
    <dgm:pt modelId="{3C217946-DA83-40A8-8144-E2006D7A19B2}" type="pres">
      <dgm:prSet presAssocID="{C7CB6966-DB0B-4BF8-8591-3B2A225972BF}" presName="text" presStyleLbl="fgAcc0" presStyleIdx="0" presStyleCnt="2" custScaleX="98757" custScaleY="106628">
        <dgm:presLayoutVars>
          <dgm:chPref val="3"/>
        </dgm:presLayoutVars>
      </dgm:prSet>
      <dgm:spPr/>
    </dgm:pt>
    <dgm:pt modelId="{70530602-5624-4711-AE2B-593CAD25FDA8}" type="pres">
      <dgm:prSet presAssocID="{C7CB6966-DB0B-4BF8-8591-3B2A225972BF}" presName="hierChild2" presStyleCnt="0"/>
      <dgm:spPr/>
    </dgm:pt>
    <dgm:pt modelId="{AFBB3117-67F0-4B96-BC63-5682AEC3721B}" type="pres">
      <dgm:prSet presAssocID="{719EA134-D344-47C7-9744-829EE65DE99D}" presName="hierRoot1" presStyleCnt="0"/>
      <dgm:spPr/>
    </dgm:pt>
    <dgm:pt modelId="{A32BB9BA-C48D-414A-A25F-F73071C50007}" type="pres">
      <dgm:prSet presAssocID="{719EA134-D344-47C7-9744-829EE65DE99D}" presName="composite" presStyleCnt="0"/>
      <dgm:spPr/>
    </dgm:pt>
    <dgm:pt modelId="{9AFC9297-E94C-44E4-8C23-1668607E97FA}" type="pres">
      <dgm:prSet presAssocID="{719EA134-D344-47C7-9744-829EE65DE99D}" presName="background" presStyleLbl="node0" presStyleIdx="1" presStyleCnt="2"/>
      <dgm:spPr/>
    </dgm:pt>
    <dgm:pt modelId="{79691CD6-05A5-4E48-882A-7D5AD07AF71F}" type="pres">
      <dgm:prSet presAssocID="{719EA134-D344-47C7-9744-829EE65DE99D}" presName="text" presStyleLbl="fgAcc0" presStyleIdx="1" presStyleCnt="2">
        <dgm:presLayoutVars>
          <dgm:chPref val="3"/>
        </dgm:presLayoutVars>
      </dgm:prSet>
      <dgm:spPr/>
    </dgm:pt>
    <dgm:pt modelId="{A4789454-962D-4802-BBAE-16008525199B}" type="pres">
      <dgm:prSet presAssocID="{719EA134-D344-47C7-9744-829EE65DE99D}" presName="hierChild2" presStyleCnt="0"/>
      <dgm:spPr/>
    </dgm:pt>
  </dgm:ptLst>
  <dgm:cxnLst>
    <dgm:cxn modelId="{AB2C168F-8AE2-45EA-BCC8-431A7122DDA7}" srcId="{D7364EB2-A462-48BB-87B4-40D3389BA928}" destId="{C7CB6966-DB0B-4BF8-8591-3B2A225972BF}" srcOrd="0" destOrd="0" parTransId="{B3570B19-4AB2-4E41-8064-61DAC7CCBB2E}" sibTransId="{399279FE-59A2-49B2-A927-FBED156F4CDB}"/>
    <dgm:cxn modelId="{18264E9F-3F85-4B7D-93A1-C69EA13B30C2}" type="presOf" srcId="{C7CB6966-DB0B-4BF8-8591-3B2A225972BF}" destId="{3C217946-DA83-40A8-8144-E2006D7A19B2}" srcOrd="0" destOrd="0" presId="urn:microsoft.com/office/officeart/2005/8/layout/hierarchy1"/>
    <dgm:cxn modelId="{EC13E2CE-DB5E-449C-A658-F66C999BCD47}" type="presOf" srcId="{D7364EB2-A462-48BB-87B4-40D3389BA928}" destId="{A198B26A-A459-4C18-AB74-682B73CB844F}" srcOrd="0" destOrd="0" presId="urn:microsoft.com/office/officeart/2005/8/layout/hierarchy1"/>
    <dgm:cxn modelId="{E04BCCE7-07FA-4980-ADF6-4A1AA3D9C854}" srcId="{D7364EB2-A462-48BB-87B4-40D3389BA928}" destId="{719EA134-D344-47C7-9744-829EE65DE99D}" srcOrd="1" destOrd="0" parTransId="{D7799D81-28EE-4FAF-9EA2-576BDE8B864F}" sibTransId="{060C2E59-CAF7-4C26-A6A0-3EF4A06E765C}"/>
    <dgm:cxn modelId="{756305F5-4BF9-491A-855F-EC03459B1F8B}" type="presOf" srcId="{719EA134-D344-47C7-9744-829EE65DE99D}" destId="{79691CD6-05A5-4E48-882A-7D5AD07AF71F}" srcOrd="0" destOrd="0" presId="urn:microsoft.com/office/officeart/2005/8/layout/hierarchy1"/>
    <dgm:cxn modelId="{7445491E-A502-4FAA-B6EC-F0542FEF7553}" type="presParOf" srcId="{A198B26A-A459-4C18-AB74-682B73CB844F}" destId="{A22721AD-48B0-4B52-BB0C-9ED0B2813444}" srcOrd="0" destOrd="0" presId="urn:microsoft.com/office/officeart/2005/8/layout/hierarchy1"/>
    <dgm:cxn modelId="{9E0C3F48-F1C9-4981-9F44-E82A20710778}" type="presParOf" srcId="{A22721AD-48B0-4B52-BB0C-9ED0B2813444}" destId="{EE4E09B1-6B4C-4D96-BD8B-C925D0CD02E0}" srcOrd="0" destOrd="0" presId="urn:microsoft.com/office/officeart/2005/8/layout/hierarchy1"/>
    <dgm:cxn modelId="{5BB09240-6053-4EF7-AA23-DAF840D02928}" type="presParOf" srcId="{EE4E09B1-6B4C-4D96-BD8B-C925D0CD02E0}" destId="{833E954B-4A4D-4647-94C1-27FFE896F2BC}" srcOrd="0" destOrd="0" presId="urn:microsoft.com/office/officeart/2005/8/layout/hierarchy1"/>
    <dgm:cxn modelId="{C704DE1D-3C9B-4A92-B615-57789536C195}" type="presParOf" srcId="{EE4E09B1-6B4C-4D96-BD8B-C925D0CD02E0}" destId="{3C217946-DA83-40A8-8144-E2006D7A19B2}" srcOrd="1" destOrd="0" presId="urn:microsoft.com/office/officeart/2005/8/layout/hierarchy1"/>
    <dgm:cxn modelId="{2754AC42-CB26-4918-82DA-2117268E90E9}" type="presParOf" srcId="{A22721AD-48B0-4B52-BB0C-9ED0B2813444}" destId="{70530602-5624-4711-AE2B-593CAD25FDA8}" srcOrd="1" destOrd="0" presId="urn:microsoft.com/office/officeart/2005/8/layout/hierarchy1"/>
    <dgm:cxn modelId="{38FCC50C-F420-456A-866B-9A226A5EA762}" type="presParOf" srcId="{A198B26A-A459-4C18-AB74-682B73CB844F}" destId="{AFBB3117-67F0-4B96-BC63-5682AEC3721B}" srcOrd="1" destOrd="0" presId="urn:microsoft.com/office/officeart/2005/8/layout/hierarchy1"/>
    <dgm:cxn modelId="{9F5317C1-53EB-4FF6-B4FA-B83D773699F6}" type="presParOf" srcId="{AFBB3117-67F0-4B96-BC63-5682AEC3721B}" destId="{A32BB9BA-C48D-414A-A25F-F73071C50007}" srcOrd="0" destOrd="0" presId="urn:microsoft.com/office/officeart/2005/8/layout/hierarchy1"/>
    <dgm:cxn modelId="{F4CDD6BF-E5E0-4547-B98B-DB16E5FB8827}" type="presParOf" srcId="{A32BB9BA-C48D-414A-A25F-F73071C50007}" destId="{9AFC9297-E94C-44E4-8C23-1668607E97FA}" srcOrd="0" destOrd="0" presId="urn:microsoft.com/office/officeart/2005/8/layout/hierarchy1"/>
    <dgm:cxn modelId="{D9D94B14-3318-4EDF-BE78-84071431B011}" type="presParOf" srcId="{A32BB9BA-C48D-414A-A25F-F73071C50007}" destId="{79691CD6-05A5-4E48-882A-7D5AD07AF71F}" srcOrd="1" destOrd="0" presId="urn:microsoft.com/office/officeart/2005/8/layout/hierarchy1"/>
    <dgm:cxn modelId="{D9C72AFA-2D93-4971-999B-0CEB67773635}" type="presParOf" srcId="{AFBB3117-67F0-4B96-BC63-5682AEC3721B}" destId="{A4789454-962D-4802-BBAE-16008525199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3E954B-4A4D-4647-94C1-27FFE896F2BC}">
      <dsp:nvSpPr>
        <dsp:cNvPr id="0" name=""/>
        <dsp:cNvSpPr/>
      </dsp:nvSpPr>
      <dsp:spPr>
        <a:xfrm>
          <a:off x="2472" y="403494"/>
          <a:ext cx="4472399" cy="30663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217946-DA83-40A8-8144-E2006D7A19B2}">
      <dsp:nvSpPr>
        <dsp:cNvPr id="0" name=""/>
        <dsp:cNvSpPr/>
      </dsp:nvSpPr>
      <dsp:spPr>
        <a:xfrm>
          <a:off x="505660" y="881522"/>
          <a:ext cx="4472399" cy="30663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latin typeface="Calibri" panose="020F0502020204030204" pitchFamily="34" charset="0"/>
              <a:ea typeface="Calibri" panose="020F0502020204030204" pitchFamily="34" charset="0"/>
              <a:cs typeface="Calibri" panose="020F0502020204030204" pitchFamily="34" charset="0"/>
            </a:rPr>
            <a:t>Serious and Organised Crimes describe grave offences planned and executed by people who coordinate their criminal activities, whether as single entities or as a group       (Crimestoppers, 2020).</a:t>
          </a:r>
          <a:endParaRPr lang="en-US" sz="2600" kern="1200" dirty="0">
            <a:latin typeface="Calibri" panose="020F0502020204030204" pitchFamily="34" charset="0"/>
            <a:ea typeface="Calibri" panose="020F0502020204030204" pitchFamily="34" charset="0"/>
            <a:cs typeface="Calibri" panose="020F0502020204030204" pitchFamily="34" charset="0"/>
          </a:endParaRPr>
        </a:p>
      </dsp:txBody>
      <dsp:txXfrm>
        <a:off x="595469" y="971331"/>
        <a:ext cx="4292781" cy="2886703"/>
      </dsp:txXfrm>
    </dsp:sp>
    <dsp:sp modelId="{9AFC9297-E94C-44E4-8C23-1668607E97FA}">
      <dsp:nvSpPr>
        <dsp:cNvPr id="0" name=""/>
        <dsp:cNvSpPr/>
      </dsp:nvSpPr>
      <dsp:spPr>
        <a:xfrm>
          <a:off x="5481248" y="403494"/>
          <a:ext cx="4528691" cy="28757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691CD6-05A5-4E48-882A-7D5AD07AF71F}">
      <dsp:nvSpPr>
        <dsp:cNvPr id="0" name=""/>
        <dsp:cNvSpPr/>
      </dsp:nvSpPr>
      <dsp:spPr>
        <a:xfrm>
          <a:off x="5984436" y="881522"/>
          <a:ext cx="4528691" cy="28757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latin typeface="Calibri" panose="020F0502020204030204" pitchFamily="34" charset="0"/>
              <a:ea typeface="Calibri" panose="020F0502020204030204" pitchFamily="34" charset="0"/>
              <a:cs typeface="Calibri" panose="020F0502020204030204" pitchFamily="34" charset="0"/>
            </a:rPr>
            <a:t>According to the Centre for Social Justice (2018), perpetrators of SOC are often motivated by financial gain.</a:t>
          </a:r>
          <a:endParaRPr lang="en-US" sz="2600" kern="1200" dirty="0">
            <a:latin typeface="Calibri" panose="020F0502020204030204" pitchFamily="34" charset="0"/>
            <a:ea typeface="Calibri" panose="020F0502020204030204" pitchFamily="34" charset="0"/>
            <a:cs typeface="Calibri" panose="020F0502020204030204" pitchFamily="34" charset="0"/>
          </a:endParaRPr>
        </a:p>
      </dsp:txBody>
      <dsp:txXfrm>
        <a:off x="6068663" y="965749"/>
        <a:ext cx="4360237" cy="270726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88C9EA-4AAA-4DC9-A358-84F6822D4EBD}" type="datetimeFigureOut">
              <a:rPr lang="en-GB" smtClean="0"/>
              <a:t>01/05/2024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D73868-6DC5-45BC-85FB-51F7672D7512}" type="slidenum">
              <a:rPr lang="en-GB" smtClean="0"/>
              <a:t>‹#›</a:t>
            </a:fld>
            <a:endParaRPr lang="en-GB"/>
          </a:p>
        </p:txBody>
      </p:sp>
    </p:spTree>
    <p:extLst>
      <p:ext uri="{BB962C8B-B14F-4D97-AF65-F5344CB8AC3E}">
        <p14:creationId xmlns:p14="http://schemas.microsoft.com/office/powerpoint/2010/main" val="1039495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1</a:t>
            </a:fld>
            <a:endParaRPr lang="en-GB" dirty="0"/>
          </a:p>
        </p:txBody>
      </p:sp>
    </p:spTree>
    <p:extLst>
      <p:ext uri="{BB962C8B-B14F-4D97-AF65-F5344CB8AC3E}">
        <p14:creationId xmlns:p14="http://schemas.microsoft.com/office/powerpoint/2010/main" val="3662999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effectLst/>
                <a:latin typeface="Calibri" panose="020F0502020204030204" pitchFamily="34" charset="0"/>
                <a:ea typeface="Calibri" panose="020F0502020204030204" pitchFamily="34" charset="0"/>
                <a:cs typeface="Calibri" panose="020F0502020204030204" pitchFamily="34" charset="0"/>
              </a:rPr>
              <a:t> O’Hagan and Edmundson (2021), communicate the coordination and orchestration of serious and organised crimes include the participation of groups or individuals within a network, whether national or international, that poses a critical threat to societies. Consequently, based on how the groups coordinate and execute their criminal practices, examples of SOC in the UK and across the globe include: human trafficking, illegal trade of drugs and firearms, child sexual exploitation and abuse, cybercrimes, and street gang violence (National Crime Agency, 2023). </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03D73868-6DC5-45BC-85FB-51F7672D7512}" type="slidenum">
              <a:rPr lang="en-GB" smtClean="0"/>
              <a:t>2</a:t>
            </a:fld>
            <a:endParaRPr lang="en-GB" dirty="0"/>
          </a:p>
        </p:txBody>
      </p:sp>
    </p:spTree>
    <p:extLst>
      <p:ext uri="{BB962C8B-B14F-4D97-AF65-F5344CB8AC3E}">
        <p14:creationId xmlns:p14="http://schemas.microsoft.com/office/powerpoint/2010/main" val="2418006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Calibri" panose="020F0502020204030204" pitchFamily="34" charset="0"/>
                <a:ea typeface="Calibri" panose="020F0502020204030204" pitchFamily="34" charset="0"/>
                <a:cs typeface="Calibri" panose="020F0502020204030204" pitchFamily="34" charset="0"/>
              </a:rPr>
              <a:t>The National Crime Agency (2022), states that SOC has become increasingly problematic in the UK. Statistics from the annual crime plan (2022-2023) state that 896 arrests and 474 convictions were made regarding perpetrators of serious and organised crime within the UK in the year ending 2022 and commencing the year 2023.</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•According to the NCA (2023), the main themes of how SOC affects society are relevant to:</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a:t>
            </a:r>
            <a:r>
              <a:rPr lang="en-GB" b="1" dirty="0">
                <a:latin typeface="Calibri" panose="020F0502020204030204" pitchFamily="34" charset="0"/>
                <a:ea typeface="Calibri" panose="020F0502020204030204" pitchFamily="34" charset="0"/>
                <a:cs typeface="Calibri" panose="020F0502020204030204" pitchFamily="34" charset="0"/>
              </a:rPr>
              <a:t>Geopolitical instability and International Conflict:</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-Organised crime groups take advantage of global conflict by using the vulnerability of communities who are suffering from poverty and instability. Most serious and organised crime has an international scope that can be demonstrated by the number of migrants coming into the UK through small boats, increased drug smuggling and an increase in firearms supply. </a:t>
            </a:r>
          </a:p>
          <a:p>
            <a:r>
              <a:rPr lang="en-GB" dirty="0">
                <a:latin typeface="Calibri" panose="020F0502020204030204" pitchFamily="34" charset="0"/>
                <a:ea typeface="Calibri" panose="020F0502020204030204" pitchFamily="34" charset="0"/>
                <a:cs typeface="Calibri" panose="020F0502020204030204" pitchFamily="34" charset="0"/>
              </a:rPr>
              <a:t>•</a:t>
            </a:r>
            <a:r>
              <a:rPr lang="en-GB" b="1" dirty="0">
                <a:latin typeface="Calibri" panose="020F0502020204030204" pitchFamily="34" charset="0"/>
                <a:ea typeface="Calibri" panose="020F0502020204030204" pitchFamily="34" charset="0"/>
                <a:cs typeface="Calibri" panose="020F0502020204030204" pitchFamily="34" charset="0"/>
              </a:rPr>
              <a:t>The Cost of Living:</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-Criminals use the vulnerability of the cost of living to their advantage by exploiting individuals and businesses through cybercrime in committing fraud and exploiting the vulnerable through modern slavery and trafficking.</a:t>
            </a:r>
          </a:p>
          <a:p>
            <a:r>
              <a:rPr lang="en-GB" dirty="0">
                <a:latin typeface="Calibri" panose="020F0502020204030204" pitchFamily="34" charset="0"/>
                <a:ea typeface="Calibri" panose="020F0502020204030204" pitchFamily="34" charset="0"/>
                <a:cs typeface="Calibri" panose="020F0502020204030204" pitchFamily="34" charset="0"/>
              </a:rPr>
              <a:t>•</a:t>
            </a:r>
            <a:r>
              <a:rPr lang="en-GB" b="1" dirty="0">
                <a:latin typeface="Calibri" panose="020F0502020204030204" pitchFamily="34" charset="0"/>
                <a:ea typeface="Calibri" panose="020F0502020204030204" pitchFamily="34" charset="0"/>
                <a:cs typeface="Calibri" panose="020F0502020204030204" pitchFamily="34" charset="0"/>
              </a:rPr>
              <a:t>The Exploitation of Technology:</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-Technology is the catalyst for SOC and enables criminals to target people who are vulnerable by communicating on social media. In addition, criminals often use technology to facilitate criminality by hiding their activities. For example, encryption. Cryptocurrency to exploit for ransom and tracking to monitor illegal shipments.</a:t>
            </a:r>
          </a:p>
          <a:p>
            <a:r>
              <a:rPr lang="en-GB" dirty="0">
                <a:latin typeface="Calibri" panose="020F0502020204030204" pitchFamily="34" charset="0"/>
                <a:ea typeface="Calibri" panose="020F0502020204030204" pitchFamily="34" charset="0"/>
                <a:cs typeface="Calibri" panose="020F0502020204030204" pitchFamily="34" charset="0"/>
              </a:rPr>
              <a:t>•</a:t>
            </a:r>
            <a:r>
              <a:rPr lang="en-GB" b="1" dirty="0">
                <a:latin typeface="Calibri" panose="020F0502020204030204" pitchFamily="34" charset="0"/>
                <a:ea typeface="Calibri" panose="020F0502020204030204" pitchFamily="34" charset="0"/>
                <a:cs typeface="Calibri" panose="020F0502020204030204" pitchFamily="34" charset="0"/>
              </a:rPr>
              <a:t>Criminal Resilience and Adaptability:</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-Organised crime groups are adaptable to the environment, disregarding criminal enforcement’s attempt at prevention. For example, in both the COVID-19 pandemic and the EU exit, organised crime groups evolved through the use of technology to continuously exploit victims’ by adapting their methods of operation. </a:t>
            </a: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800" kern="100" dirty="0">
                <a:effectLst/>
                <a:latin typeface="Calibri" panose="020F0502020204030204" pitchFamily="34" charset="0"/>
                <a:ea typeface="Calibri" panose="020F0502020204030204" pitchFamily="34" charset="0"/>
                <a:cs typeface="Calibri" panose="020F0502020204030204" pitchFamily="34" charset="0"/>
              </a:rPr>
              <a:t>The most comprehensive yet dangerous impact of the crimes is the threats of organised acquisitive crime. Threats of physical violence, harm, and even death in communities, exploitation of vulnerable members of communities, and increased use of drugs and firearms poses a threat to society within the UK (Local Government Association, 2015; Brandon and Hafez, 2008).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800" kern="100" dirty="0">
              <a:effectLst/>
              <a:latin typeface="Calibri" panose="020F0502020204030204" pitchFamily="34" charset="0"/>
              <a:ea typeface="Calibri" panose="020F0502020204030204" pitchFamily="34" charset="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Calibri" panose="020F0502020204030204" pitchFamily="34" charset="0"/>
              </a:rPr>
              <a:t>Additionally, HM Government’s (2023) report on the SOC strategy 2023-2028 indicates that in the UK, SOC undermines the sovereignty and legitimacy of social institutions, businesses, and administrative infrastructures, sabotaging societies, politics, and economic progress.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latin typeface="Calibri" panose="020F0502020204030204" pitchFamily="34" charset="0"/>
                <a:ea typeface="Calibri" panose="020F0502020204030204" pitchFamily="34" charset="0"/>
                <a:cs typeface="Calibri" panose="020F0502020204030204" pitchFamily="34" charset="0"/>
              </a:rPr>
              <a:t>Consequently, the impacts of the crimes sabotage the integrity of the government towards safeguarding its people and undermine satisfactory delivery of service and economic development (HM Government, 2023).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3</a:t>
            </a:fld>
            <a:endParaRPr lang="en-GB" dirty="0"/>
          </a:p>
        </p:txBody>
      </p:sp>
    </p:spTree>
    <p:extLst>
      <p:ext uri="{BB962C8B-B14F-4D97-AF65-F5344CB8AC3E}">
        <p14:creationId xmlns:p14="http://schemas.microsoft.com/office/powerpoint/2010/main" val="2020041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Hidden Nature of SOC and Underreporting:</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NAO (2018) states a significant amount of serious and organised crime is ‘hidden’. For example, child sexual exploitation, abuse and modern slavery are difficult to track and prevent as organised crime networks adapt their methods of exploitation. Due to the hidden nature of SOC, many crimes involving fraud and cybercrime remain underreported.</a:t>
            </a:r>
          </a:p>
          <a:p>
            <a:r>
              <a:rPr lang="en-GB" dirty="0">
                <a:latin typeface="Calibri" panose="020F0502020204030204" pitchFamily="34" charset="0"/>
                <a:ea typeface="Calibri" panose="020F0502020204030204" pitchFamily="34" charset="0"/>
                <a:cs typeface="Calibri" panose="020F0502020204030204" pitchFamily="34" charset="0"/>
              </a:rPr>
              <a:t>•Fraud is one of the most common crimes to be committed within the UK. The Office for National Statistics (2023) states that fraud accounts for over 40% of crime in England and Wales. </a:t>
            </a:r>
          </a:p>
          <a:p>
            <a:r>
              <a:rPr lang="en-GB" dirty="0">
                <a:latin typeface="Calibri" panose="020F0502020204030204" pitchFamily="34" charset="0"/>
                <a:ea typeface="Calibri" panose="020F0502020204030204" pitchFamily="34" charset="0"/>
                <a:cs typeface="Calibri" panose="020F0502020204030204" pitchFamily="34" charset="0"/>
              </a:rPr>
              <a:t>•Fraud is also the least reported crime within the UK. According to the NCA ( 2022) cases as little as 13% are reported to Action Fraud or police by victims. </a:t>
            </a:r>
          </a:p>
          <a:p>
            <a:r>
              <a:rPr lang="en-GB" dirty="0">
                <a:latin typeface="Calibri" panose="020F0502020204030204" pitchFamily="34" charset="0"/>
                <a:ea typeface="Calibri" panose="020F0502020204030204" pitchFamily="34" charset="0"/>
                <a:cs typeface="Calibri" panose="020F0502020204030204" pitchFamily="34" charset="0"/>
              </a:rPr>
              <a:t>•Potential victims of modern slavery have risen by 80% compared to last year (House of Lords, 2020). </a:t>
            </a:r>
          </a:p>
          <a:p>
            <a:r>
              <a:rPr lang="en-GB" dirty="0">
                <a:latin typeface="Calibri" panose="020F0502020204030204" pitchFamily="34" charset="0"/>
                <a:ea typeface="Calibri" panose="020F0502020204030204" pitchFamily="34" charset="0"/>
                <a:cs typeface="Calibri" panose="020F0502020204030204" pitchFamily="34" charset="0"/>
              </a:rPr>
              <a:t>•County lines drug supply has risen drastically, from 720 to 2,000 over the last 4 years (House of Lords, 2020). </a:t>
            </a:r>
          </a:p>
          <a:p>
            <a:endParaRPr lang="en-GB" b="1" dirty="0">
              <a:latin typeface="Calibri" panose="020F0502020204030204" pitchFamily="34" charset="0"/>
              <a:ea typeface="Calibri" panose="020F0502020204030204" pitchFamily="34" charset="0"/>
              <a:cs typeface="Calibri" panose="020F0502020204030204" pitchFamily="34" charset="0"/>
            </a:endParaRPr>
          </a:p>
          <a:p>
            <a:endParaRPr lang="en-GB" b="1" dirty="0">
              <a:latin typeface="Calibri" panose="020F0502020204030204" pitchFamily="34" charset="0"/>
              <a:ea typeface="Calibri" panose="020F0502020204030204" pitchFamily="34" charset="0"/>
              <a:cs typeface="Calibri" panose="020F0502020204030204" pitchFamily="34" charset="0"/>
            </a:endParaRPr>
          </a:p>
          <a:p>
            <a:r>
              <a:rPr lang="en-GB" b="1" dirty="0">
                <a:latin typeface="Calibri" panose="020F0502020204030204" pitchFamily="34" charset="0"/>
                <a:ea typeface="Calibri" panose="020F0502020204030204" pitchFamily="34" charset="0"/>
                <a:cs typeface="Calibri" panose="020F0502020204030204" pitchFamily="34" charset="0"/>
              </a:rPr>
              <a:t>How does underreporting affect prevention strategies?</a:t>
            </a:r>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Due to the large scale of SOC that goes unreported, the government can’t prevent SOC as efficiently. The implementation of the 4 P’s counter-terrorism strategy means that whilst the strategy is a way of moving forward, the government can’t efficiently implement the strategy to deter larger-scale SOC. For example, one of the 4 P’s is to pursue SOC offenders and prevent involvement in such crimes, however, the police and other institutions can’t proactively pursue SOC prevention if the number of crimes unrecorded is on a large scale, without accurate data representation it is difficult to measure how effective the prevention strategy is (College of Policing, 2023).</a:t>
            </a:r>
          </a:p>
          <a:p>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4</a:t>
            </a:fld>
            <a:endParaRPr lang="en-GB" dirty="0"/>
          </a:p>
        </p:txBody>
      </p:sp>
    </p:spTree>
    <p:extLst>
      <p:ext uri="{BB962C8B-B14F-4D97-AF65-F5344CB8AC3E}">
        <p14:creationId xmlns:p14="http://schemas.microsoft.com/office/powerpoint/2010/main" val="77991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Advances in technology:</a:t>
            </a:r>
          </a:p>
          <a:p>
            <a:endParaRPr lang="en-GB" b="1" dirty="0">
              <a:latin typeface="Calibri" panose="020F0502020204030204" pitchFamily="34" charset="0"/>
              <a:ea typeface="Calibri" panose="020F0502020204030204" pitchFamily="34" charset="0"/>
              <a:cs typeface="Calibri" panose="020F0502020204030204" pitchFamily="34" charset="0"/>
            </a:endParaRPr>
          </a:p>
          <a:p>
            <a:r>
              <a:rPr lang="en-GB" b="0" dirty="0">
                <a:latin typeface="Calibri" panose="020F0502020204030204" pitchFamily="34" charset="0"/>
                <a:ea typeface="Calibri" panose="020F0502020204030204" pitchFamily="34" charset="0"/>
                <a:cs typeface="Calibri" panose="020F0502020204030204" pitchFamily="34" charset="0"/>
              </a:rPr>
              <a:t>The National Crime Agency state that the advances in technology are contributing to the rise in SOC (NCA, 2021). For instance, ransomware has increased in frequency as £3bn of estimated fraud losses were recorded within the last year for individuals in the UK and businesses. The figure remains as an estimate as underreporting persists as an ongoing issue for concern. </a:t>
            </a:r>
          </a:p>
          <a:p>
            <a:endParaRPr lang="en-GB" b="0" dirty="0">
              <a:latin typeface="Calibri" panose="020F0502020204030204" pitchFamily="34" charset="0"/>
              <a:ea typeface="Calibri" panose="020F0502020204030204" pitchFamily="34" charset="0"/>
              <a:cs typeface="Calibri" panose="020F0502020204030204" pitchFamily="34" charset="0"/>
            </a:endParaRPr>
          </a:p>
          <a:p>
            <a:r>
              <a:rPr lang="en-GB" b="0" dirty="0">
                <a:latin typeface="Calibri" panose="020F0502020204030204" pitchFamily="34" charset="0"/>
                <a:ea typeface="Calibri" panose="020F0502020204030204" pitchFamily="34" charset="0"/>
                <a:cs typeface="Calibri" panose="020F0502020204030204" pitchFamily="34" charset="0"/>
              </a:rPr>
              <a:t>The dark web has become increasingly popular for organised crime networks because the use of encryption tools to hide communications and tracking commodities has made monitoring difficult. Large numbers of offenders use the dark web to trade illegal material such as drugs, weapons and for exploitation and human trafficking (NCA, 2021).</a:t>
            </a:r>
          </a:p>
          <a:p>
            <a:endParaRPr lang="en-GB" b="0" dirty="0">
              <a:latin typeface="Calibri" panose="020F0502020204030204" pitchFamily="34" charset="0"/>
              <a:ea typeface="Calibri" panose="020F0502020204030204" pitchFamily="34" charset="0"/>
              <a:cs typeface="Calibri" panose="020F0502020204030204" pitchFamily="34" charset="0"/>
            </a:endParaRPr>
          </a:p>
          <a:p>
            <a:r>
              <a:rPr lang="en-GB" b="0" dirty="0">
                <a:latin typeface="Calibri" panose="020F0502020204030204" pitchFamily="34" charset="0"/>
                <a:ea typeface="Calibri" panose="020F0502020204030204" pitchFamily="34" charset="0"/>
                <a:cs typeface="Calibri" panose="020F0502020204030204" pitchFamily="34" charset="0"/>
              </a:rPr>
              <a:t>Child sexual exploitation is happening at a much larger scale since advances in technology facilitate grooming activities and enable child physical abuse and blackmailing. In the UK, over 80,000 people are a threat to children online (Home Office, 2019).</a:t>
            </a:r>
          </a:p>
          <a:p>
            <a:endParaRPr lang="en-GB" b="0" dirty="0">
              <a:latin typeface="Calibri" panose="020F0502020204030204" pitchFamily="34" charset="0"/>
              <a:ea typeface="Calibri" panose="020F0502020204030204" pitchFamily="34" charset="0"/>
              <a:cs typeface="Calibri" panose="020F0502020204030204" pitchFamily="34" charset="0"/>
            </a:endParaRPr>
          </a:p>
          <a:p>
            <a:endParaRPr lang="en-GB" b="0" dirty="0"/>
          </a:p>
        </p:txBody>
      </p:sp>
      <p:sp>
        <p:nvSpPr>
          <p:cNvPr id="4" name="Slide Number Placeholder 3"/>
          <p:cNvSpPr>
            <a:spLocks noGrp="1"/>
          </p:cNvSpPr>
          <p:nvPr>
            <p:ph type="sldNum" sz="quarter" idx="5"/>
          </p:nvPr>
        </p:nvSpPr>
        <p:spPr/>
        <p:txBody>
          <a:bodyPr/>
          <a:lstStyle/>
          <a:p>
            <a:fld id="{03D73868-6DC5-45BC-85FB-51F7672D7512}" type="slidenum">
              <a:rPr lang="en-GB" smtClean="0"/>
              <a:t>5</a:t>
            </a:fld>
            <a:endParaRPr lang="en-GB" dirty="0"/>
          </a:p>
        </p:txBody>
      </p:sp>
    </p:spTree>
    <p:extLst>
      <p:ext uri="{BB962C8B-B14F-4D97-AF65-F5344CB8AC3E}">
        <p14:creationId xmlns:p14="http://schemas.microsoft.com/office/powerpoint/2010/main" val="1731182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latin typeface="Calibri" panose="020F0502020204030204" pitchFamily="34" charset="0"/>
                <a:ea typeface="Calibri" panose="020F0502020204030204" pitchFamily="34" charset="0"/>
                <a:cs typeface="Calibri" panose="020F0502020204030204" pitchFamily="34" charset="0"/>
              </a:rPr>
              <a:t>Communities and Violence in the UK: </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Knife crimes and gangs, as examples of serious and organised crimes (SOC), represent one of the most prevalent and critical threats to the safety of communities in the UK. According to West Northamptonshire Council (2023), knife crimes define offences that involve the use of tools with sharp blades, like knives that are used to threaten, rob, hurt, or kill a victim, while gangs related to violence perpetrate their acts as individuals with networks and are armed when participating in criminal endeavours. </a:t>
            </a:r>
          </a:p>
          <a:p>
            <a:endParaRPr lang="en-GB" sz="1200" b="1" dirty="0">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What is a gang?</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According to S34(5) of the Policing and Crime Act 2009, revised by the Serious and Organised Crime Act 2015, activity is gang-related if it occurs in the course of or is related to the activities of a group of at least 3 people and has one or more characteristics that enable its members to be identified by others as a group (Home office, 2023)</a:t>
            </a:r>
            <a:r>
              <a:rPr lang="en-GB" sz="1200" b="1" dirty="0">
                <a:latin typeface="Calibri" panose="020F0502020204030204" pitchFamily="34" charset="0"/>
                <a:ea typeface="Calibri" panose="020F0502020204030204" pitchFamily="34" charset="0"/>
                <a:cs typeface="Calibri" panose="020F0502020204030204" pitchFamily="34" charset="0"/>
              </a:rPr>
              <a:t>.</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The extent to which knife and gang-related crime remain an issue for concern is significant. The extent of concern can be examined from the scope of statistics recorded within the last 4 years. According to national statistics recorded by Allen et al., (2023), there were about 50,500 cases of knife crimes involving sharp tools in England and Wales from 2022 to 2023, representing a 4.7% increase from the previous year. In support of this is academic Burke (2024), who reports that almost 50,000 cases are reported annually as knife crimes continue to be a pressing concern.</a:t>
            </a:r>
          </a:p>
          <a:p>
            <a:r>
              <a:rPr lang="en-GB" sz="1200" dirty="0">
                <a:latin typeface="Calibri" panose="020F0502020204030204" pitchFamily="34" charset="0"/>
                <a:ea typeface="Calibri" panose="020F0502020204030204" pitchFamily="34" charset="0"/>
                <a:cs typeface="Calibri" panose="020F0502020204030204" pitchFamily="34" charset="0"/>
              </a:rPr>
              <a:t> </a:t>
            </a:r>
          </a:p>
        </p:txBody>
      </p:sp>
      <p:sp>
        <p:nvSpPr>
          <p:cNvPr id="4" name="Slide Number Placeholder 3"/>
          <p:cNvSpPr>
            <a:spLocks noGrp="1"/>
          </p:cNvSpPr>
          <p:nvPr>
            <p:ph type="sldNum" sz="quarter" idx="5"/>
          </p:nvPr>
        </p:nvSpPr>
        <p:spPr/>
        <p:txBody>
          <a:bodyPr/>
          <a:lstStyle/>
          <a:p>
            <a:fld id="{03D73868-6DC5-45BC-85FB-51F7672D7512}" type="slidenum">
              <a:rPr lang="en-GB" smtClean="0"/>
              <a:t>6</a:t>
            </a:fld>
            <a:endParaRPr lang="en-GB"/>
          </a:p>
        </p:txBody>
      </p:sp>
    </p:spTree>
    <p:extLst>
      <p:ext uri="{BB962C8B-B14F-4D97-AF65-F5344CB8AC3E}">
        <p14:creationId xmlns:p14="http://schemas.microsoft.com/office/powerpoint/2010/main" val="2161019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 The Office for National Statistics (2023) communicate that the geographical presentation of areas mostly affected by knife crime and gang related activity include;  London, Birmingham, Manchester and Leeds. Considering the different factors related to the existence and prevalence of knife crimes and gangs, youths and teenagers face critical vulnerabilities as victims (Ng, 2023; Townsend, 2023; </a:t>
            </a:r>
            <a:r>
              <a:rPr lang="en-GB" sz="1200" dirty="0" err="1">
                <a:effectLst/>
                <a:latin typeface="Calibri" panose="020F0502020204030204" pitchFamily="34" charset="0"/>
                <a:ea typeface="Calibri" panose="020F0502020204030204" pitchFamily="34" charset="0"/>
                <a:cs typeface="Calibri" panose="020F0502020204030204" pitchFamily="34" charset="0"/>
              </a:rPr>
              <a:t>Vinnakota</a:t>
            </a:r>
            <a:r>
              <a:rPr lang="en-GB" sz="1200" dirty="0">
                <a:effectLst/>
                <a:latin typeface="Calibri" panose="020F0502020204030204" pitchFamily="34" charset="0"/>
                <a:ea typeface="Calibri" panose="020F0502020204030204" pitchFamily="34" charset="0"/>
                <a:cs typeface="Calibri" panose="020F0502020204030204" pitchFamily="34" charset="0"/>
              </a:rPr>
              <a:t> et al., 2022). For instance, communities are faced with challenges regarding knife and gang related crimes as friendships, families and individuals suffer losses and reputational damage.</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For example, the message above displays the remorse and lack of understanding of the consequences relevant to gang and knife crime.</a:t>
            </a:r>
          </a:p>
        </p:txBody>
      </p:sp>
      <p:sp>
        <p:nvSpPr>
          <p:cNvPr id="4" name="Slide Number Placeholder 3"/>
          <p:cNvSpPr>
            <a:spLocks noGrp="1"/>
          </p:cNvSpPr>
          <p:nvPr>
            <p:ph type="sldNum" sz="quarter" idx="5"/>
          </p:nvPr>
        </p:nvSpPr>
        <p:spPr/>
        <p:txBody>
          <a:bodyPr/>
          <a:lstStyle/>
          <a:p>
            <a:fld id="{03D73868-6DC5-45BC-85FB-51F7672D7512}" type="slidenum">
              <a:rPr lang="en-GB" smtClean="0"/>
              <a:t>7</a:t>
            </a:fld>
            <a:endParaRPr lang="en-GB"/>
          </a:p>
        </p:txBody>
      </p:sp>
    </p:spTree>
    <p:extLst>
      <p:ext uri="{BB962C8B-B14F-4D97-AF65-F5344CB8AC3E}">
        <p14:creationId xmlns:p14="http://schemas.microsoft.com/office/powerpoint/2010/main" val="1218147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8</a:t>
            </a:fld>
            <a:endParaRPr lang="en-GB"/>
          </a:p>
        </p:txBody>
      </p:sp>
    </p:spTree>
    <p:extLst>
      <p:ext uri="{BB962C8B-B14F-4D97-AF65-F5344CB8AC3E}">
        <p14:creationId xmlns:p14="http://schemas.microsoft.com/office/powerpoint/2010/main" val="4214980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Is there a correlation between gangs and knife crime ?</a:t>
            </a:r>
          </a:p>
          <a:p>
            <a:endParaRPr lang="en-GB"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According the College of Policing (2024), gangs are often associated with knife crime as criminal activity involving crimes such as theft, assault and burglary are used to facilitate criminal behaviour. </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Other risk factors to knife-gang related violence is the desire to establish a reputation on the street, peer-influence, and motivation. </a:t>
            </a:r>
          </a:p>
        </p:txBody>
      </p:sp>
      <p:sp>
        <p:nvSpPr>
          <p:cNvPr id="4" name="Slide Number Placeholder 3"/>
          <p:cNvSpPr>
            <a:spLocks noGrp="1"/>
          </p:cNvSpPr>
          <p:nvPr>
            <p:ph type="sldNum" sz="quarter" idx="5"/>
          </p:nvPr>
        </p:nvSpPr>
        <p:spPr/>
        <p:txBody>
          <a:bodyPr/>
          <a:lstStyle/>
          <a:p>
            <a:fld id="{03D73868-6DC5-45BC-85FB-51F7672D7512}" type="slidenum">
              <a:rPr lang="en-GB" smtClean="0"/>
              <a:t>9</a:t>
            </a:fld>
            <a:endParaRPr lang="en-GB"/>
          </a:p>
        </p:txBody>
      </p:sp>
    </p:spTree>
    <p:extLst>
      <p:ext uri="{BB962C8B-B14F-4D97-AF65-F5344CB8AC3E}">
        <p14:creationId xmlns:p14="http://schemas.microsoft.com/office/powerpoint/2010/main" val="27527775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latin typeface="Calibri" panose="020F0502020204030204" pitchFamily="34" charset="0"/>
                <a:ea typeface="Calibri" panose="020F0502020204030204" pitchFamily="34" charset="0"/>
                <a:cs typeface="Calibri" panose="020F0502020204030204" pitchFamily="34" charset="0"/>
              </a:rPr>
              <a:t>Knife Crime:</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The prevalence of knife crime in the UK demonstrates a more concerning issue within the scope of SOC. According to Havard (2022), violence in the streets is often related to gang activities that link crimes like stabbings and knife possession to other types of organised offences, like county lines drug dealing. Statistics indicate that gangs are associated with about 50% of all knife crimes and 60% of shootings (The Centre for Social Justice, 2018). Consequently, knife crimes are not isolated occurrences and represent how organised gangs influence community violence. Examples of gangs in the UK include the ‘KD’ County Line, Old Trafford Crips, and ABM Crips (Uniquetalent.org, n.d.; </a:t>
            </a:r>
            <a:r>
              <a:rPr lang="en-GB" sz="1200" dirty="0" err="1">
                <a:latin typeface="Calibri" panose="020F0502020204030204" pitchFamily="34" charset="0"/>
                <a:ea typeface="Calibri" panose="020F0502020204030204" pitchFamily="34" charset="0"/>
                <a:cs typeface="Calibri" panose="020F0502020204030204" pitchFamily="34" charset="0"/>
              </a:rPr>
              <a:t>Bagdi</a:t>
            </a:r>
            <a:r>
              <a:rPr lang="en-GB" sz="1200" dirty="0">
                <a:latin typeface="Calibri" panose="020F0502020204030204" pitchFamily="34" charset="0"/>
                <a:ea typeface="Calibri" panose="020F0502020204030204" pitchFamily="34" charset="0"/>
                <a:cs typeface="Calibri" panose="020F0502020204030204" pitchFamily="34" charset="0"/>
              </a:rPr>
              <a:t>, 2022). The operational offence of the gangs is not only limited to knife crimes but also includes firearm possession and drug dealing.</a:t>
            </a:r>
          </a:p>
          <a:p>
            <a:r>
              <a:rPr lang="en-GB" sz="1200" dirty="0">
                <a:latin typeface="Calibri" panose="020F0502020204030204" pitchFamily="34" charset="0"/>
                <a:ea typeface="Calibri" panose="020F0502020204030204" pitchFamily="34" charset="0"/>
                <a:cs typeface="Calibri" panose="020F0502020204030204" pitchFamily="34" charset="0"/>
              </a:rPr>
              <a:t>Considering patterns of knife crimes and their effects on communities, different factors are linked as contributors to the crisis in the UK. McNeill and </a:t>
            </a:r>
            <a:r>
              <a:rPr lang="en-GB" sz="1200" dirty="0" err="1">
                <a:latin typeface="Calibri" panose="020F0502020204030204" pitchFamily="34" charset="0"/>
                <a:ea typeface="Calibri" panose="020F0502020204030204" pitchFamily="34" charset="0"/>
                <a:cs typeface="Calibri" panose="020F0502020204030204" pitchFamily="34" charset="0"/>
              </a:rPr>
              <a:t>Wheller</a:t>
            </a:r>
            <a:r>
              <a:rPr lang="en-GB" sz="1200" dirty="0">
                <a:latin typeface="Calibri" panose="020F0502020204030204" pitchFamily="34" charset="0"/>
                <a:ea typeface="Calibri" panose="020F0502020204030204" pitchFamily="34" charset="0"/>
                <a:cs typeface="Calibri" panose="020F0502020204030204" pitchFamily="34" charset="0"/>
              </a:rPr>
              <a:t> (2019) outline that the most crucial risk factors include: gender, age, education, ethnicity, and childhood experiences as pivotal influencers, with men above the age of 15 years with low school attainment and experienced abuse and neglect in the upbringing being vulnerable to the crimes.</a:t>
            </a:r>
          </a:p>
          <a:p>
            <a:r>
              <a:rPr lang="en-GB" sz="1200" dirty="0">
                <a:latin typeface="Calibri" panose="020F0502020204030204" pitchFamily="34" charset="0"/>
                <a:ea typeface="Calibri" panose="020F0502020204030204" pitchFamily="34" charset="0"/>
                <a:cs typeface="Calibri" panose="020F0502020204030204" pitchFamily="34" charset="0"/>
              </a:rPr>
              <a:t>Haylock et al., (2020) also attribute the increase to societal discrimination, economic inequalities, and mental health as contributing factors. Consequently, the strain theory effectively explains the occurrences of knife crimes, </a:t>
            </a:r>
            <a:r>
              <a:rPr lang="en-GB" sz="1200" dirty="0" err="1">
                <a:latin typeface="Calibri" panose="020F0502020204030204" pitchFamily="34" charset="0"/>
                <a:ea typeface="Calibri" panose="020F0502020204030204" pitchFamily="34" charset="0"/>
                <a:cs typeface="Calibri" panose="020F0502020204030204" pitchFamily="34" charset="0"/>
              </a:rPr>
              <a:t>Skoczylis</a:t>
            </a:r>
            <a:r>
              <a:rPr lang="en-GB" sz="1200" dirty="0">
                <a:latin typeface="Calibri" panose="020F0502020204030204" pitchFamily="34" charset="0"/>
                <a:ea typeface="Calibri" panose="020F0502020204030204" pitchFamily="34" charset="0"/>
                <a:cs typeface="Calibri" panose="020F0502020204030204" pitchFamily="34" charset="0"/>
              </a:rPr>
              <a:t> and Andrews (2022) note that negative life experiences and normalised social and cultural structures lead to extremism and participation in crimes. </a:t>
            </a:r>
            <a:endParaRPr lang="en-GB" sz="1200" b="1" dirty="0">
              <a:latin typeface="Calibri" panose="020F0502020204030204" pitchFamily="34" charset="0"/>
              <a:ea typeface="Calibri" panose="020F0502020204030204" pitchFamily="34" charset="0"/>
              <a:cs typeface="Calibri" panose="020F0502020204030204" pitchFamily="34" charset="0"/>
            </a:endParaRPr>
          </a:p>
          <a:p>
            <a:endParaRPr lang="en-GB" sz="1200" b="1" dirty="0">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How can a lack of trust in the police affect knife crime?</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Within the UK, the ideal policing response is referred to as “policing by consent”, therefore a lack of trust from the public toward policing is an issue of major concern. Young people are less willing to co-operate and this catalyses feelings of unsafety. Consequently, leading young people to carry weapons on them as a form of self-defence, in particular, knives (</a:t>
            </a:r>
            <a:r>
              <a:rPr lang="en-GB" sz="1200" dirty="0" err="1">
                <a:latin typeface="Calibri" panose="020F0502020204030204" pitchFamily="34" charset="0"/>
                <a:ea typeface="Calibri" panose="020F0502020204030204" pitchFamily="34" charset="0"/>
                <a:cs typeface="Calibri" panose="020F0502020204030204" pitchFamily="34" charset="0"/>
              </a:rPr>
              <a:t>SageJournals</a:t>
            </a:r>
            <a:r>
              <a:rPr lang="en-GB" sz="1200" dirty="0">
                <a:latin typeface="Calibri" panose="020F0502020204030204" pitchFamily="34" charset="0"/>
                <a:ea typeface="Calibri" panose="020F0502020204030204" pitchFamily="34" charset="0"/>
                <a:cs typeface="Calibri" panose="020F0502020204030204" pitchFamily="34" charset="0"/>
              </a:rPr>
              <a:t>, 2021). </a:t>
            </a:r>
          </a:p>
          <a:p>
            <a:endParaRPr lang="en-GB" sz="1200" b="0" dirty="0">
              <a:effectLst/>
              <a:latin typeface="Calibri" panose="020F0502020204030204" pitchFamily="34" charset="0"/>
              <a:ea typeface="Calibri" panose="020F0502020204030204" pitchFamily="34" charset="0"/>
              <a:cs typeface="Calibri" panose="020F0502020204030204" pitchFamily="34" charset="0"/>
            </a:endParaRPr>
          </a:p>
          <a:p>
            <a:r>
              <a:rPr lang="en-GB" sz="1200" b="0" dirty="0">
                <a:effectLst/>
                <a:latin typeface="Calibri" panose="020F0502020204030204" pitchFamily="34" charset="0"/>
                <a:ea typeface="Calibri" panose="020F0502020204030204" pitchFamily="34" charset="0"/>
                <a:cs typeface="Calibri" panose="020F0502020204030204" pitchFamily="34" charset="0"/>
              </a:rPr>
              <a:t>Another reason that an individual is likely to carry a weapon, is because the lack of trust in the police means that </a:t>
            </a:r>
            <a:r>
              <a:rPr lang="en-GB" sz="1200" b="0" dirty="0" err="1">
                <a:effectLst/>
                <a:latin typeface="Calibri" panose="020F0502020204030204" pitchFamily="34" charset="0"/>
                <a:ea typeface="Calibri" panose="020F0502020204030204" pitchFamily="34" charset="0"/>
                <a:cs typeface="Calibri" panose="020F0502020204030204" pitchFamily="34" charset="0"/>
              </a:rPr>
              <a:t>vicitms</a:t>
            </a:r>
            <a:r>
              <a:rPr lang="en-GB" sz="1200" b="0" dirty="0">
                <a:effectLst/>
                <a:latin typeface="Calibri" panose="020F0502020204030204" pitchFamily="34" charset="0"/>
                <a:ea typeface="Calibri" panose="020F0502020204030204" pitchFamily="34" charset="0"/>
                <a:cs typeface="Calibri" panose="020F0502020204030204" pitchFamily="34" charset="0"/>
              </a:rPr>
              <a:t> could become </a:t>
            </a:r>
            <a:r>
              <a:rPr lang="en-GB" sz="1200" b="0" dirty="0" err="1">
                <a:effectLst/>
                <a:latin typeface="Calibri" panose="020F0502020204030204" pitchFamily="34" charset="0"/>
                <a:ea typeface="Calibri" panose="020F0502020204030204" pitchFamily="34" charset="0"/>
                <a:cs typeface="Calibri" panose="020F0502020204030204" pitchFamily="34" charset="0"/>
              </a:rPr>
              <a:t>perpetartors</a:t>
            </a:r>
            <a:r>
              <a:rPr lang="en-GB" sz="1200" b="0" dirty="0">
                <a:effectLst/>
                <a:latin typeface="Calibri" panose="020F0502020204030204" pitchFamily="34" charset="0"/>
                <a:ea typeface="Calibri" panose="020F0502020204030204" pitchFamily="34" charset="0"/>
                <a:cs typeface="Calibri" panose="020F0502020204030204" pitchFamily="34" charset="0"/>
              </a:rPr>
              <a:t>, as a result of dismissal of police procedures and seeking revenge (College of Policing, 2024). </a:t>
            </a:r>
          </a:p>
          <a:p>
            <a:endParaRPr lang="en-GB" sz="1200" b="0" dirty="0">
              <a:effectLst/>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What constitutes a trustworthy police force?</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According to Bradford et al., (2021), a trustworthy police force is a force that has shared values, strong commitment to their job and the community, and to bare fair and kind characteristics. </a:t>
            </a:r>
          </a:p>
          <a:p>
            <a:endParaRPr lang="en-GB" sz="1200" b="0" dirty="0">
              <a:effectLst/>
              <a:latin typeface="Calibri" panose="020F0502020204030204" pitchFamily="34" charset="0"/>
              <a:ea typeface="Calibri" panose="020F0502020204030204" pitchFamily="34" charset="0"/>
              <a:cs typeface="Calibri" panose="020F0502020204030204" pitchFamily="34" charset="0"/>
            </a:endParaRPr>
          </a:p>
          <a:p>
            <a:endParaRPr lang="en-GB" sz="1800" b="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03D73868-6DC5-45BC-85FB-51F7672D7512}" type="slidenum">
              <a:rPr lang="en-GB" smtClean="0"/>
              <a:t>10</a:t>
            </a:fld>
            <a:endParaRPr lang="en-GB"/>
          </a:p>
        </p:txBody>
      </p:sp>
    </p:spTree>
    <p:extLst>
      <p:ext uri="{BB962C8B-B14F-4D97-AF65-F5344CB8AC3E}">
        <p14:creationId xmlns:p14="http://schemas.microsoft.com/office/powerpoint/2010/main" val="4200320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Prevention strategy:</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As a proactive response against crimes in the UK, the HM Government’s “No Place to Hide: Serious and Organised Crime Strategy 2023-2028” takes a multidimensional approach to combat enterprises engaging in criminal offences, including addressing safety in the upcountry, within the UK borders, extending their efforts to overseas destinations, through technological initiatives and multiagency collaboration (HM Government, 2023). In the context of knife crimes, the strategy sets out a framework to address the crisis by deterring criminals through dismantling their supporting structures like businesses, corruption dealings, and online platforms that aid their acts. Unlike in traditional </a:t>
            </a:r>
            <a:r>
              <a:rPr lang="en-GB" dirty="0" err="1">
                <a:latin typeface="Calibri" panose="020F0502020204030204" pitchFamily="34" charset="0"/>
                <a:ea typeface="Calibri" panose="020F0502020204030204" pitchFamily="34" charset="0"/>
                <a:cs typeface="Calibri" panose="020F0502020204030204" pitchFamily="34" charset="0"/>
              </a:rPr>
              <a:t>approachs</a:t>
            </a:r>
            <a:r>
              <a:rPr lang="en-GB" dirty="0">
                <a:latin typeface="Calibri" panose="020F0502020204030204" pitchFamily="34" charset="0"/>
                <a:ea typeface="Calibri" panose="020F0502020204030204" pitchFamily="34" charset="0"/>
                <a:cs typeface="Calibri" panose="020F0502020204030204" pitchFamily="34" charset="0"/>
              </a:rPr>
              <a:t> to addressing knife crimes as studied by Bullock et al. (2023), which had inefficiencies, the strategy is also centred on multiagency corporations, both local and international, in sharing intelligence, technological systems, and efforts to divert crimes from occurring in the UK. The multidimensional approach to addressing serious and organised crimes is effective based on the structural resilience of the systems involved.</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A key goal of the strategy is to strengthen local communities' resilience to serious and organised crime, ensuring that once one gang has been dismantled, another can’t take its place. </a:t>
            </a:r>
          </a:p>
          <a:p>
            <a:r>
              <a:rPr lang="en-GB" dirty="0">
                <a:latin typeface="Calibri" panose="020F0502020204030204" pitchFamily="34" charset="0"/>
                <a:ea typeface="Calibri" panose="020F0502020204030204" pitchFamily="34" charset="0"/>
                <a:cs typeface="Calibri" panose="020F0502020204030204" pitchFamily="34" charset="0"/>
              </a:rPr>
              <a:t>All police forces in England and Wales will be able to employ the 'Clear, Hold, Build' policing tactic to clear their communities of these gangs, prevent criminals from exploiting the vacuum created by the initial disruption in the 'hold' phase, and tackle the local drivers of crime. This will stop further serious and organised crime becoming re-established in the future, ‘building’ a safer community. Currently, this approach is being used in 18 forces across 31 sites. Since January 2022, anti-social behaviour has decreased by 45% in Easington Lane, on the outskirts of Sunderland, and for the first two months of the programme, 160 individuals were arrested for 272 offences, including murder, aggravated burglary, and kidnapping in Barnet. </a:t>
            </a:r>
          </a:p>
          <a:p>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11</a:t>
            </a:fld>
            <a:endParaRPr lang="en-GB"/>
          </a:p>
        </p:txBody>
      </p:sp>
    </p:spTree>
    <p:extLst>
      <p:ext uri="{BB962C8B-B14F-4D97-AF65-F5344CB8AC3E}">
        <p14:creationId xmlns:p14="http://schemas.microsoft.com/office/powerpoint/2010/main" val="2865506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The 4P’s Approach to counter-terrorism in the UK (HMICFRS, 2023):</a:t>
            </a:r>
          </a:p>
          <a:p>
            <a:endParaRPr lang="en-GB" b="1"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Prevents terrorist attacks from happening through disruption and tackles offending behaviour through prosecution of offenders.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Prepares for terrorist attacks and builds resilience in the communities.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Protects individuals, businesses and communities from terrorist attacks and the effects of SOC crime.</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Prevents individuals from engaging in terrorist or criminal activity.</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12</a:t>
            </a:fld>
            <a:endParaRPr lang="en-GB"/>
          </a:p>
        </p:txBody>
      </p:sp>
    </p:spTree>
    <p:extLst>
      <p:ext uri="{BB962C8B-B14F-4D97-AF65-F5344CB8AC3E}">
        <p14:creationId xmlns:p14="http://schemas.microsoft.com/office/powerpoint/2010/main" val="36164173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According to the HM Government (2016), ending gang violence is a national priority:</a:t>
            </a:r>
          </a:p>
          <a:p>
            <a:endParaRPr lang="en-GB" b="1" dirty="0">
              <a:latin typeface="Calibri" panose="020F0502020204030204" pitchFamily="34" charset="0"/>
              <a:ea typeface="Calibri" panose="020F0502020204030204" pitchFamily="34" charset="0"/>
              <a:cs typeface="Calibri" panose="020F0502020204030204" pitchFamily="34" charset="0"/>
            </a:endParaRPr>
          </a:p>
          <a:p>
            <a:r>
              <a:rPr lang="en-GB" b="1" dirty="0">
                <a:latin typeface="Calibri" panose="020F0502020204030204" pitchFamily="34" charset="0"/>
                <a:ea typeface="Calibri" panose="020F0502020204030204" pitchFamily="34" charset="0"/>
                <a:cs typeface="Calibri" panose="020F0502020204030204" pitchFamily="34" charset="0"/>
              </a:rPr>
              <a:t>The government are implementing preventative measures outlined as follows:</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b="1" dirty="0">
                <a:latin typeface="Calibri" panose="020F0502020204030204" pitchFamily="34" charset="0"/>
                <a:ea typeface="Calibri" panose="020F0502020204030204" pitchFamily="34" charset="0"/>
                <a:cs typeface="Calibri" panose="020F0502020204030204" pitchFamily="34" charset="0"/>
              </a:rPr>
              <a:t>County lines: </a:t>
            </a:r>
            <a:r>
              <a:rPr lang="en-GB" dirty="0">
                <a:latin typeface="Calibri" panose="020F0502020204030204" pitchFamily="34" charset="0"/>
                <a:ea typeface="Calibri" panose="020F0502020204030204" pitchFamily="34" charset="0"/>
                <a:cs typeface="Calibri" panose="020F0502020204030204" pitchFamily="34" charset="0"/>
              </a:rPr>
              <a:t>exploitation of vulnerable individuals by ruthless gang members to sell drugs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Many gang member relocate outside urban areas for market value as vulnerable youths and people are more easily targeted in areas with less police presence and therefore homes are used as drug dens and people exploited due to vulnerabilities such as finances, caretakers, homelessness and many more reasons.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More than 57% of areas affected by county lines include coastal towns. </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The police have implemented a strategy known as  “Operation Engaged”, while working alongside other policing agencies and the National Police Chief’s Council.</a:t>
            </a: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r>
              <a:rPr lang="en-GB" b="1" dirty="0">
                <a:latin typeface="Calibri" panose="020F0502020204030204" pitchFamily="34" charset="0"/>
                <a:ea typeface="Calibri" panose="020F0502020204030204" pitchFamily="34" charset="0"/>
                <a:cs typeface="Calibri" panose="020F0502020204030204" pitchFamily="34" charset="0"/>
              </a:rPr>
              <a:t>Protect  vulnerable locations: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Those areas such as care homes and pupil referral units make children more susceptible to exploitation through gangs.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Gang members often target schools and wait for children to willing leave school during periods of time that the school would not notice the child's absence. For example, break time and waiting for parents to collect their children after school, and then returning the youths before the activity is noticed. </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The Department for Education are taking appropriate measures to raising the quality and safeguarding of children in care homes and are advising those who are particularly vulnerable to exploitation to refrain from leaving their home when there is immediate risk to their safety.</a:t>
            </a:r>
          </a:p>
          <a:p>
            <a:pPr marL="0" indent="0">
              <a:buFont typeface="Arial" panose="020B0604020202020204" pitchFamily="34" charset="0"/>
              <a:buNone/>
            </a:pPr>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r>
              <a:rPr lang="en-GB" b="1" dirty="0">
                <a:latin typeface="Calibri" panose="020F0502020204030204" pitchFamily="34" charset="0"/>
                <a:ea typeface="Calibri" panose="020F0502020204030204" pitchFamily="34" charset="0"/>
                <a:cs typeface="Calibri" panose="020F0502020204030204" pitchFamily="34" charset="0"/>
              </a:rPr>
              <a:t>Reduce violence and knife crime:</a:t>
            </a:r>
          </a:p>
          <a:p>
            <a:endParaRPr lang="en-GB"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The Ending Gangs and Youth Violence Programme have effectively developed a local response to gang violence by collaborating with key partners in local areas.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In June 2015, the government implemented an amended gang  injunction power, including a statutory definition of gang violence and drug dealing so that police can effectively respond to gang violence in local areas through hot-spot and problem-orientated policing .</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Information sharing on gang-affected offenders is another method that the Home Office and Ministry of Justice are collaborating to enforce national information sharing that will reduce duplication between agencies and improve resettlement for offenders back into society.</a:t>
            </a: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r>
              <a:rPr lang="en-GB" b="1" dirty="0">
                <a:latin typeface="Calibri" panose="020F0502020204030204" pitchFamily="34" charset="0"/>
                <a:ea typeface="Calibri" panose="020F0502020204030204" pitchFamily="34" charset="0"/>
                <a:cs typeface="Calibri" panose="020F0502020204030204" pitchFamily="34" charset="0"/>
              </a:rPr>
              <a:t>Safeguard gang associated women and girls:</a:t>
            </a:r>
          </a:p>
          <a:p>
            <a:endParaRPr lang="en-GB"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Improvements in safeguarding women and girls has improved at local level due to local partners and agencies working together to educate and identify vulnerable women and girls.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A combination of innovative approaches and tools to help women and girls who are involved in gang related activity to improve their lifestyle and encourage leaving gangs.</a:t>
            </a: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r>
              <a:rPr lang="en-GB" b="1" dirty="0">
                <a:latin typeface="Calibri" panose="020F0502020204030204" pitchFamily="34" charset="0"/>
                <a:ea typeface="Calibri" panose="020F0502020204030204" pitchFamily="34" charset="0"/>
                <a:cs typeface="Calibri" panose="020F0502020204030204" pitchFamily="34" charset="0"/>
              </a:rPr>
              <a:t>Promote early intervention:</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Through using evidence from the Early intervention Foundation, children who are vulnerable can be easily identified and supported.</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Promoting early-intervention is crucial to deter people from joining gangs.</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The Home Office are working with the Department of Health to identify mental health issues and combat vulnerability through providing support for those who are vulnerable.</a:t>
            </a:r>
          </a:p>
          <a:p>
            <a:pPr marL="171450" indent="-171450">
              <a:buFont typeface="Arial" panose="020B0604020202020204" pitchFamily="34" charset="0"/>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r>
              <a:rPr lang="en-GB" b="1" dirty="0">
                <a:latin typeface="Calibri" panose="020F0502020204030204" pitchFamily="34" charset="0"/>
                <a:ea typeface="Calibri" panose="020F0502020204030204" pitchFamily="34" charset="0"/>
                <a:cs typeface="Calibri" panose="020F0502020204030204" pitchFamily="34" charset="0"/>
              </a:rPr>
              <a:t>Promote meaningful alternative to gangs:</a:t>
            </a:r>
          </a:p>
          <a:p>
            <a:pPr marL="0" indent="0">
              <a:buFont typeface="Arial" panose="020B0604020202020204" pitchFamily="34" charset="0"/>
              <a:buNone/>
            </a:pPr>
            <a:endParaRPr lang="en-GB" b="0"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b="0" dirty="0">
                <a:latin typeface="Calibri" panose="020F0502020204030204" pitchFamily="34" charset="0"/>
                <a:ea typeface="Calibri" panose="020F0502020204030204" pitchFamily="34" charset="0"/>
                <a:cs typeface="Calibri" panose="020F0502020204030204" pitchFamily="34" charset="0"/>
              </a:rPr>
              <a:t>Present alternative hobbies and employment opportunities to decrease the likelihood that people who are vulnerable to join gangs.</a:t>
            </a:r>
          </a:p>
          <a:p>
            <a:pPr marL="171450" indent="-171450">
              <a:buFont typeface="Arial" panose="020B0604020202020204" pitchFamily="34" charset="0"/>
              <a:buChar char="•"/>
            </a:pPr>
            <a:r>
              <a:rPr lang="en-GB" b="0" dirty="0">
                <a:latin typeface="Calibri" panose="020F0502020204030204" pitchFamily="34" charset="0"/>
                <a:ea typeface="Calibri" panose="020F0502020204030204" pitchFamily="34" charset="0"/>
                <a:cs typeface="Calibri" panose="020F0502020204030204" pitchFamily="34" charset="0"/>
              </a:rPr>
              <a:t>DWP is implementing demand led jobcentre support to ensure smooth transition from school to employment by offering training opportunities.</a:t>
            </a: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13</a:t>
            </a:fld>
            <a:endParaRPr lang="en-GB"/>
          </a:p>
        </p:txBody>
      </p:sp>
    </p:spTree>
    <p:extLst>
      <p:ext uri="{BB962C8B-B14F-4D97-AF65-F5344CB8AC3E}">
        <p14:creationId xmlns:p14="http://schemas.microsoft.com/office/powerpoint/2010/main" val="593646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Ending knife crime:</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b="1" dirty="0">
                <a:latin typeface="Calibri" panose="020F0502020204030204" pitchFamily="34" charset="0"/>
                <a:ea typeface="Calibri" panose="020F0502020204030204" pitchFamily="34" charset="0"/>
                <a:cs typeface="Calibri" panose="020F0502020204030204" pitchFamily="34" charset="0"/>
              </a:rPr>
              <a:t>Stop and Search:</a:t>
            </a:r>
          </a:p>
          <a:p>
            <a:pPr marL="171450" indent="-171450">
              <a:buFontTx/>
              <a:buChar char="-"/>
            </a:pPr>
            <a:r>
              <a:rPr lang="en-GB" dirty="0">
                <a:latin typeface="Calibri" panose="020F0502020204030204" pitchFamily="34" charset="0"/>
                <a:ea typeface="Calibri" panose="020F0502020204030204" pitchFamily="34" charset="0"/>
                <a:cs typeface="Calibri" panose="020F0502020204030204" pitchFamily="34" charset="0"/>
              </a:rPr>
              <a:t>S.60 of the Criminal Justice and Public Order Act 1994 allows police officers to stop and search anyone without suspicion. The need for the ‘reasonable grounds’ element is not required for section 60. The power under this section allows officers to prevent the carrying of weapons and dangerous instruments, however, challenges presented with s.60 of stop and search powers are relevant to concerns regarding the targeting of specific communities such as BAME communities. Accordingly, Tuckers Criminal Solicitors (2024) state that BAME individuals were 9 times more likely to be stop and searched by the police compared to white individuals. Consequently, leading to distrust within the police and degrading police-community relationships, one of the core foundations of policing (College of Policing, 2023). The Home Office (2023) has been collaborating with police partners in order to improve s.60 stop and search challenges relevant to police-community relationships and trust by ensuring transparency and lawful conduct. </a:t>
            </a:r>
          </a:p>
          <a:p>
            <a:pPr marL="171450" indent="-171450">
              <a:buFontTx/>
              <a:buChar char="-"/>
            </a:pPr>
            <a:r>
              <a:rPr lang="en-GB" dirty="0">
                <a:latin typeface="Calibri" panose="020F0502020204030204" pitchFamily="34" charset="0"/>
                <a:ea typeface="Calibri" panose="020F0502020204030204" pitchFamily="34" charset="0"/>
                <a:cs typeface="Calibri" panose="020F0502020204030204" pitchFamily="34" charset="0"/>
              </a:rPr>
              <a:t>The Home Office (2022) presents statistics that suggest that stop and search has increased by 85% since 2019 and has contributed to the removal of over 50,000 deadly knives and offensive weapons, preventing potential crimes of fatality. </a:t>
            </a:r>
          </a:p>
          <a:p>
            <a:pPr marL="171450" indent="-171450">
              <a:buFontTx/>
              <a:buChar char="-"/>
            </a:pPr>
            <a:r>
              <a:rPr lang="en-GB" dirty="0">
                <a:latin typeface="Calibri" panose="020F0502020204030204" pitchFamily="34" charset="0"/>
                <a:ea typeface="Calibri" panose="020F0502020204030204" pitchFamily="34" charset="0"/>
                <a:cs typeface="Calibri" panose="020F0502020204030204" pitchFamily="34" charset="0"/>
              </a:rPr>
              <a:t>On the contrary, the government exclaims that complete transparency and confidence in the police may differ due to operational policing methods that cannot be changed (Home Office, 2022).</a:t>
            </a:r>
          </a:p>
          <a:p>
            <a:pPr marL="171450" indent="-171450">
              <a:buFontTx/>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171450" indent="-171450">
              <a:buFontTx/>
              <a:buChar char="-"/>
            </a:pPr>
            <a:r>
              <a:rPr lang="en-GB" b="1" dirty="0">
                <a:latin typeface="Calibri" panose="020F0502020204030204" pitchFamily="34" charset="0"/>
                <a:ea typeface="Calibri" panose="020F0502020204030204" pitchFamily="34" charset="0"/>
                <a:cs typeface="Calibri" panose="020F0502020204030204" pitchFamily="34" charset="0"/>
              </a:rPr>
              <a:t>Beating Crime Plan 2021: </a:t>
            </a:r>
            <a:r>
              <a:rPr lang="en-GB" dirty="0">
                <a:latin typeface="Calibri" panose="020F0502020204030204" pitchFamily="34" charset="0"/>
                <a:ea typeface="Calibri" panose="020F0502020204030204" pitchFamily="34" charset="0"/>
                <a:cs typeface="Calibri" panose="020F0502020204030204" pitchFamily="34" charset="0"/>
              </a:rPr>
              <a:t>The plan aims to improve community safety by reducing neighbourhood crime, decreasing homicide, tackling serious violence and setting out a strategic approach to the UK’s capability and capacity to deal with fraud and cybercrime. </a:t>
            </a:r>
          </a:p>
          <a:p>
            <a:pPr marL="171450" indent="-171450">
              <a:buFont typeface="Arial" panose="020B0604020202020204" pitchFamily="34" charset="0"/>
              <a:buChar char="•"/>
            </a:pPr>
            <a:r>
              <a:rPr lang="en-GB" dirty="0">
                <a:latin typeface="Calibri" panose="020F0502020204030204" pitchFamily="34" charset="0"/>
                <a:ea typeface="Calibri" panose="020F0502020204030204" pitchFamily="34" charset="0"/>
                <a:cs typeface="Calibri" panose="020F0502020204030204" pitchFamily="34" charset="0"/>
              </a:rPr>
              <a:t>The UK Government (2021) confirms that the approach is effective as statistics display that in 2020, serious violence decreased by 8% and neighbourhood crime fell by 12%.</a:t>
            </a:r>
          </a:p>
          <a:p>
            <a:pPr marL="171450" indent="-171450">
              <a:buFont typeface="Arial" panose="020B0604020202020204" pitchFamily="34" charset="0"/>
              <a:buChar char="•"/>
            </a:pPr>
            <a:endParaRPr lang="en-GB" b="1"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endParaRPr lang="en-GB" b="1"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03D73868-6DC5-45BC-85FB-51F7672D7512}" type="slidenum">
              <a:rPr lang="en-GB" smtClean="0"/>
              <a:t>14</a:t>
            </a:fld>
            <a:endParaRPr lang="en-GB"/>
          </a:p>
        </p:txBody>
      </p:sp>
    </p:spTree>
    <p:extLst>
      <p:ext uri="{BB962C8B-B14F-4D97-AF65-F5344CB8AC3E}">
        <p14:creationId xmlns:p14="http://schemas.microsoft.com/office/powerpoint/2010/main" val="25108804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What more could be done for SOC?</a:t>
            </a:r>
          </a:p>
          <a:p>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r>
              <a:rPr lang="en-GB" dirty="0">
                <a:latin typeface="Calibri" panose="020F0502020204030204" pitchFamily="34" charset="0"/>
                <a:ea typeface="Calibri" panose="020F0502020204030204" pitchFamily="34" charset="0"/>
                <a:cs typeface="Calibri" panose="020F0502020204030204" pitchFamily="34" charset="0"/>
              </a:rPr>
              <a:t>Despite the HM Government Strategy (2023-2028) for SOC – “No Place to Hide”, more specific interventions are necessary to prevent SOC from happening. </a:t>
            </a:r>
          </a:p>
          <a:p>
            <a:pPr marL="0" indent="0">
              <a:buFont typeface="Arial" panose="020B0604020202020204" pitchFamily="34" charset="0"/>
              <a:buNone/>
            </a:pPr>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Font typeface="Arial" panose="020B0604020202020204" pitchFamily="34" charset="0"/>
              <a:buNone/>
            </a:pPr>
            <a:r>
              <a:rPr lang="en-GB" dirty="0">
                <a:latin typeface="Calibri" panose="020F0502020204030204" pitchFamily="34" charset="0"/>
                <a:ea typeface="Calibri" panose="020F0502020204030204" pitchFamily="34" charset="0"/>
                <a:cs typeface="Calibri" panose="020F0502020204030204" pitchFamily="34" charset="0"/>
              </a:rPr>
              <a:t>For example : </a:t>
            </a:r>
            <a:r>
              <a:rPr lang="en-GB" b="1" dirty="0">
                <a:latin typeface="Calibri" panose="020F0502020204030204" pitchFamily="34" charset="0"/>
                <a:ea typeface="Calibri" panose="020F0502020204030204" pitchFamily="34" charset="0"/>
                <a:cs typeface="Calibri" panose="020F0502020204030204" pitchFamily="34" charset="0"/>
              </a:rPr>
              <a:t>What more could be done to prevent knife crime?</a:t>
            </a:r>
          </a:p>
          <a:p>
            <a:pPr marL="0" indent="0">
              <a:buFont typeface="Arial" panose="020B0604020202020204" pitchFamily="34" charset="0"/>
              <a:buNone/>
            </a:pPr>
            <a:endParaRPr lang="en-GB" b="1" dirty="0">
              <a:latin typeface="Calibri" panose="020F0502020204030204" pitchFamily="34" charset="0"/>
              <a:ea typeface="Calibri" panose="020F0502020204030204" pitchFamily="34" charset="0"/>
              <a:cs typeface="Calibri" panose="020F0502020204030204" pitchFamily="34" charset="0"/>
            </a:endParaRPr>
          </a:p>
          <a:p>
            <a:pPr marL="171450" indent="-171450">
              <a:buFontTx/>
              <a:buChar char="-"/>
            </a:pPr>
            <a:r>
              <a:rPr lang="en-GB" dirty="0">
                <a:latin typeface="Calibri" panose="020F0502020204030204" pitchFamily="34" charset="0"/>
                <a:ea typeface="Calibri" panose="020F0502020204030204" pitchFamily="34" charset="0"/>
                <a:cs typeface="Calibri" panose="020F0502020204030204" pitchFamily="34" charset="0"/>
              </a:rPr>
              <a:t>Despite targeted interventions to stop young people from being exploited by gangs, police enabling s.60 Stop and Search without any suspicion will alienate and lower trust in police legitimacy (Murray et al., 2020). Therefore, increasing offending rates. Sage Publications (2024) state that one of the primary factors contributing to weapon carrying is self –protection. carrying a weapon for self-protection seems to outweigh the possibility of getting caught with the weapon or the possibility of victimisation (Sage Publications, 2024). An increase in distrust means that offending will increase as feelings of seeking revenge and </a:t>
            </a:r>
            <a:r>
              <a:rPr lang="en-GB">
                <a:latin typeface="Calibri" panose="020F0502020204030204" pitchFamily="34" charset="0"/>
                <a:ea typeface="Calibri" panose="020F0502020204030204" pitchFamily="34" charset="0"/>
                <a:cs typeface="Calibri" panose="020F0502020204030204" pitchFamily="34" charset="0"/>
              </a:rPr>
              <a:t>individuals lack of </a:t>
            </a:r>
            <a:r>
              <a:rPr lang="en-GB" dirty="0">
                <a:latin typeface="Calibri" panose="020F0502020204030204" pitchFamily="34" charset="0"/>
                <a:ea typeface="Calibri" panose="020F0502020204030204" pitchFamily="34" charset="0"/>
                <a:cs typeface="Calibri" panose="020F0502020204030204" pitchFamily="34" charset="0"/>
              </a:rPr>
              <a:t>faith in police resources and capability means that individuals will take justice into their own hands. </a:t>
            </a:r>
          </a:p>
          <a:p>
            <a:pPr marL="171450" indent="-171450">
              <a:buFontTx/>
              <a:buChar char="-"/>
            </a:pPr>
            <a:endParaRPr lang="en-GB" dirty="0">
              <a:latin typeface="Calibri" panose="020F0502020204030204" pitchFamily="34" charset="0"/>
              <a:ea typeface="Calibri" panose="020F0502020204030204" pitchFamily="34" charset="0"/>
              <a:cs typeface="Calibri" panose="020F0502020204030204" pitchFamily="34" charset="0"/>
            </a:endParaRPr>
          </a:p>
          <a:p>
            <a:pPr marL="171450" indent="-171450">
              <a:buFontTx/>
              <a:buChar char="-"/>
            </a:pPr>
            <a:r>
              <a:rPr lang="en-GB" dirty="0">
                <a:latin typeface="Calibri" panose="020F0502020204030204" pitchFamily="34" charset="0"/>
                <a:ea typeface="Calibri" panose="020F0502020204030204" pitchFamily="34" charset="0"/>
                <a:cs typeface="Calibri" panose="020F0502020204030204" pitchFamily="34" charset="0"/>
              </a:rPr>
              <a:t>Crime Journals suggest that tackling knife crime is increasingly difficult as police databases continue to collect and record data regarding crimes such as robbery and violent acts with the use of weapons such as firearms and other violent weapons, making it difficult to distinguish knife crime within the data. Accordingly, due to the inability to accurately filter the amount of knife crimes that occur, police need a more consistent approach to recording knife crimes by being more precise about what types of knives have been used in crime and seized through police intervention.  Therefore, raising awareness for the public and increasing reporting (Bullock, 2023). </a:t>
            </a:r>
          </a:p>
          <a:p>
            <a:pPr marL="171450" indent="-171450">
              <a:buFontTx/>
              <a:buChar char="-"/>
            </a:pPr>
            <a:r>
              <a:rPr lang="en-GB" dirty="0">
                <a:latin typeface="Calibri" panose="020F0502020204030204" pitchFamily="34" charset="0"/>
                <a:ea typeface="Calibri" panose="020F0502020204030204" pitchFamily="34" charset="0"/>
                <a:cs typeface="Calibri" panose="020F0502020204030204" pitchFamily="34" charset="0"/>
              </a:rPr>
              <a:t>Similarly, Bullock (2023) communicates that over-reliance on police recorded data only shows a fraction of the issue regarding knife crime and therefore policing interventions are less specific. </a:t>
            </a:r>
          </a:p>
          <a:p>
            <a:pPr marL="0" indent="0">
              <a:buFontTx/>
              <a:buNone/>
            </a:pPr>
            <a:endParaRPr lang="en-GB" dirty="0"/>
          </a:p>
          <a:p>
            <a:pPr marL="171450" indent="-171450">
              <a:buFontTx/>
              <a:buChar char="-"/>
            </a:pPr>
            <a:endParaRPr lang="en-GB" dirty="0"/>
          </a:p>
          <a:p>
            <a:pPr marL="0" indent="0">
              <a:buFontTx/>
              <a:buNone/>
            </a:pPr>
            <a:endParaRPr lang="en-GB" dirty="0"/>
          </a:p>
        </p:txBody>
      </p:sp>
      <p:sp>
        <p:nvSpPr>
          <p:cNvPr id="4" name="Slide Number Placeholder 3"/>
          <p:cNvSpPr>
            <a:spLocks noGrp="1"/>
          </p:cNvSpPr>
          <p:nvPr>
            <p:ph type="sldNum" sz="quarter" idx="5"/>
          </p:nvPr>
        </p:nvSpPr>
        <p:spPr/>
        <p:txBody>
          <a:bodyPr/>
          <a:lstStyle/>
          <a:p>
            <a:fld id="{03D73868-6DC5-45BC-85FB-51F7672D7512}" type="slidenum">
              <a:rPr lang="en-GB" smtClean="0"/>
              <a:t>15</a:t>
            </a:fld>
            <a:endParaRPr lang="en-GB"/>
          </a:p>
        </p:txBody>
      </p:sp>
    </p:spTree>
    <p:extLst>
      <p:ext uri="{BB962C8B-B14F-4D97-AF65-F5344CB8AC3E}">
        <p14:creationId xmlns:p14="http://schemas.microsoft.com/office/powerpoint/2010/main" val="4009381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p:txBody>
      </p:sp>
      <p:sp>
        <p:nvSpPr>
          <p:cNvPr id="4" name="Slide Number Placeholder 3"/>
          <p:cNvSpPr>
            <a:spLocks noGrp="1"/>
          </p:cNvSpPr>
          <p:nvPr>
            <p:ph type="sldNum" sz="quarter" idx="5"/>
          </p:nvPr>
        </p:nvSpPr>
        <p:spPr/>
        <p:txBody>
          <a:bodyPr/>
          <a:lstStyle/>
          <a:p>
            <a:fld id="{03D73868-6DC5-45BC-85FB-51F7672D7512}" type="slidenum">
              <a:rPr lang="en-GB" smtClean="0"/>
              <a:t>16</a:t>
            </a:fld>
            <a:endParaRPr lang="en-GB"/>
          </a:p>
        </p:txBody>
      </p:sp>
    </p:spTree>
    <p:extLst>
      <p:ext uri="{BB962C8B-B14F-4D97-AF65-F5344CB8AC3E}">
        <p14:creationId xmlns:p14="http://schemas.microsoft.com/office/powerpoint/2010/main" val="2204883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6847D-1CF6-46BA-B46B-48BED0604A28}"/>
              </a:ext>
            </a:extLst>
          </p:cNvPr>
          <p:cNvSpPr>
            <a:spLocks noGrp="1"/>
          </p:cNvSpPr>
          <p:nvPr>
            <p:ph type="ctrTitle"/>
          </p:nvPr>
        </p:nvSpPr>
        <p:spPr>
          <a:xfrm>
            <a:off x="1524000" y="1122363"/>
            <a:ext cx="9144000" cy="2387600"/>
          </a:xfrm>
        </p:spPr>
        <p:txBody>
          <a:bodyPr anchor="b"/>
          <a:lstStyle>
            <a:lvl1pPr algn="ctr">
              <a:defRPr sz="6000" b="1" cap="all" spc="1500" baseline="0">
                <a:latin typeface="+mj-lt"/>
                <a:ea typeface="Source Sans Pro SemiBold" panose="020B0603030403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7FB4F5A5-C931-4A4C-B6B1-EF4C95965BFF}"/>
              </a:ext>
            </a:extLst>
          </p:cNvPr>
          <p:cNvSpPr>
            <a:spLocks noGrp="1"/>
          </p:cNvSpPr>
          <p:nvPr>
            <p:ph type="subTitle" idx="1"/>
          </p:nvPr>
        </p:nvSpPr>
        <p:spPr>
          <a:xfrm>
            <a:off x="1524000" y="3602038"/>
            <a:ext cx="9144000" cy="1655762"/>
          </a:xfrm>
        </p:spPr>
        <p:txBody>
          <a:bodyPr/>
          <a:lstStyle>
            <a:lvl1pPr marL="0" indent="0" algn="ctr">
              <a:buNone/>
              <a:defRPr sz="2400" cap="all" spc="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grpSp>
        <p:nvGrpSpPr>
          <p:cNvPr id="7" name="Graphic 185">
            <a:extLst>
              <a:ext uri="{FF2B5EF4-FFF2-40B4-BE49-F238E27FC236}">
                <a16:creationId xmlns:a16="http://schemas.microsoft.com/office/drawing/2014/main" id="{8A351602-3772-4279-B0D3-A523F6F6EAB3}"/>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A5AAAA75-5FFB-4C07-AD4A-3146773E6CDD}"/>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1479895E-3847-44BB-8404-28F14219FB70}"/>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0E02F68-8149-4236-8D9F-6B550F78B93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956FCAAB-F073-4561-A484-42C7DD10DC26}"/>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CF8DB94-87A3-43E9-9BBB-301CFF0FB05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35DE4AEC-B6E4-439C-B716-EBE3D4D1DC76}"/>
              </a:ext>
            </a:extLst>
          </p:cNvPr>
          <p:cNvSpPr>
            <a:spLocks noGrp="1"/>
          </p:cNvSpPr>
          <p:nvPr>
            <p:ph type="dt" sz="half" idx="10"/>
          </p:nvPr>
        </p:nvSpPr>
        <p:spPr/>
        <p:txBody>
          <a:bodyPr/>
          <a:lstStyle/>
          <a:p>
            <a:fld id="{D6D0F569-AC90-44EB-9EF4-4E5C2F5D823C}" type="datetime1">
              <a:rPr lang="en-US" smtClean="0"/>
              <a:t>5/1/2024</a:t>
            </a:fld>
            <a:endParaRPr lang="en-US" dirty="0"/>
          </a:p>
        </p:txBody>
      </p:sp>
      <p:sp>
        <p:nvSpPr>
          <p:cNvPr id="5" name="Footer Placeholder 4">
            <a:extLst>
              <a:ext uri="{FF2B5EF4-FFF2-40B4-BE49-F238E27FC236}">
                <a16:creationId xmlns:a16="http://schemas.microsoft.com/office/drawing/2014/main" id="{F478BC18-102E-45BF-8FEA-801E9C59D143}"/>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FAA8BF5F-B1F8-461F-9B3D-7D50D02423E7}"/>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7D6BF779-0B8C-4CC2-9268-9506AD0C5331}"/>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587523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88500-1605-41EA-A15F-9B79DF7E405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C9B14AC8-25A5-4D7F-BF23-CB20AA2ECF50}"/>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aphic 185">
            <a:extLst>
              <a:ext uri="{FF2B5EF4-FFF2-40B4-BE49-F238E27FC236}">
                <a16:creationId xmlns:a16="http://schemas.microsoft.com/office/drawing/2014/main" id="{8997F1B7-1EE7-4EA5-A5A4-866F9A810C9F}"/>
              </a:ext>
              <a:ext uri="{C183D7F6-B498-43B3-948B-1728B52AA6E4}">
                <adec:decorative xmlns:adec="http://schemas.microsoft.com/office/drawing/2017/decorative" val="1"/>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B5E13483-2FB6-4753-8402-06FDC3498E0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88F0DF22-F640-4002-B783-DF1C6A9473F6}"/>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9C2787B8-7984-4332-B611-D3D3DE898FE0}"/>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AF3646C-B3D7-4F57-8FD2-CD93CEB39214}"/>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65FA7DA-93A0-43A4-834C-0F1BB9806A8C}"/>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21995D22-0146-4DE2-9E78-4C00333D499A}"/>
              </a:ext>
            </a:extLst>
          </p:cNvPr>
          <p:cNvSpPr>
            <a:spLocks noGrp="1"/>
          </p:cNvSpPr>
          <p:nvPr>
            <p:ph type="dt" sz="half" idx="10"/>
          </p:nvPr>
        </p:nvSpPr>
        <p:spPr/>
        <p:txBody>
          <a:bodyPr/>
          <a:lstStyle/>
          <a:p>
            <a:fld id="{8C2D79EF-17C8-45D8-9866-DAF5723FC604}" type="datetime1">
              <a:rPr lang="en-US" smtClean="0"/>
              <a:t>5/1/2024</a:t>
            </a:fld>
            <a:endParaRPr lang="en-US" dirty="0"/>
          </a:p>
        </p:txBody>
      </p:sp>
      <p:sp>
        <p:nvSpPr>
          <p:cNvPr id="5" name="Footer Placeholder 4">
            <a:extLst>
              <a:ext uri="{FF2B5EF4-FFF2-40B4-BE49-F238E27FC236}">
                <a16:creationId xmlns:a16="http://schemas.microsoft.com/office/drawing/2014/main" id="{6459717A-A1FE-485D-AFFF-2C7026C710A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76DB88B-64CF-4100-8F07-D191DD7939F9}"/>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104332FF-8349-42A5-B5C8-5EE3825CE252}"/>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688286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FE6C-EBF1-47DE-8468-E7125172B735}"/>
              </a:ext>
            </a:extLst>
          </p:cNvPr>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24104992-D139-48DC-BCCE-D71EA23CA2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7" name="Graphic 185">
            <a:extLst>
              <a:ext uri="{FF2B5EF4-FFF2-40B4-BE49-F238E27FC236}">
                <a16:creationId xmlns:a16="http://schemas.microsoft.com/office/drawing/2014/main" id="{A8C5E768-0E62-4DE7-A0AF-93121DA8439E}"/>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6402845F-9E8A-41E1-B051-1AAA46C997A2}"/>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A45C410-5FD0-4339-A3BC-A865DE4190A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C7B0B703-8BA8-483C-A433-C44C809687DE}"/>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CCFA03D-B879-419B-88B9-F4F3645C8AF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6B0260A-6B2D-4F54-8614-60BC3103E166}"/>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751AB8F6-0796-47E9-B1D4-760B7CCFC75D}"/>
              </a:ext>
            </a:extLst>
          </p:cNvPr>
          <p:cNvSpPr>
            <a:spLocks noGrp="1"/>
          </p:cNvSpPr>
          <p:nvPr>
            <p:ph type="dt" sz="half" idx="10"/>
          </p:nvPr>
        </p:nvSpPr>
        <p:spPr/>
        <p:txBody>
          <a:bodyPr/>
          <a:lstStyle/>
          <a:p>
            <a:fld id="{DFFC2ADC-3680-4013-A757-E4663495DB98}" type="datetime1">
              <a:rPr lang="en-US" smtClean="0"/>
              <a:t>5/1/2024</a:t>
            </a:fld>
            <a:endParaRPr lang="en-US" dirty="0"/>
          </a:p>
        </p:txBody>
      </p:sp>
      <p:sp>
        <p:nvSpPr>
          <p:cNvPr id="5" name="Footer Placeholder 4">
            <a:extLst>
              <a:ext uri="{FF2B5EF4-FFF2-40B4-BE49-F238E27FC236}">
                <a16:creationId xmlns:a16="http://schemas.microsoft.com/office/drawing/2014/main" id="{37886FC0-7327-44D9-B689-0AE73FD25596}"/>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219D265-BFBA-4C93-9B1A-B9483AE6BF32}"/>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464F5FEB-DE92-47DA-8C46-DC088E8960A4}"/>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4068819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637BE-B22F-40EE-94F0-04549BC56238}"/>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AA71582-4BAF-4211-AD4A-476ED6EB115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99DCF6B-C800-4345-BAE9-EE9FA65903F2}"/>
              </a:ext>
            </a:extLst>
          </p:cNvPr>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aphic 185">
            <a:extLst>
              <a:ext uri="{FF2B5EF4-FFF2-40B4-BE49-F238E27FC236}">
                <a16:creationId xmlns:a16="http://schemas.microsoft.com/office/drawing/2014/main" id="{E6190A1E-5381-43C4-B058-7758339984D6}"/>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F7E35469-0BEA-4E5E-955F-1AA300A62DE5}"/>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8F650BE-565E-4A52-8143-7A87700FC5F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286A3F89-AA2A-44E5-915E-C47A069EB68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C57F514-AB27-4489-8D3C-01DD1025DDAD}"/>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0141169F-1C39-4D04-AF32-D0D14D004B05}"/>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93087465-759F-4895-8FC6-DD464FB918CA}"/>
              </a:ext>
            </a:extLst>
          </p:cNvPr>
          <p:cNvSpPr>
            <a:spLocks noGrp="1"/>
          </p:cNvSpPr>
          <p:nvPr>
            <p:ph type="dt" sz="half" idx="10"/>
          </p:nvPr>
        </p:nvSpPr>
        <p:spPr/>
        <p:txBody>
          <a:bodyPr/>
          <a:lstStyle/>
          <a:p>
            <a:fld id="{4751BA94-5DCA-4F19-960F-0FB2BD5EE85A}" type="datetime1">
              <a:rPr lang="en-US" smtClean="0"/>
              <a:t>5/1/2024</a:t>
            </a:fld>
            <a:endParaRPr lang="en-US" dirty="0"/>
          </a:p>
        </p:txBody>
      </p:sp>
      <p:sp>
        <p:nvSpPr>
          <p:cNvPr id="6" name="Footer Placeholder 5">
            <a:extLst>
              <a:ext uri="{FF2B5EF4-FFF2-40B4-BE49-F238E27FC236}">
                <a16:creationId xmlns:a16="http://schemas.microsoft.com/office/drawing/2014/main" id="{92F1AA18-D8A5-44D9-881C-522258ED54D7}"/>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1C1BA574-A76A-4F4C-8CBD-768278B66E72}"/>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2793E083-ADC4-4391-83DD-781529A66110}"/>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085382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1B666-D6BE-4FA8-9CF1-F15FD58B0CBF}"/>
              </a:ext>
            </a:extLst>
          </p:cNvPr>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BCE4B4A-DE64-4563-83CD-C40B1D681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1DA0314-0202-4E6D-8352-C28376A9C086}"/>
              </a:ext>
            </a:extLst>
          </p:cNvPr>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B56083-87B4-4603-B6FF-A9EB68E3E6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33708CF-F028-4917-A9CB-59BF5248A20D}"/>
              </a:ext>
            </a:extLst>
          </p:cNvPr>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0" name="Graphic 185">
            <a:extLst>
              <a:ext uri="{FF2B5EF4-FFF2-40B4-BE49-F238E27FC236}">
                <a16:creationId xmlns:a16="http://schemas.microsoft.com/office/drawing/2014/main" id="{81B934BF-E239-47E1-93E9-EA3182162D21}"/>
              </a:ext>
            </a:extLst>
          </p:cNvPr>
          <p:cNvGrpSpPr/>
          <p:nvPr/>
        </p:nvGrpSpPr>
        <p:grpSpPr>
          <a:xfrm>
            <a:off x="10999563" y="5987064"/>
            <a:ext cx="1054467" cy="469689"/>
            <a:chOff x="9841624" y="4115729"/>
            <a:chExt cx="602170" cy="268223"/>
          </a:xfrm>
          <a:solidFill>
            <a:schemeClr val="tx1"/>
          </a:solidFill>
        </p:grpSpPr>
        <p:sp>
          <p:nvSpPr>
            <p:cNvPr id="11" name="Freeform: Shape 10">
              <a:extLst>
                <a:ext uri="{FF2B5EF4-FFF2-40B4-BE49-F238E27FC236}">
                  <a16:creationId xmlns:a16="http://schemas.microsoft.com/office/drawing/2014/main" id="{C3BBF177-5044-426A-93ED-64BDC84BF184}"/>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74270648-77F5-4D28-B691-DA57AA28FD73}"/>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6086B770-2F70-4B7B-9525-286BBD63AD7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57DDC14D-7AE3-41CD-ADFC-A3601D4F9DF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42181834-8401-4B66-85EE-1CBF57807DA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7" name="Date Placeholder 6">
            <a:extLst>
              <a:ext uri="{FF2B5EF4-FFF2-40B4-BE49-F238E27FC236}">
                <a16:creationId xmlns:a16="http://schemas.microsoft.com/office/drawing/2014/main" id="{A433C091-3B62-4087-9A97-63BBE28CFF17}"/>
              </a:ext>
            </a:extLst>
          </p:cNvPr>
          <p:cNvSpPr>
            <a:spLocks noGrp="1"/>
          </p:cNvSpPr>
          <p:nvPr>
            <p:ph type="dt" sz="half" idx="10"/>
          </p:nvPr>
        </p:nvSpPr>
        <p:spPr/>
        <p:txBody>
          <a:bodyPr/>
          <a:lstStyle/>
          <a:p>
            <a:fld id="{01BED947-38D9-44AC-8B89-E79758333B77}" type="datetime1">
              <a:rPr lang="en-US" smtClean="0"/>
              <a:t>5/1/2024</a:t>
            </a:fld>
            <a:endParaRPr lang="en-US" dirty="0"/>
          </a:p>
        </p:txBody>
      </p:sp>
      <p:sp>
        <p:nvSpPr>
          <p:cNvPr id="8" name="Footer Placeholder 7">
            <a:extLst>
              <a:ext uri="{FF2B5EF4-FFF2-40B4-BE49-F238E27FC236}">
                <a16:creationId xmlns:a16="http://schemas.microsoft.com/office/drawing/2014/main" id="{870710C3-2723-4847-BCAF-96D9FAE50555}"/>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96618B2C-95AC-4438-97FD-07ACF297B8FE}"/>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7" name="Oval 16">
            <a:extLst>
              <a:ext uri="{FF2B5EF4-FFF2-40B4-BE49-F238E27FC236}">
                <a16:creationId xmlns:a16="http://schemas.microsoft.com/office/drawing/2014/main" id="{D6B0F5A7-6E8A-4BCD-8F1F-233ECD21B262}"/>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856919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9CF7F-748D-4598-983E-96A2BE26930A}"/>
              </a:ext>
            </a:extLst>
          </p:cNvPr>
          <p:cNvSpPr>
            <a:spLocks noGrp="1"/>
          </p:cNvSpPr>
          <p:nvPr>
            <p:ph type="title"/>
          </p:nvPr>
        </p:nvSpPr>
        <p:spPr/>
        <p:txBody>
          <a:bodyPr/>
          <a:lstStyle/>
          <a:p>
            <a:r>
              <a:rPr lang="en-US" dirty="0"/>
              <a:t>Click to edit Master title style</a:t>
            </a:r>
          </a:p>
        </p:txBody>
      </p:sp>
      <p:grpSp>
        <p:nvGrpSpPr>
          <p:cNvPr id="6" name="Graphic 185">
            <a:extLst>
              <a:ext uri="{FF2B5EF4-FFF2-40B4-BE49-F238E27FC236}">
                <a16:creationId xmlns:a16="http://schemas.microsoft.com/office/drawing/2014/main" id="{DFD4D3BE-80D4-4E69-9C76-F0D8517DF690}"/>
              </a:ext>
            </a:extLst>
          </p:cNvPr>
          <p:cNvGrpSpPr/>
          <p:nvPr/>
        </p:nvGrpSpPr>
        <p:grpSpPr>
          <a:xfrm>
            <a:off x="10999563" y="5987064"/>
            <a:ext cx="1054467" cy="469689"/>
            <a:chOff x="9841624" y="4115729"/>
            <a:chExt cx="602170" cy="268223"/>
          </a:xfrm>
          <a:solidFill>
            <a:schemeClr val="tx1"/>
          </a:solidFill>
        </p:grpSpPr>
        <p:sp>
          <p:nvSpPr>
            <p:cNvPr id="7" name="Freeform: Shape 6">
              <a:extLst>
                <a:ext uri="{FF2B5EF4-FFF2-40B4-BE49-F238E27FC236}">
                  <a16:creationId xmlns:a16="http://schemas.microsoft.com/office/drawing/2014/main" id="{A0B6E97F-00E1-4372-8978-8BCBDC9026E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CC7651B7-7A30-4AFA-A4D7-0B0C5D2DDAA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FD2FC5CA-556B-4409-B084-34753A1F04E6}"/>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E63FB41-EE1F-4889-9096-3A38936330D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0DD19F3B-7B3E-4861-8FDA-D0116C96C16E}"/>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 name="Date Placeholder 2">
            <a:extLst>
              <a:ext uri="{FF2B5EF4-FFF2-40B4-BE49-F238E27FC236}">
                <a16:creationId xmlns:a16="http://schemas.microsoft.com/office/drawing/2014/main" id="{410A2C46-C908-4010-AAE2-9FA41B145C4D}"/>
              </a:ext>
            </a:extLst>
          </p:cNvPr>
          <p:cNvSpPr>
            <a:spLocks noGrp="1"/>
          </p:cNvSpPr>
          <p:nvPr>
            <p:ph type="dt" sz="half" idx="10"/>
          </p:nvPr>
        </p:nvSpPr>
        <p:spPr/>
        <p:txBody>
          <a:bodyPr/>
          <a:lstStyle/>
          <a:p>
            <a:fld id="{3781E23F-BD3C-4F23-B116-2B758120C8AC}" type="datetime1">
              <a:rPr lang="en-US" smtClean="0"/>
              <a:t>5/1/2024</a:t>
            </a:fld>
            <a:endParaRPr lang="en-US" dirty="0"/>
          </a:p>
        </p:txBody>
      </p:sp>
      <p:sp>
        <p:nvSpPr>
          <p:cNvPr id="4" name="Footer Placeholder 3">
            <a:extLst>
              <a:ext uri="{FF2B5EF4-FFF2-40B4-BE49-F238E27FC236}">
                <a16:creationId xmlns:a16="http://schemas.microsoft.com/office/drawing/2014/main" id="{C7CF5279-7D37-4D98-9A70-987C84F62C2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896FAD0-59EF-49AA-BBC6-A0EC184DD2C9}"/>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3" name="Oval 12">
            <a:extLst>
              <a:ext uri="{FF2B5EF4-FFF2-40B4-BE49-F238E27FC236}">
                <a16:creationId xmlns:a16="http://schemas.microsoft.com/office/drawing/2014/main" id="{876EB399-18D2-46D5-8757-35FCFF8EA80D}"/>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148630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aphic 185">
            <a:extLst>
              <a:ext uri="{FF2B5EF4-FFF2-40B4-BE49-F238E27FC236}">
                <a16:creationId xmlns:a16="http://schemas.microsoft.com/office/drawing/2014/main" id="{773CCE17-EE0F-40E0-B7AE-CF7677B64709}"/>
              </a:ext>
            </a:extLst>
          </p:cNvPr>
          <p:cNvGrpSpPr/>
          <p:nvPr/>
        </p:nvGrpSpPr>
        <p:grpSpPr>
          <a:xfrm>
            <a:off x="10999563" y="5987064"/>
            <a:ext cx="1054467" cy="469689"/>
            <a:chOff x="9841624" y="4115729"/>
            <a:chExt cx="602170" cy="268223"/>
          </a:xfrm>
          <a:solidFill>
            <a:schemeClr val="tx1"/>
          </a:solidFill>
        </p:grpSpPr>
        <p:sp>
          <p:nvSpPr>
            <p:cNvPr id="6" name="Freeform: Shape 5">
              <a:extLst>
                <a:ext uri="{FF2B5EF4-FFF2-40B4-BE49-F238E27FC236}">
                  <a16:creationId xmlns:a16="http://schemas.microsoft.com/office/drawing/2014/main" id="{B0AC6C4E-6EA5-454A-AB84-8B94D8B585EC}"/>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B4329338-925B-4677-BA6E-4357D37DB54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334C0A08-043F-4818-BA1D-BCC9F811A873}"/>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DCB185DD-ED0D-4633-8098-95C4A6F177CC}"/>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2AD50526-B611-40B6-BB45-AE82F0EF5992}"/>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 name="Date Placeholder 1">
            <a:extLst>
              <a:ext uri="{FF2B5EF4-FFF2-40B4-BE49-F238E27FC236}">
                <a16:creationId xmlns:a16="http://schemas.microsoft.com/office/drawing/2014/main" id="{0708C302-4224-4668-8CAC-3267172A0C93}"/>
              </a:ext>
            </a:extLst>
          </p:cNvPr>
          <p:cNvSpPr>
            <a:spLocks noGrp="1"/>
          </p:cNvSpPr>
          <p:nvPr>
            <p:ph type="dt" sz="half" idx="10"/>
          </p:nvPr>
        </p:nvSpPr>
        <p:spPr/>
        <p:txBody>
          <a:bodyPr/>
          <a:lstStyle/>
          <a:p>
            <a:fld id="{473CFAA9-6D59-4D98-869E-ACBDB83B2CA4}" type="datetime1">
              <a:rPr lang="en-US" smtClean="0"/>
              <a:t>5/1/2024</a:t>
            </a:fld>
            <a:endParaRPr lang="en-US"/>
          </a:p>
        </p:txBody>
      </p:sp>
      <p:sp>
        <p:nvSpPr>
          <p:cNvPr id="3" name="Footer Placeholder 2">
            <a:extLst>
              <a:ext uri="{FF2B5EF4-FFF2-40B4-BE49-F238E27FC236}">
                <a16:creationId xmlns:a16="http://schemas.microsoft.com/office/drawing/2014/main" id="{F0C8FC22-AEB6-4BAF-BF93-41A2C757CCC7}"/>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252CA88A-5462-4F17-AFA0-52721ADDBB8F}"/>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2" name="Oval 11">
            <a:extLst>
              <a:ext uri="{FF2B5EF4-FFF2-40B4-BE49-F238E27FC236}">
                <a16:creationId xmlns:a16="http://schemas.microsoft.com/office/drawing/2014/main" id="{70CCC791-94D7-4BB8-9EDF-423CEA1F6215}"/>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692398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AC37-C5B5-462A-BE4A-E55CEBF2A341}"/>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6A4B007F-32A8-4688-BBEF-4FCB99DF5E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1DF2E2EB-BF8A-44A4-8AE0-BD6C31B1D9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grpSp>
        <p:nvGrpSpPr>
          <p:cNvPr id="8" name="Graphic 185">
            <a:extLst>
              <a:ext uri="{FF2B5EF4-FFF2-40B4-BE49-F238E27FC236}">
                <a16:creationId xmlns:a16="http://schemas.microsoft.com/office/drawing/2014/main" id="{FC9E188F-54C8-4547-9F8C-525712AD7DB6}"/>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B99C4538-3939-47A9-A590-09FF21960653}"/>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541CA75-5D05-4996-A26D-CE0C909CD5F7}"/>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6305856-26BC-4BCC-BEF3-5E9CED94177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C69651C-AC37-4CD2-8367-19297D7E2389}"/>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3E9031B-BA8D-4D9D-9BB3-A16F7A80F854}"/>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269840A2-CF60-4C47-B955-E65BC451FE73}"/>
              </a:ext>
            </a:extLst>
          </p:cNvPr>
          <p:cNvSpPr>
            <a:spLocks noGrp="1"/>
          </p:cNvSpPr>
          <p:nvPr>
            <p:ph type="dt" sz="half" idx="10"/>
          </p:nvPr>
        </p:nvSpPr>
        <p:spPr/>
        <p:txBody>
          <a:bodyPr/>
          <a:lstStyle/>
          <a:p>
            <a:fld id="{DC410804-27E3-430A-BB42-B831260DE39A}" type="datetime1">
              <a:rPr lang="en-US" smtClean="0"/>
              <a:t>5/1/2024</a:t>
            </a:fld>
            <a:endParaRPr lang="en-US" dirty="0"/>
          </a:p>
        </p:txBody>
      </p:sp>
      <p:sp>
        <p:nvSpPr>
          <p:cNvPr id="6" name="Footer Placeholder 5">
            <a:extLst>
              <a:ext uri="{FF2B5EF4-FFF2-40B4-BE49-F238E27FC236}">
                <a16:creationId xmlns:a16="http://schemas.microsoft.com/office/drawing/2014/main" id="{3179DC6E-CC55-47AB-A405-5FB7EE2D191D}"/>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6D5D5E7D-EBA7-4DB0-8C78-7EB8A85FA4FF}"/>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C5B051DE-636E-4B3C-9886-2055CE23E49A}"/>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422096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1D355-3146-41D1-B7DC-20B8ACE390AC}"/>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FAD4AAFB-E8F8-4FD1-8C6A-ED2C3FAD50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E051AF1-B16F-43B9-95CC-C17B570DEC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grpSp>
        <p:nvGrpSpPr>
          <p:cNvPr id="8" name="Graphic 185">
            <a:extLst>
              <a:ext uri="{FF2B5EF4-FFF2-40B4-BE49-F238E27FC236}">
                <a16:creationId xmlns:a16="http://schemas.microsoft.com/office/drawing/2014/main" id="{C8B77273-9FF7-4B93-8385-AD09A5F86AE5}"/>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3117A673-3729-4EAD-9E8C-52BEBF74B857}"/>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EE8DB752-94CD-4A94-BDE3-DD285EB89F3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2F8DDFC-E5CA-4F36-B2BE-BCE49D4F6C9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0BB589AE-2F9C-4C83-8DC7-1205CB03752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7AC9A2DE-3C9E-4CD0-8C7A-CC5F9F9942E4}"/>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D68C8714-2467-4715-934E-6787C84F7929}"/>
              </a:ext>
            </a:extLst>
          </p:cNvPr>
          <p:cNvSpPr>
            <a:spLocks noGrp="1"/>
          </p:cNvSpPr>
          <p:nvPr>
            <p:ph type="dt" sz="half" idx="10"/>
          </p:nvPr>
        </p:nvSpPr>
        <p:spPr/>
        <p:txBody>
          <a:bodyPr/>
          <a:lstStyle/>
          <a:p>
            <a:fld id="{60E22DE3-3D1A-4D53-B9A6-6C7463B8C992}" type="datetime1">
              <a:rPr lang="en-US" smtClean="0"/>
              <a:t>5/1/2024</a:t>
            </a:fld>
            <a:endParaRPr lang="en-US" dirty="0"/>
          </a:p>
        </p:txBody>
      </p:sp>
      <p:sp>
        <p:nvSpPr>
          <p:cNvPr id="6" name="Footer Placeholder 5">
            <a:extLst>
              <a:ext uri="{FF2B5EF4-FFF2-40B4-BE49-F238E27FC236}">
                <a16:creationId xmlns:a16="http://schemas.microsoft.com/office/drawing/2014/main" id="{A46F13D6-03EC-4D31-8BB1-9FFDE3633C21}"/>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7C65D4DD-A2A4-4DF6-9527-E5F12FEB936C}"/>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FD202F3A-9FDE-4E11-B865-FBAEC415F880}"/>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605653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3A871-D377-4EC0-9ACF-86842F01E1D0}"/>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F3D53202-92A9-45A3-B812-777DB9578B44}"/>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aphic 185">
            <a:extLst>
              <a:ext uri="{FF2B5EF4-FFF2-40B4-BE49-F238E27FC236}">
                <a16:creationId xmlns:a16="http://schemas.microsoft.com/office/drawing/2014/main" id="{7196FB0C-3A9D-4892-90C9-21F3459AAD9E}"/>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16938C96-CF0F-4B69-A695-913F11BFC6F0}"/>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3CA7E6BB-6B60-4BF5-9D3E-A3FE782EF5B0}"/>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F693EDA-57B3-4AEB-863B-B198C2A5A8E3}"/>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3A04A96-045F-4B6E-AEEE-11A2FA01B4FC}"/>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7FB357DC-5AD3-44F4-879B-5AD6B18AC36F}"/>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FA2CA47F-83AD-4BE3-AC2F-6C17883F78C7}"/>
              </a:ext>
            </a:extLst>
          </p:cNvPr>
          <p:cNvSpPr>
            <a:spLocks noGrp="1"/>
          </p:cNvSpPr>
          <p:nvPr>
            <p:ph type="dt" sz="half" idx="10"/>
          </p:nvPr>
        </p:nvSpPr>
        <p:spPr/>
        <p:txBody>
          <a:bodyPr/>
          <a:lstStyle/>
          <a:p>
            <a:fld id="{46BA7D41-E8B7-4A0B-B861-3EC4AE88917D}" type="datetime1">
              <a:rPr lang="en-US" smtClean="0"/>
              <a:t>5/1/2024</a:t>
            </a:fld>
            <a:endParaRPr lang="en-US" dirty="0"/>
          </a:p>
        </p:txBody>
      </p:sp>
      <p:sp>
        <p:nvSpPr>
          <p:cNvPr id="5" name="Footer Placeholder 4">
            <a:extLst>
              <a:ext uri="{FF2B5EF4-FFF2-40B4-BE49-F238E27FC236}">
                <a16:creationId xmlns:a16="http://schemas.microsoft.com/office/drawing/2014/main" id="{21118A72-3200-4597-A9C5-0D9ECFF3E8C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D70055A-71D4-49B4-8A8F-19AFDB84E958}"/>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0B0E5D27-C447-432F-982D-B60FDD6F34AD}"/>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182652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C59DBB-9256-464D-8A6A-8BDA71541D6A}"/>
              </a:ext>
            </a:extLst>
          </p:cNvPr>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6A25E310-E6CB-4838-8E9B-B288DA552776}"/>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aphic 185">
            <a:extLst>
              <a:ext uri="{FF2B5EF4-FFF2-40B4-BE49-F238E27FC236}">
                <a16:creationId xmlns:a16="http://schemas.microsoft.com/office/drawing/2014/main" id="{BCF412A8-E798-47AD-ABD9-98D76A55D30B}"/>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E70160C5-475D-401A-AEE2-2C04E99A1518}"/>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07CC7CE9-9C7F-49C2-8609-47BF523390F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26FD5F1-978C-45AF-9086-D5DBE1F01681}"/>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873AB1C-723A-4FB4-9B23-65BAF507483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1DE5510-5094-4FA4-96E5-AD4841D1C38A}"/>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F7CE2202-679F-48B0-B2DD-F6F54711224B}"/>
              </a:ext>
            </a:extLst>
          </p:cNvPr>
          <p:cNvSpPr>
            <a:spLocks noGrp="1"/>
          </p:cNvSpPr>
          <p:nvPr>
            <p:ph type="dt" sz="half" idx="10"/>
          </p:nvPr>
        </p:nvSpPr>
        <p:spPr/>
        <p:txBody>
          <a:bodyPr/>
          <a:lstStyle/>
          <a:p>
            <a:fld id="{A7C34823-0B19-4B4E-A643-7A3B0A3D24D6}" type="datetime1">
              <a:rPr lang="en-US" smtClean="0"/>
              <a:t>5/1/2024</a:t>
            </a:fld>
            <a:endParaRPr lang="en-US" dirty="0"/>
          </a:p>
        </p:txBody>
      </p:sp>
      <p:sp>
        <p:nvSpPr>
          <p:cNvPr id="5" name="Footer Placeholder 4">
            <a:extLst>
              <a:ext uri="{FF2B5EF4-FFF2-40B4-BE49-F238E27FC236}">
                <a16:creationId xmlns:a16="http://schemas.microsoft.com/office/drawing/2014/main" id="{D07BC83D-E4C0-49E1-ADA1-1AF403984BD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31BF211E-B2EA-4CDC-9E84-B6898394921B}"/>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1FE2F5FD-5D31-4C1D-82F8-93624C7B0A3C}"/>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97133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33F5C3-CD4B-4472-B59A-49D460CB1C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72236B-AB2C-4D6F-AE15-700992DA91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090F509-07BE-4446-8772-F44E09936B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cap="all" spc="100" baseline="0">
                <a:solidFill>
                  <a:schemeClr val="tx1">
                    <a:tint val="75000"/>
                  </a:schemeClr>
                </a:solidFill>
                <a:latin typeface="+mn-lt"/>
                <a:ea typeface="Source Sans Pro SemiBold" panose="020B0603030403020204" pitchFamily="34" charset="0"/>
              </a:defRPr>
            </a:lvl1pPr>
          </a:lstStyle>
          <a:p>
            <a:fld id="{5ECD8B30-1B71-45A1-8314-D59C86F581E1}" type="datetime1">
              <a:rPr lang="en-US" smtClean="0"/>
              <a:pPr/>
              <a:t>5/1/2024</a:t>
            </a:fld>
            <a:endParaRPr lang="en-US" b="1" dirty="0"/>
          </a:p>
        </p:txBody>
      </p:sp>
      <p:sp>
        <p:nvSpPr>
          <p:cNvPr id="5" name="Footer Placeholder 4">
            <a:extLst>
              <a:ext uri="{FF2B5EF4-FFF2-40B4-BE49-F238E27FC236}">
                <a16:creationId xmlns:a16="http://schemas.microsoft.com/office/drawing/2014/main" id="{501B927E-3833-4F85-99B5-56B5F1E540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cap="all" spc="100" baseline="0">
                <a:solidFill>
                  <a:schemeClr val="tx1">
                    <a:tint val="75000"/>
                  </a:schemeClr>
                </a:solidFill>
                <a:latin typeface="+mn-lt"/>
                <a:ea typeface="Source Sans Pro SemiBold" panose="020B0603030403020204" pitchFamily="34" charset="0"/>
              </a:defRPr>
            </a:lvl1pPr>
          </a:lstStyle>
          <a:p>
            <a:r>
              <a:rPr lang="en-US" dirty="0"/>
              <a:t>Sample Footer Text</a:t>
            </a:r>
            <a:endParaRPr lang="en-US" b="1" dirty="0"/>
          </a:p>
        </p:txBody>
      </p:sp>
      <p:sp>
        <p:nvSpPr>
          <p:cNvPr id="6" name="Slide Number Placeholder 5">
            <a:extLst>
              <a:ext uri="{FF2B5EF4-FFF2-40B4-BE49-F238E27FC236}">
                <a16:creationId xmlns:a16="http://schemas.microsoft.com/office/drawing/2014/main" id="{E628CB64-4E98-43DE-B543-7BE5B329DB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cap="all" spc="100" baseline="0">
                <a:solidFill>
                  <a:schemeClr val="tx1">
                    <a:tint val="75000"/>
                  </a:schemeClr>
                </a:solidFill>
                <a:latin typeface="+mn-lt"/>
                <a:ea typeface="Source Sans Pro SemiBold" panose="020B0603030403020204" pitchFamily="34" charset="0"/>
              </a:defRPr>
            </a:lvl1pPr>
          </a:lstStyle>
          <a:p>
            <a:fld id="{F3450C42-9A0B-4425-92C2-70FCF7C45734}" type="slidenum">
              <a:rPr lang="en-US" smtClean="0"/>
              <a:pPr/>
              <a:t>‹#›</a:t>
            </a:fld>
            <a:endParaRPr lang="en-US" b="1" dirty="0"/>
          </a:p>
        </p:txBody>
      </p:sp>
    </p:spTree>
    <p:extLst>
      <p:ext uri="{BB962C8B-B14F-4D97-AF65-F5344CB8AC3E}">
        <p14:creationId xmlns:p14="http://schemas.microsoft.com/office/powerpoint/2010/main" val="321256596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birminghammail.co.uk/black-country/most-fearsome-gangs-nicknames-how-24527948" TargetMode="External"/><Relationship Id="rId2" Type="http://schemas.openxmlformats.org/officeDocument/2006/relationships/hyperlink" Target="https://researchbriefings.files.parliament.uk/documents/SN04304/SN04304.pdf" TargetMode="External"/><Relationship Id="rId1" Type="http://schemas.openxmlformats.org/officeDocument/2006/relationships/slideLayout" Target="../slideLayouts/slideLayout7.xml"/><Relationship Id="rId6" Type="http://schemas.openxmlformats.org/officeDocument/2006/relationships/hyperlink" Target="https://www.mirror.co.uk/news/politics/breaking-knife-crime-rises-nearly-31962939" TargetMode="External"/><Relationship Id="rId5" Type="http://schemas.openxmlformats.org/officeDocument/2006/relationships/hyperlink" Target="https://www.civitas.org.uk/pdf/CrimesOfTheCommunity.pdf" TargetMode="External"/><Relationship Id="rId4" Type="http://schemas.openxmlformats.org/officeDocument/2006/relationships/hyperlink" Target="https://discovery.ucl.ac.uk/id/eprint/10148313/1/Skarlatidou_Understanding%20Knife%20Crime%20and%20Trust%20in%20Police%20with%20Young%20People%20in%20East%20London_AOP.pdf/"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researchbriefings.files.parliament.uk/documents/CBP-9264/CBP-9264.pdf" TargetMode="External"/><Relationship Id="rId2" Type="http://schemas.openxmlformats.org/officeDocument/2006/relationships/hyperlink" Target="https://crimestoppers-uk.org/keeping-safe/community-family/serious-and-organised-crime#:~:text=The%20definition%20of%20serious%20and,the%20potential%20of%20financial%20gain./" TargetMode="External"/><Relationship Id="rId1" Type="http://schemas.openxmlformats.org/officeDocument/2006/relationships/slideLayout" Target="../slideLayouts/slideLayout7.xml"/><Relationship Id="rId4" Type="http://schemas.openxmlformats.org/officeDocument/2006/relationships/hyperlink" Target="https://assets.publishing.service.gov.uk/media/65796db30467eb000d55f677/SOC_Strategy_2023_28.pdf"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ons.gov.uk/visualisations/dvc653/index.html" TargetMode="External"/><Relationship Id="rId3" Type="http://schemas.openxmlformats.org/officeDocument/2006/relationships/hyperlink" Target="https://www.local.gov.uk/sites/default/files/documents/tackling-serious-and-orga-44a.pdf" TargetMode="External"/><Relationship Id="rId7" Type="http://schemas.openxmlformats.org/officeDocument/2006/relationships/hyperlink" Target="https://www.independent.co.uk/news/uk/london-office-for-national-statistics-england-wales-gangs-b2279272.html" TargetMode="External"/><Relationship Id="rId2" Type="http://schemas.openxmlformats.org/officeDocument/2006/relationships/hyperlink" Target="https://assets.publishing.service.gov.uk/media/5a7c74e8e5274a5255bcec63/horr73.pdf/" TargetMode="External"/><Relationship Id="rId1" Type="http://schemas.openxmlformats.org/officeDocument/2006/relationships/slideLayout" Target="../slideLayouts/slideLayout7.xml"/><Relationship Id="rId6" Type="http://schemas.openxmlformats.org/officeDocument/2006/relationships/hyperlink" Target="https://www.nationalcrimeagency.gov.uk/what-we-do/crime-threats/fraud-and-economic-crime/" TargetMode="External"/><Relationship Id="rId5" Type="http://schemas.openxmlformats.org/officeDocument/2006/relationships/hyperlink" Target="https://nationalcrimeagency.gov.uk/nsa-overview-of-soc" TargetMode="External"/><Relationship Id="rId4" Type="http://schemas.openxmlformats.org/officeDocument/2006/relationships/hyperlink" Target="https://www.college.police.uk/guidance/knife-crime-evidence-briefing/understanding-causes-knife-crime"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centreforsocialjustice.org.uk/library/it-can-be-stopped" TargetMode="External"/><Relationship Id="rId2" Type="http://schemas.openxmlformats.org/officeDocument/2006/relationships/hyperlink" Target="https://assets.production.copweb.aws.college.police.uk/s3fs-public/2021-11/Knife-crime-a-problem-solving-guide.pdf" TargetMode="External"/><Relationship Id="rId1" Type="http://schemas.openxmlformats.org/officeDocument/2006/relationships/slideLayout" Target="../slideLayouts/slideLayout7.xml"/><Relationship Id="rId5" Type="http://schemas.openxmlformats.org/officeDocument/2006/relationships/hyperlink" Target="https://www.westnorthants.gov.uk/personal-safety/knife-crime-and-gangs" TargetMode="External"/><Relationship Id="rId4" Type="http://schemas.openxmlformats.org/officeDocument/2006/relationships/hyperlink" Target="https://www.theguardian.com/uk-news/2023/nov/11/teenager-victims-violence-knife-crime-gang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6AE4803-DEEA-01F2-750B-7D1B8F70239C}"/>
              </a:ext>
              <a:ext uri="{C183D7F6-B498-43B3-948B-1728B52AA6E4}">
                <adec:decorative xmlns:adec="http://schemas.microsoft.com/office/drawing/2017/decorative" val="1"/>
              </a:ext>
            </a:extLst>
          </p:cNvPr>
          <p:cNvPicPr>
            <a:picLocks noChangeAspect="1"/>
          </p:cNvPicPr>
          <p:nvPr/>
        </p:nvPicPr>
        <p:blipFill rotWithShape="1">
          <a:blip r:embed="rId3"/>
          <a:srcRect l="20063" r="2" b="2"/>
          <a:stretch/>
        </p:blipFill>
        <p:spPr>
          <a:xfrm>
            <a:off x="1241047" y="1826276"/>
            <a:ext cx="2191414" cy="3307964"/>
          </a:xfrm>
          <a:prstGeom prst="rect">
            <a:avLst/>
          </a:prstGeom>
          <a:ln w="28575">
            <a:noFill/>
          </a:ln>
        </p:spPr>
      </p:pic>
      <p:grpSp>
        <p:nvGrpSpPr>
          <p:cNvPr id="51" name="Group 50">
            <a:extLst>
              <a:ext uri="{FF2B5EF4-FFF2-40B4-BE49-F238E27FC236}">
                <a16:creationId xmlns:a16="http://schemas.microsoft.com/office/drawing/2014/main" id="{FC1BD014-5623-4064-BAFE-A5AAAFB3CE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35096" y="657544"/>
            <a:ext cx="4843727" cy="5534144"/>
            <a:chOff x="1674895" y="1345036"/>
            <a:chExt cx="5428610" cy="4210939"/>
          </a:xfrm>
        </p:grpSpPr>
        <p:sp>
          <p:nvSpPr>
            <p:cNvPr id="52" name="Rectangle 51">
              <a:extLst>
                <a:ext uri="{FF2B5EF4-FFF2-40B4-BE49-F238E27FC236}">
                  <a16:creationId xmlns:a16="http://schemas.microsoft.com/office/drawing/2014/main" id="{A27BC42E-B225-42FA-9AB5-F860C44BBD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EECF5D0B-A89A-4902-8D22-AFB1D55AC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55" name="Rectangle 54">
            <a:extLst>
              <a:ext uri="{FF2B5EF4-FFF2-40B4-BE49-F238E27FC236}">
                <a16:creationId xmlns:a16="http://schemas.microsoft.com/office/drawing/2014/main" id="{7871DA93-90AF-40F3-A1A1-04E166972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88435" y="401247"/>
            <a:ext cx="4860256" cy="5669873"/>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D70238-0BEE-F496-3884-137B486092A4}"/>
              </a:ext>
            </a:extLst>
          </p:cNvPr>
          <p:cNvSpPr/>
          <p:nvPr/>
        </p:nvSpPr>
        <p:spPr>
          <a:xfrm>
            <a:off x="6746495" y="786880"/>
            <a:ext cx="4802196" cy="3596201"/>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200" b="1" cap="all" spc="1500" dirty="0">
                <a:ln w="9525">
                  <a:solidFill>
                    <a:schemeClr val="bg1"/>
                  </a:solidFill>
                  <a:prstDash val="solid"/>
                </a:ln>
                <a:effectLst>
                  <a:outerShdw blurRad="12700" dist="38100" dir="2700000" algn="tl" rotWithShape="0">
                    <a:schemeClr val="bg1">
                      <a:lumMod val="50000"/>
                    </a:schemeClr>
                  </a:outerShdw>
                </a:effectLst>
                <a:latin typeface="+mj-lt"/>
                <a:ea typeface="Source Sans Pro SemiBold" panose="020B0603030403020204" pitchFamily="34" charset="0"/>
                <a:cs typeface="+mj-cs"/>
              </a:rPr>
              <a:t>Serious and Organised Crime Within the UK :</a:t>
            </a:r>
          </a:p>
        </p:txBody>
      </p:sp>
      <p:sp>
        <p:nvSpPr>
          <p:cNvPr id="6" name="Rectangle 5">
            <a:extLst>
              <a:ext uri="{FF2B5EF4-FFF2-40B4-BE49-F238E27FC236}">
                <a16:creationId xmlns:a16="http://schemas.microsoft.com/office/drawing/2014/main" id="{AD022038-0D75-2439-565E-CB330D0A55B4}"/>
              </a:ext>
            </a:extLst>
          </p:cNvPr>
          <p:cNvSpPr/>
          <p:nvPr/>
        </p:nvSpPr>
        <p:spPr>
          <a:xfrm>
            <a:off x="7012297" y="4475155"/>
            <a:ext cx="4203323" cy="1143291"/>
          </a:xfrm>
          <a:prstGeom prst="rect">
            <a:avLst/>
          </a:prstGeom>
        </p:spPr>
        <p:txBody>
          <a:bodyPr vert="horz" lIns="91440" tIns="45720" rIns="91440" bIns="45720" rtlCol="0">
            <a:normAutofit/>
          </a:bodyPr>
          <a:lstStyle/>
          <a:p>
            <a:pPr algn="ctr">
              <a:lnSpc>
                <a:spcPct val="90000"/>
              </a:lnSpc>
              <a:spcBef>
                <a:spcPts val="1000"/>
              </a:spcBef>
            </a:pPr>
            <a:r>
              <a:rPr lang="en-US" sz="2400" b="0" cap="all" spc="400" dirty="0">
                <a:ln w="0"/>
                <a:effectLst>
                  <a:outerShdw blurRad="38100" dist="19050" dir="2700000" algn="tl" rotWithShape="0">
                    <a:schemeClr val="dk1">
                      <a:alpha val="40000"/>
                    </a:schemeClr>
                  </a:outerShdw>
                </a:effectLst>
              </a:rPr>
              <a:t>(SOC)</a:t>
            </a:r>
          </a:p>
        </p:txBody>
      </p:sp>
      <p:sp>
        <p:nvSpPr>
          <p:cNvPr id="57" name="Graphic 212">
            <a:extLst>
              <a:ext uri="{FF2B5EF4-FFF2-40B4-BE49-F238E27FC236}">
                <a16:creationId xmlns:a16="http://schemas.microsoft.com/office/drawing/2014/main" id="{4FB204DF-284E-45F6-A017-79A4DF57BC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0051" y="771024"/>
            <a:ext cx="693403" cy="693403"/>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59" name="Graphic 212">
            <a:extLst>
              <a:ext uri="{FF2B5EF4-FFF2-40B4-BE49-F238E27FC236}">
                <a16:creationId xmlns:a16="http://schemas.microsoft.com/office/drawing/2014/main" id="{70616F44-B954-409D-87BC-C69465EDE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0051" y="771024"/>
            <a:ext cx="693403" cy="693403"/>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61" name="Freeform: Shape 60">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003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dirty="0"/>
          </a:p>
        </p:txBody>
      </p:sp>
      <p:sp>
        <p:nvSpPr>
          <p:cNvPr id="63" name="Freeform: Shape 62">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76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dirty="0"/>
          </a:p>
        </p:txBody>
      </p:sp>
      <p:sp>
        <p:nvSpPr>
          <p:cNvPr id="65" name="Oval 64">
            <a:extLst>
              <a:ext uri="{FF2B5EF4-FFF2-40B4-BE49-F238E27FC236}">
                <a16:creationId xmlns:a16="http://schemas.microsoft.com/office/drawing/2014/main" id="{4D1A5E71-B6B6-486A-8CDC-C7ABD9B90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512" y="4357092"/>
            <a:ext cx="319941" cy="31994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67" name="Oval 66">
            <a:extLst>
              <a:ext uri="{FF2B5EF4-FFF2-40B4-BE49-F238E27FC236}">
                <a16:creationId xmlns:a16="http://schemas.microsoft.com/office/drawing/2014/main" id="{5D981608-D865-4AD7-AC34-A2398EA19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512" y="4357092"/>
            <a:ext cx="319941" cy="319941"/>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69"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59160" y="5987064"/>
            <a:ext cx="1054466" cy="469689"/>
            <a:chOff x="9841624" y="4115729"/>
            <a:chExt cx="602169" cy="268223"/>
          </a:xfrm>
          <a:solidFill>
            <a:schemeClr val="tx1"/>
          </a:solidFill>
        </p:grpSpPr>
        <p:sp>
          <p:nvSpPr>
            <p:cNvPr id="70" name="Freeform: Shape 69">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grpSp>
      <p:pic>
        <p:nvPicPr>
          <p:cNvPr id="1026" name="Picture 2" descr="Detective board with photos of suspected criminals, crime scenes and evidence with red threads, toned stock photo">
            <a:extLst>
              <a:ext uri="{FF2B5EF4-FFF2-40B4-BE49-F238E27FC236}">
                <a16:creationId xmlns:a16="http://schemas.microsoft.com/office/drawing/2014/main" id="{D8DF5D75-7F84-AF89-79DE-3BC244D6F0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071" y="1464427"/>
            <a:ext cx="5724763" cy="440703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6D41C4D-AD0A-F12D-6550-093A639C353F}"/>
              </a:ext>
            </a:extLst>
          </p:cNvPr>
          <p:cNvSpPr txBox="1"/>
          <p:nvPr/>
        </p:nvSpPr>
        <p:spPr>
          <a:xfrm>
            <a:off x="9501142" y="4902390"/>
            <a:ext cx="2779459" cy="923330"/>
          </a:xfrm>
          <a:prstGeom prst="rect">
            <a:avLst/>
          </a:prstGeom>
          <a:noFill/>
        </p:spPr>
        <p:txBody>
          <a:bodyPr wrap="square" rtlCol="0">
            <a:spAutoFit/>
          </a:bodyPr>
          <a:lstStyle/>
          <a:p>
            <a:r>
              <a:rPr lang="en-GB" dirty="0"/>
              <a:t>By: Ella Jade Smith</a:t>
            </a:r>
          </a:p>
          <a:p>
            <a:r>
              <a:rPr lang="en-GB" dirty="0"/>
              <a:t>Assignment 2:SOC</a:t>
            </a:r>
          </a:p>
          <a:p>
            <a:r>
              <a:rPr lang="en-GB" dirty="0"/>
              <a:t>02/05/2024</a:t>
            </a:r>
          </a:p>
        </p:txBody>
      </p:sp>
    </p:spTree>
    <p:extLst>
      <p:ext uri="{BB962C8B-B14F-4D97-AF65-F5344CB8AC3E}">
        <p14:creationId xmlns:p14="http://schemas.microsoft.com/office/powerpoint/2010/main" val="3836591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aphic 185">
            <a:extLst>
              <a:ext uri="{FF2B5EF4-FFF2-40B4-BE49-F238E27FC236}">
                <a16:creationId xmlns:a16="http://schemas.microsoft.com/office/drawing/2014/main" id="{8997F1B7-1EE7-4EA5-A5A4-866F9A810C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12" name="Freeform: Shape 11">
              <a:extLst>
                <a:ext uri="{FF2B5EF4-FFF2-40B4-BE49-F238E27FC236}">
                  <a16:creationId xmlns:a16="http://schemas.microsoft.com/office/drawing/2014/main" id="{B5E13483-2FB6-4753-8402-06FDC349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88F0DF22-F640-4002-B783-DF1C6A9473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9C2787B8-7984-4332-B611-D3D3DE898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5AF3646C-B3D7-4F57-8FD2-CD93CEB392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16" name="Freeform: Shape 15">
              <a:extLst>
                <a:ext uri="{FF2B5EF4-FFF2-40B4-BE49-F238E27FC236}">
                  <a16:creationId xmlns:a16="http://schemas.microsoft.com/office/drawing/2014/main" id="{C65FA7DA-93A0-43A4-834C-0F1BB9806A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grpSp>
      <p:sp>
        <p:nvSpPr>
          <p:cNvPr id="18" name="Oval 17">
            <a:extLst>
              <a:ext uri="{FF2B5EF4-FFF2-40B4-BE49-F238E27FC236}">
                <a16:creationId xmlns:a16="http://schemas.microsoft.com/office/drawing/2014/main" id="{104332FF-8349-42A5-B5C8-5EE3825CE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useBgFill="1">
        <p:nvSpPr>
          <p:cNvPr id="20" name="Rectangle 19">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5EFEC5F-6502-B963-6F52-3C40B7D4893A}"/>
              </a:ext>
            </a:extLst>
          </p:cNvPr>
          <p:cNvSpPr>
            <a:spLocks noGrp="1"/>
          </p:cNvSpPr>
          <p:nvPr>
            <p:ph type="ctrTitle"/>
          </p:nvPr>
        </p:nvSpPr>
        <p:spPr>
          <a:xfrm>
            <a:off x="1331088" y="565739"/>
            <a:ext cx="9745883" cy="1124949"/>
          </a:xfrm>
        </p:spPr>
        <p:txBody>
          <a:bodyPr vert="horz" lIns="91440" tIns="45720" rIns="91440" bIns="45720" rtlCol="0" anchor="ctr">
            <a:normAutofit/>
          </a:bodyPr>
          <a:lstStyle/>
          <a:p>
            <a:pPr algn="l"/>
            <a:r>
              <a:rPr lang="en-US" sz="4400" dirty="0">
                <a:ea typeface="+mj-ea"/>
              </a:rPr>
              <a:t>What is SOC?</a:t>
            </a:r>
          </a:p>
        </p:txBody>
      </p:sp>
      <p:sp>
        <p:nvSpPr>
          <p:cNvPr id="22" name="Freeform: Shape 21">
            <a:extLst>
              <a:ext uri="{FF2B5EF4-FFF2-40B4-BE49-F238E27FC236}">
                <a16:creationId xmlns:a16="http://schemas.microsoft.com/office/drawing/2014/main" id="{AAD42DD4-86F6-4FD2-869F-32D35E310C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1037"/>
            <a:ext cx="1170294" cy="274629"/>
          </a:xfrm>
          <a:custGeom>
            <a:avLst/>
            <a:gdLst>
              <a:gd name="connsiteX0" fmla="*/ 453342 w 1170294"/>
              <a:gd name="connsiteY0" fmla="*/ 0 h 274629"/>
              <a:gd name="connsiteX1" fmla="*/ 689085 w 1170294"/>
              <a:gd name="connsiteY1" fmla="*/ 235744 h 274629"/>
              <a:gd name="connsiteX2" fmla="*/ 924829 w 1170294"/>
              <a:gd name="connsiteY2" fmla="*/ 0 h 274629"/>
              <a:gd name="connsiteX3" fmla="*/ 1170294 w 1170294"/>
              <a:gd name="connsiteY3" fmla="*/ 24546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577 h 274629"/>
              <a:gd name="connsiteX11" fmla="*/ 215168 w 1170294"/>
              <a:gd name="connsiteY11" fmla="*/ 23574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5744"/>
                </a:lnTo>
                <a:lnTo>
                  <a:pt x="924829" y="0"/>
                </a:lnTo>
                <a:lnTo>
                  <a:pt x="1170294" y="245465"/>
                </a:lnTo>
                <a:lnTo>
                  <a:pt x="1153282" y="264908"/>
                </a:lnTo>
                <a:lnTo>
                  <a:pt x="924829" y="38885"/>
                </a:lnTo>
                <a:lnTo>
                  <a:pt x="689085" y="274629"/>
                </a:lnTo>
                <a:lnTo>
                  <a:pt x="453342" y="38885"/>
                </a:lnTo>
                <a:lnTo>
                  <a:pt x="215168" y="274629"/>
                </a:lnTo>
                <a:lnTo>
                  <a:pt x="0" y="59462"/>
                </a:lnTo>
                <a:lnTo>
                  <a:pt x="0" y="20577"/>
                </a:lnTo>
                <a:lnTo>
                  <a:pt x="215168" y="235744"/>
                </a:lnTo>
                <a:close/>
              </a:path>
            </a:pathLst>
          </a:custGeom>
          <a:solidFill>
            <a:schemeClr val="tx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24" name="Freeform: Shape 23">
            <a:extLst>
              <a:ext uri="{FF2B5EF4-FFF2-40B4-BE49-F238E27FC236}">
                <a16:creationId xmlns:a16="http://schemas.microsoft.com/office/drawing/2014/main" id="{4C36B8C5-0DEB-41B5-911D-572E2E835E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16069"/>
            <a:ext cx="1170294" cy="274629"/>
          </a:xfrm>
          <a:custGeom>
            <a:avLst/>
            <a:gdLst>
              <a:gd name="connsiteX0" fmla="*/ 453342 w 1170294"/>
              <a:gd name="connsiteY0" fmla="*/ 0 h 274629"/>
              <a:gd name="connsiteX1" fmla="*/ 689085 w 1170294"/>
              <a:gd name="connsiteY1" fmla="*/ 238174 h 274629"/>
              <a:gd name="connsiteX2" fmla="*/ 924829 w 1170294"/>
              <a:gd name="connsiteY2" fmla="*/ 0 h 274629"/>
              <a:gd name="connsiteX3" fmla="*/ 1170294 w 1170294"/>
              <a:gd name="connsiteY3" fmla="*/ 24789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789 h 274629"/>
              <a:gd name="connsiteX11" fmla="*/ 215168 w 1170294"/>
              <a:gd name="connsiteY11" fmla="*/ 23817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8174"/>
                </a:lnTo>
                <a:lnTo>
                  <a:pt x="924829" y="0"/>
                </a:lnTo>
                <a:lnTo>
                  <a:pt x="1170294" y="247895"/>
                </a:lnTo>
                <a:lnTo>
                  <a:pt x="1153282" y="264908"/>
                </a:lnTo>
                <a:lnTo>
                  <a:pt x="924829" y="38885"/>
                </a:lnTo>
                <a:lnTo>
                  <a:pt x="689085" y="274629"/>
                </a:lnTo>
                <a:lnTo>
                  <a:pt x="453342" y="38885"/>
                </a:lnTo>
                <a:lnTo>
                  <a:pt x="215168" y="274629"/>
                </a:lnTo>
                <a:lnTo>
                  <a:pt x="0" y="59462"/>
                </a:lnTo>
                <a:lnTo>
                  <a:pt x="0" y="20789"/>
                </a:lnTo>
                <a:lnTo>
                  <a:pt x="215168" y="23817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5D1FF148-6725-4278-A9A8-A9A6A3F261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0389"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8" name="Oval 27">
            <a:extLst>
              <a:ext uri="{FF2B5EF4-FFF2-40B4-BE49-F238E27FC236}">
                <a16:creationId xmlns:a16="http://schemas.microsoft.com/office/drawing/2014/main" id="{B247507B-4D21-4FF7-B49C-239309CF2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0389" y="4752208"/>
            <a:ext cx="365021" cy="365021"/>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aphicFrame>
        <p:nvGraphicFramePr>
          <p:cNvPr id="7" name="TextBox 4">
            <a:extLst>
              <a:ext uri="{FF2B5EF4-FFF2-40B4-BE49-F238E27FC236}">
                <a16:creationId xmlns:a16="http://schemas.microsoft.com/office/drawing/2014/main" id="{5A9BD187-B886-9540-4438-85BAACAC5E9D}"/>
              </a:ext>
            </a:extLst>
          </p:cNvPr>
          <p:cNvGraphicFramePr/>
          <p:nvPr>
            <p:extLst>
              <p:ext uri="{D42A27DB-BD31-4B8C-83A1-F6EECF244321}">
                <p14:modId xmlns:p14="http://schemas.microsoft.com/office/powerpoint/2010/main" val="15537954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1202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319866-3AAC-D99F-893F-36F1ECE50E47}"/>
              </a:ext>
            </a:extLst>
          </p:cNvPr>
          <p:cNvSpPr txBox="1"/>
          <p:nvPr/>
        </p:nvSpPr>
        <p:spPr>
          <a:xfrm>
            <a:off x="7620132" y="5995622"/>
            <a:ext cx="3382297" cy="369332"/>
          </a:xfrm>
          <a:prstGeom prst="rect">
            <a:avLst/>
          </a:prstGeom>
          <a:noFill/>
        </p:spPr>
        <p:txBody>
          <a:bodyPr wrap="square" rtlCol="0">
            <a:spAutoFit/>
          </a:bodyPr>
          <a:lstStyle/>
          <a:p>
            <a:r>
              <a:rPr lang="en-GB" dirty="0"/>
              <a:t>(Home Office, 2023)</a:t>
            </a:r>
          </a:p>
        </p:txBody>
      </p:sp>
      <p:pic>
        <p:nvPicPr>
          <p:cNvPr id="7" name="Picture 6">
            <a:extLst>
              <a:ext uri="{FF2B5EF4-FFF2-40B4-BE49-F238E27FC236}">
                <a16:creationId xmlns:a16="http://schemas.microsoft.com/office/drawing/2014/main" id="{BF3CF85E-D733-E657-A54D-744710B86B2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3729" y="675772"/>
            <a:ext cx="8362399" cy="5319850"/>
          </a:xfrm>
          <a:prstGeom prst="rect">
            <a:avLst/>
          </a:prstGeom>
        </p:spPr>
      </p:pic>
      <p:sp>
        <p:nvSpPr>
          <p:cNvPr id="4" name="Rectangle 3">
            <a:extLst>
              <a:ext uri="{FF2B5EF4-FFF2-40B4-BE49-F238E27FC236}">
                <a16:creationId xmlns:a16="http://schemas.microsoft.com/office/drawing/2014/main" id="{EF961149-4A5E-70F0-8D47-370BB8DA91DC}"/>
              </a:ext>
            </a:extLst>
          </p:cNvPr>
          <p:cNvSpPr/>
          <p:nvPr/>
        </p:nvSpPr>
        <p:spPr>
          <a:xfrm>
            <a:off x="277184" y="138897"/>
            <a:ext cx="5564173" cy="830997"/>
          </a:xfrm>
          <a:prstGeom prst="rect">
            <a:avLst/>
          </a:prstGeom>
          <a:noFill/>
        </p:spPr>
        <p:txBody>
          <a:bodyPr wrap="square" lIns="91440" tIns="45720" rIns="91440" bIns="45720">
            <a:spAutoFit/>
          </a:bodyPr>
          <a:lstStyle/>
          <a:p>
            <a:pPr algn="ctr"/>
            <a:r>
              <a:rPr lang="en-GB" sz="4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Examples </a:t>
            </a:r>
            <a:r>
              <a:rPr lang="en-GB" sz="4800" b="1" dirty="0">
                <a:ln w="9525">
                  <a:solidFill>
                    <a:schemeClr val="bg1"/>
                  </a:solidFill>
                  <a:prstDash val="solid"/>
                </a:ln>
                <a:effectLst>
                  <a:outerShdw blurRad="12700" dist="38100" dir="2700000" algn="tl" rotWithShape="0">
                    <a:schemeClr val="bg1">
                      <a:lumMod val="50000"/>
                    </a:schemeClr>
                  </a:outerShdw>
                </a:effectLst>
              </a:rPr>
              <a:t>of SOC:</a:t>
            </a:r>
            <a:endParaRPr lang="en-GB" sz="4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664941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B96AA1-4662-9462-7ADE-7AE008B13DA0}"/>
              </a:ext>
            </a:extLst>
          </p:cNvPr>
          <p:cNvSpPr/>
          <p:nvPr/>
        </p:nvSpPr>
        <p:spPr>
          <a:xfrm>
            <a:off x="1686587" y="464766"/>
            <a:ext cx="8289449"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The Hidden Nature of SOC:</a:t>
            </a:r>
          </a:p>
        </p:txBody>
      </p:sp>
      <p:pic>
        <p:nvPicPr>
          <p:cNvPr id="4098" name="Picture 2" descr="Anonymous hacker. Concept of dark web, cybercrime, cyberattack royalty free illustration">
            <a:extLst>
              <a:ext uri="{FF2B5EF4-FFF2-40B4-BE49-F238E27FC236}">
                <a16:creationId xmlns:a16="http://schemas.microsoft.com/office/drawing/2014/main" id="{2D5797F1-8726-89D9-693C-DF7C749107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6719" y="3048000"/>
            <a:ext cx="4142236" cy="25005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847365A-CF45-EE66-5D37-5D8C85E04B16}"/>
              </a:ext>
            </a:extLst>
          </p:cNvPr>
          <p:cNvSpPr txBox="1"/>
          <p:nvPr/>
        </p:nvSpPr>
        <p:spPr>
          <a:xfrm>
            <a:off x="273045" y="1287488"/>
            <a:ext cx="7499355" cy="5539978"/>
          </a:xfrm>
          <a:prstGeom prst="rect">
            <a:avLst/>
          </a:prstGeom>
          <a:noFill/>
        </p:spPr>
        <p:txBody>
          <a:bodyPr wrap="square" rtlCol="0">
            <a:spAutoFit/>
          </a:bodyPr>
          <a:lstStyle/>
          <a:p>
            <a:r>
              <a:rPr lang="en-GB" sz="2400" b="1" dirty="0">
                <a:latin typeface="Calibri" panose="020F0502020204030204" pitchFamily="34" charset="0"/>
                <a:ea typeface="Calibri" panose="020F0502020204030204" pitchFamily="34" charset="0"/>
                <a:cs typeface="Calibri" panose="020F0502020204030204" pitchFamily="34" charset="0"/>
              </a:rPr>
              <a:t>Hidden Nature of SOC and Underreporting:</a:t>
            </a:r>
          </a:p>
          <a:p>
            <a:endParaRPr lang="en-GB" sz="2400" b="1"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The Office for National Statistics (2023) states that fraud accounts for over 40% of crime in England and Wales. </a:t>
            </a:r>
          </a:p>
          <a:p>
            <a:endParaRPr lang="en-GB" sz="2400"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Fraud is also the least reported crimes within the UK. According to the NCA ( 2022)  cases as little as 13% are reported to Action Fraud or police by victims. </a:t>
            </a:r>
          </a:p>
          <a:p>
            <a:pPr marL="171450" indent="-171450">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Potential victims of modern slavery have risen by 80% compared to last year (House of Lords, 2020). </a:t>
            </a:r>
          </a:p>
          <a:p>
            <a:endParaRPr lang="en-GB" sz="2400" dirty="0">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County lines drugs supply have risen drastically , from 720 to 2,000  over the last  4 years (House of Lords, 2020). </a:t>
            </a:r>
          </a:p>
          <a:p>
            <a:pPr marL="171450" indent="-171450">
              <a:buFont typeface="Arial" panose="020B0604020202020204" pitchFamily="34" charset="0"/>
              <a:buChar char="•"/>
            </a:pPr>
            <a:endParaRPr lang="en-GB" dirty="0"/>
          </a:p>
        </p:txBody>
      </p:sp>
      <p:sp>
        <p:nvSpPr>
          <p:cNvPr id="3" name="TextBox 2">
            <a:extLst>
              <a:ext uri="{FF2B5EF4-FFF2-40B4-BE49-F238E27FC236}">
                <a16:creationId xmlns:a16="http://schemas.microsoft.com/office/drawing/2014/main" id="{3E89DC61-1C71-2E2D-E1F9-D50F8B7148B6}"/>
              </a:ext>
            </a:extLst>
          </p:cNvPr>
          <p:cNvSpPr txBox="1"/>
          <p:nvPr/>
        </p:nvSpPr>
        <p:spPr>
          <a:xfrm>
            <a:off x="9214101" y="5739054"/>
            <a:ext cx="4684779" cy="369332"/>
          </a:xfrm>
          <a:prstGeom prst="rect">
            <a:avLst/>
          </a:prstGeom>
          <a:noFill/>
        </p:spPr>
        <p:txBody>
          <a:bodyPr wrap="square" rtlCol="0">
            <a:spAutoFit/>
          </a:bodyPr>
          <a:lstStyle/>
          <a:p>
            <a:r>
              <a:rPr lang="en-GB" dirty="0"/>
              <a:t>(Stock Images, 2022)</a:t>
            </a:r>
          </a:p>
        </p:txBody>
      </p:sp>
    </p:spTree>
    <p:extLst>
      <p:ext uri="{BB962C8B-B14F-4D97-AF65-F5344CB8AC3E}">
        <p14:creationId xmlns:p14="http://schemas.microsoft.com/office/powerpoint/2010/main" val="1015399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echnology Abstract Background, futuristic background, cyberspace Concept stock photography">
            <a:extLst>
              <a:ext uri="{FF2B5EF4-FFF2-40B4-BE49-F238E27FC236}">
                <a16:creationId xmlns:a16="http://schemas.microsoft.com/office/drawing/2014/main" id="{534DAC5E-4AFE-3CB5-EB42-FEC9D6C580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75167"/>
            <a:ext cx="12192000" cy="490766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063CCB2-149F-6A37-3670-912EC084B792}"/>
              </a:ext>
            </a:extLst>
          </p:cNvPr>
          <p:cNvSpPr/>
          <p:nvPr/>
        </p:nvSpPr>
        <p:spPr>
          <a:xfrm>
            <a:off x="2767990" y="141541"/>
            <a:ext cx="7651454"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Advances in Technology </a:t>
            </a:r>
          </a:p>
        </p:txBody>
      </p:sp>
      <p:pic>
        <p:nvPicPr>
          <p:cNvPr id="4" name="Picture 3">
            <a:extLst>
              <a:ext uri="{FF2B5EF4-FFF2-40B4-BE49-F238E27FC236}">
                <a16:creationId xmlns:a16="http://schemas.microsoft.com/office/drawing/2014/main" id="{B445D590-A1AB-3F82-02BC-E5F11149FB04}"/>
              </a:ext>
            </a:extLst>
          </p:cNvPr>
          <p:cNvPicPr>
            <a:picLocks noChangeAspect="1"/>
          </p:cNvPicPr>
          <p:nvPr/>
        </p:nvPicPr>
        <p:blipFill rotWithShape="1">
          <a:blip r:embed="rId4"/>
          <a:srcRect l="11581" t="15528" r="35824" b="26245"/>
          <a:stretch/>
        </p:blipFill>
        <p:spPr>
          <a:xfrm>
            <a:off x="347240" y="1064871"/>
            <a:ext cx="6412375" cy="3993266"/>
          </a:xfrm>
          <a:prstGeom prst="rect">
            <a:avLst/>
          </a:prstGeom>
        </p:spPr>
      </p:pic>
      <p:sp>
        <p:nvSpPr>
          <p:cNvPr id="5" name="TextBox 4">
            <a:extLst>
              <a:ext uri="{FF2B5EF4-FFF2-40B4-BE49-F238E27FC236}">
                <a16:creationId xmlns:a16="http://schemas.microsoft.com/office/drawing/2014/main" id="{0C0195E3-3291-82ED-158D-8978FC1B6E49}"/>
              </a:ext>
            </a:extLst>
          </p:cNvPr>
          <p:cNvSpPr txBox="1"/>
          <p:nvPr/>
        </p:nvSpPr>
        <p:spPr>
          <a:xfrm>
            <a:off x="7523544" y="1794076"/>
            <a:ext cx="4321216" cy="2554545"/>
          </a:xfrm>
          <a:prstGeom prst="rect">
            <a:avLst/>
          </a:prstGeom>
          <a:noFill/>
        </p:spPr>
        <p:txBody>
          <a:bodyPr wrap="square" rtlCol="0">
            <a:spAutoFit/>
          </a:bodyPr>
          <a:lstStyle/>
          <a:p>
            <a:pPr marL="285750" indent="-285750">
              <a:buFont typeface="Arial" panose="020B0604020202020204" pitchFamily="34" charset="0"/>
              <a:buChar char="•"/>
            </a:pPr>
            <a:r>
              <a:rPr lang="en-GB" sz="4000" dirty="0">
                <a:latin typeface="Calibri" panose="020F0502020204030204" pitchFamily="34" charset="0"/>
                <a:ea typeface="Calibri" panose="020F0502020204030204" pitchFamily="34" charset="0"/>
                <a:cs typeface="Calibri" panose="020F0502020204030204" pitchFamily="34" charset="0"/>
              </a:rPr>
              <a:t>The Dark Web</a:t>
            </a:r>
          </a:p>
          <a:p>
            <a:pPr marL="285750" indent="-285750">
              <a:buFont typeface="Arial" panose="020B0604020202020204" pitchFamily="34" charset="0"/>
              <a:buChar char="•"/>
            </a:pPr>
            <a:r>
              <a:rPr lang="en-GB" sz="4000" dirty="0">
                <a:latin typeface="Calibri" panose="020F0502020204030204" pitchFamily="34" charset="0"/>
                <a:ea typeface="Calibri" panose="020F0502020204030204" pitchFamily="34" charset="0"/>
                <a:cs typeface="Calibri" panose="020F0502020204030204" pitchFamily="34" charset="0"/>
              </a:rPr>
              <a:t>Encryption Tools</a:t>
            </a:r>
          </a:p>
          <a:p>
            <a:pPr marL="285750" indent="-285750">
              <a:buFont typeface="Arial" panose="020B0604020202020204" pitchFamily="34" charset="0"/>
              <a:buChar char="•"/>
            </a:pPr>
            <a:r>
              <a:rPr lang="en-GB" sz="4000" dirty="0">
                <a:latin typeface="Calibri" panose="020F0502020204030204" pitchFamily="34" charset="0"/>
                <a:ea typeface="Calibri" panose="020F0502020204030204" pitchFamily="34" charset="0"/>
                <a:cs typeface="Calibri" panose="020F0502020204030204" pitchFamily="34" charset="0"/>
              </a:rPr>
              <a:t>Child Sexual Exploitation</a:t>
            </a:r>
          </a:p>
        </p:txBody>
      </p:sp>
    </p:spTree>
    <p:extLst>
      <p:ext uri="{BB962C8B-B14F-4D97-AF65-F5344CB8AC3E}">
        <p14:creationId xmlns:p14="http://schemas.microsoft.com/office/powerpoint/2010/main" val="1814749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raffiti stock photo">
            <a:extLst>
              <a:ext uri="{FF2B5EF4-FFF2-40B4-BE49-F238E27FC236}">
                <a16:creationId xmlns:a16="http://schemas.microsoft.com/office/drawing/2014/main" id="{99E61C4B-74AD-20C8-DD4F-7C2CD1DC40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557" y="2730496"/>
            <a:ext cx="5550061" cy="37046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HAND HOLDS A PISTOL-3 royalty free stock photography">
            <a:extLst>
              <a:ext uri="{FF2B5EF4-FFF2-40B4-BE49-F238E27FC236}">
                <a16:creationId xmlns:a16="http://schemas.microsoft.com/office/drawing/2014/main" id="{DE07B1CF-0E76-8434-C710-3F23D4E479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245" y="0"/>
            <a:ext cx="2810719" cy="421607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Young man with hood royalty free stock images">
            <a:extLst>
              <a:ext uri="{FF2B5EF4-FFF2-40B4-BE49-F238E27FC236}">
                <a16:creationId xmlns:a16="http://schemas.microsoft.com/office/drawing/2014/main" id="{0BAFA0F6-159C-BCC7-1E68-3B8BDEDAE7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3848" y="2430684"/>
            <a:ext cx="5382151" cy="341766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DDC008D-B606-B816-2612-9C83B45B4594}"/>
              </a:ext>
            </a:extLst>
          </p:cNvPr>
          <p:cNvSpPr/>
          <p:nvPr/>
        </p:nvSpPr>
        <p:spPr>
          <a:xfrm>
            <a:off x="919385" y="292012"/>
            <a:ext cx="7874271"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Calibri" panose="020F0502020204030204" pitchFamily="34" charset="0"/>
              </a:rPr>
              <a:t>Communities and Violence</a:t>
            </a:r>
          </a:p>
        </p:txBody>
      </p:sp>
      <p:sp>
        <p:nvSpPr>
          <p:cNvPr id="3" name="TextBox 2">
            <a:extLst>
              <a:ext uri="{FF2B5EF4-FFF2-40B4-BE49-F238E27FC236}">
                <a16:creationId xmlns:a16="http://schemas.microsoft.com/office/drawing/2014/main" id="{3462A8C0-006B-2190-E1FA-B65227E628AF}"/>
              </a:ext>
            </a:extLst>
          </p:cNvPr>
          <p:cNvSpPr txBox="1"/>
          <p:nvPr/>
        </p:nvSpPr>
        <p:spPr>
          <a:xfrm>
            <a:off x="7676149" y="5848350"/>
            <a:ext cx="2397760" cy="369332"/>
          </a:xfrm>
          <a:prstGeom prst="rect">
            <a:avLst/>
          </a:prstGeom>
          <a:noFill/>
        </p:spPr>
        <p:txBody>
          <a:bodyPr wrap="square" rtlCol="0">
            <a:spAutoFit/>
          </a:bodyPr>
          <a:lstStyle/>
          <a:p>
            <a:r>
              <a:rPr lang="en-GB" dirty="0"/>
              <a:t>(Stock Images, 2022)</a:t>
            </a:r>
          </a:p>
        </p:txBody>
      </p:sp>
    </p:spTree>
    <p:extLst>
      <p:ext uri="{BB962C8B-B14F-4D97-AF65-F5344CB8AC3E}">
        <p14:creationId xmlns:p14="http://schemas.microsoft.com/office/powerpoint/2010/main" val="3087131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158782-7162-3A79-E7B2-EDD6916095FA}"/>
              </a:ext>
            </a:extLst>
          </p:cNvPr>
          <p:cNvPicPr>
            <a:picLocks noChangeAspect="1"/>
          </p:cNvPicPr>
          <p:nvPr/>
        </p:nvPicPr>
        <p:blipFill rotWithShape="1">
          <a:blip r:embed="rId3"/>
          <a:srcRect l="13807" t="15454" r="27556" b="31515"/>
          <a:stretch/>
        </p:blipFill>
        <p:spPr>
          <a:xfrm>
            <a:off x="969184" y="820882"/>
            <a:ext cx="10253631" cy="5216236"/>
          </a:xfrm>
          <a:prstGeom prst="rect">
            <a:avLst/>
          </a:prstGeom>
        </p:spPr>
      </p:pic>
      <p:sp>
        <p:nvSpPr>
          <p:cNvPr id="2" name="TextBox 1">
            <a:extLst>
              <a:ext uri="{FF2B5EF4-FFF2-40B4-BE49-F238E27FC236}">
                <a16:creationId xmlns:a16="http://schemas.microsoft.com/office/drawing/2014/main" id="{889FBB56-3844-F1D2-03C7-4C2217C9BEFF}"/>
              </a:ext>
            </a:extLst>
          </p:cNvPr>
          <p:cNvSpPr txBox="1"/>
          <p:nvPr/>
        </p:nvSpPr>
        <p:spPr>
          <a:xfrm>
            <a:off x="6746240" y="6037118"/>
            <a:ext cx="3921760" cy="369332"/>
          </a:xfrm>
          <a:prstGeom prst="rect">
            <a:avLst/>
          </a:prstGeom>
          <a:noFill/>
        </p:spPr>
        <p:txBody>
          <a:bodyPr wrap="square" rtlCol="0">
            <a:spAutoFit/>
          </a:bodyPr>
          <a:lstStyle/>
          <a:p>
            <a:r>
              <a:rPr lang="en-GB" dirty="0"/>
              <a:t>(Office for National Statistics 2023)</a:t>
            </a:r>
          </a:p>
        </p:txBody>
      </p:sp>
    </p:spTree>
    <p:extLst>
      <p:ext uri="{BB962C8B-B14F-4D97-AF65-F5344CB8AC3E}">
        <p14:creationId xmlns:p14="http://schemas.microsoft.com/office/powerpoint/2010/main" val="793339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0B504F-DFAC-4C0B-EC91-ED2D9AED491D}"/>
              </a:ext>
            </a:extLst>
          </p:cNvPr>
          <p:cNvSpPr txBox="1"/>
          <p:nvPr/>
        </p:nvSpPr>
        <p:spPr>
          <a:xfrm>
            <a:off x="873760" y="196701"/>
            <a:ext cx="5222240" cy="5786199"/>
          </a:xfrm>
          <a:prstGeom prst="rect">
            <a:avLst/>
          </a:prstGeom>
          <a:noFill/>
        </p:spPr>
        <p:txBody>
          <a:bodyPr wrap="square" rtlCol="0">
            <a:spAutoFit/>
          </a:bodyPr>
          <a:lstStyle/>
          <a:p>
            <a:r>
              <a:rPr lang="en-GB" sz="4400" dirty="0">
                <a:latin typeface="Calibri" panose="020F0502020204030204" pitchFamily="34" charset="0"/>
                <a:ea typeface="Calibri" panose="020F0502020204030204" pitchFamily="34" charset="0"/>
                <a:cs typeface="Calibri" panose="020F0502020204030204" pitchFamily="34" charset="0"/>
              </a:rPr>
              <a:t>Why do people join gangs?</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Recognition</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Acceptance</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Money </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Protection</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Territory</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Respect</a:t>
            </a:r>
          </a:p>
          <a:p>
            <a:pPr marL="285750" indent="-285750">
              <a:buFont typeface="Arial" panose="020B0604020202020204" pitchFamily="34" charset="0"/>
              <a:buChar char="•"/>
            </a:pPr>
            <a:endParaRPr lang="en-GB" dirty="0"/>
          </a:p>
        </p:txBody>
      </p:sp>
      <p:pic>
        <p:nvPicPr>
          <p:cNvPr id="5122" name="Picture 2" descr="Gang members with guns and rifle stock image">
            <a:extLst>
              <a:ext uri="{FF2B5EF4-FFF2-40B4-BE49-F238E27FC236}">
                <a16:creationId xmlns:a16="http://schemas.microsoft.com/office/drawing/2014/main" id="{E73AAD3A-F8BC-561F-AD1C-8AEAC50721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8836" y="1798320"/>
            <a:ext cx="6835982" cy="23266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B88FF66-87F3-8CEE-2DE2-71645B116012}"/>
              </a:ext>
            </a:extLst>
          </p:cNvPr>
          <p:cNvSpPr txBox="1"/>
          <p:nvPr/>
        </p:nvSpPr>
        <p:spPr>
          <a:xfrm>
            <a:off x="9560560" y="4124960"/>
            <a:ext cx="3515360" cy="369332"/>
          </a:xfrm>
          <a:prstGeom prst="rect">
            <a:avLst/>
          </a:prstGeom>
          <a:noFill/>
        </p:spPr>
        <p:txBody>
          <a:bodyPr wrap="square" rtlCol="0">
            <a:spAutoFit/>
          </a:bodyPr>
          <a:lstStyle/>
          <a:p>
            <a:r>
              <a:rPr lang="en-GB" dirty="0"/>
              <a:t>(Stock Images, 2022)</a:t>
            </a:r>
          </a:p>
        </p:txBody>
      </p:sp>
    </p:spTree>
    <p:extLst>
      <p:ext uri="{BB962C8B-B14F-4D97-AF65-F5344CB8AC3E}">
        <p14:creationId xmlns:p14="http://schemas.microsoft.com/office/powerpoint/2010/main" val="1615862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B43FAF-8462-D076-4548-0E800212BCA9}"/>
              </a:ext>
            </a:extLst>
          </p:cNvPr>
          <p:cNvSpPr txBox="1"/>
          <p:nvPr/>
        </p:nvSpPr>
        <p:spPr>
          <a:xfrm>
            <a:off x="1351280" y="426720"/>
            <a:ext cx="9347200" cy="5109091"/>
          </a:xfrm>
          <a:prstGeom prst="rect">
            <a:avLst/>
          </a:prstGeom>
          <a:noFill/>
        </p:spPr>
        <p:txBody>
          <a:bodyPr wrap="square" rtlCol="0">
            <a:spAutoFit/>
          </a:bodyPr>
          <a:lstStyle/>
          <a:p>
            <a:r>
              <a:rPr lang="en-GB" sz="4400" dirty="0">
                <a:latin typeface="Calibri" panose="020F0502020204030204" pitchFamily="34" charset="0"/>
                <a:ea typeface="Calibri" panose="020F0502020204030204" pitchFamily="34" charset="0"/>
                <a:cs typeface="Calibri" panose="020F0502020204030204" pitchFamily="34" charset="0"/>
              </a:rPr>
              <a:t>Risk Factors associated with Knife Crime:</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Age</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Gender</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Educational Attainment </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Ethnicity </a:t>
            </a:r>
          </a:p>
          <a:p>
            <a:pPr marL="285750" indent="-285750">
              <a:buFont typeface="Arial" panose="020B0604020202020204" pitchFamily="34" charset="0"/>
              <a:buChar char="•"/>
            </a:pPr>
            <a:r>
              <a:rPr lang="en-GB" sz="4400" dirty="0">
                <a:latin typeface="Calibri" panose="020F0502020204030204" pitchFamily="34" charset="0"/>
                <a:ea typeface="Calibri" panose="020F0502020204030204" pitchFamily="34" charset="0"/>
                <a:cs typeface="Calibri" panose="020F0502020204030204" pitchFamily="34" charset="0"/>
              </a:rPr>
              <a:t>Adverse Childhood Experiences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96226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top knife crime concept on white background stock photos">
            <a:extLst>
              <a:ext uri="{FF2B5EF4-FFF2-40B4-BE49-F238E27FC236}">
                <a16:creationId xmlns:a16="http://schemas.microsoft.com/office/drawing/2014/main" id="{3E8F9A27-0631-6DE7-D224-84930B9189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925" y="2358135"/>
            <a:ext cx="5688955" cy="418849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talian graffiti vector illustration">
            <a:extLst>
              <a:ext uri="{FF2B5EF4-FFF2-40B4-BE49-F238E27FC236}">
                <a16:creationId xmlns:a16="http://schemas.microsoft.com/office/drawing/2014/main" id="{7085AE58-E15B-6156-5227-1709E6BBD5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9973" y="1197042"/>
            <a:ext cx="6313990" cy="399359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A8A0505F-1AE8-4F69-094A-C9363872A314}"/>
              </a:ext>
            </a:extLst>
          </p:cNvPr>
          <p:cNvSpPr/>
          <p:nvPr/>
        </p:nvSpPr>
        <p:spPr>
          <a:xfrm>
            <a:off x="713244" y="311372"/>
            <a:ext cx="6655604"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Calibri" panose="020F0502020204030204" pitchFamily="34" charset="0"/>
              </a:rPr>
              <a:t>Knife Crime in the UK: </a:t>
            </a:r>
          </a:p>
        </p:txBody>
      </p:sp>
      <p:sp>
        <p:nvSpPr>
          <p:cNvPr id="2" name="TextBox 1">
            <a:extLst>
              <a:ext uri="{FF2B5EF4-FFF2-40B4-BE49-F238E27FC236}">
                <a16:creationId xmlns:a16="http://schemas.microsoft.com/office/drawing/2014/main" id="{60774AB4-443B-19DF-5258-726BC658AF66}"/>
              </a:ext>
            </a:extLst>
          </p:cNvPr>
          <p:cNvSpPr txBox="1"/>
          <p:nvPr/>
        </p:nvSpPr>
        <p:spPr>
          <a:xfrm>
            <a:off x="10017760" y="5201757"/>
            <a:ext cx="2438400" cy="369332"/>
          </a:xfrm>
          <a:prstGeom prst="rect">
            <a:avLst/>
          </a:prstGeom>
          <a:noFill/>
        </p:spPr>
        <p:txBody>
          <a:bodyPr wrap="square" rtlCol="0">
            <a:spAutoFit/>
          </a:bodyPr>
          <a:lstStyle/>
          <a:p>
            <a:r>
              <a:rPr lang="en-GB" dirty="0"/>
              <a:t>(Stock Images, 2022)</a:t>
            </a:r>
          </a:p>
        </p:txBody>
      </p:sp>
    </p:spTree>
    <p:extLst>
      <p:ext uri="{BB962C8B-B14F-4D97-AF65-F5344CB8AC3E}">
        <p14:creationId xmlns:p14="http://schemas.microsoft.com/office/powerpoint/2010/main" val="2849540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F9464C9-D3EA-025D-400C-A0A758A61F95}"/>
              </a:ext>
            </a:extLst>
          </p:cNvPr>
          <p:cNvPicPr>
            <a:picLocks noChangeAspect="1"/>
          </p:cNvPicPr>
          <p:nvPr/>
        </p:nvPicPr>
        <p:blipFill rotWithShape="1">
          <a:blip r:embed="rId3"/>
          <a:srcRect l="35250" t="22519" r="14832" b="17629"/>
          <a:stretch/>
        </p:blipFill>
        <p:spPr>
          <a:xfrm>
            <a:off x="2194560" y="1376680"/>
            <a:ext cx="8503920" cy="4104640"/>
          </a:xfrm>
          <a:prstGeom prst="rect">
            <a:avLst/>
          </a:prstGeom>
        </p:spPr>
      </p:pic>
    </p:spTree>
    <p:extLst>
      <p:ext uri="{BB962C8B-B14F-4D97-AF65-F5344CB8AC3E}">
        <p14:creationId xmlns:p14="http://schemas.microsoft.com/office/powerpoint/2010/main" val="2918635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1C5EFF7-C65D-6204-DFF7-A06C55CB37B8}"/>
              </a:ext>
            </a:extLst>
          </p:cNvPr>
          <p:cNvPicPr>
            <a:picLocks noChangeAspect="1"/>
          </p:cNvPicPr>
          <p:nvPr/>
        </p:nvPicPr>
        <p:blipFill rotWithShape="1">
          <a:blip r:embed="rId3"/>
          <a:srcRect l="33496" t="34386" r="15202" b="21754"/>
          <a:stretch/>
        </p:blipFill>
        <p:spPr>
          <a:xfrm>
            <a:off x="740779" y="121534"/>
            <a:ext cx="10907659" cy="6614931"/>
          </a:xfrm>
          <a:prstGeom prst="rect">
            <a:avLst/>
          </a:prstGeom>
        </p:spPr>
      </p:pic>
      <p:sp>
        <p:nvSpPr>
          <p:cNvPr id="4" name="TextBox 3">
            <a:extLst>
              <a:ext uri="{FF2B5EF4-FFF2-40B4-BE49-F238E27FC236}">
                <a16:creationId xmlns:a16="http://schemas.microsoft.com/office/drawing/2014/main" id="{7D6308FD-DEF2-0294-7168-59786CC491F2}"/>
              </a:ext>
            </a:extLst>
          </p:cNvPr>
          <p:cNvSpPr txBox="1"/>
          <p:nvPr/>
        </p:nvSpPr>
        <p:spPr>
          <a:xfrm>
            <a:off x="9804400" y="6367133"/>
            <a:ext cx="2021840" cy="369332"/>
          </a:xfrm>
          <a:prstGeom prst="rect">
            <a:avLst/>
          </a:prstGeom>
          <a:noFill/>
        </p:spPr>
        <p:txBody>
          <a:bodyPr wrap="square" rtlCol="0">
            <a:spAutoFit/>
          </a:bodyPr>
          <a:lstStyle/>
          <a:p>
            <a:r>
              <a:rPr lang="en-GB" dirty="0">
                <a:solidFill>
                  <a:schemeClr val="bg1"/>
                </a:solidFill>
              </a:rPr>
              <a:t>(HMICFRS, 2023)</a:t>
            </a:r>
          </a:p>
        </p:txBody>
      </p:sp>
    </p:spTree>
    <p:extLst>
      <p:ext uri="{BB962C8B-B14F-4D97-AF65-F5344CB8AC3E}">
        <p14:creationId xmlns:p14="http://schemas.microsoft.com/office/powerpoint/2010/main" val="1853176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0863D1-A3AA-6DB3-397F-D26176FEE327}"/>
              </a:ext>
            </a:extLst>
          </p:cNvPr>
          <p:cNvPicPr>
            <a:picLocks noChangeAspect="1"/>
          </p:cNvPicPr>
          <p:nvPr/>
        </p:nvPicPr>
        <p:blipFill rotWithShape="1">
          <a:blip r:embed="rId3"/>
          <a:srcRect l="33500" t="27259" r="16417" b="37185"/>
          <a:stretch/>
        </p:blipFill>
        <p:spPr>
          <a:xfrm>
            <a:off x="609600" y="1318957"/>
            <a:ext cx="6390640" cy="2552003"/>
          </a:xfrm>
          <a:prstGeom prst="rect">
            <a:avLst/>
          </a:prstGeom>
        </p:spPr>
      </p:pic>
      <p:sp>
        <p:nvSpPr>
          <p:cNvPr id="4" name="TextBox 3">
            <a:extLst>
              <a:ext uri="{FF2B5EF4-FFF2-40B4-BE49-F238E27FC236}">
                <a16:creationId xmlns:a16="http://schemas.microsoft.com/office/drawing/2014/main" id="{4AF2506E-6E82-87D1-60D7-E1C00EF760E2}"/>
              </a:ext>
            </a:extLst>
          </p:cNvPr>
          <p:cNvSpPr txBox="1"/>
          <p:nvPr/>
        </p:nvSpPr>
        <p:spPr>
          <a:xfrm>
            <a:off x="7437122" y="302359"/>
            <a:ext cx="4145278" cy="6555641"/>
          </a:xfrm>
          <a:prstGeom prst="rect">
            <a:avLst/>
          </a:prstGeom>
          <a:noFill/>
        </p:spPr>
        <p:txBody>
          <a:bodyPr wrap="square" rtlCol="0">
            <a:spAutoFit/>
          </a:bodyPr>
          <a:lstStyle/>
          <a:p>
            <a:r>
              <a:rPr lang="en-GB" sz="2800" dirty="0">
                <a:latin typeface="Calibri" panose="020F0502020204030204" pitchFamily="34" charset="0"/>
                <a:ea typeface="Calibri" panose="020F0502020204030204" pitchFamily="34" charset="0"/>
                <a:cs typeface="Calibri" panose="020F0502020204030204" pitchFamily="34" charset="0"/>
              </a:rPr>
              <a:t>Cordis Pulse (2016) states that ending gang violence starts with:</a:t>
            </a:r>
          </a:p>
          <a:p>
            <a:pPr marL="285750" indent="-28575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County Lines.</a:t>
            </a:r>
          </a:p>
          <a:p>
            <a:pPr marL="285750" indent="-28575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Protect Vulnerable Locations.</a:t>
            </a:r>
          </a:p>
          <a:p>
            <a:pPr marL="285750" indent="-28575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Reduce Violence and Knife Crime.</a:t>
            </a:r>
          </a:p>
          <a:p>
            <a:pPr marL="285750" indent="-28575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Safeguard gang associated women and girls.</a:t>
            </a:r>
          </a:p>
          <a:p>
            <a:pPr marL="285750" indent="-28575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Promote early-intervention.</a:t>
            </a:r>
          </a:p>
          <a:p>
            <a:pPr marL="285750" indent="-28575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Promote meaningful alternative to gangs.</a:t>
            </a:r>
          </a:p>
        </p:txBody>
      </p:sp>
      <p:sp>
        <p:nvSpPr>
          <p:cNvPr id="2" name="TextBox 1">
            <a:extLst>
              <a:ext uri="{FF2B5EF4-FFF2-40B4-BE49-F238E27FC236}">
                <a16:creationId xmlns:a16="http://schemas.microsoft.com/office/drawing/2014/main" id="{AD334949-DFA0-068C-C38D-FAD643271520}"/>
              </a:ext>
            </a:extLst>
          </p:cNvPr>
          <p:cNvSpPr txBox="1"/>
          <p:nvPr/>
        </p:nvSpPr>
        <p:spPr>
          <a:xfrm>
            <a:off x="1158240" y="3870960"/>
            <a:ext cx="3596640" cy="369332"/>
          </a:xfrm>
          <a:prstGeom prst="rect">
            <a:avLst/>
          </a:prstGeom>
          <a:noFill/>
        </p:spPr>
        <p:txBody>
          <a:bodyPr wrap="square" rtlCol="0">
            <a:spAutoFit/>
          </a:bodyPr>
          <a:lstStyle/>
          <a:p>
            <a:r>
              <a:rPr lang="en-GB" dirty="0"/>
              <a:t>(HM Government, 2016) </a:t>
            </a:r>
          </a:p>
        </p:txBody>
      </p:sp>
    </p:spTree>
    <p:extLst>
      <p:ext uri="{BB962C8B-B14F-4D97-AF65-F5344CB8AC3E}">
        <p14:creationId xmlns:p14="http://schemas.microsoft.com/office/powerpoint/2010/main" val="1438639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75" name="Rectangle 6174">
            <a:extLst>
              <a:ext uri="{FF2B5EF4-FFF2-40B4-BE49-F238E27FC236}">
                <a16:creationId xmlns:a16="http://schemas.microsoft.com/office/drawing/2014/main" id="{ED55A19D-297C-4231-AD1F-08EF9B4AA8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76" name="Graphic 4">
            <a:extLst>
              <a:ext uri="{FF2B5EF4-FFF2-40B4-BE49-F238E27FC236}">
                <a16:creationId xmlns:a16="http://schemas.microsoft.com/office/drawing/2014/main" id="{811A993A-52C8-4BC6-BFBC-62C21A66A37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52429" y="1191253"/>
            <a:ext cx="1517427" cy="1517433"/>
            <a:chOff x="5829300" y="3162300"/>
            <a:chExt cx="532256" cy="532257"/>
          </a:xfrm>
          <a:solidFill>
            <a:schemeClr val="tx1"/>
          </a:solidFill>
        </p:grpSpPr>
        <p:sp>
          <p:nvSpPr>
            <p:cNvPr id="6154" name="Freeform: Shape 6153">
              <a:extLst>
                <a:ext uri="{FF2B5EF4-FFF2-40B4-BE49-F238E27FC236}">
                  <a16:creationId xmlns:a16="http://schemas.microsoft.com/office/drawing/2014/main" id="{E7EE599A-6CA0-4BAE-9FE4-66A13557F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6177" name="Freeform: Shape 6154">
              <a:extLst>
                <a:ext uri="{FF2B5EF4-FFF2-40B4-BE49-F238E27FC236}">
                  <a16:creationId xmlns:a16="http://schemas.microsoft.com/office/drawing/2014/main" id="{26CA298D-E89C-4DD9-BC1E-85D6D271BE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6156" name="Freeform: Shape 6155">
              <a:extLst>
                <a:ext uri="{FF2B5EF4-FFF2-40B4-BE49-F238E27FC236}">
                  <a16:creationId xmlns:a16="http://schemas.microsoft.com/office/drawing/2014/main" id="{C842847C-3D21-4D7B-83EE-69306D5682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6178" name="Freeform: Shape 6156">
              <a:extLst>
                <a:ext uri="{FF2B5EF4-FFF2-40B4-BE49-F238E27FC236}">
                  <a16:creationId xmlns:a16="http://schemas.microsoft.com/office/drawing/2014/main" id="{9168A295-1E14-4EB6-B4A5-3B260610A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6158" name="Freeform: Shape 6157">
              <a:extLst>
                <a:ext uri="{FF2B5EF4-FFF2-40B4-BE49-F238E27FC236}">
                  <a16:creationId xmlns:a16="http://schemas.microsoft.com/office/drawing/2014/main" id="{68DE5630-9650-46DF-9B28-7C88B9FF87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6159" name="Freeform: Shape 6158">
              <a:extLst>
                <a:ext uri="{FF2B5EF4-FFF2-40B4-BE49-F238E27FC236}">
                  <a16:creationId xmlns:a16="http://schemas.microsoft.com/office/drawing/2014/main" id="{DADAFEBF-A533-43D8-91D3-4F73B51BEA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6179" name="Freeform: Shape 6159">
              <a:extLst>
                <a:ext uri="{FF2B5EF4-FFF2-40B4-BE49-F238E27FC236}">
                  <a16:creationId xmlns:a16="http://schemas.microsoft.com/office/drawing/2014/main" id="{FBA43A2C-8819-4220-A7FA-C12A30AD83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6180" name="Freeform: Shape 6160">
              <a:extLst>
                <a:ext uri="{FF2B5EF4-FFF2-40B4-BE49-F238E27FC236}">
                  <a16:creationId xmlns:a16="http://schemas.microsoft.com/office/drawing/2014/main" id="{3F4F4521-2962-4E10-A9CC-AA2A6DA36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6181" name="Freeform: Shape 6161">
              <a:extLst>
                <a:ext uri="{FF2B5EF4-FFF2-40B4-BE49-F238E27FC236}">
                  <a16:creationId xmlns:a16="http://schemas.microsoft.com/office/drawing/2014/main" id="{89A12088-833B-41BB-A044-DFAE5F562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6182" name="Freeform: Shape 6162">
              <a:extLst>
                <a:ext uri="{FF2B5EF4-FFF2-40B4-BE49-F238E27FC236}">
                  <a16:creationId xmlns:a16="http://schemas.microsoft.com/office/drawing/2014/main" id="{2EA73B4D-E5FD-4DB1-A1FB-633E4C349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6183" name="Freeform: Shape 6163">
              <a:extLst>
                <a:ext uri="{FF2B5EF4-FFF2-40B4-BE49-F238E27FC236}">
                  <a16:creationId xmlns:a16="http://schemas.microsoft.com/office/drawing/2014/main" id="{4146519D-F64D-4B51-95AD-81568D162E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6165" name="Freeform: Shape 6164">
              <a:extLst>
                <a:ext uri="{FF2B5EF4-FFF2-40B4-BE49-F238E27FC236}">
                  <a16:creationId xmlns:a16="http://schemas.microsoft.com/office/drawing/2014/main" id="{E579C974-C459-4F1D-920C-4DDFEB648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6184" name="Freeform: Shape 6165">
              <a:extLst>
                <a:ext uri="{FF2B5EF4-FFF2-40B4-BE49-F238E27FC236}">
                  <a16:creationId xmlns:a16="http://schemas.microsoft.com/office/drawing/2014/main" id="{3C079155-A959-450B-ACA3-D37017E30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6185" name="Freeform: Shape 6167">
            <a:extLst>
              <a:ext uri="{FF2B5EF4-FFF2-40B4-BE49-F238E27FC236}">
                <a16:creationId xmlns:a16="http://schemas.microsoft.com/office/drawing/2014/main" id="{8EFA3AE2-4D79-490F-B649-047F36E56D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4375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6186" name="Freeform: Shape 6169">
            <a:extLst>
              <a:ext uri="{FF2B5EF4-FFF2-40B4-BE49-F238E27FC236}">
                <a16:creationId xmlns:a16="http://schemas.microsoft.com/office/drawing/2014/main" id="{AF1F73C6-5691-4700-AFC4-DA3660397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18348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grpSp>
        <p:nvGrpSpPr>
          <p:cNvPr id="6172" name="Group 6171">
            <a:extLst>
              <a:ext uri="{FF2B5EF4-FFF2-40B4-BE49-F238E27FC236}">
                <a16:creationId xmlns:a16="http://schemas.microsoft.com/office/drawing/2014/main" id="{56F9D4BC-F300-47FA-BC0D-DD9EF194BE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88157" y="706359"/>
            <a:ext cx="9630666" cy="5441743"/>
            <a:chOff x="1280667" y="677669"/>
            <a:chExt cx="9857233" cy="5651056"/>
          </a:xfrm>
        </p:grpSpPr>
        <p:sp>
          <p:nvSpPr>
            <p:cNvPr id="6173" name="Rectangle 6172">
              <a:extLst>
                <a:ext uri="{FF2B5EF4-FFF2-40B4-BE49-F238E27FC236}">
                  <a16:creationId xmlns:a16="http://schemas.microsoft.com/office/drawing/2014/main" id="{EBAB6C56-3D38-4923-996E-BD474BBB91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80667" y="677669"/>
              <a:ext cx="9857233" cy="5651056"/>
            </a:xfrm>
            <a:prstGeom prst="rect">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4" name="Rectangle 6173">
              <a:extLst>
                <a:ext uri="{FF2B5EF4-FFF2-40B4-BE49-F238E27FC236}">
                  <a16:creationId xmlns:a16="http://schemas.microsoft.com/office/drawing/2014/main" id="{20CD21DB-082D-417D-A5AB-FC838AF9D9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80667" y="677669"/>
              <a:ext cx="9857233" cy="5651056"/>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146" name="Picture 2" descr="Hand print - stop stock illustration">
            <a:extLst>
              <a:ext uri="{FF2B5EF4-FFF2-40B4-BE49-F238E27FC236}">
                <a16:creationId xmlns:a16="http://schemas.microsoft.com/office/drawing/2014/main" id="{A7715F41-DDBD-8EF0-AE4C-C5B82605BC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931" r="-1" b="36131"/>
          <a:stretch/>
        </p:blipFill>
        <p:spPr bwMode="auto">
          <a:xfrm>
            <a:off x="1336020" y="550211"/>
            <a:ext cx="9630666" cy="54172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2213389-C6EF-BD2E-D946-15A8A79D313C}"/>
              </a:ext>
            </a:extLst>
          </p:cNvPr>
          <p:cNvSpPr/>
          <p:nvPr/>
        </p:nvSpPr>
        <p:spPr>
          <a:xfrm>
            <a:off x="335530" y="601659"/>
            <a:ext cx="5613652"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solidFill>
                  <a:schemeClr val="bg2">
                    <a:lumMod val="50000"/>
                    <a:lumOff val="50000"/>
                  </a:schemeClr>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Calibri" panose="020F0502020204030204" pitchFamily="34" charset="0"/>
              </a:rPr>
              <a:t>Ending Knife Crime</a:t>
            </a:r>
            <a:endParaRPr lang="en-GB" sz="5400" b="1" cap="none" spc="0" dirty="0">
              <a:ln w="9525">
                <a:solidFill>
                  <a:schemeClr val="bg1"/>
                </a:solidFill>
                <a:prstDash val="solid"/>
              </a:ln>
              <a:solidFill>
                <a:schemeClr val="bg2">
                  <a:lumMod val="50000"/>
                  <a:lumOff val="50000"/>
                </a:schemeClr>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FB9F075A-678C-1298-360C-5019044F44E3}"/>
              </a:ext>
            </a:extLst>
          </p:cNvPr>
          <p:cNvSpPr txBox="1"/>
          <p:nvPr/>
        </p:nvSpPr>
        <p:spPr>
          <a:xfrm>
            <a:off x="8730676" y="6260049"/>
            <a:ext cx="3102846" cy="369332"/>
          </a:xfrm>
          <a:prstGeom prst="rect">
            <a:avLst/>
          </a:prstGeom>
          <a:noFill/>
        </p:spPr>
        <p:txBody>
          <a:bodyPr wrap="square" rtlCol="0">
            <a:spAutoFit/>
          </a:bodyPr>
          <a:lstStyle/>
          <a:p>
            <a:r>
              <a:rPr lang="en-GB" dirty="0"/>
              <a:t>(Stock Images, 2022)</a:t>
            </a:r>
          </a:p>
        </p:txBody>
      </p:sp>
    </p:spTree>
    <p:extLst>
      <p:ext uri="{BB962C8B-B14F-4D97-AF65-F5344CB8AC3E}">
        <p14:creationId xmlns:p14="http://schemas.microsoft.com/office/powerpoint/2010/main" val="4259501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rime Prevention Zone royalty free illustration">
            <a:extLst>
              <a:ext uri="{FF2B5EF4-FFF2-40B4-BE49-F238E27FC236}">
                <a16:creationId xmlns:a16="http://schemas.microsoft.com/office/drawing/2014/main" id="{79DB4CB5-F9F0-520E-3241-A8F983E6AC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1504" y="1821298"/>
            <a:ext cx="3736656" cy="393236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B7BCF47-E241-F519-082E-24F6EC9402D0}"/>
              </a:ext>
            </a:extLst>
          </p:cNvPr>
          <p:cNvSpPr/>
          <p:nvPr/>
        </p:nvSpPr>
        <p:spPr>
          <a:xfrm>
            <a:off x="747857" y="66972"/>
            <a:ext cx="10448464" cy="1754326"/>
          </a:xfrm>
          <a:prstGeom prst="rect">
            <a:avLst/>
          </a:prstGeom>
          <a:noFill/>
        </p:spPr>
        <p:txBody>
          <a:bodyPr wrap="square" lIns="91440" tIns="45720" rIns="91440" bIns="45720">
            <a:spAutoFit/>
          </a:bodyPr>
          <a:lstStyle/>
          <a:p>
            <a:pPr algn="ctr"/>
            <a:r>
              <a:rPr lang="en-GB" sz="5400" b="1" cap="none" spc="50" dirty="0">
                <a:ln w="0"/>
                <a:solidFill>
                  <a:schemeClr val="tx1">
                    <a:lumMod val="85000"/>
                  </a:schemeClr>
                </a:solidFill>
                <a:effectLst>
                  <a:innerShdw blurRad="63500" dist="50800" dir="13500000">
                    <a:srgbClr val="000000">
                      <a:alpha val="50000"/>
                    </a:srgbClr>
                  </a:innerShdw>
                </a:effectLst>
                <a:latin typeface="Calibri" panose="020F0502020204030204" pitchFamily="34" charset="0"/>
                <a:ea typeface="Calibri" panose="020F0502020204030204" pitchFamily="34" charset="0"/>
                <a:cs typeface="Calibri" panose="020F0502020204030204" pitchFamily="34" charset="0"/>
              </a:rPr>
              <a:t>What more could be done to prevent SOC?</a:t>
            </a:r>
          </a:p>
        </p:txBody>
      </p:sp>
      <p:sp>
        <p:nvSpPr>
          <p:cNvPr id="2" name="TextBox 1">
            <a:extLst>
              <a:ext uri="{FF2B5EF4-FFF2-40B4-BE49-F238E27FC236}">
                <a16:creationId xmlns:a16="http://schemas.microsoft.com/office/drawing/2014/main" id="{16423109-4D92-8EDC-0CE6-3165DDA1B5DB}"/>
              </a:ext>
            </a:extLst>
          </p:cNvPr>
          <p:cNvSpPr txBox="1"/>
          <p:nvPr/>
        </p:nvSpPr>
        <p:spPr>
          <a:xfrm>
            <a:off x="6807200" y="5753663"/>
            <a:ext cx="2235200" cy="369332"/>
          </a:xfrm>
          <a:prstGeom prst="rect">
            <a:avLst/>
          </a:prstGeom>
          <a:noFill/>
        </p:spPr>
        <p:txBody>
          <a:bodyPr wrap="square" rtlCol="0">
            <a:spAutoFit/>
          </a:bodyPr>
          <a:lstStyle/>
          <a:p>
            <a:r>
              <a:rPr lang="en-GB" dirty="0"/>
              <a:t>(Stock Images ,2022)</a:t>
            </a:r>
          </a:p>
        </p:txBody>
      </p:sp>
    </p:spTree>
    <p:extLst>
      <p:ext uri="{BB962C8B-B14F-4D97-AF65-F5344CB8AC3E}">
        <p14:creationId xmlns:p14="http://schemas.microsoft.com/office/powerpoint/2010/main" val="2303079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63A4A83-3B24-498E-308E-6709FA3FA457}"/>
              </a:ext>
            </a:extLst>
          </p:cNvPr>
          <p:cNvSpPr/>
          <p:nvPr/>
        </p:nvSpPr>
        <p:spPr>
          <a:xfrm>
            <a:off x="3078480" y="2967334"/>
            <a:ext cx="4597367" cy="923330"/>
          </a:xfrm>
          <a:prstGeom prst="rect">
            <a:avLst/>
          </a:prstGeom>
          <a:noFill/>
        </p:spPr>
        <p:txBody>
          <a:bodyPr wrap="squar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Calibri" panose="020F0502020204030204" pitchFamily="34" charset="0"/>
              </a:rPr>
              <a:t>References:</a:t>
            </a:r>
          </a:p>
        </p:txBody>
      </p:sp>
      <p:sp>
        <p:nvSpPr>
          <p:cNvPr id="16" name="Arrow: Down 15">
            <a:extLst>
              <a:ext uri="{FF2B5EF4-FFF2-40B4-BE49-F238E27FC236}">
                <a16:creationId xmlns:a16="http://schemas.microsoft.com/office/drawing/2014/main" id="{672B8A58-D42E-3408-F3ED-84DEE7C3B63A}"/>
              </a:ext>
            </a:extLst>
          </p:cNvPr>
          <p:cNvSpPr/>
          <p:nvPr/>
        </p:nvSpPr>
        <p:spPr>
          <a:xfrm>
            <a:off x="8107680" y="2967335"/>
            <a:ext cx="1544320" cy="172720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19760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A7DDD88-54A1-DD26-6136-C57CDAE4F907}"/>
              </a:ext>
            </a:extLst>
          </p:cNvPr>
          <p:cNvSpPr txBox="1"/>
          <p:nvPr/>
        </p:nvSpPr>
        <p:spPr>
          <a:xfrm>
            <a:off x="1209040" y="243512"/>
            <a:ext cx="10627360" cy="6370975"/>
          </a:xfrm>
          <a:prstGeom prst="rect">
            <a:avLst/>
          </a:prstGeom>
          <a:noFill/>
        </p:spPr>
        <p:txBody>
          <a:bodyPr wrap="square" rtlCol="0">
            <a:spAutoFit/>
          </a:bodyPr>
          <a:lstStyle/>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Allen, G., </a:t>
            </a:r>
            <a:r>
              <a:rPr lang="en-GB" sz="1200" dirty="0" err="1">
                <a:effectLst/>
                <a:latin typeface="Times New Roman" panose="02020603050405020304" pitchFamily="18" charset="0"/>
                <a:ea typeface="Times New Roman" panose="02020603050405020304" pitchFamily="18" charset="0"/>
              </a:rPr>
              <a:t>Carthew</a:t>
            </a:r>
            <a:r>
              <a:rPr lang="en-GB" sz="1200" dirty="0">
                <a:effectLst/>
                <a:latin typeface="Times New Roman" panose="02020603050405020304" pitchFamily="18" charset="0"/>
                <a:ea typeface="Times New Roman" panose="02020603050405020304" pitchFamily="18" charset="0"/>
              </a:rPr>
              <a:t>, H. and Zayed, Y., (2023). </a:t>
            </a:r>
            <a:r>
              <a:rPr lang="en-GB" sz="1200" i="1" dirty="0">
                <a:effectLst/>
                <a:latin typeface="Times New Roman" panose="02020603050405020304" pitchFamily="18" charset="0"/>
                <a:ea typeface="Times New Roman" panose="02020603050405020304" pitchFamily="18" charset="0"/>
              </a:rPr>
              <a:t>Knife Crime in England and Wales</a:t>
            </a:r>
            <a:r>
              <a:rPr lang="en-GB" sz="1200" dirty="0">
                <a:effectLst/>
                <a:latin typeface="Times New Roman" panose="02020603050405020304" pitchFamily="18" charset="0"/>
                <a:ea typeface="Times New Roman" panose="02020603050405020304" pitchFamily="18" charset="0"/>
              </a:rPr>
              <a:t>. [online] </a:t>
            </a:r>
            <a:r>
              <a:rPr lang="en-GB" sz="1200" i="1" dirty="0">
                <a:effectLst/>
                <a:latin typeface="Times New Roman" panose="02020603050405020304" pitchFamily="18" charset="0"/>
                <a:ea typeface="Times New Roman" panose="02020603050405020304" pitchFamily="18" charset="0"/>
              </a:rPr>
              <a:t>Parliament.uk</a:t>
            </a:r>
            <a:r>
              <a:rPr lang="en-GB" sz="1200" dirty="0">
                <a:effectLst/>
                <a:latin typeface="Times New Roman" panose="02020603050405020304" pitchFamily="18" charset="0"/>
                <a:ea typeface="Times New Roman" panose="02020603050405020304" pitchFamily="18" charset="0"/>
              </a:rPr>
              <a:t>. House of Commons Library.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2"/>
              </a:rPr>
              <a:t>https://researchbriefings.files.parliament.uk/documents/SN04304/SN04304.pdf</a:t>
            </a:r>
            <a:r>
              <a:rPr lang="en-GB" sz="1200" dirty="0">
                <a:effectLst/>
                <a:latin typeface="Times New Roman" panose="02020603050405020304" pitchFamily="18" charset="0"/>
                <a:ea typeface="Times New Roman" panose="02020603050405020304" pitchFamily="18" charset="0"/>
              </a:rPr>
              <a:t> [Accessed 20 Apr. 2024].</a:t>
            </a:r>
          </a:p>
          <a:p>
            <a:pPr marL="457200" indent="-457200">
              <a:lnSpc>
                <a:spcPct val="200000"/>
              </a:lnSpc>
              <a:spcAft>
                <a:spcPts val="1200"/>
              </a:spcAft>
            </a:pPr>
            <a:r>
              <a:rPr lang="en-GB" sz="1200" dirty="0" err="1">
                <a:effectLst/>
                <a:latin typeface="Times New Roman" panose="02020603050405020304" pitchFamily="18" charset="0"/>
                <a:ea typeface="Times New Roman" panose="02020603050405020304" pitchFamily="18" charset="0"/>
              </a:rPr>
              <a:t>Bagdi</a:t>
            </a:r>
            <a:r>
              <a:rPr lang="en-GB" sz="1200" dirty="0">
                <a:effectLst/>
                <a:latin typeface="Times New Roman" panose="02020603050405020304" pitchFamily="18" charset="0"/>
                <a:ea typeface="Times New Roman" panose="02020603050405020304" pitchFamily="18" charset="0"/>
              </a:rPr>
              <a:t>, A., (2022). </a:t>
            </a:r>
            <a:r>
              <a:rPr lang="en-GB" sz="1200" i="1" dirty="0">
                <a:effectLst/>
                <a:latin typeface="Times New Roman" panose="02020603050405020304" pitchFamily="18" charset="0"/>
                <a:ea typeface="Times New Roman" panose="02020603050405020304" pitchFamily="18" charset="0"/>
              </a:rPr>
              <a:t>Most Fearsome Gangs, Their Nicknames and How They Became Notorious</a:t>
            </a:r>
            <a:r>
              <a:rPr lang="en-GB" sz="1200" dirty="0">
                <a:effectLst/>
                <a:latin typeface="Times New Roman" panose="02020603050405020304" pitchFamily="18" charset="0"/>
                <a:ea typeface="Times New Roman" panose="02020603050405020304" pitchFamily="18" charset="0"/>
              </a:rPr>
              <a:t>. [online] Birmingham Live.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3"/>
              </a:rPr>
              <a:t>https://www.birminghammail.co.uk/black-country/most-fearsome-gangs-nicknames-how-24527948</a:t>
            </a:r>
            <a:r>
              <a:rPr lang="en-GB" sz="1200" dirty="0">
                <a:effectLst/>
                <a:latin typeface="Times New Roman" panose="02020603050405020304" pitchFamily="18" charset="0"/>
                <a:ea typeface="Times New Roman" panose="02020603050405020304" pitchFamily="18" charset="0"/>
              </a:rPr>
              <a:t> [Accessed 21 Apr. 2024].</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Bailey, L., </a:t>
            </a:r>
            <a:r>
              <a:rPr lang="en-GB" sz="1200" dirty="0" err="1">
                <a:effectLst/>
                <a:latin typeface="Times New Roman" panose="02020603050405020304" pitchFamily="18" charset="0"/>
                <a:ea typeface="Times New Roman" panose="02020603050405020304" pitchFamily="18" charset="0"/>
              </a:rPr>
              <a:t>Harinam</a:t>
            </a:r>
            <a:r>
              <a:rPr lang="en-GB" sz="1200" dirty="0">
                <a:effectLst/>
                <a:latin typeface="Times New Roman" panose="02020603050405020304" pitchFamily="18" charset="0"/>
                <a:ea typeface="Times New Roman" panose="02020603050405020304" pitchFamily="18" charset="0"/>
              </a:rPr>
              <a:t>, V. and Ariel, B., (2020). Victims, Offenders and victim-offender Overlaps of Knife Crime: a Social Network Analysis Approach Using Police Records. </a:t>
            </a:r>
            <a:r>
              <a:rPr lang="en-GB" sz="1200" i="1" dirty="0">
                <a:effectLst/>
                <a:latin typeface="Times New Roman" panose="02020603050405020304" pitchFamily="18" charset="0"/>
                <a:ea typeface="Times New Roman" panose="02020603050405020304" pitchFamily="18" charset="0"/>
              </a:rPr>
              <a:t>PLOS One</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15</a:t>
            </a:r>
            <a:r>
              <a:rPr lang="en-GB" sz="1200" dirty="0">
                <a:effectLst/>
                <a:latin typeface="Times New Roman" panose="02020603050405020304" pitchFamily="18" charset="0"/>
                <a:ea typeface="Times New Roman" panose="02020603050405020304" pitchFamily="18" charset="0"/>
              </a:rPr>
              <a:t>(12).</a:t>
            </a:r>
          </a:p>
          <a:p>
            <a:r>
              <a:rPr lang="en-GB" sz="1200" dirty="0">
                <a:effectLst/>
                <a:latin typeface="Times New Roman" panose="02020603050405020304" pitchFamily="18" charset="0"/>
                <a:ea typeface="Times New Roman" panose="02020603050405020304" pitchFamily="18" charset="0"/>
              </a:rPr>
              <a:t>Bradford et al., (2021) </a:t>
            </a:r>
            <a:r>
              <a:rPr lang="en-GB" sz="1200" i="1" dirty="0">
                <a:effectLst/>
                <a:latin typeface="Times New Roman" panose="02020603050405020304" pitchFamily="18" charset="0"/>
                <a:ea typeface="Times New Roman" panose="02020603050405020304" pitchFamily="18" charset="0"/>
              </a:rPr>
              <a:t>Understanding knife crime and trust in police with young ...</a:t>
            </a:r>
            <a:r>
              <a:rPr lang="en-GB" sz="1200" dirty="0">
                <a:effectLst/>
                <a:latin typeface="Times New Roman" panose="02020603050405020304" pitchFamily="18" charset="0"/>
                <a:ea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rPr>
              <a:t>Understanding Knife Crime and Trust in Police with Young People in East London</a:t>
            </a:r>
            <a:r>
              <a:rPr lang="en-GB" sz="1200" dirty="0">
                <a:effectLst/>
                <a:latin typeface="Times New Roman" panose="02020603050405020304" pitchFamily="18" charset="0"/>
                <a:ea typeface="Times New Roman" panose="02020603050405020304" pitchFamily="18" charset="0"/>
              </a:rPr>
              <a:t>. Available at:&lt;// </a:t>
            </a:r>
            <a:r>
              <a:rPr lang="en-GB" sz="1200" u="sng" kern="1200" dirty="0">
                <a:solidFill>
                  <a:srgbClr val="000000"/>
                </a:solidFill>
                <a:effectLst/>
                <a:latin typeface="Times New Roman" panose="02020603050405020304" pitchFamily="18" charset="0"/>
                <a:ea typeface="Times New Roman" panose="02020603050405020304" pitchFamily="18" charset="0"/>
                <a:hlinkClick r:id="rId4"/>
              </a:rPr>
              <a:t>https://discovery.ucl.ac.uk/id/eprint/10148313/1/Skarlatidou_Understanding%20Knife%20Crime%20and%20Trust%20in%20Police%20with%20Young%20People%20in%20East%20London_AOP.pdf//</a:t>
            </a:r>
            <a:r>
              <a:rPr lang="en-GB" sz="1200" kern="1200" dirty="0">
                <a:solidFill>
                  <a:srgbClr val="000000"/>
                </a:solidFill>
                <a:effectLst/>
                <a:latin typeface="Times New Roman" panose="02020603050405020304" pitchFamily="18" charset="0"/>
                <a:ea typeface="Times New Roman" panose="02020603050405020304" pitchFamily="18" charset="0"/>
              </a:rPr>
              <a:t> &gt;</a:t>
            </a:r>
            <a:r>
              <a:rPr lang="en-GB" sz="1200" dirty="0">
                <a:effectLst/>
                <a:latin typeface="Times New Roman" panose="02020603050405020304" pitchFamily="18" charset="0"/>
                <a:ea typeface="Times New Roman" panose="02020603050405020304" pitchFamily="18" charset="0"/>
              </a:rPr>
              <a:t>Accessed: 21 April 2024). </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Brandon, J. and Hafez, S., (2008). </a:t>
            </a:r>
            <a:r>
              <a:rPr lang="en-GB" sz="1200" i="1" dirty="0">
                <a:effectLst/>
                <a:latin typeface="Times New Roman" panose="02020603050405020304" pitchFamily="18" charset="0"/>
                <a:ea typeface="Times New Roman" panose="02020603050405020304" pitchFamily="18" charset="0"/>
              </a:rPr>
              <a:t>Crimes of the Community: Honour-based Violence in the UK</a:t>
            </a:r>
            <a:r>
              <a:rPr lang="en-GB" sz="1200" dirty="0">
                <a:effectLst/>
                <a:latin typeface="Times New Roman" panose="02020603050405020304" pitchFamily="18" charset="0"/>
                <a:ea typeface="Times New Roman" panose="02020603050405020304" pitchFamily="18" charset="0"/>
              </a:rPr>
              <a:t>. [online] </a:t>
            </a:r>
            <a:r>
              <a:rPr lang="en-GB" sz="1200" i="1" dirty="0">
                <a:effectLst/>
                <a:latin typeface="Times New Roman" panose="02020603050405020304" pitchFamily="18" charset="0"/>
                <a:ea typeface="Times New Roman" panose="02020603050405020304" pitchFamily="18" charset="0"/>
              </a:rPr>
              <a:t>Civitas</a:t>
            </a:r>
            <a:r>
              <a:rPr lang="en-GB" sz="1200" dirty="0">
                <a:effectLst/>
                <a:latin typeface="Times New Roman" panose="02020603050405020304" pitchFamily="18" charset="0"/>
                <a:ea typeface="Times New Roman" panose="02020603050405020304" pitchFamily="18" charset="0"/>
              </a:rPr>
              <a:t>. London: Centre for Social Cohesion.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5"/>
              </a:rPr>
              <a:t>https://www.civitas.org.uk/pdf/CrimesOfTheCommunity.pdf</a:t>
            </a:r>
            <a:r>
              <a:rPr lang="en-GB" sz="1200" dirty="0">
                <a:effectLst/>
                <a:latin typeface="Times New Roman" panose="02020603050405020304" pitchFamily="18" charset="0"/>
                <a:ea typeface="Times New Roman" panose="02020603050405020304" pitchFamily="18" charset="0"/>
              </a:rPr>
              <a:t> [Accessed 20 Apr. 2024].</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Bullock, K., Agar, I., Ashby, M., Brennan, I., Hales, G., Sidebottom, A. and Tilley, N., (2023). Police Practitioner Views on the Challenges of Analysing and Responding to Knife Crime. </a:t>
            </a:r>
            <a:r>
              <a:rPr lang="en-GB" sz="1200" i="1" dirty="0">
                <a:effectLst/>
                <a:latin typeface="Times New Roman" panose="02020603050405020304" pitchFamily="18" charset="0"/>
                <a:ea typeface="Times New Roman" panose="02020603050405020304" pitchFamily="18" charset="0"/>
              </a:rPr>
              <a:t>Crime Science</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12</a:t>
            </a:r>
            <a:r>
              <a:rPr lang="en-GB" sz="1200" dirty="0">
                <a:effectLst/>
                <a:latin typeface="Times New Roman" panose="02020603050405020304" pitchFamily="18" charset="0"/>
                <a:ea typeface="Times New Roman" panose="02020603050405020304" pitchFamily="18" charset="0"/>
              </a:rPr>
              <a:t>(1).</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Burke, D., (2024). </a:t>
            </a:r>
            <a:r>
              <a:rPr lang="en-GB" sz="1200" i="1" dirty="0">
                <a:effectLst/>
                <a:latin typeface="Times New Roman" panose="02020603050405020304" pitchFamily="18" charset="0"/>
                <a:ea typeface="Times New Roman" panose="02020603050405020304" pitchFamily="18" charset="0"/>
              </a:rPr>
              <a:t>Knife Crime Rises to Nearly 50,000 Cases a Year - See How Your Area’s Affected</a:t>
            </a:r>
            <a:r>
              <a:rPr lang="en-GB" sz="1200" dirty="0">
                <a:effectLst/>
                <a:latin typeface="Times New Roman" panose="02020603050405020304" pitchFamily="18" charset="0"/>
                <a:ea typeface="Times New Roman" panose="02020603050405020304" pitchFamily="18" charset="0"/>
              </a:rPr>
              <a:t>. [online] The Mirror.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6"/>
              </a:rPr>
              <a:t>https://www.mirror.co.uk/news/politics/breaking-knife-crime-rises-nearly-31962939</a:t>
            </a:r>
            <a:r>
              <a:rPr lang="en-GB" sz="1200" dirty="0">
                <a:effectLst/>
                <a:latin typeface="Times New Roman" panose="02020603050405020304" pitchFamily="18" charset="0"/>
                <a:ea typeface="Times New Roman" panose="02020603050405020304" pitchFamily="18" charset="0"/>
              </a:rPr>
              <a:t> [Accessed 21 Apr. 2024].</a:t>
            </a:r>
          </a:p>
          <a:p>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2667025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A19D7B-146B-C939-1CEE-E02A8A9679E4}"/>
              </a:ext>
            </a:extLst>
          </p:cNvPr>
          <p:cNvSpPr txBox="1"/>
          <p:nvPr/>
        </p:nvSpPr>
        <p:spPr>
          <a:xfrm>
            <a:off x="1005840" y="1107440"/>
            <a:ext cx="10739120" cy="4344907"/>
          </a:xfrm>
          <a:prstGeom prst="rect">
            <a:avLst/>
          </a:prstGeom>
          <a:noFill/>
        </p:spPr>
        <p:txBody>
          <a:bodyPr wrap="square" rtlCol="0">
            <a:spAutoFit/>
          </a:bodyPr>
          <a:lstStyle/>
          <a:p>
            <a:r>
              <a:rPr lang="en-GB" sz="1200" i="1" dirty="0">
                <a:effectLst/>
                <a:latin typeface="Times New Roman" panose="02020603050405020304" pitchFamily="18" charset="0"/>
                <a:ea typeface="Times New Roman" panose="02020603050405020304" pitchFamily="18" charset="0"/>
              </a:rPr>
              <a:t>Crimestoppers</a:t>
            </a:r>
            <a:r>
              <a:rPr lang="en-GB" sz="1200" dirty="0">
                <a:effectLst/>
                <a:latin typeface="Times New Roman" panose="02020603050405020304" pitchFamily="18" charset="0"/>
                <a:ea typeface="Times New Roman" panose="02020603050405020304" pitchFamily="18" charset="0"/>
              </a:rPr>
              <a:t>, (2023)  Available at: &lt; </a:t>
            </a:r>
            <a:r>
              <a:rPr lang="en-GB" sz="1200" u="sng" dirty="0">
                <a:solidFill>
                  <a:srgbClr val="0563C1"/>
                </a:solidFill>
                <a:effectLst/>
                <a:latin typeface="Times New Roman" panose="02020603050405020304" pitchFamily="18" charset="0"/>
                <a:ea typeface="Times New Roman" panose="02020603050405020304" pitchFamily="18" charset="0"/>
                <a:hlinkClick r:id="rId2"/>
              </a:rPr>
              <a:t>https://crimestoppers-uk.org/keeping-safe/community-family/serious-and-organised-crime#:~:text=The%20definition%20of%20serious%20and,the%20potential%20of%20financial%20gain./</a:t>
            </a:r>
            <a:r>
              <a:rPr lang="en-GB" sz="1200" dirty="0">
                <a:effectLst/>
                <a:latin typeface="Times New Roman" panose="02020603050405020304" pitchFamily="18" charset="0"/>
                <a:ea typeface="Times New Roman" panose="02020603050405020304" pitchFamily="18" charset="0"/>
              </a:rPr>
              <a:t> /&gt; (Accessed: 22 April 2024). </a:t>
            </a:r>
          </a:p>
          <a:p>
            <a:pPr marL="457200" indent="-457200">
              <a:lnSpc>
                <a:spcPct val="200000"/>
              </a:lnSpc>
              <a:spcAft>
                <a:spcPts val="1200"/>
              </a:spcAft>
            </a:pPr>
            <a:r>
              <a:rPr lang="en-GB" sz="1200" dirty="0" err="1">
                <a:effectLst/>
                <a:latin typeface="Times New Roman" panose="02020603050405020304" pitchFamily="18" charset="0"/>
                <a:ea typeface="Times New Roman" panose="02020603050405020304" pitchFamily="18" charset="0"/>
              </a:rPr>
              <a:t>Densley</a:t>
            </a:r>
            <a:r>
              <a:rPr lang="en-GB" sz="1200" dirty="0">
                <a:effectLst/>
                <a:latin typeface="Times New Roman" panose="02020603050405020304" pitchFamily="18" charset="0"/>
                <a:ea typeface="Times New Roman" panose="02020603050405020304" pitchFamily="18" charset="0"/>
              </a:rPr>
              <a:t>, J., </a:t>
            </a:r>
            <a:r>
              <a:rPr lang="en-GB" sz="1200" dirty="0" err="1">
                <a:effectLst/>
                <a:latin typeface="Times New Roman" panose="02020603050405020304" pitchFamily="18" charset="0"/>
                <a:ea typeface="Times New Roman" panose="02020603050405020304" pitchFamily="18" charset="0"/>
              </a:rPr>
              <a:t>Deuchar</a:t>
            </a:r>
            <a:r>
              <a:rPr lang="en-GB" sz="1200" dirty="0">
                <a:effectLst/>
                <a:latin typeface="Times New Roman" panose="02020603050405020304" pitchFamily="18" charset="0"/>
                <a:ea typeface="Times New Roman" panose="02020603050405020304" pitchFamily="18" charset="0"/>
              </a:rPr>
              <a:t>, R. and Harding, S., (2020). An Introduction to Gangs and Serious Youth Violence in the United Kingdom. </a:t>
            </a:r>
            <a:r>
              <a:rPr lang="en-GB" sz="1200" i="1" dirty="0">
                <a:effectLst/>
                <a:latin typeface="Times New Roman" panose="02020603050405020304" pitchFamily="18" charset="0"/>
                <a:ea typeface="Times New Roman" panose="02020603050405020304" pitchFamily="18" charset="0"/>
              </a:rPr>
              <a:t>Youth Justice</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20</a:t>
            </a:r>
            <a:r>
              <a:rPr lang="en-GB" sz="1200" dirty="0">
                <a:effectLst/>
                <a:latin typeface="Times New Roman" panose="02020603050405020304" pitchFamily="18" charset="0"/>
                <a:ea typeface="Times New Roman" panose="02020603050405020304" pitchFamily="18" charset="0"/>
              </a:rPr>
              <a:t>(1-2), pp.3–10.</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Gani, I., Chandan, J.S., Bandyopadhyay, S., </a:t>
            </a:r>
            <a:r>
              <a:rPr lang="en-GB" sz="1200" dirty="0" err="1">
                <a:effectLst/>
                <a:latin typeface="Times New Roman" panose="02020603050405020304" pitchFamily="18" charset="0"/>
                <a:ea typeface="Times New Roman" panose="02020603050405020304" pitchFamily="18" charset="0"/>
              </a:rPr>
              <a:t>Pathmanathan</a:t>
            </a:r>
            <a:r>
              <a:rPr lang="en-GB" sz="1200" dirty="0">
                <a:effectLst/>
                <a:latin typeface="Times New Roman" panose="02020603050405020304" pitchFamily="18" charset="0"/>
                <a:ea typeface="Times New Roman" panose="02020603050405020304" pitchFamily="18" charset="0"/>
              </a:rPr>
              <a:t>, A. and Martín, J., (2023). Health Outcomes in Those Who Have Been Victims of Knife crime: a Protocol for a Systematic Review and meta-analysis. </a:t>
            </a:r>
            <a:r>
              <a:rPr lang="en-GB" sz="1200" i="1" dirty="0">
                <a:effectLst/>
                <a:latin typeface="Times New Roman" panose="02020603050405020304" pitchFamily="18" charset="0"/>
                <a:ea typeface="Times New Roman" panose="02020603050405020304" pitchFamily="18" charset="0"/>
              </a:rPr>
              <a:t>BMJ Open</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13</a:t>
            </a:r>
            <a:r>
              <a:rPr lang="en-GB" sz="1200" dirty="0">
                <a:effectLst/>
                <a:latin typeface="Times New Roman" panose="02020603050405020304" pitchFamily="18" charset="0"/>
                <a:ea typeface="Times New Roman" panose="02020603050405020304" pitchFamily="18" charset="0"/>
              </a:rPr>
              <a:t>(12), pp.e078020–e078020.</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Havard, T., (2022). </a:t>
            </a:r>
            <a:r>
              <a:rPr lang="en-GB" sz="1200" i="1" dirty="0">
                <a:effectLst/>
                <a:latin typeface="Times New Roman" panose="02020603050405020304" pitchFamily="18" charset="0"/>
                <a:ea typeface="Times New Roman" panose="02020603050405020304" pitchFamily="18" charset="0"/>
              </a:rPr>
              <a:t>Serious Youth Violence: County Lines Drug Dealing and the Government Response</a:t>
            </a:r>
            <a:r>
              <a:rPr lang="en-GB" sz="1200" dirty="0">
                <a:effectLst/>
                <a:latin typeface="Times New Roman" panose="02020603050405020304" pitchFamily="18" charset="0"/>
                <a:ea typeface="Times New Roman" panose="02020603050405020304" pitchFamily="18" charset="0"/>
              </a:rPr>
              <a:t>. [online] </a:t>
            </a:r>
            <a:r>
              <a:rPr lang="en-GB" sz="1200" i="1" dirty="0">
                <a:effectLst/>
                <a:latin typeface="Times New Roman" panose="02020603050405020304" pitchFamily="18" charset="0"/>
                <a:ea typeface="Times New Roman" panose="02020603050405020304" pitchFamily="18" charset="0"/>
              </a:rPr>
              <a:t>Parliament.uk</a:t>
            </a:r>
            <a:r>
              <a:rPr lang="en-GB" sz="1200" dirty="0">
                <a:effectLst/>
                <a:latin typeface="Times New Roman" panose="02020603050405020304" pitchFamily="18" charset="0"/>
                <a:ea typeface="Times New Roman" panose="02020603050405020304" pitchFamily="18" charset="0"/>
              </a:rPr>
              <a:t>. House of Commons Library.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3"/>
              </a:rPr>
              <a:t>https://researchbriefings.files.parliament.uk/documents/CBP-9264/CBP-9264.pdf</a:t>
            </a:r>
            <a:r>
              <a:rPr lang="en-GB" sz="1200" dirty="0">
                <a:effectLst/>
                <a:latin typeface="Times New Roman" panose="02020603050405020304" pitchFamily="18" charset="0"/>
                <a:ea typeface="Times New Roman" panose="02020603050405020304" pitchFamily="18" charset="0"/>
              </a:rPr>
              <a:t> [Accessed 20 Apr. 2024].</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Haylock, S., </a:t>
            </a:r>
            <a:r>
              <a:rPr lang="en-GB" sz="1200" dirty="0" err="1">
                <a:effectLst/>
                <a:latin typeface="Times New Roman" panose="02020603050405020304" pitchFamily="18" charset="0"/>
                <a:ea typeface="Times New Roman" panose="02020603050405020304" pitchFamily="18" charset="0"/>
              </a:rPr>
              <a:t>Boshari</a:t>
            </a:r>
            <a:r>
              <a:rPr lang="en-GB" sz="1200" dirty="0">
                <a:effectLst/>
                <a:latin typeface="Times New Roman" panose="02020603050405020304" pitchFamily="18" charset="0"/>
                <a:ea typeface="Times New Roman" panose="02020603050405020304" pitchFamily="18" charset="0"/>
              </a:rPr>
              <a:t>, T., Alexander, E.C., Kumar, A., </a:t>
            </a:r>
            <a:r>
              <a:rPr lang="en-GB" sz="1200" dirty="0" err="1">
                <a:effectLst/>
                <a:latin typeface="Times New Roman" panose="02020603050405020304" pitchFamily="18" charset="0"/>
                <a:ea typeface="Times New Roman" panose="02020603050405020304" pitchFamily="18" charset="0"/>
              </a:rPr>
              <a:t>Manikam</a:t>
            </a:r>
            <a:r>
              <a:rPr lang="en-GB" sz="1200" dirty="0">
                <a:effectLst/>
                <a:latin typeface="Times New Roman" panose="02020603050405020304" pitchFamily="18" charset="0"/>
                <a:ea typeface="Times New Roman" panose="02020603050405020304" pitchFamily="18" charset="0"/>
              </a:rPr>
              <a:t>, L. and Pinder, R., (2020). Risk Factors Associated with knife-crime in United Kingdom among Young People Aged 10–24 years: a Systematic Review. </a:t>
            </a:r>
            <a:r>
              <a:rPr lang="en-GB" sz="1200" i="1" dirty="0">
                <a:effectLst/>
                <a:latin typeface="Times New Roman" panose="02020603050405020304" pitchFamily="18" charset="0"/>
                <a:ea typeface="Times New Roman" panose="02020603050405020304" pitchFamily="18" charset="0"/>
              </a:rPr>
              <a:t>BMC Public Health</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20</a:t>
            </a:r>
            <a:r>
              <a:rPr lang="en-GB" sz="1200" dirty="0">
                <a:effectLst/>
                <a:latin typeface="Times New Roman" panose="02020603050405020304" pitchFamily="18" charset="0"/>
                <a:ea typeface="Times New Roman" panose="02020603050405020304" pitchFamily="18" charset="0"/>
              </a:rPr>
              <a:t>(1).</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HM Government, (2023). </a:t>
            </a:r>
            <a:r>
              <a:rPr lang="en-GB" sz="1200" i="1" dirty="0">
                <a:effectLst/>
                <a:latin typeface="Times New Roman" panose="02020603050405020304" pitchFamily="18" charset="0"/>
                <a:ea typeface="Times New Roman" panose="02020603050405020304" pitchFamily="18" charset="0"/>
              </a:rPr>
              <a:t>No Place to Hide: Serious and Organised Crime Strategy 2023-2028</a:t>
            </a:r>
            <a:r>
              <a:rPr lang="en-GB" sz="1200" dirty="0">
                <a:effectLst/>
                <a:latin typeface="Times New Roman" panose="02020603050405020304" pitchFamily="18" charset="0"/>
                <a:ea typeface="Times New Roman" panose="02020603050405020304" pitchFamily="18" charset="0"/>
              </a:rPr>
              <a:t>. [online] </a:t>
            </a:r>
            <a:r>
              <a:rPr lang="en-GB" sz="1200" i="1" dirty="0">
                <a:effectLst/>
                <a:latin typeface="Times New Roman" panose="02020603050405020304" pitchFamily="18" charset="0"/>
                <a:ea typeface="Times New Roman" panose="02020603050405020304" pitchFamily="18" charset="0"/>
              </a:rPr>
              <a:t>HM Government</a:t>
            </a:r>
            <a:r>
              <a:rPr lang="en-GB" sz="1200" dirty="0">
                <a:effectLst/>
                <a:latin typeface="Times New Roman" panose="02020603050405020304" pitchFamily="18" charset="0"/>
                <a:ea typeface="Times New Roman" panose="02020603050405020304" pitchFamily="18" charset="0"/>
              </a:rPr>
              <a:t>.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4"/>
              </a:rPr>
              <a:t>https://assets.publishing.service.gov.uk/media/65796db30467eb000d55f677/SOC_Strategy_2023_28.pdf</a:t>
            </a:r>
            <a:r>
              <a:rPr lang="en-GB" sz="1200" dirty="0">
                <a:effectLst/>
                <a:latin typeface="Times New Roman" panose="02020603050405020304" pitchFamily="18" charset="0"/>
                <a:ea typeface="Times New Roman" panose="02020603050405020304" pitchFamily="18" charset="0"/>
              </a:rPr>
              <a:t> [Accessed 21 Apr. 2024].</a:t>
            </a:r>
          </a:p>
        </p:txBody>
      </p:sp>
    </p:spTree>
    <p:extLst>
      <p:ext uri="{BB962C8B-B14F-4D97-AF65-F5344CB8AC3E}">
        <p14:creationId xmlns:p14="http://schemas.microsoft.com/office/powerpoint/2010/main" val="32460192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6A7CBB-AEF2-2ECF-7DD2-6C3A92E62073}"/>
              </a:ext>
            </a:extLst>
          </p:cNvPr>
          <p:cNvSpPr txBox="1"/>
          <p:nvPr/>
        </p:nvSpPr>
        <p:spPr>
          <a:xfrm>
            <a:off x="1036320" y="589280"/>
            <a:ext cx="10535920" cy="6530121"/>
          </a:xfrm>
          <a:prstGeom prst="rect">
            <a:avLst/>
          </a:prstGeom>
          <a:noFill/>
        </p:spPr>
        <p:txBody>
          <a:bodyPr wrap="square" rtlCol="0">
            <a:spAutoFit/>
          </a:bodyPr>
          <a:lstStyle/>
          <a:p>
            <a:r>
              <a:rPr lang="en-GB" sz="1200" dirty="0">
                <a:effectLst/>
                <a:latin typeface="Times New Roman" panose="02020603050405020304" pitchFamily="18" charset="0"/>
                <a:ea typeface="Times New Roman" panose="02020603050405020304" pitchFamily="18" charset="0"/>
              </a:rPr>
              <a:t>Home Office, (2013) </a:t>
            </a:r>
            <a:r>
              <a:rPr lang="en-GB" sz="1200" i="1" dirty="0">
                <a:effectLst/>
                <a:latin typeface="Times New Roman" panose="02020603050405020304" pitchFamily="18" charset="0"/>
                <a:ea typeface="Times New Roman" panose="02020603050405020304" pitchFamily="18" charset="0"/>
              </a:rPr>
              <a:t>Understanding organised crime: Estimating the scale and ...</a:t>
            </a:r>
            <a:r>
              <a:rPr lang="en-GB" sz="1200" dirty="0">
                <a:effectLst/>
                <a:latin typeface="Times New Roman" panose="02020603050405020304" pitchFamily="18" charset="0"/>
                <a:ea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rPr>
              <a:t>Understanding organised crime: estimating the scale and the social and economic costs Research Report 73</a:t>
            </a:r>
            <a:r>
              <a:rPr lang="en-GB" sz="1200" dirty="0">
                <a:effectLst/>
                <a:latin typeface="Times New Roman" panose="02020603050405020304" pitchFamily="18" charset="0"/>
                <a:ea typeface="Times New Roman" panose="02020603050405020304" pitchFamily="18" charset="0"/>
              </a:rPr>
              <a:t>. Available at: &lt;// </a:t>
            </a:r>
            <a:r>
              <a:rPr lang="en-GB" sz="1200" u="sng" dirty="0">
                <a:solidFill>
                  <a:srgbClr val="0563C1"/>
                </a:solidFill>
                <a:effectLst/>
                <a:latin typeface="Times New Roman" panose="02020603050405020304" pitchFamily="18" charset="0"/>
                <a:ea typeface="Times New Roman" panose="02020603050405020304" pitchFamily="18" charset="0"/>
                <a:hlinkClick r:id="rId2"/>
              </a:rPr>
              <a:t>https://assets.publishing.service.gov.uk/media/5a7c74e8e5274a5255bcec63/horr73.pdf//</a:t>
            </a:r>
            <a:r>
              <a:rPr lang="en-GB" sz="1200" dirty="0">
                <a:effectLst/>
                <a:latin typeface="Times New Roman" panose="02020603050405020304" pitchFamily="18" charset="0"/>
                <a:ea typeface="Times New Roman" panose="02020603050405020304" pitchFamily="18" charset="0"/>
              </a:rPr>
              <a:t> &gt; (Accessed: 22 April 2024). </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Local Government Association, (2015). </a:t>
            </a:r>
            <a:r>
              <a:rPr lang="en-GB" sz="1200" i="1" dirty="0">
                <a:effectLst/>
                <a:latin typeface="Times New Roman" panose="02020603050405020304" pitchFamily="18" charset="0"/>
                <a:ea typeface="Times New Roman" panose="02020603050405020304" pitchFamily="18" charset="0"/>
              </a:rPr>
              <a:t>Tackling Serious and Organised Crime a Local Response Report</a:t>
            </a:r>
            <a:r>
              <a:rPr lang="en-GB" sz="1200" dirty="0">
                <a:effectLst/>
                <a:latin typeface="Times New Roman" panose="02020603050405020304" pitchFamily="18" charset="0"/>
                <a:ea typeface="Times New Roman" panose="02020603050405020304" pitchFamily="18" charset="0"/>
              </a:rPr>
              <a:t>. [online] </a:t>
            </a:r>
            <a:r>
              <a:rPr lang="en-GB" sz="1200" i="1" dirty="0">
                <a:effectLst/>
                <a:latin typeface="Times New Roman" panose="02020603050405020304" pitchFamily="18" charset="0"/>
                <a:ea typeface="Times New Roman" panose="02020603050405020304" pitchFamily="18" charset="0"/>
              </a:rPr>
              <a:t>local.gov.uk</a:t>
            </a:r>
            <a:r>
              <a:rPr lang="en-GB" sz="1200" dirty="0">
                <a:effectLst/>
                <a:latin typeface="Times New Roman" panose="02020603050405020304" pitchFamily="18" charset="0"/>
                <a:ea typeface="Times New Roman" panose="02020603050405020304" pitchFamily="18" charset="0"/>
              </a:rPr>
              <a:t>.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3"/>
              </a:rPr>
              <a:t>https://www.local.gov.uk/sites/default/files/documents/tackling-serious-and-orga-44a.pdf</a:t>
            </a:r>
            <a:r>
              <a:rPr lang="en-GB" sz="1200" dirty="0">
                <a:effectLst/>
                <a:latin typeface="Times New Roman" panose="02020603050405020304" pitchFamily="18" charset="0"/>
                <a:ea typeface="Times New Roman" panose="02020603050405020304" pitchFamily="18" charset="0"/>
              </a:rPr>
              <a:t> [Accessed 20 Apr. 2024].</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McNeill, A. and </a:t>
            </a:r>
            <a:r>
              <a:rPr lang="en-GB" sz="1200" dirty="0" err="1">
                <a:effectLst/>
                <a:latin typeface="Times New Roman" panose="02020603050405020304" pitchFamily="18" charset="0"/>
                <a:ea typeface="Times New Roman" panose="02020603050405020304" pitchFamily="18" charset="0"/>
              </a:rPr>
              <a:t>Wheller</a:t>
            </a:r>
            <a:r>
              <a:rPr lang="en-GB" sz="1200" dirty="0">
                <a:effectLst/>
                <a:latin typeface="Times New Roman" panose="02020603050405020304" pitchFamily="18" charset="0"/>
                <a:ea typeface="Times New Roman" panose="02020603050405020304" pitchFamily="18" charset="0"/>
              </a:rPr>
              <a:t>, L., (2019). </a:t>
            </a:r>
            <a:r>
              <a:rPr lang="en-GB" sz="1200" i="1" dirty="0">
                <a:effectLst/>
                <a:latin typeface="Times New Roman" panose="02020603050405020304" pitchFamily="18" charset="0"/>
                <a:ea typeface="Times New Roman" panose="02020603050405020304" pitchFamily="18" charset="0"/>
              </a:rPr>
              <a:t>Understanding the Causes of Knife Crime</a:t>
            </a:r>
            <a:r>
              <a:rPr lang="en-GB" sz="1200" dirty="0">
                <a:effectLst/>
                <a:latin typeface="Times New Roman" panose="02020603050405020304" pitchFamily="18" charset="0"/>
                <a:ea typeface="Times New Roman" panose="02020603050405020304" pitchFamily="18" charset="0"/>
              </a:rPr>
              <a:t>. [online] College of Policing.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4"/>
              </a:rPr>
              <a:t>https://www.college.police.uk/guidance/knife-crime-evidence-briefing/understanding-causes-knife-crime</a:t>
            </a:r>
            <a:r>
              <a:rPr lang="en-GB" sz="1200" dirty="0">
                <a:effectLst/>
                <a:latin typeface="Times New Roman" panose="02020603050405020304" pitchFamily="18" charset="0"/>
                <a:ea typeface="Times New Roman" panose="02020603050405020304" pitchFamily="18" charset="0"/>
              </a:rPr>
              <a:t> [Accessed 20 Apr. 2024].</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National Crime Agency, (2023). </a:t>
            </a:r>
            <a:r>
              <a:rPr lang="en-GB" sz="1200" i="1" dirty="0">
                <a:effectLst/>
                <a:latin typeface="Times New Roman" panose="02020603050405020304" pitchFamily="18" charset="0"/>
                <a:ea typeface="Times New Roman" panose="02020603050405020304" pitchFamily="18" charset="0"/>
              </a:rPr>
              <a:t>National Strategic Assessment (NSA) Campaign 2023 - Overview of SOC - National Crime Agency</a:t>
            </a:r>
            <a:r>
              <a:rPr lang="en-GB" sz="1200" dirty="0">
                <a:effectLst/>
                <a:latin typeface="Times New Roman" panose="02020603050405020304" pitchFamily="18" charset="0"/>
                <a:ea typeface="Times New Roman" panose="02020603050405020304" pitchFamily="18" charset="0"/>
              </a:rPr>
              <a:t>. [online] nationalcrimeagency.gov.uk.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5"/>
              </a:rPr>
              <a:t>https://nationalcrimeagency.gov.uk/nsa-overview-of-soc</a:t>
            </a:r>
            <a:r>
              <a:rPr lang="en-GB" sz="1200" dirty="0">
                <a:effectLst/>
                <a:latin typeface="Times New Roman" panose="02020603050405020304" pitchFamily="18" charset="0"/>
                <a:ea typeface="Times New Roman" panose="02020603050405020304" pitchFamily="18" charset="0"/>
              </a:rPr>
              <a:t> [Accessed 21 Apr. 2024].</a:t>
            </a:r>
          </a:p>
          <a:p>
            <a:r>
              <a:rPr lang="en-GB" sz="1200" dirty="0">
                <a:effectLst/>
                <a:latin typeface="Times New Roman" panose="02020603050405020304" pitchFamily="18" charset="0"/>
                <a:ea typeface="Times New Roman" panose="02020603050405020304" pitchFamily="18" charset="0"/>
              </a:rPr>
              <a:t>National Crime Agency., (2023) </a:t>
            </a:r>
            <a:r>
              <a:rPr lang="en-GB" sz="1200" i="1" dirty="0">
                <a:effectLst/>
                <a:latin typeface="Times New Roman" panose="02020603050405020304" pitchFamily="18" charset="0"/>
                <a:ea typeface="Times New Roman" panose="02020603050405020304" pitchFamily="18" charset="0"/>
              </a:rPr>
              <a:t>Fraud - National Crime Agency</a:t>
            </a:r>
            <a:r>
              <a:rPr lang="en-GB" sz="1200" dirty="0">
                <a:effectLst/>
                <a:latin typeface="Times New Roman" panose="02020603050405020304" pitchFamily="18" charset="0"/>
                <a:ea typeface="Times New Roman" panose="02020603050405020304" pitchFamily="18" charset="0"/>
              </a:rPr>
              <a:t>, </a:t>
            </a:r>
            <a:r>
              <a:rPr lang="en-GB" sz="1200" i="1" dirty="0">
                <a:effectLst/>
                <a:latin typeface="Times New Roman" panose="02020603050405020304" pitchFamily="18" charset="0"/>
                <a:ea typeface="Times New Roman" panose="02020603050405020304" pitchFamily="18" charset="0"/>
              </a:rPr>
              <a:t>The Threat from Fraud</a:t>
            </a:r>
            <a:r>
              <a:rPr lang="en-GB" sz="1200" dirty="0">
                <a:effectLst/>
                <a:latin typeface="Times New Roman" panose="02020603050405020304" pitchFamily="18" charset="0"/>
                <a:ea typeface="Times New Roman" panose="02020603050405020304" pitchFamily="18" charset="0"/>
              </a:rPr>
              <a:t>. Available at: &lt;// </a:t>
            </a:r>
            <a:r>
              <a:rPr lang="en-GB" sz="1200" u="sng" dirty="0">
                <a:solidFill>
                  <a:srgbClr val="0563C1"/>
                </a:solidFill>
                <a:effectLst/>
                <a:latin typeface="Times New Roman" panose="02020603050405020304" pitchFamily="18" charset="0"/>
                <a:ea typeface="Times New Roman" panose="02020603050405020304" pitchFamily="18" charset="0"/>
                <a:hlinkClick r:id="rId6"/>
              </a:rPr>
              <a:t>https://www.nationalcrimeagency.gov.uk/what-we-do/crime-threats/fraud-and-economic-crime//</a:t>
            </a:r>
            <a:r>
              <a:rPr lang="en-GB" sz="1200" dirty="0">
                <a:effectLst/>
                <a:latin typeface="Times New Roman" panose="02020603050405020304" pitchFamily="18" charset="0"/>
                <a:ea typeface="Times New Roman" panose="02020603050405020304" pitchFamily="18" charset="0"/>
              </a:rPr>
              <a:t> &gt; (Accessed: 24 April 2024). </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Ng, E., (2023). </a:t>
            </a:r>
            <a:r>
              <a:rPr lang="en-GB" sz="1200" i="1" dirty="0">
                <a:effectLst/>
                <a:latin typeface="Times New Roman" panose="02020603050405020304" pitchFamily="18" charset="0"/>
                <a:ea typeface="Times New Roman" panose="02020603050405020304" pitchFamily="18" charset="0"/>
              </a:rPr>
              <a:t>Knife Crime on Rise Due to ‘Teenagers Made Vulnerable by Pandemic’</a:t>
            </a:r>
            <a:r>
              <a:rPr lang="en-GB" sz="1200" dirty="0">
                <a:effectLst/>
                <a:latin typeface="Times New Roman" panose="02020603050405020304" pitchFamily="18" charset="0"/>
                <a:ea typeface="Times New Roman" panose="02020603050405020304" pitchFamily="18" charset="0"/>
              </a:rPr>
              <a:t>. [online] The Independent.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7"/>
              </a:rPr>
              <a:t>https://www.independent.co.uk/news/uk/london-office-for-national-statistics-england-wales-gangs-b2279272.html</a:t>
            </a:r>
            <a:r>
              <a:rPr lang="en-GB" sz="1200" dirty="0">
                <a:effectLst/>
                <a:latin typeface="Times New Roman" panose="02020603050405020304" pitchFamily="18" charset="0"/>
                <a:ea typeface="Times New Roman" panose="02020603050405020304" pitchFamily="18" charset="0"/>
              </a:rPr>
              <a:t> [Accessed 20 Apr. 2024]. </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O’Hagan, A. and Edmundson, C.J., (2021). County lines: the Exploitation of Vulnerable Members of Society. </a:t>
            </a:r>
            <a:r>
              <a:rPr lang="en-GB" sz="1200" i="1" dirty="0">
                <a:effectLst/>
                <a:latin typeface="Times New Roman" panose="02020603050405020304" pitchFamily="18" charset="0"/>
                <a:ea typeface="Times New Roman" panose="02020603050405020304" pitchFamily="18" charset="0"/>
              </a:rPr>
              <a:t>Forensic Research &amp; Criminology International Journal</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9</a:t>
            </a:r>
            <a:r>
              <a:rPr lang="en-GB" sz="1200" dirty="0">
                <a:effectLst/>
                <a:latin typeface="Times New Roman" panose="02020603050405020304" pitchFamily="18" charset="0"/>
                <a:ea typeface="Times New Roman" panose="02020603050405020304" pitchFamily="18" charset="0"/>
              </a:rPr>
              <a:t>(2), pp.47–57.</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Office for National Statistics, (2023). </a:t>
            </a:r>
            <a:r>
              <a:rPr lang="en-GB" sz="1200" i="1" dirty="0">
                <a:effectLst/>
                <a:latin typeface="Times New Roman" panose="02020603050405020304" pitchFamily="18" charset="0"/>
                <a:ea typeface="Times New Roman" panose="02020603050405020304" pitchFamily="18" charset="0"/>
              </a:rPr>
              <a:t>Multiple Variables Map</a:t>
            </a:r>
            <a:r>
              <a:rPr lang="en-GB" sz="1200" dirty="0">
                <a:effectLst/>
                <a:latin typeface="Times New Roman" panose="02020603050405020304" pitchFamily="18" charset="0"/>
                <a:ea typeface="Times New Roman" panose="02020603050405020304" pitchFamily="18" charset="0"/>
              </a:rPr>
              <a:t>. [online] www.ons.gov.uk.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8"/>
              </a:rPr>
              <a:t>https://www.ons.gov.uk/visualisations/dvc653/index.html</a:t>
            </a:r>
            <a:r>
              <a:rPr lang="en-GB" sz="1200" dirty="0">
                <a:effectLst/>
                <a:latin typeface="Times New Roman" panose="02020603050405020304" pitchFamily="18" charset="0"/>
                <a:ea typeface="Times New Roman" panose="02020603050405020304" pitchFamily="18" charset="0"/>
              </a:rPr>
              <a:t> [Accessed 21 Apr. 2024].</a:t>
            </a:r>
          </a:p>
          <a:p>
            <a:pPr marL="457200" indent="-457200">
              <a:lnSpc>
                <a:spcPct val="200000"/>
              </a:lnSpc>
              <a:spcAft>
                <a:spcPts val="1200"/>
              </a:spcAft>
            </a:pP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37678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6739C0-F287-A730-E969-3DA8AE25572E}"/>
              </a:ext>
            </a:extLst>
          </p:cNvPr>
          <p:cNvSpPr txBox="1"/>
          <p:nvPr/>
        </p:nvSpPr>
        <p:spPr>
          <a:xfrm>
            <a:off x="711200" y="274320"/>
            <a:ext cx="11196320" cy="7125156"/>
          </a:xfrm>
          <a:prstGeom prst="rect">
            <a:avLst/>
          </a:prstGeom>
          <a:noFill/>
        </p:spPr>
        <p:txBody>
          <a:bodyPr wrap="square" rtlCol="0">
            <a:spAutoFit/>
          </a:bodyPr>
          <a:lstStyle/>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Sidebottom, A., Brennan, I., Agar, I., Ashby, M.P.J., Bullock, K., Hales, G. and Tilley, N., (2024). Knife Crime – a Problem Solving Guide. </a:t>
            </a:r>
            <a:r>
              <a:rPr lang="en-GB" sz="1200" i="1" dirty="0">
                <a:effectLst/>
                <a:latin typeface="Times New Roman" panose="02020603050405020304" pitchFamily="18" charset="0"/>
                <a:ea typeface="Times New Roman" panose="02020603050405020304" pitchFamily="18" charset="0"/>
              </a:rPr>
              <a:t>College of Policing</a:t>
            </a:r>
            <a:r>
              <a:rPr lang="en-GB" sz="1200" dirty="0">
                <a:effectLst/>
                <a:latin typeface="Times New Roman" panose="02020603050405020304" pitchFamily="18" charset="0"/>
                <a:ea typeface="Times New Roman" panose="02020603050405020304" pitchFamily="18" charset="0"/>
              </a:rPr>
              <a:t>. [online]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2"/>
              </a:rPr>
              <a:t>https://assets.production.copweb.aws.college.police.uk/s3fs-public/2021-11/Knife-crime-a-problem-solving-guide.pdf</a:t>
            </a:r>
            <a:r>
              <a:rPr lang="en-GB" sz="1200" dirty="0">
                <a:effectLst/>
                <a:latin typeface="Times New Roman" panose="02020603050405020304" pitchFamily="18" charset="0"/>
                <a:ea typeface="Times New Roman" panose="02020603050405020304" pitchFamily="18" charset="0"/>
              </a:rPr>
              <a:t> [Accessed 21 Apr. 2024].</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Skarlatidou, A., Ludwig, L., </a:t>
            </a:r>
            <a:r>
              <a:rPr lang="en-GB" sz="1200" dirty="0" err="1">
                <a:effectLst/>
                <a:latin typeface="Times New Roman" panose="02020603050405020304" pitchFamily="18" charset="0"/>
                <a:ea typeface="Times New Roman" panose="02020603050405020304" pitchFamily="18" charset="0"/>
              </a:rPr>
              <a:t>Solymosi</a:t>
            </a:r>
            <a:r>
              <a:rPr lang="en-GB" sz="1200" dirty="0">
                <a:effectLst/>
                <a:latin typeface="Times New Roman" panose="02020603050405020304" pitchFamily="18" charset="0"/>
                <a:ea typeface="Times New Roman" panose="02020603050405020304" pitchFamily="18" charset="0"/>
              </a:rPr>
              <a:t>, R. and Bradford, B., (2021). Understanding Knife Crime and Trust in Police with Young People in East London. </a:t>
            </a:r>
            <a:r>
              <a:rPr lang="en-GB" sz="1200" i="1" dirty="0">
                <a:effectLst/>
                <a:latin typeface="Times New Roman" panose="02020603050405020304" pitchFamily="18" charset="0"/>
                <a:ea typeface="Times New Roman" panose="02020603050405020304" pitchFamily="18" charset="0"/>
              </a:rPr>
              <a:t>Crime &amp; Delinquency</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69</a:t>
            </a:r>
            <a:r>
              <a:rPr lang="en-GB" sz="1200" dirty="0">
                <a:effectLst/>
                <a:latin typeface="Times New Roman" panose="02020603050405020304" pitchFamily="18" charset="0"/>
                <a:ea typeface="Times New Roman" panose="02020603050405020304" pitchFamily="18" charset="0"/>
              </a:rPr>
              <a:t>(5), pp.943–970.</a:t>
            </a:r>
          </a:p>
          <a:p>
            <a:pPr marL="457200" indent="-457200">
              <a:lnSpc>
                <a:spcPct val="200000"/>
              </a:lnSpc>
              <a:spcAft>
                <a:spcPts val="1200"/>
              </a:spcAft>
            </a:pPr>
            <a:r>
              <a:rPr lang="en-GB" sz="1200" dirty="0" err="1">
                <a:effectLst/>
                <a:latin typeface="Times New Roman" panose="02020603050405020304" pitchFamily="18" charset="0"/>
                <a:ea typeface="Times New Roman" panose="02020603050405020304" pitchFamily="18" charset="0"/>
              </a:rPr>
              <a:t>Skoczylis</a:t>
            </a:r>
            <a:r>
              <a:rPr lang="en-GB" sz="1200" dirty="0">
                <a:effectLst/>
                <a:latin typeface="Times New Roman" panose="02020603050405020304" pitchFamily="18" charset="0"/>
                <a:ea typeface="Times New Roman" panose="02020603050405020304" pitchFamily="18" charset="0"/>
              </a:rPr>
              <a:t>, J. and Andrews, S., (2022). Strain theory, resilience, and far-right extremism: the Impact of gender, Life Experiences and the Internet. </a:t>
            </a:r>
            <a:r>
              <a:rPr lang="en-GB" sz="1200" i="1" dirty="0">
                <a:effectLst/>
                <a:latin typeface="Times New Roman" panose="02020603050405020304" pitchFamily="18" charset="0"/>
                <a:ea typeface="Times New Roman" panose="02020603050405020304" pitchFamily="18" charset="0"/>
              </a:rPr>
              <a:t>Critical Studies on Terrorism</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15</a:t>
            </a:r>
            <a:r>
              <a:rPr lang="en-GB" sz="1200" dirty="0">
                <a:effectLst/>
                <a:latin typeface="Times New Roman" panose="02020603050405020304" pitchFamily="18" charset="0"/>
                <a:ea typeface="Times New Roman" panose="02020603050405020304" pitchFamily="18" charset="0"/>
              </a:rPr>
              <a:t>(1), pp.1–26.</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The </a:t>
            </a:r>
            <a:r>
              <a:rPr lang="en-GB" sz="1200" dirty="0" err="1">
                <a:effectLst/>
                <a:latin typeface="Times New Roman" panose="02020603050405020304" pitchFamily="18" charset="0"/>
                <a:ea typeface="Times New Roman" panose="02020603050405020304" pitchFamily="18" charset="0"/>
              </a:rPr>
              <a:t>Center</a:t>
            </a:r>
            <a:r>
              <a:rPr lang="en-GB" sz="1200" dirty="0">
                <a:effectLst/>
                <a:latin typeface="Times New Roman" panose="02020603050405020304" pitchFamily="18" charset="0"/>
                <a:ea typeface="Times New Roman" panose="02020603050405020304" pitchFamily="18" charset="0"/>
              </a:rPr>
              <a:t> for Social Justice, (2018). </a:t>
            </a:r>
            <a:r>
              <a:rPr lang="en-GB" sz="1200" i="1" dirty="0">
                <a:effectLst/>
                <a:latin typeface="Times New Roman" panose="02020603050405020304" pitchFamily="18" charset="0"/>
                <a:ea typeface="Times New Roman" panose="02020603050405020304" pitchFamily="18" charset="0"/>
              </a:rPr>
              <a:t>It Can Be Stopped</a:t>
            </a:r>
            <a:r>
              <a:rPr lang="en-GB" sz="1200" dirty="0">
                <a:effectLst/>
                <a:latin typeface="Times New Roman" panose="02020603050405020304" pitchFamily="18" charset="0"/>
                <a:ea typeface="Times New Roman" panose="02020603050405020304" pitchFamily="18" charset="0"/>
              </a:rPr>
              <a:t>. [online] The Centre for Social Justice.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3"/>
              </a:rPr>
              <a:t>https://www.centreforsocialjustice.org.uk/library/it-can-be-stopped</a:t>
            </a:r>
            <a:r>
              <a:rPr lang="en-GB" sz="1200" dirty="0">
                <a:effectLst/>
                <a:latin typeface="Times New Roman" panose="02020603050405020304" pitchFamily="18" charset="0"/>
                <a:ea typeface="Times New Roman" panose="02020603050405020304" pitchFamily="18" charset="0"/>
              </a:rPr>
              <a:t> [Accessed 21 Apr. 2024].</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Townsend, M., (2023). Half of Teenagers in England and Wales Have Witnessed or Been Victims of Violence, Study Reveals. </a:t>
            </a:r>
            <a:r>
              <a:rPr lang="en-GB" sz="1200" i="1" dirty="0">
                <a:effectLst/>
                <a:latin typeface="Times New Roman" panose="02020603050405020304" pitchFamily="18" charset="0"/>
                <a:ea typeface="Times New Roman" panose="02020603050405020304" pitchFamily="18" charset="0"/>
              </a:rPr>
              <a:t>The Observer</a:t>
            </a:r>
            <a:r>
              <a:rPr lang="en-GB" sz="1200" dirty="0">
                <a:effectLst/>
                <a:latin typeface="Times New Roman" panose="02020603050405020304" pitchFamily="18" charset="0"/>
                <a:ea typeface="Times New Roman" panose="02020603050405020304" pitchFamily="18" charset="0"/>
              </a:rPr>
              <a:t>. [online] 11 Nov.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4"/>
              </a:rPr>
              <a:t>https://www.theguardian.com/uk-news/2023/nov/11/teenager-victims-violence-knife-crime-gangs</a:t>
            </a:r>
            <a:r>
              <a:rPr lang="en-GB" sz="1200" dirty="0">
                <a:effectLst/>
                <a:latin typeface="Times New Roman" panose="02020603050405020304" pitchFamily="18" charset="0"/>
                <a:ea typeface="Times New Roman" panose="02020603050405020304" pitchFamily="18" charset="0"/>
              </a:rPr>
              <a:t> [Accessed 20 Apr. 2024].</a:t>
            </a:r>
          </a:p>
          <a:p>
            <a:pPr marL="457200" indent="-457200">
              <a:lnSpc>
                <a:spcPct val="200000"/>
              </a:lnSpc>
              <a:spcAft>
                <a:spcPts val="1200"/>
              </a:spcAft>
            </a:pPr>
            <a:r>
              <a:rPr lang="en-GB" sz="1200" dirty="0" err="1">
                <a:effectLst/>
                <a:latin typeface="Times New Roman" panose="02020603050405020304" pitchFamily="18" charset="0"/>
                <a:ea typeface="Times New Roman" panose="02020603050405020304" pitchFamily="18" charset="0"/>
              </a:rPr>
              <a:t>Vinnakota</a:t>
            </a:r>
            <a:r>
              <a:rPr lang="en-GB" sz="1200" dirty="0">
                <a:effectLst/>
                <a:latin typeface="Times New Roman" panose="02020603050405020304" pitchFamily="18" charset="0"/>
                <a:ea typeface="Times New Roman" panose="02020603050405020304" pitchFamily="18" charset="0"/>
              </a:rPr>
              <a:t>, D., Kabir, R., Rahman, Q.M., </a:t>
            </a:r>
            <a:r>
              <a:rPr lang="en-GB" sz="1200" dirty="0" err="1">
                <a:effectLst/>
                <a:latin typeface="Times New Roman" panose="02020603050405020304" pitchFamily="18" charset="0"/>
                <a:ea typeface="Times New Roman" panose="02020603050405020304" pitchFamily="18" charset="0"/>
              </a:rPr>
              <a:t>Sathian</a:t>
            </a:r>
            <a:r>
              <a:rPr lang="en-GB" sz="1200" dirty="0">
                <a:effectLst/>
                <a:latin typeface="Times New Roman" panose="02020603050405020304" pitchFamily="18" charset="0"/>
                <a:ea typeface="Times New Roman" panose="02020603050405020304" pitchFamily="18" charset="0"/>
              </a:rPr>
              <a:t>, B., Bai, A.C.M., </a:t>
            </a:r>
            <a:r>
              <a:rPr lang="en-GB" sz="1200" dirty="0" err="1">
                <a:effectLst/>
                <a:latin typeface="Times New Roman" panose="02020603050405020304" pitchFamily="18" charset="0"/>
                <a:ea typeface="Times New Roman" panose="02020603050405020304" pitchFamily="18" charset="0"/>
              </a:rPr>
              <a:t>Deividas</a:t>
            </a:r>
            <a:r>
              <a:rPr lang="en-GB" sz="1200" dirty="0">
                <a:effectLst/>
                <a:latin typeface="Times New Roman" panose="02020603050405020304" pitchFamily="18" charset="0"/>
                <a:ea typeface="Times New Roman" panose="02020603050405020304" pitchFamily="18" charset="0"/>
              </a:rPr>
              <a:t>, N., </a:t>
            </a:r>
            <a:r>
              <a:rPr lang="en-GB" sz="1200" dirty="0" err="1">
                <a:effectLst/>
                <a:latin typeface="Times New Roman" panose="02020603050405020304" pitchFamily="18" charset="0"/>
                <a:ea typeface="Times New Roman" panose="02020603050405020304" pitchFamily="18" charset="0"/>
              </a:rPr>
              <a:t>Pellissery</a:t>
            </a:r>
            <a:r>
              <a:rPr lang="en-GB" sz="1200" dirty="0">
                <a:effectLst/>
                <a:latin typeface="Times New Roman" panose="02020603050405020304" pitchFamily="18" charset="0"/>
                <a:ea typeface="Times New Roman" panose="02020603050405020304" pitchFamily="18" charset="0"/>
              </a:rPr>
              <a:t>, M.-V., Kareem, S.K.A., Hasan, </a:t>
            </a:r>
            <a:r>
              <a:rPr lang="en-GB" sz="1200" dirty="0" err="1">
                <a:effectLst/>
                <a:latin typeface="Times New Roman" panose="02020603050405020304" pitchFamily="18" charset="0"/>
                <a:ea typeface="Times New Roman" panose="02020603050405020304" pitchFamily="18" charset="0"/>
              </a:rPr>
              <a:t>Md.R</a:t>
            </a:r>
            <a:r>
              <a:rPr lang="en-GB" sz="1200" dirty="0">
                <a:effectLst/>
                <a:latin typeface="Times New Roman" panose="02020603050405020304" pitchFamily="18" charset="0"/>
                <a:ea typeface="Times New Roman" panose="02020603050405020304" pitchFamily="18" charset="0"/>
              </a:rPr>
              <a:t>. and </a:t>
            </a:r>
            <a:r>
              <a:rPr lang="en-GB" sz="1200" dirty="0" err="1">
                <a:effectLst/>
                <a:latin typeface="Times New Roman" panose="02020603050405020304" pitchFamily="18" charset="0"/>
                <a:ea typeface="Times New Roman" panose="02020603050405020304" pitchFamily="18" charset="0"/>
              </a:rPr>
              <a:t>Parsa</a:t>
            </a:r>
            <a:r>
              <a:rPr lang="en-GB" sz="1200" dirty="0">
                <a:effectLst/>
                <a:latin typeface="Times New Roman" panose="02020603050405020304" pitchFamily="18" charset="0"/>
                <a:ea typeface="Times New Roman" panose="02020603050405020304" pitchFamily="18" charset="0"/>
              </a:rPr>
              <a:t>, A.D., (2022). Exploring UK Knife Crime and Its Associated factors: a Content Analysis of Online Newspapers. </a:t>
            </a:r>
            <a:r>
              <a:rPr lang="en-GB" sz="1200" i="1" dirty="0">
                <a:effectLst/>
                <a:latin typeface="Times New Roman" panose="02020603050405020304" pitchFamily="18" charset="0"/>
                <a:ea typeface="Times New Roman" panose="02020603050405020304" pitchFamily="18" charset="0"/>
              </a:rPr>
              <a:t>Nepal Journal of Epidemiology</a:t>
            </a:r>
            <a:r>
              <a:rPr lang="en-GB" sz="1200" dirty="0">
                <a:effectLst/>
                <a:latin typeface="Times New Roman" panose="02020603050405020304" pitchFamily="18" charset="0"/>
                <a:ea typeface="Times New Roman" panose="02020603050405020304" pitchFamily="18" charset="0"/>
              </a:rPr>
              <a:t>, </a:t>
            </a:r>
            <a:r>
              <a:rPr lang="en-GB" sz="1200" b="1" dirty="0">
                <a:effectLst/>
                <a:latin typeface="Times New Roman" panose="02020603050405020304" pitchFamily="18" charset="0"/>
                <a:ea typeface="Times New Roman" panose="02020603050405020304" pitchFamily="18" charset="0"/>
              </a:rPr>
              <a:t>12</a:t>
            </a:r>
            <a:r>
              <a:rPr lang="en-GB" sz="1200" dirty="0">
                <a:effectLst/>
                <a:latin typeface="Times New Roman" panose="02020603050405020304" pitchFamily="18" charset="0"/>
                <a:ea typeface="Times New Roman" panose="02020603050405020304" pitchFamily="18" charset="0"/>
              </a:rPr>
              <a:t>(4), pp.1242–1247.</a:t>
            </a:r>
          </a:p>
          <a:p>
            <a:pPr marL="457200" indent="-457200">
              <a:lnSpc>
                <a:spcPct val="200000"/>
              </a:lnSpc>
              <a:spcAft>
                <a:spcPts val="1200"/>
              </a:spcAft>
            </a:pPr>
            <a:r>
              <a:rPr lang="en-GB" sz="1200" dirty="0">
                <a:effectLst/>
                <a:latin typeface="Times New Roman" panose="02020603050405020304" pitchFamily="18" charset="0"/>
                <a:ea typeface="Times New Roman" panose="02020603050405020304" pitchFamily="18" charset="0"/>
              </a:rPr>
              <a:t>West Northamptonshire Council, (2023). </a:t>
            </a:r>
            <a:r>
              <a:rPr lang="en-GB" sz="1200" i="1" dirty="0">
                <a:effectLst/>
                <a:latin typeface="Times New Roman" panose="02020603050405020304" pitchFamily="18" charset="0"/>
                <a:ea typeface="Times New Roman" panose="02020603050405020304" pitchFamily="18" charset="0"/>
              </a:rPr>
              <a:t>Knife Crime and Gangs</a:t>
            </a:r>
            <a:r>
              <a:rPr lang="en-GB" sz="1200" dirty="0">
                <a:effectLst/>
                <a:latin typeface="Times New Roman" panose="02020603050405020304" pitchFamily="18" charset="0"/>
                <a:ea typeface="Times New Roman" panose="02020603050405020304" pitchFamily="18" charset="0"/>
              </a:rPr>
              <a:t>. [online] www.westnorthants.gov.uk. Available at: </a:t>
            </a:r>
            <a:r>
              <a:rPr lang="en-GB" sz="1200" u="sng" dirty="0">
                <a:solidFill>
                  <a:srgbClr val="0563C1"/>
                </a:solidFill>
                <a:effectLst/>
                <a:latin typeface="Times New Roman" panose="02020603050405020304" pitchFamily="18" charset="0"/>
                <a:ea typeface="Times New Roman" panose="02020603050405020304" pitchFamily="18" charset="0"/>
                <a:hlinkClick r:id="rId5"/>
              </a:rPr>
              <a:t>https://www.westnorthants.gov.uk/personal-safety/knife-crime-and-gangs</a:t>
            </a:r>
            <a:r>
              <a:rPr lang="en-GB" sz="1200" dirty="0">
                <a:effectLst/>
                <a:latin typeface="Times New Roman" panose="02020603050405020304" pitchFamily="18" charset="0"/>
                <a:ea typeface="Times New Roman" panose="02020603050405020304" pitchFamily="18" charset="0"/>
              </a:rPr>
              <a:t> [Accessed 21 Apr. 2024].</a:t>
            </a:r>
          </a:p>
          <a:p>
            <a:pPr>
              <a:lnSpc>
                <a:spcPct val="200000"/>
              </a:lnSpc>
              <a:spcAft>
                <a:spcPts val="800"/>
              </a:spcAft>
            </a:pPr>
            <a:r>
              <a:rPr lang="en-GB" sz="1200" kern="100" dirty="0">
                <a:effectLst/>
                <a:latin typeface="Times New Roman" panose="02020603050405020304" pitchFamily="18" charset="0"/>
                <a:ea typeface="Calibri" panose="020F0502020204030204" pitchFamily="34" charset="0"/>
                <a:cs typeface="Arial" panose="020B0604020202020204" pitchFamily="34" charset="0"/>
              </a:rPr>
              <a:t> </a:t>
            </a:r>
          </a:p>
          <a:p>
            <a:pPr>
              <a:lnSpc>
                <a:spcPct val="200000"/>
              </a:lnSpc>
              <a:spcAft>
                <a:spcPts val="800"/>
              </a:spcAft>
            </a:pPr>
            <a:r>
              <a:rPr lang="en-GB" sz="1200" kern="100" dirty="0">
                <a:effectLst/>
                <a:latin typeface="Times New Roman" panose="02020603050405020304" pitchFamily="18"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2171699266"/>
      </p:ext>
    </p:extLst>
  </p:cSld>
  <p:clrMapOvr>
    <a:masterClrMapping/>
  </p:clrMapOvr>
</p:sld>
</file>

<file path=ppt/theme/theme1.xml><?xml version="1.0" encoding="utf-8"?>
<a:theme xmlns:a="http://schemas.openxmlformats.org/drawingml/2006/main" name="FunkyShapesDarkVTI">
  <a:themeElements>
    <a:clrScheme name="Custom 4">
      <a:dk1>
        <a:srgbClr val="FFFFFF"/>
      </a:dk1>
      <a:lt1>
        <a:srgbClr val="000000"/>
      </a:lt1>
      <a:dk2>
        <a:srgbClr val="F3FFF8"/>
      </a:dk2>
      <a:lt2>
        <a:srgbClr val="2D2D2D"/>
      </a:lt2>
      <a:accent1>
        <a:srgbClr val="FF80BD"/>
      </a:accent1>
      <a:accent2>
        <a:srgbClr val="1EB9D3"/>
      </a:accent2>
      <a:accent3>
        <a:srgbClr val="21C46B"/>
      </a:accent3>
      <a:accent4>
        <a:srgbClr val="EA9600"/>
      </a:accent4>
      <a:accent5>
        <a:srgbClr val="F43B56"/>
      </a:accent5>
      <a:accent6>
        <a:srgbClr val="4B56E8"/>
      </a:accent6>
      <a:hlink>
        <a:srgbClr val="8F61FF"/>
      </a:hlink>
      <a:folHlink>
        <a:srgbClr val="F900A0"/>
      </a:folHlink>
    </a:clrScheme>
    <a:fontScheme name="Source Sans Pro">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unkyShapesDarkVTI" id="{84637DF0-7D2D-4F20-816C-4D6C45F3FAF2}" vid="{0EF594EE-C33F-480F-80E7-D4F74C1C30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12021</TotalTime>
  <Words>5505</Words>
  <Application>Microsoft Office PowerPoint</Application>
  <PresentationFormat>Widescreen</PresentationFormat>
  <Paragraphs>248</Paragraphs>
  <Slides>20</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Aptos</vt:lpstr>
      <vt:lpstr>Arial</vt:lpstr>
      <vt:lpstr>Calibri</vt:lpstr>
      <vt:lpstr>Source Sans Pro</vt:lpstr>
      <vt:lpstr>Times New Roman</vt:lpstr>
      <vt:lpstr>FunkyShapesDarkVTI</vt:lpstr>
      <vt:lpstr>PowerPoint Presentation</vt:lpstr>
      <vt:lpstr>What is SOC?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Ella Smith</dc:creator>
  <cp:lastModifiedBy>Ella Smith</cp:lastModifiedBy>
  <cp:revision>4</cp:revision>
  <dcterms:created xsi:type="dcterms:W3CDTF">2024-04-22T17:19:23Z</dcterms:created>
  <dcterms:modified xsi:type="dcterms:W3CDTF">2024-05-01T22:57:05Z</dcterms:modified>
</cp:coreProperties>
</file>