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90" r:id="rId7"/>
    <p:sldId id="291" r:id="rId8"/>
    <p:sldId id="261" r:id="rId9"/>
    <p:sldId id="262" r:id="rId10"/>
    <p:sldId id="263" r:id="rId11"/>
    <p:sldId id="264" r:id="rId12"/>
    <p:sldId id="265" r:id="rId13"/>
    <p:sldId id="266" r:id="rId14"/>
    <p:sldId id="268" r:id="rId15"/>
    <p:sldId id="269" r:id="rId16"/>
    <p:sldId id="270" r:id="rId17"/>
    <p:sldId id="271" r:id="rId18"/>
    <p:sldId id="272" r:id="rId19"/>
    <p:sldId id="273" r:id="rId20"/>
    <p:sldId id="274" r:id="rId21"/>
    <p:sldId id="292" r:id="rId22"/>
    <p:sldId id="275" r:id="rId23"/>
    <p:sldId id="276" r:id="rId24"/>
    <p:sldId id="277" r:id="rId25"/>
    <p:sldId id="278" r:id="rId26"/>
    <p:sldId id="279" r:id="rId27"/>
    <p:sldId id="280" r:id="rId28"/>
    <p:sldId id="293" r:id="rId29"/>
    <p:sldId id="281" r:id="rId30"/>
    <p:sldId id="282" r:id="rId31"/>
    <p:sldId id="283" r:id="rId32"/>
    <p:sldId id="284" r:id="rId33"/>
    <p:sldId id="285" r:id="rId34"/>
    <p:sldId id="286" r:id="rId35"/>
    <p:sldId id="287" r:id="rId36"/>
    <p:sldId id="288" r:id="rId37"/>
    <p:sldId id="294" r:id="rId38"/>
    <p:sldId id="295" r:id="rId3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A27E70-7565-468F-9DC9-20C6086C712C}" v="517" dt="2022-02-01T11:51:01.8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73" d="100"/>
          <a:sy n="73" d="100"/>
        </p:scale>
        <p:origin x="99"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65DF8FFB-8EFC-05C1-E96B-DA53E63865BE}"/>
    <pc:docChg chg="addSld modSld">
      <pc:chgData name="Peter Doyle" userId="S::p.doyle@uwtsd.ac.uk::9eb13c6d-8f51-46c9-bcaf-0558aa31b953" providerId="AD" clId="Web-{65DF8FFB-8EFC-05C1-E96B-DA53E63865BE}" dt="2020-10-07T16:07:15.874" v="17" actId="14100"/>
      <pc:docMkLst>
        <pc:docMk/>
      </pc:docMkLst>
      <pc:sldChg chg="modSp new">
        <pc:chgData name="Peter Doyle" userId="S::p.doyle@uwtsd.ac.uk::9eb13c6d-8f51-46c9-bcaf-0558aa31b953" providerId="AD" clId="Web-{65DF8FFB-8EFC-05C1-E96B-DA53E63865BE}" dt="2020-10-07T16:07:15.874" v="17" actId="14100"/>
        <pc:sldMkLst>
          <pc:docMk/>
          <pc:sldMk cId="1528525000" sldId="289"/>
        </pc:sldMkLst>
        <pc:spChg chg="mod">
          <ac:chgData name="Peter Doyle" userId="S::p.doyle@uwtsd.ac.uk::9eb13c6d-8f51-46c9-bcaf-0558aa31b953" providerId="AD" clId="Web-{65DF8FFB-8EFC-05C1-E96B-DA53E63865BE}" dt="2020-10-07T16:06:57.858" v="9" actId="1076"/>
          <ac:spMkLst>
            <pc:docMk/>
            <pc:sldMk cId="1528525000" sldId="289"/>
            <ac:spMk id="2" creationId="{B0512CAF-0E6D-45AA-B147-C2CD13950C17}"/>
          </ac:spMkLst>
        </pc:spChg>
        <pc:spChg chg="mod">
          <ac:chgData name="Peter Doyle" userId="S::p.doyle@uwtsd.ac.uk::9eb13c6d-8f51-46c9-bcaf-0558aa31b953" providerId="AD" clId="Web-{65DF8FFB-8EFC-05C1-E96B-DA53E63865BE}" dt="2020-10-07T16:07:15.874" v="17" actId="14100"/>
          <ac:spMkLst>
            <pc:docMk/>
            <pc:sldMk cId="1528525000" sldId="289"/>
            <ac:spMk id="3" creationId="{EFD08234-7CC6-42D1-BBE9-CE0BCF2EB183}"/>
          </ac:spMkLst>
        </pc:spChg>
      </pc:sldChg>
    </pc:docChg>
  </pc:docChgLst>
  <pc:docChgLst>
    <pc:chgData name="Luke Roach" userId="3c173453-1e89-4ab7-a897-c035ad6940d7" providerId="ADAL" clId="{54A27E70-7565-468F-9DC9-20C6086C712C}"/>
    <pc:docChg chg="custSel addSld delSld modSld">
      <pc:chgData name="Luke Roach" userId="3c173453-1e89-4ab7-a897-c035ad6940d7" providerId="ADAL" clId="{54A27E70-7565-468F-9DC9-20C6086C712C}" dt="2022-02-01T12:43:37.397" v="1583" actId="27636"/>
      <pc:docMkLst>
        <pc:docMk/>
      </pc:docMkLst>
      <pc:sldChg chg="modSp mod">
        <pc:chgData name="Luke Roach" userId="3c173453-1e89-4ab7-a897-c035ad6940d7" providerId="ADAL" clId="{54A27E70-7565-468F-9DC9-20C6086C712C}" dt="2022-02-01T12:43:37.397" v="1583" actId="27636"/>
        <pc:sldMkLst>
          <pc:docMk/>
          <pc:sldMk cId="109857222" sldId="256"/>
        </pc:sldMkLst>
        <pc:spChg chg="mod">
          <ac:chgData name="Luke Roach" userId="3c173453-1e89-4ab7-a897-c035ad6940d7" providerId="ADAL" clId="{54A27E70-7565-468F-9DC9-20C6086C712C}" dt="2022-02-01T12:43:37.397" v="1583" actId="27636"/>
          <ac:spMkLst>
            <pc:docMk/>
            <pc:sldMk cId="109857222" sldId="256"/>
            <ac:spMk id="3" creationId="{00000000-0000-0000-0000-000000000000}"/>
          </ac:spMkLst>
        </pc:spChg>
      </pc:sldChg>
      <pc:sldChg chg="modSp">
        <pc:chgData name="Luke Roach" userId="3c173453-1e89-4ab7-a897-c035ad6940d7" providerId="ADAL" clId="{54A27E70-7565-468F-9DC9-20C6086C712C}" dt="2022-02-01T09:10:26.467" v="40" actId="20577"/>
        <pc:sldMkLst>
          <pc:docMk/>
          <pc:sldMk cId="178148266" sldId="257"/>
        </pc:sldMkLst>
        <pc:spChg chg="mod">
          <ac:chgData name="Luke Roach" userId="3c173453-1e89-4ab7-a897-c035ad6940d7" providerId="ADAL" clId="{54A27E70-7565-468F-9DC9-20C6086C712C}" dt="2022-02-01T09:10:26.467" v="40" actId="20577"/>
          <ac:spMkLst>
            <pc:docMk/>
            <pc:sldMk cId="178148266" sldId="257"/>
            <ac:spMk id="3" creationId="{4AB0E807-BE83-4788-B627-C5B409E4C7CC}"/>
          </ac:spMkLst>
        </pc:spChg>
      </pc:sldChg>
      <pc:sldChg chg="modSp mod">
        <pc:chgData name="Luke Roach" userId="3c173453-1e89-4ab7-a897-c035ad6940d7" providerId="ADAL" clId="{54A27E70-7565-468F-9DC9-20C6086C712C}" dt="2022-02-01T09:20:30.719" v="204" actId="313"/>
        <pc:sldMkLst>
          <pc:docMk/>
          <pc:sldMk cId="1748903487" sldId="258"/>
        </pc:sldMkLst>
        <pc:spChg chg="mod">
          <ac:chgData name="Luke Roach" userId="3c173453-1e89-4ab7-a897-c035ad6940d7" providerId="ADAL" clId="{54A27E70-7565-468F-9DC9-20C6086C712C}" dt="2022-02-01T09:20:30.719" v="204" actId="313"/>
          <ac:spMkLst>
            <pc:docMk/>
            <pc:sldMk cId="1748903487" sldId="258"/>
            <ac:spMk id="2" creationId="{835FC87C-185B-4E70-BDCB-A61C4F00A84A}"/>
          </ac:spMkLst>
        </pc:spChg>
      </pc:sldChg>
      <pc:sldChg chg="modSp mod">
        <pc:chgData name="Luke Roach" userId="3c173453-1e89-4ab7-a897-c035ad6940d7" providerId="ADAL" clId="{54A27E70-7565-468F-9DC9-20C6086C712C}" dt="2022-02-01T09:13:31.448" v="44" actId="20577"/>
        <pc:sldMkLst>
          <pc:docMk/>
          <pc:sldMk cId="1296972288" sldId="261"/>
        </pc:sldMkLst>
        <pc:spChg chg="mod">
          <ac:chgData name="Luke Roach" userId="3c173453-1e89-4ab7-a897-c035ad6940d7" providerId="ADAL" clId="{54A27E70-7565-468F-9DC9-20C6086C712C}" dt="2022-02-01T09:13:31.448" v="44" actId="20577"/>
          <ac:spMkLst>
            <pc:docMk/>
            <pc:sldMk cId="1296972288" sldId="261"/>
            <ac:spMk id="2" creationId="{5E14C412-4C84-474F-8A34-CD4A24106F81}"/>
          </ac:spMkLst>
        </pc:spChg>
        <pc:spChg chg="mod">
          <ac:chgData name="Luke Roach" userId="3c173453-1e89-4ab7-a897-c035ad6940d7" providerId="ADAL" clId="{54A27E70-7565-468F-9DC9-20C6086C712C}" dt="2022-01-31T20:54:47.384" v="1" actId="20577"/>
          <ac:spMkLst>
            <pc:docMk/>
            <pc:sldMk cId="1296972288" sldId="261"/>
            <ac:spMk id="3" creationId="{0DF3231D-2BE5-4457-A88E-79A72B50F68E}"/>
          </ac:spMkLst>
        </pc:spChg>
      </pc:sldChg>
      <pc:sldChg chg="modSp modAnim">
        <pc:chgData name="Luke Roach" userId="3c173453-1e89-4ab7-a897-c035ad6940d7" providerId="ADAL" clId="{54A27E70-7565-468F-9DC9-20C6086C712C}" dt="2022-02-01T09:53:24.438" v="656" actId="20577"/>
        <pc:sldMkLst>
          <pc:docMk/>
          <pc:sldMk cId="4275662081" sldId="262"/>
        </pc:sldMkLst>
        <pc:spChg chg="mod">
          <ac:chgData name="Luke Roach" userId="3c173453-1e89-4ab7-a897-c035ad6940d7" providerId="ADAL" clId="{54A27E70-7565-468F-9DC9-20C6086C712C}" dt="2022-02-01T09:53:24.438" v="656" actId="20577"/>
          <ac:spMkLst>
            <pc:docMk/>
            <pc:sldMk cId="4275662081" sldId="262"/>
            <ac:spMk id="3" creationId="{3B37FCAE-E185-4414-AC13-C220014868E4}"/>
          </ac:spMkLst>
        </pc:spChg>
      </pc:sldChg>
      <pc:sldChg chg="modSp mod modAnim">
        <pc:chgData name="Luke Roach" userId="3c173453-1e89-4ab7-a897-c035ad6940d7" providerId="ADAL" clId="{54A27E70-7565-468F-9DC9-20C6086C712C}" dt="2022-02-01T09:20:08.301" v="203" actId="20577"/>
        <pc:sldMkLst>
          <pc:docMk/>
          <pc:sldMk cId="3581430632" sldId="265"/>
        </pc:sldMkLst>
        <pc:spChg chg="mod">
          <ac:chgData name="Luke Roach" userId="3c173453-1e89-4ab7-a897-c035ad6940d7" providerId="ADAL" clId="{54A27E70-7565-468F-9DC9-20C6086C712C}" dt="2022-02-01T09:20:08.301" v="203" actId="20577"/>
          <ac:spMkLst>
            <pc:docMk/>
            <pc:sldMk cId="3581430632" sldId="265"/>
            <ac:spMk id="3" creationId="{783DAD4F-E637-4A1F-98D3-173F216F04C7}"/>
          </ac:spMkLst>
        </pc:spChg>
      </pc:sldChg>
      <pc:sldChg chg="modSp mod modAnim">
        <pc:chgData name="Luke Roach" userId="3c173453-1e89-4ab7-a897-c035ad6940d7" providerId="ADAL" clId="{54A27E70-7565-468F-9DC9-20C6086C712C}" dt="2022-02-01T11:51:01.806" v="980" actId="20577"/>
        <pc:sldMkLst>
          <pc:docMk/>
          <pc:sldMk cId="786070444" sldId="274"/>
        </pc:sldMkLst>
        <pc:spChg chg="mod">
          <ac:chgData name="Luke Roach" userId="3c173453-1e89-4ab7-a897-c035ad6940d7" providerId="ADAL" clId="{54A27E70-7565-468F-9DC9-20C6086C712C}" dt="2022-02-01T11:51:01.806" v="980" actId="20577"/>
          <ac:spMkLst>
            <pc:docMk/>
            <pc:sldMk cId="786070444" sldId="274"/>
            <ac:spMk id="3" creationId="{AC36A596-DD57-4434-997B-451827CEF121}"/>
          </ac:spMkLst>
        </pc:spChg>
      </pc:sldChg>
      <pc:sldChg chg="modSp mod">
        <pc:chgData name="Luke Roach" userId="3c173453-1e89-4ab7-a897-c035ad6940d7" providerId="ADAL" clId="{54A27E70-7565-468F-9DC9-20C6086C712C}" dt="2022-02-01T12:38:26.925" v="1275" actId="20577"/>
        <pc:sldMkLst>
          <pc:docMk/>
          <pc:sldMk cId="3464499533" sldId="286"/>
        </pc:sldMkLst>
        <pc:spChg chg="mod">
          <ac:chgData name="Luke Roach" userId="3c173453-1e89-4ab7-a897-c035ad6940d7" providerId="ADAL" clId="{54A27E70-7565-468F-9DC9-20C6086C712C}" dt="2022-02-01T12:38:26.925" v="1275" actId="20577"/>
          <ac:spMkLst>
            <pc:docMk/>
            <pc:sldMk cId="3464499533" sldId="286"/>
            <ac:spMk id="3" creationId="{A2610452-0964-4755-96BB-1DE8311D41D9}"/>
          </ac:spMkLst>
        </pc:spChg>
      </pc:sldChg>
      <pc:sldChg chg="del">
        <pc:chgData name="Luke Roach" userId="3c173453-1e89-4ab7-a897-c035ad6940d7" providerId="ADAL" clId="{54A27E70-7565-468F-9DC9-20C6086C712C}" dt="2022-02-01T12:41:58.200" v="1443" actId="47"/>
        <pc:sldMkLst>
          <pc:docMk/>
          <pc:sldMk cId="1528525000" sldId="289"/>
        </pc:sldMkLst>
      </pc:sldChg>
      <pc:sldChg chg="modSp new mod">
        <pc:chgData name="Luke Roach" userId="3c173453-1e89-4ab7-a897-c035ad6940d7" providerId="ADAL" clId="{54A27E70-7565-468F-9DC9-20C6086C712C}" dt="2022-02-01T09:42:42.682" v="422" actId="20577"/>
        <pc:sldMkLst>
          <pc:docMk/>
          <pc:sldMk cId="1444756247" sldId="290"/>
        </pc:sldMkLst>
        <pc:spChg chg="mod">
          <ac:chgData name="Luke Roach" userId="3c173453-1e89-4ab7-a897-c035ad6940d7" providerId="ADAL" clId="{54A27E70-7565-468F-9DC9-20C6086C712C}" dt="2022-02-01T09:31:49.450" v="230" actId="20577"/>
          <ac:spMkLst>
            <pc:docMk/>
            <pc:sldMk cId="1444756247" sldId="290"/>
            <ac:spMk id="2" creationId="{E5F5F049-7978-4F98-8DCB-F88BA26DAEBB}"/>
          </ac:spMkLst>
        </pc:spChg>
        <pc:spChg chg="mod">
          <ac:chgData name="Luke Roach" userId="3c173453-1e89-4ab7-a897-c035ad6940d7" providerId="ADAL" clId="{54A27E70-7565-468F-9DC9-20C6086C712C}" dt="2022-02-01T09:42:42.682" v="422" actId="20577"/>
          <ac:spMkLst>
            <pc:docMk/>
            <pc:sldMk cId="1444756247" sldId="290"/>
            <ac:spMk id="3" creationId="{38B3ABC9-651D-4171-927B-915CD55A3E34}"/>
          </ac:spMkLst>
        </pc:spChg>
      </pc:sldChg>
      <pc:sldChg chg="modSp new mod">
        <pc:chgData name="Luke Roach" userId="3c173453-1e89-4ab7-a897-c035ad6940d7" providerId="ADAL" clId="{54A27E70-7565-468F-9DC9-20C6086C712C}" dt="2022-02-01T09:43:39.700" v="615" actId="20577"/>
        <pc:sldMkLst>
          <pc:docMk/>
          <pc:sldMk cId="1415969040" sldId="291"/>
        </pc:sldMkLst>
        <pc:spChg chg="mod">
          <ac:chgData name="Luke Roach" userId="3c173453-1e89-4ab7-a897-c035ad6940d7" providerId="ADAL" clId="{54A27E70-7565-468F-9DC9-20C6086C712C}" dt="2022-02-01T09:39:35.361" v="246" actId="20577"/>
          <ac:spMkLst>
            <pc:docMk/>
            <pc:sldMk cId="1415969040" sldId="291"/>
            <ac:spMk id="2" creationId="{7718F75C-A2E5-42EC-B005-5D9CC46A2E13}"/>
          </ac:spMkLst>
        </pc:spChg>
        <pc:spChg chg="mod">
          <ac:chgData name="Luke Roach" userId="3c173453-1e89-4ab7-a897-c035ad6940d7" providerId="ADAL" clId="{54A27E70-7565-468F-9DC9-20C6086C712C}" dt="2022-02-01T09:43:39.700" v="615" actId="20577"/>
          <ac:spMkLst>
            <pc:docMk/>
            <pc:sldMk cId="1415969040" sldId="291"/>
            <ac:spMk id="3" creationId="{F1BD33E0-1E36-4A4E-AB69-EAEBE4C89AD7}"/>
          </ac:spMkLst>
        </pc:spChg>
      </pc:sldChg>
      <pc:sldChg chg="addSp delSp modSp new mod">
        <pc:chgData name="Luke Roach" userId="3c173453-1e89-4ab7-a897-c035ad6940d7" providerId="ADAL" clId="{54A27E70-7565-468F-9DC9-20C6086C712C}" dt="2022-02-01T11:47:54.065" v="700" actId="20577"/>
        <pc:sldMkLst>
          <pc:docMk/>
          <pc:sldMk cId="1282866315" sldId="292"/>
        </pc:sldMkLst>
        <pc:spChg chg="mod">
          <ac:chgData name="Luke Roach" userId="3c173453-1e89-4ab7-a897-c035ad6940d7" providerId="ADAL" clId="{54A27E70-7565-468F-9DC9-20C6086C712C}" dt="2022-02-01T11:47:54.065" v="700" actId="20577"/>
          <ac:spMkLst>
            <pc:docMk/>
            <pc:sldMk cId="1282866315" sldId="292"/>
            <ac:spMk id="2" creationId="{F17A1A70-3F94-419E-B184-D1DD47AFF527}"/>
          </ac:spMkLst>
        </pc:spChg>
        <pc:spChg chg="del">
          <ac:chgData name="Luke Roach" userId="3c173453-1e89-4ab7-a897-c035ad6940d7" providerId="ADAL" clId="{54A27E70-7565-468F-9DC9-20C6086C712C}" dt="2022-02-01T11:47:13.105" v="658"/>
          <ac:spMkLst>
            <pc:docMk/>
            <pc:sldMk cId="1282866315" sldId="292"/>
            <ac:spMk id="3" creationId="{7DFDE6B8-3241-4ABB-85FF-49620BCA8C0E}"/>
          </ac:spMkLst>
        </pc:spChg>
        <pc:picChg chg="add mod">
          <ac:chgData name="Luke Roach" userId="3c173453-1e89-4ab7-a897-c035ad6940d7" providerId="ADAL" clId="{54A27E70-7565-468F-9DC9-20C6086C712C}" dt="2022-02-01T11:47:15.634" v="659" actId="27614"/>
          <ac:picMkLst>
            <pc:docMk/>
            <pc:sldMk cId="1282866315" sldId="292"/>
            <ac:picMk id="5" creationId="{05D5E4A4-5EAB-4A79-B88F-CDA012552CA8}"/>
          </ac:picMkLst>
        </pc:picChg>
      </pc:sldChg>
      <pc:sldChg chg="modSp new mod">
        <pc:chgData name="Luke Roach" userId="3c173453-1e89-4ab7-a897-c035ad6940d7" providerId="ADAL" clId="{54A27E70-7565-468F-9DC9-20C6086C712C}" dt="2022-02-01T12:29:14.405" v="1271" actId="20577"/>
        <pc:sldMkLst>
          <pc:docMk/>
          <pc:sldMk cId="3810773087" sldId="293"/>
        </pc:sldMkLst>
        <pc:spChg chg="mod">
          <ac:chgData name="Luke Roach" userId="3c173453-1e89-4ab7-a897-c035ad6940d7" providerId="ADAL" clId="{54A27E70-7565-468F-9DC9-20C6086C712C}" dt="2022-02-01T12:27:31.645" v="985" actId="20577"/>
          <ac:spMkLst>
            <pc:docMk/>
            <pc:sldMk cId="3810773087" sldId="293"/>
            <ac:spMk id="2" creationId="{6BE53AD9-DE07-4336-96D1-6966E3A316D0}"/>
          </ac:spMkLst>
        </pc:spChg>
        <pc:spChg chg="mod">
          <ac:chgData name="Luke Roach" userId="3c173453-1e89-4ab7-a897-c035ad6940d7" providerId="ADAL" clId="{54A27E70-7565-468F-9DC9-20C6086C712C}" dt="2022-02-01T12:29:14.405" v="1271" actId="20577"/>
          <ac:spMkLst>
            <pc:docMk/>
            <pc:sldMk cId="3810773087" sldId="293"/>
            <ac:spMk id="3" creationId="{E68AC1E6-B0AA-4EB6-858F-AA15C21F0105}"/>
          </ac:spMkLst>
        </pc:spChg>
      </pc:sldChg>
      <pc:sldChg chg="modSp new mod">
        <pc:chgData name="Luke Roach" userId="3c173453-1e89-4ab7-a897-c035ad6940d7" providerId="ADAL" clId="{54A27E70-7565-468F-9DC9-20C6086C712C}" dt="2022-02-01T12:41:46.950" v="1442" actId="20577"/>
        <pc:sldMkLst>
          <pc:docMk/>
          <pc:sldMk cId="2223517129" sldId="294"/>
        </pc:sldMkLst>
        <pc:spChg chg="mod">
          <ac:chgData name="Luke Roach" userId="3c173453-1e89-4ab7-a897-c035ad6940d7" providerId="ADAL" clId="{54A27E70-7565-468F-9DC9-20C6086C712C}" dt="2022-02-01T12:41:05.660" v="1280" actId="20577"/>
          <ac:spMkLst>
            <pc:docMk/>
            <pc:sldMk cId="2223517129" sldId="294"/>
            <ac:spMk id="2" creationId="{A08CC891-ED46-4EBE-A965-0D7983682DEC}"/>
          </ac:spMkLst>
        </pc:spChg>
        <pc:spChg chg="mod">
          <ac:chgData name="Luke Roach" userId="3c173453-1e89-4ab7-a897-c035ad6940d7" providerId="ADAL" clId="{54A27E70-7565-468F-9DC9-20C6086C712C}" dt="2022-02-01T12:41:46.950" v="1442" actId="20577"/>
          <ac:spMkLst>
            <pc:docMk/>
            <pc:sldMk cId="2223517129" sldId="294"/>
            <ac:spMk id="3" creationId="{CEAA9298-5178-4908-9322-4E8C0FD380E1}"/>
          </ac:spMkLst>
        </pc:spChg>
      </pc:sldChg>
      <pc:sldChg chg="modSp new mod">
        <pc:chgData name="Luke Roach" userId="3c173453-1e89-4ab7-a897-c035ad6940d7" providerId="ADAL" clId="{54A27E70-7565-468F-9DC9-20C6086C712C}" dt="2022-02-01T12:42:40.101" v="1530" actId="20577"/>
        <pc:sldMkLst>
          <pc:docMk/>
          <pc:sldMk cId="1629128087" sldId="295"/>
        </pc:sldMkLst>
        <pc:spChg chg="mod">
          <ac:chgData name="Luke Roach" userId="3c173453-1e89-4ab7-a897-c035ad6940d7" providerId="ADAL" clId="{54A27E70-7565-468F-9DC9-20C6086C712C}" dt="2022-02-01T12:42:21.320" v="1453" actId="20577"/>
          <ac:spMkLst>
            <pc:docMk/>
            <pc:sldMk cId="1629128087" sldId="295"/>
            <ac:spMk id="2" creationId="{30951A90-926E-405F-B036-E0544753E52C}"/>
          </ac:spMkLst>
        </pc:spChg>
        <pc:spChg chg="mod">
          <ac:chgData name="Luke Roach" userId="3c173453-1e89-4ab7-a897-c035ad6940d7" providerId="ADAL" clId="{54A27E70-7565-468F-9DC9-20C6086C712C}" dt="2022-02-01T12:42:40.101" v="1530" actId="20577"/>
          <ac:spMkLst>
            <pc:docMk/>
            <pc:sldMk cId="1629128087" sldId="295"/>
            <ac:spMk id="3" creationId="{84DDC38F-526A-4F84-BEF3-0F810CED0AF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D4A213A3-10E9-421F-81BE-56E0786AB515}" type="datetime2">
              <a:rPr lang="en-US" smtClean="0"/>
              <a:t>Tuesday, February 1, 2022</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B9EAB3BA-07EE-4B64-A177-47C30D775877}" type="slidenum">
              <a:rPr lang="en-US" smtClean="0"/>
              <a:t>‹#›</a:t>
            </a:fld>
            <a:endParaRPr lang="en-US"/>
          </a:p>
        </p:txBody>
      </p:sp>
    </p:spTree>
    <p:extLst>
      <p:ext uri="{BB962C8B-B14F-4D97-AF65-F5344CB8AC3E}">
        <p14:creationId xmlns:p14="http://schemas.microsoft.com/office/powerpoint/2010/main" val="2476515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6B12B50C-7EEE-46CD-BAF7-BBC4026D959A}" type="datetime2">
              <a:rPr lang="en-US" smtClean="0"/>
              <a:t>Tuesday, February 1, 2022</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B9EAB3BA-07EE-4B64-A177-47C30D775877}" type="slidenum">
              <a:rPr lang="en-US" smtClean="0"/>
              <a:t>‹#›</a:t>
            </a:fld>
            <a:endParaRPr lang="en-US"/>
          </a:p>
        </p:txBody>
      </p:sp>
    </p:spTree>
    <p:extLst>
      <p:ext uri="{BB962C8B-B14F-4D97-AF65-F5344CB8AC3E}">
        <p14:creationId xmlns:p14="http://schemas.microsoft.com/office/powerpoint/2010/main" val="4198591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hasCustomPrompt="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8D4211C4-AE09-4254-A5E3-6DA9B099C971}" type="datetime2">
              <a:rPr lang="en-US" smtClean="0"/>
              <a:t>Tuesday, February 1, 2022</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B9EAB3BA-07EE-4B64-A177-47C30D775877}" type="slidenum">
              <a:rPr lang="en-US" smtClean="0"/>
              <a:t>‹#›</a:t>
            </a:fld>
            <a:endParaRPr lang="en-US"/>
          </a:p>
        </p:txBody>
      </p:sp>
    </p:spTree>
    <p:extLst>
      <p:ext uri="{BB962C8B-B14F-4D97-AF65-F5344CB8AC3E}">
        <p14:creationId xmlns:p14="http://schemas.microsoft.com/office/powerpoint/2010/main" val="955729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681742C3-E082-4760-93B2-E209268DD00C}" type="datetime2">
              <a:rPr lang="en-US" smtClean="0"/>
              <a:t>Tuesday, February 1, 2022</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B9EAB3BA-07EE-4B64-A177-47C30D775877}" type="slidenum">
              <a:rPr lang="en-US" smtClean="0"/>
              <a:t>‹#›</a:t>
            </a:fld>
            <a:endParaRPr lang="en-US"/>
          </a:p>
        </p:txBody>
      </p:sp>
    </p:spTree>
    <p:extLst>
      <p:ext uri="{BB962C8B-B14F-4D97-AF65-F5344CB8AC3E}">
        <p14:creationId xmlns:p14="http://schemas.microsoft.com/office/powerpoint/2010/main" val="1418414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B6FC950-F824-48B9-B984-CAEE265865E5}" type="datetime2">
              <a:rPr lang="en-US" smtClean="0"/>
              <a:t>Tuesday, February 1, 2022</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B9EAB3BA-07EE-4B64-A177-47C30D775877}" type="slidenum">
              <a:rPr lang="en-US" smtClean="0"/>
              <a:t>‹#›</a:t>
            </a:fld>
            <a:endParaRPr lang="en-US"/>
          </a:p>
        </p:txBody>
      </p:sp>
    </p:spTree>
    <p:extLst>
      <p:ext uri="{BB962C8B-B14F-4D97-AF65-F5344CB8AC3E}">
        <p14:creationId xmlns:p14="http://schemas.microsoft.com/office/powerpoint/2010/main" val="1870301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BC8E3A0F-68E7-4D17-BB84-ED1BA4F6AC6B}" type="datetime2">
              <a:rPr lang="en-US" smtClean="0"/>
              <a:t>Tuesday, February 1, 2022</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B9EAB3BA-07EE-4B64-A177-47C30D775877}" type="slidenum">
              <a:rPr lang="en-US" smtClean="0"/>
              <a:t>‹#›</a:t>
            </a:fld>
            <a:endParaRPr lang="en-US"/>
          </a:p>
        </p:txBody>
      </p:sp>
    </p:spTree>
    <p:extLst>
      <p:ext uri="{BB962C8B-B14F-4D97-AF65-F5344CB8AC3E}">
        <p14:creationId xmlns:p14="http://schemas.microsoft.com/office/powerpoint/2010/main" val="3758165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EDB7BC4F-EDA1-4BA2-BFF3-FE5B31CCB58B}" type="datetime2">
              <a:rPr lang="en-US" smtClean="0"/>
              <a:t>Tuesday, February 1, 2022</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B9EAB3BA-07EE-4B64-A177-47C30D775877}" type="slidenum">
              <a:rPr lang="en-US" smtClean="0"/>
              <a:t>‹#›</a:t>
            </a:fld>
            <a:endParaRPr lang="en-US"/>
          </a:p>
        </p:txBody>
      </p:sp>
    </p:spTree>
    <p:extLst>
      <p:ext uri="{BB962C8B-B14F-4D97-AF65-F5344CB8AC3E}">
        <p14:creationId xmlns:p14="http://schemas.microsoft.com/office/powerpoint/2010/main" val="1723379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3AAE694C-1394-4838-A564-7380835C2E77}" type="datetime2">
              <a:rPr lang="en-US" smtClean="0"/>
              <a:t>Tuesday, February 1, 2022</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B9EAB3BA-07EE-4B64-A177-47C30D775877}" type="slidenum">
              <a:rPr lang="en-US" smtClean="0"/>
              <a:t>‹#›</a:t>
            </a:fld>
            <a:endParaRPr lang="en-US"/>
          </a:p>
        </p:txBody>
      </p:sp>
    </p:spTree>
    <p:extLst>
      <p:ext uri="{BB962C8B-B14F-4D97-AF65-F5344CB8AC3E}">
        <p14:creationId xmlns:p14="http://schemas.microsoft.com/office/powerpoint/2010/main" val="2877126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66AF89-5FBD-43DD-958D-A5C608AE2E2C}"/>
              </a:ext>
            </a:extLst>
          </p:cNvPr>
          <p:cNvSpPr>
            <a:spLocks noGrp="1"/>
          </p:cNvSpPr>
          <p:nvPr>
            <p:ph type="pic" idx="1"/>
          </p:nvPr>
        </p:nvSpPr>
        <p:spPr>
          <a:xfrm>
            <a:off x="5834742" y="858417"/>
            <a:ext cx="5520645" cy="500263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CAB84B19-1A00-4EDB-8425-E1827A377364}" type="datetime2">
              <a:rPr lang="en-US" smtClean="0"/>
              <a:t>Tuesday, February 1, 2022</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B9EAB3BA-07EE-4B64-A177-47C30D775877}" type="slidenum">
              <a:rPr lang="en-US" smtClean="0"/>
              <a:t>‹#›</a:t>
            </a:fld>
            <a:endParaRPr lang="en-US"/>
          </a:p>
        </p:txBody>
      </p:sp>
    </p:spTree>
    <p:extLst>
      <p:ext uri="{BB962C8B-B14F-4D97-AF65-F5344CB8AC3E}">
        <p14:creationId xmlns:p14="http://schemas.microsoft.com/office/powerpoint/2010/main" val="116422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3D5DABC0-2199-478F-BA77-33A651B6CB89}" type="datetime2">
              <a:rPr lang="en-US" smtClean="0"/>
              <a:t>Tuesday, February 1, 2022</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B9EAB3BA-07EE-4B64-A177-47C30D775877}" type="slidenum">
              <a:rPr lang="en-US" smtClean="0"/>
              <a:t>‹#›</a:t>
            </a:fld>
            <a:endParaRPr lang="en-US"/>
          </a:p>
        </p:txBody>
      </p:sp>
    </p:spTree>
    <p:extLst>
      <p:ext uri="{BB962C8B-B14F-4D97-AF65-F5344CB8AC3E}">
        <p14:creationId xmlns:p14="http://schemas.microsoft.com/office/powerpoint/2010/main" val="2716569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D72230C6-DF61-47F4-B8C5-1B70E884BF06}" type="datetime2">
              <a:rPr lang="en-US" smtClean="0"/>
              <a:t>Tuesday, February 1, 2022</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B9EAB3BA-07EE-4B64-A177-47C30D775877}" type="slidenum">
              <a:rPr lang="en-US" smtClean="0"/>
              <a:t>‹#›</a:t>
            </a:fld>
            <a:endParaRPr lang="en-US"/>
          </a:p>
        </p:txBody>
      </p:sp>
    </p:spTree>
    <p:extLst>
      <p:ext uri="{BB962C8B-B14F-4D97-AF65-F5344CB8AC3E}">
        <p14:creationId xmlns:p14="http://schemas.microsoft.com/office/powerpoint/2010/main" val="1772764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900" cap="all" spc="300" baseline="0">
                <a:solidFill>
                  <a:schemeClr val="bg1"/>
                </a:solidFill>
              </a:defRPr>
            </a:lvl1pPr>
          </a:lstStyle>
          <a:p>
            <a:fld id="{10076A27-8146-4F75-9851-A83577C6FD8A}" type="datetime2">
              <a:rPr lang="en-US" smtClean="0"/>
              <a:t>Tuesday, February 1, 2022</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900">
                <a:solidFill>
                  <a:schemeClr val="bg1"/>
                </a:solidFill>
              </a:defRPr>
            </a:lvl1pPr>
          </a:lstStyle>
          <a:p>
            <a:fld id="{B9EAB3BA-07EE-4B64-A177-47C30D775877}" type="slidenum">
              <a:rPr lang="en-US" smtClean="0"/>
              <a:t>‹#›</a:t>
            </a:fld>
            <a:endParaRPr lang="en-US"/>
          </a:p>
        </p:txBody>
      </p:sp>
    </p:spTree>
    <p:extLst>
      <p:ext uri="{BB962C8B-B14F-4D97-AF65-F5344CB8AC3E}">
        <p14:creationId xmlns:p14="http://schemas.microsoft.com/office/powerpoint/2010/main" val="22127209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296533F-0C7F-402B-90CF-37C91B25B67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59" r="-8" b="-8"/>
          <a:stretch/>
        </p:blipFill>
        <p:spPr>
          <a:xfrm>
            <a:off x="6625" y="10"/>
            <a:ext cx="12192000" cy="6875809"/>
          </a:xfrm>
          <a:prstGeom prst="rect">
            <a:avLst/>
          </a:prstGeom>
        </p:spPr>
      </p:pic>
      <p:sp>
        <p:nvSpPr>
          <p:cNvPr id="11"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chemeClr val="accent2"/>
              </a:gs>
              <a:gs pos="100000">
                <a:schemeClr val="accent6">
                  <a:lumMod val="75000"/>
                  <a:alpha val="32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5">
                  <a:alpha val="65000"/>
                </a:schemeClr>
              </a:gs>
              <a:gs pos="100000">
                <a:schemeClr val="accent6">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2171629" y="292095"/>
            <a:ext cx="6492082" cy="3531403"/>
          </a:xfrm>
        </p:spPr>
        <p:txBody>
          <a:bodyPr anchor="t">
            <a:normAutofit/>
          </a:bodyPr>
          <a:lstStyle/>
          <a:p>
            <a:pPr algn="r"/>
            <a:r>
              <a:rPr lang="en-GB" sz="3200" dirty="0">
                <a:ea typeface="+mj-lt"/>
                <a:cs typeface="+mj-lt"/>
              </a:rPr>
              <a:t>Maintaining professional standards and reflective practice</a:t>
            </a:r>
            <a:endParaRPr lang="en-GB" sz="3200" b="0" dirty="0">
              <a:ea typeface="+mj-lt"/>
              <a:cs typeface="+mj-lt"/>
            </a:endParaRPr>
          </a:p>
        </p:txBody>
      </p:sp>
      <p:sp>
        <p:nvSpPr>
          <p:cNvPr id="3" name="Subtitle 2"/>
          <p:cNvSpPr>
            <a:spLocks noGrp="1"/>
          </p:cNvSpPr>
          <p:nvPr>
            <p:ph type="subTitle" idx="1"/>
          </p:nvPr>
        </p:nvSpPr>
        <p:spPr>
          <a:xfrm>
            <a:off x="551041" y="2811970"/>
            <a:ext cx="2937753" cy="1600225"/>
          </a:xfrm>
        </p:spPr>
        <p:txBody>
          <a:bodyPr anchor="b">
            <a:normAutofit/>
          </a:bodyPr>
          <a:lstStyle/>
          <a:p>
            <a:pPr algn="r"/>
            <a:r>
              <a:rPr lang="en-GB" sz="1200" dirty="0">
                <a:solidFill>
                  <a:schemeClr val="bg1"/>
                </a:solidFill>
              </a:rPr>
              <a:t>Week 2 – session 1</a:t>
            </a:r>
          </a:p>
          <a:p>
            <a:pPr algn="r"/>
            <a:endParaRPr lang="en-GB" sz="1200" dirty="0">
              <a:solidFill>
                <a:schemeClr val="bg1"/>
              </a:solidFill>
            </a:endParaRPr>
          </a:p>
          <a:p>
            <a:pPr algn="r"/>
            <a:r>
              <a:rPr lang="en-GB" sz="1050" dirty="0" err="1">
                <a:solidFill>
                  <a:schemeClr val="bg1"/>
                </a:solidFill>
              </a:rPr>
              <a:t>Dr.</a:t>
            </a:r>
            <a:r>
              <a:rPr lang="en-GB" sz="1050" dirty="0">
                <a:solidFill>
                  <a:schemeClr val="bg1"/>
                </a:solidFill>
              </a:rPr>
              <a:t> Luke Roach</a:t>
            </a:r>
          </a:p>
          <a:p>
            <a:pPr algn="r"/>
            <a:r>
              <a:rPr lang="en-GB" sz="1050" dirty="0">
                <a:solidFill>
                  <a:schemeClr val="bg1"/>
                </a:solidFill>
              </a:rPr>
              <a:t>L.roach@uwtsd.ac.uk</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9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7F0A8-C7F8-40D6-93D8-A43FA3AA1CB0}"/>
              </a:ext>
            </a:extLst>
          </p:cNvPr>
          <p:cNvSpPr>
            <a:spLocks noGrp="1"/>
          </p:cNvSpPr>
          <p:nvPr>
            <p:ph type="title"/>
          </p:nvPr>
        </p:nvSpPr>
        <p:spPr>
          <a:xfrm>
            <a:off x="1216819" y="185861"/>
            <a:ext cx="10240903" cy="1233488"/>
          </a:xfrm>
        </p:spPr>
        <p:txBody>
          <a:bodyPr/>
          <a:lstStyle/>
          <a:p>
            <a:r>
              <a:rPr lang="en-GB" dirty="0"/>
              <a:t>Introduction</a:t>
            </a:r>
          </a:p>
        </p:txBody>
      </p:sp>
      <p:sp>
        <p:nvSpPr>
          <p:cNvPr id="3" name="Content Placeholder 2">
            <a:extLst>
              <a:ext uri="{FF2B5EF4-FFF2-40B4-BE49-F238E27FC236}">
                <a16:creationId xmlns:a16="http://schemas.microsoft.com/office/drawing/2014/main" id="{4AB0E807-BE83-4788-B627-C5B409E4C7CC}"/>
              </a:ext>
            </a:extLst>
          </p:cNvPr>
          <p:cNvSpPr>
            <a:spLocks noGrp="1"/>
          </p:cNvSpPr>
          <p:nvPr>
            <p:ph idx="1"/>
          </p:nvPr>
        </p:nvSpPr>
        <p:spPr>
          <a:xfrm>
            <a:off x="348018" y="2114939"/>
            <a:ext cx="11264485" cy="3956179"/>
          </a:xfrm>
        </p:spPr>
        <p:txBody>
          <a:bodyPr vert="horz" lIns="0" tIns="0" rIns="0" bIns="0" rtlCol="0" anchor="t">
            <a:normAutofit/>
          </a:bodyPr>
          <a:lstStyle/>
          <a:p>
            <a:r>
              <a:rPr lang="en-GB" dirty="0">
                <a:ea typeface="+mn-lt"/>
                <a:cs typeface="+mn-lt"/>
              </a:rPr>
              <a:t>Focusing upon reflective practice as the means by which professional standards can be achieved within policing.</a:t>
            </a:r>
          </a:p>
          <a:p>
            <a:endParaRPr lang="en-GB" dirty="0"/>
          </a:p>
          <a:p>
            <a:r>
              <a:rPr lang="en-GB" dirty="0">
                <a:ea typeface="+mn-lt"/>
                <a:cs typeface="+mn-lt"/>
              </a:rPr>
              <a:t>This lecture discusses how as the police service evolves to focus on evidence-based policing</a:t>
            </a:r>
          </a:p>
          <a:p>
            <a:endParaRPr lang="en-GB" dirty="0">
              <a:ea typeface="+mn-lt"/>
              <a:cs typeface="+mn-lt"/>
            </a:endParaRPr>
          </a:p>
          <a:p>
            <a:r>
              <a:rPr lang="en-GB" dirty="0">
                <a:ea typeface="+mn-lt"/>
                <a:cs typeface="+mn-lt"/>
              </a:rPr>
              <a:t>Lets take a look at the PEQF (Police Educational Quality Framework)</a:t>
            </a:r>
          </a:p>
        </p:txBody>
      </p:sp>
    </p:spTree>
    <p:extLst>
      <p:ext uri="{BB962C8B-B14F-4D97-AF65-F5344CB8AC3E}">
        <p14:creationId xmlns:p14="http://schemas.microsoft.com/office/powerpoint/2010/main" val="178148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FC87C-185B-4E70-BDCB-A61C4F00A84A}"/>
              </a:ext>
            </a:extLst>
          </p:cNvPr>
          <p:cNvSpPr>
            <a:spLocks noGrp="1"/>
          </p:cNvSpPr>
          <p:nvPr>
            <p:ph type="title"/>
          </p:nvPr>
        </p:nvSpPr>
        <p:spPr>
          <a:xfrm>
            <a:off x="1371600" y="483517"/>
            <a:ext cx="10240903" cy="1233488"/>
          </a:xfrm>
        </p:spPr>
        <p:txBody>
          <a:bodyPr/>
          <a:lstStyle/>
          <a:p>
            <a:r>
              <a:rPr lang="en-GB" dirty="0"/>
              <a:t>THE police EDUCATIONAL QUALITY FRAMEWORK(PEQF)</a:t>
            </a:r>
          </a:p>
        </p:txBody>
      </p:sp>
      <p:sp>
        <p:nvSpPr>
          <p:cNvPr id="3" name="Content Placeholder 2">
            <a:extLst>
              <a:ext uri="{FF2B5EF4-FFF2-40B4-BE49-F238E27FC236}">
                <a16:creationId xmlns:a16="http://schemas.microsoft.com/office/drawing/2014/main" id="{10B71BD1-554B-4A87-84DC-09306BC686BE}"/>
              </a:ext>
            </a:extLst>
          </p:cNvPr>
          <p:cNvSpPr>
            <a:spLocks noGrp="1"/>
          </p:cNvSpPr>
          <p:nvPr>
            <p:ph idx="1"/>
          </p:nvPr>
        </p:nvSpPr>
        <p:spPr>
          <a:xfrm>
            <a:off x="450377" y="2114939"/>
            <a:ext cx="11162126" cy="3956179"/>
          </a:xfrm>
        </p:spPr>
        <p:txBody>
          <a:bodyPr vert="horz" lIns="0" tIns="0" rIns="0" bIns="0" rtlCol="0" anchor="t">
            <a:normAutofit/>
          </a:bodyPr>
          <a:lstStyle/>
          <a:p>
            <a:r>
              <a:rPr lang="en-GB" dirty="0">
                <a:ea typeface="+mn-lt"/>
                <a:cs typeface="+mn-lt"/>
              </a:rPr>
              <a:t>For the first time there are mechanisms in place that link explicitly higher levels of knowledge and understanding to the performance of a police officer.</a:t>
            </a:r>
          </a:p>
          <a:p>
            <a:endParaRPr lang="en-GB" dirty="0"/>
          </a:p>
          <a:p>
            <a:r>
              <a:rPr lang="en-GB" dirty="0">
                <a:ea typeface="+mn-lt"/>
                <a:cs typeface="+mn-lt"/>
              </a:rPr>
              <a:t>Developed by the College of Policing (CoP) and at its heart is the assumption that all aspects of policing are underpinned by knowledge. </a:t>
            </a:r>
          </a:p>
          <a:p>
            <a:endParaRPr lang="en-GB" dirty="0">
              <a:ea typeface="+mn-lt"/>
              <a:cs typeface="+mn-lt"/>
            </a:endParaRPr>
          </a:p>
          <a:p>
            <a:r>
              <a:rPr lang="en-GB" dirty="0">
                <a:ea typeface="+mn-lt"/>
                <a:cs typeface="+mn-lt"/>
              </a:rPr>
              <a:t>It is an Evidence Based Approach by design.</a:t>
            </a:r>
          </a:p>
        </p:txBody>
      </p:sp>
    </p:spTree>
    <p:extLst>
      <p:ext uri="{BB962C8B-B14F-4D97-AF65-F5344CB8AC3E}">
        <p14:creationId xmlns:p14="http://schemas.microsoft.com/office/powerpoint/2010/main" val="174890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B9A89-AA56-4E86-9701-DB564FA8BC56}"/>
              </a:ext>
            </a:extLst>
          </p:cNvPr>
          <p:cNvSpPr>
            <a:spLocks noGrp="1"/>
          </p:cNvSpPr>
          <p:nvPr>
            <p:ph type="title"/>
          </p:nvPr>
        </p:nvSpPr>
        <p:spPr>
          <a:xfrm>
            <a:off x="1300162" y="-4639"/>
            <a:ext cx="10240903" cy="1233488"/>
          </a:xfrm>
        </p:spPr>
        <p:txBody>
          <a:bodyPr/>
          <a:lstStyle/>
          <a:p>
            <a:r>
              <a:rPr lang="en-GB" dirty="0"/>
              <a:t>The ethical approach</a:t>
            </a:r>
          </a:p>
        </p:txBody>
      </p:sp>
      <p:sp>
        <p:nvSpPr>
          <p:cNvPr id="3" name="Content Placeholder 2">
            <a:extLst>
              <a:ext uri="{FF2B5EF4-FFF2-40B4-BE49-F238E27FC236}">
                <a16:creationId xmlns:a16="http://schemas.microsoft.com/office/drawing/2014/main" id="{C40B6424-E5DA-45D5-881F-D6AD4DF67522}"/>
              </a:ext>
            </a:extLst>
          </p:cNvPr>
          <p:cNvSpPr>
            <a:spLocks noGrp="1"/>
          </p:cNvSpPr>
          <p:nvPr>
            <p:ph idx="1"/>
          </p:nvPr>
        </p:nvSpPr>
        <p:spPr>
          <a:xfrm>
            <a:off x="234287" y="2114939"/>
            <a:ext cx="11378216" cy="3956179"/>
          </a:xfrm>
        </p:spPr>
        <p:txBody>
          <a:bodyPr vert="horz" lIns="0" tIns="0" rIns="0" bIns="0" rtlCol="0" anchor="t">
            <a:normAutofit fontScale="92500" lnSpcReduction="10000"/>
          </a:bodyPr>
          <a:lstStyle/>
          <a:p>
            <a:r>
              <a:rPr lang="en-GB" dirty="0">
                <a:ea typeface="+mn-lt"/>
                <a:cs typeface="+mn-lt"/>
              </a:rPr>
              <a:t>A growing recognition that establishing and maintaining professional standards in policing requires police officers to be able to reflect upon their duties and obligations within changing social contexts.</a:t>
            </a:r>
          </a:p>
          <a:p>
            <a:endParaRPr lang="en-GB" dirty="0"/>
          </a:p>
          <a:p>
            <a:r>
              <a:rPr lang="en-GB">
                <a:ea typeface="+mn-lt"/>
                <a:cs typeface="+mn-lt"/>
              </a:rPr>
              <a:t>The seminal text in this area of study is Schön’s (1983) </a:t>
            </a:r>
            <a:r>
              <a:rPr lang="en-GB" i="1">
                <a:ea typeface="+mn-lt"/>
                <a:cs typeface="+mn-lt"/>
              </a:rPr>
              <a:t>The Reflective Practitioner: How professionals think in action</a:t>
            </a:r>
            <a:endParaRPr lang="en-GB" dirty="0">
              <a:ea typeface="+mn-lt"/>
              <a:cs typeface="+mn-lt"/>
            </a:endParaRPr>
          </a:p>
          <a:p>
            <a:endParaRPr lang="en-GB" i="1" dirty="0"/>
          </a:p>
          <a:p>
            <a:r>
              <a:rPr lang="en-GB">
                <a:ea typeface="+mn-lt"/>
                <a:cs typeface="+mn-lt"/>
              </a:rPr>
              <a:t>The backdrop to Schön’s reflective practitioner is thus one that emphasises active over passive learning, and at the same time stresses the importance of experience and practice as stimuli for learning</a:t>
            </a:r>
            <a:endParaRPr lang="en-GB" i="1" dirty="0"/>
          </a:p>
          <a:p>
            <a:endParaRPr lang="en-GB" dirty="0"/>
          </a:p>
          <a:p>
            <a:endParaRPr lang="en-GB" dirty="0"/>
          </a:p>
        </p:txBody>
      </p:sp>
    </p:spTree>
    <p:extLst>
      <p:ext uri="{BB962C8B-B14F-4D97-AF65-F5344CB8AC3E}">
        <p14:creationId xmlns:p14="http://schemas.microsoft.com/office/powerpoint/2010/main" val="16983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05B28-0634-46BF-924A-DE294782567A}"/>
              </a:ext>
            </a:extLst>
          </p:cNvPr>
          <p:cNvSpPr>
            <a:spLocks noGrp="1"/>
          </p:cNvSpPr>
          <p:nvPr>
            <p:ph type="title"/>
          </p:nvPr>
        </p:nvSpPr>
        <p:spPr>
          <a:xfrm>
            <a:off x="768824" y="-3039"/>
            <a:ext cx="10240903" cy="1233488"/>
          </a:xfrm>
        </p:spPr>
        <p:txBody>
          <a:bodyPr/>
          <a:lstStyle/>
          <a:p>
            <a:r>
              <a:rPr lang="en-GB"/>
              <a:t>REFLECTIVE PRACTICE</a:t>
            </a:r>
          </a:p>
        </p:txBody>
      </p:sp>
      <p:sp>
        <p:nvSpPr>
          <p:cNvPr id="3" name="Content Placeholder 2">
            <a:extLst>
              <a:ext uri="{FF2B5EF4-FFF2-40B4-BE49-F238E27FC236}">
                <a16:creationId xmlns:a16="http://schemas.microsoft.com/office/drawing/2014/main" id="{F9597884-6C6D-43A4-B3CC-93AED9CF2F0D}"/>
              </a:ext>
            </a:extLst>
          </p:cNvPr>
          <p:cNvSpPr>
            <a:spLocks noGrp="1"/>
          </p:cNvSpPr>
          <p:nvPr>
            <p:ph idx="1"/>
          </p:nvPr>
        </p:nvSpPr>
        <p:spPr>
          <a:xfrm>
            <a:off x="882555" y="2114939"/>
            <a:ext cx="10240903" cy="3956179"/>
          </a:xfrm>
        </p:spPr>
        <p:txBody>
          <a:bodyPr vert="horz" lIns="0" tIns="0" rIns="0" bIns="0" rtlCol="0" anchor="t">
            <a:normAutofit fontScale="85000" lnSpcReduction="20000"/>
          </a:bodyPr>
          <a:lstStyle/>
          <a:p>
            <a:r>
              <a:rPr lang="en-GB" dirty="0">
                <a:ea typeface="+mn-lt"/>
                <a:cs typeface="+mn-lt"/>
              </a:rPr>
              <a:t>The important point here is that we gain knowledge and understanding from doing things, although we cannot easily articulate what this knowledge and understanding is.</a:t>
            </a:r>
          </a:p>
          <a:p>
            <a:endParaRPr lang="en-GB" dirty="0"/>
          </a:p>
          <a:p>
            <a:r>
              <a:rPr lang="en-GB" dirty="0">
                <a:ea typeface="+mn-lt"/>
                <a:cs typeface="+mn-lt"/>
              </a:rPr>
              <a:t>This is what makes it tacit knowledge: we know without knowing how we know.</a:t>
            </a:r>
          </a:p>
          <a:p>
            <a:endParaRPr lang="en-GB" dirty="0"/>
          </a:p>
          <a:p>
            <a:r>
              <a:rPr lang="en-GB" dirty="0">
                <a:ea typeface="+mn-lt"/>
                <a:cs typeface="+mn-lt"/>
              </a:rPr>
              <a:t>The author suggests that on the one hand, police officers demonstrate Schön’s (1983) understanding of knowing-in-action.</a:t>
            </a:r>
          </a:p>
          <a:p>
            <a:endParaRPr lang="en-GB" dirty="0">
              <a:ea typeface="+mn-lt"/>
              <a:cs typeface="+mn-lt"/>
            </a:endParaRPr>
          </a:p>
          <a:p>
            <a:r>
              <a:rPr lang="en-GB" dirty="0">
                <a:ea typeface="+mn-lt"/>
                <a:cs typeface="+mn-lt"/>
              </a:rPr>
              <a:t>The move towards evidence-based policing and the introduction of the PEQF offer opportunities to strengthen this</a:t>
            </a:r>
            <a:endParaRPr lang="en-GB" dirty="0"/>
          </a:p>
        </p:txBody>
      </p:sp>
    </p:spTree>
    <p:extLst>
      <p:ext uri="{BB962C8B-B14F-4D97-AF65-F5344CB8AC3E}">
        <p14:creationId xmlns:p14="http://schemas.microsoft.com/office/powerpoint/2010/main" val="334709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5F049-7978-4F98-8DCB-F88BA26DAEBB}"/>
              </a:ext>
            </a:extLst>
          </p:cNvPr>
          <p:cNvSpPr>
            <a:spLocks noGrp="1"/>
          </p:cNvSpPr>
          <p:nvPr>
            <p:ph type="title"/>
          </p:nvPr>
        </p:nvSpPr>
        <p:spPr/>
        <p:txBody>
          <a:bodyPr/>
          <a:lstStyle/>
          <a:p>
            <a:r>
              <a:rPr lang="en-GB" dirty="0">
                <a:ea typeface="+mn-lt"/>
                <a:cs typeface="+mn-lt"/>
              </a:rPr>
              <a:t>Schön’s (1983) p.8</a:t>
            </a:r>
            <a:endParaRPr lang="en-GB" dirty="0"/>
          </a:p>
        </p:txBody>
      </p:sp>
      <p:sp>
        <p:nvSpPr>
          <p:cNvPr id="3" name="Content Placeholder 2">
            <a:extLst>
              <a:ext uri="{FF2B5EF4-FFF2-40B4-BE49-F238E27FC236}">
                <a16:creationId xmlns:a16="http://schemas.microsoft.com/office/drawing/2014/main" id="{38B3ABC9-651D-4171-927B-915CD55A3E34}"/>
              </a:ext>
            </a:extLst>
          </p:cNvPr>
          <p:cNvSpPr>
            <a:spLocks noGrp="1"/>
          </p:cNvSpPr>
          <p:nvPr>
            <p:ph idx="1"/>
          </p:nvPr>
        </p:nvSpPr>
        <p:spPr/>
        <p:txBody>
          <a:bodyPr>
            <a:normAutofit fontScale="92500" lnSpcReduction="10000"/>
          </a:bodyPr>
          <a:lstStyle/>
          <a:p>
            <a:r>
              <a:rPr lang="en-GB" dirty="0"/>
              <a:t>“James Gustafson spoke of “ the clergyman's dilemma.” The clergy, he observed, retains a loyalty to ancient traditions in thought, in institutional life and practice. Yet it cannot simply rest its case for contemporary validity in its faithfulness to the ancient and </a:t>
            </a:r>
            <a:r>
              <a:rPr lang="en-GB" dirty="0" err="1"/>
              <a:t>honorable</a:t>
            </a:r>
            <a:r>
              <a:rPr lang="en-GB" dirty="0"/>
              <a:t> paths of the fathers. The overused phrase “ the problem of relevance” points to the reality of its dilemma . . .”</a:t>
            </a:r>
          </a:p>
          <a:p>
            <a:endParaRPr lang="en-GB" dirty="0"/>
          </a:p>
          <a:p>
            <a:r>
              <a:rPr lang="en-GB" dirty="0"/>
              <a:t>How does this relate to policing?</a:t>
            </a:r>
          </a:p>
          <a:p>
            <a:r>
              <a:rPr lang="en-GB" dirty="0"/>
              <a:t>What problems within policing have been/need to be addressed to stay relevant and of high quality in todays society?</a:t>
            </a:r>
          </a:p>
        </p:txBody>
      </p:sp>
    </p:spTree>
    <p:extLst>
      <p:ext uri="{BB962C8B-B14F-4D97-AF65-F5344CB8AC3E}">
        <p14:creationId xmlns:p14="http://schemas.microsoft.com/office/powerpoint/2010/main" val="1444756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8F75C-A2E5-42EC-B005-5D9CC46A2E13}"/>
              </a:ext>
            </a:extLst>
          </p:cNvPr>
          <p:cNvSpPr>
            <a:spLocks noGrp="1"/>
          </p:cNvSpPr>
          <p:nvPr>
            <p:ph type="title"/>
          </p:nvPr>
        </p:nvSpPr>
        <p:spPr/>
        <p:txBody>
          <a:bodyPr/>
          <a:lstStyle/>
          <a:p>
            <a:r>
              <a:rPr lang="en-GB" dirty="0">
                <a:ea typeface="+mn-lt"/>
                <a:cs typeface="+mn-lt"/>
              </a:rPr>
              <a:t>Schön’s (1983) p.11-12</a:t>
            </a:r>
            <a:endParaRPr lang="en-GB" dirty="0"/>
          </a:p>
        </p:txBody>
      </p:sp>
      <p:sp>
        <p:nvSpPr>
          <p:cNvPr id="3" name="Content Placeholder 2">
            <a:extLst>
              <a:ext uri="{FF2B5EF4-FFF2-40B4-BE49-F238E27FC236}">
                <a16:creationId xmlns:a16="http://schemas.microsoft.com/office/drawing/2014/main" id="{F1BD33E0-1E36-4A4E-AB69-EAEBE4C89AD7}"/>
              </a:ext>
            </a:extLst>
          </p:cNvPr>
          <p:cNvSpPr>
            <a:spLocks noGrp="1"/>
          </p:cNvSpPr>
          <p:nvPr>
            <p:ph idx="1"/>
          </p:nvPr>
        </p:nvSpPr>
        <p:spPr/>
        <p:txBody>
          <a:bodyPr>
            <a:normAutofit fontScale="85000" lnSpcReduction="10000"/>
          </a:bodyPr>
          <a:lstStyle/>
          <a:p>
            <a:r>
              <a:rPr lang="en-GB" dirty="0"/>
              <a:t>Professionals claim to contribute to social well-being, put their clients’ needs ahead of their own, and hold themselves accountable to standards of competence and morality. But both popular and scholarly critics accuse the professions of serving themselves at the expense of their clients, ignoring their obligations to public service, and failing to police themselves effectively. As one observer put it, “ the more powerful the professions, the more serious the dangers of laxness in concern for public service and zealousness in promoting the practitioners’ interests.”</a:t>
            </a:r>
          </a:p>
          <a:p>
            <a:endParaRPr lang="en-GB" dirty="0"/>
          </a:p>
          <a:p>
            <a:r>
              <a:rPr lang="en-GB" dirty="0"/>
              <a:t>What kinds of powers do the police hold over other professions or over other citizens?</a:t>
            </a:r>
          </a:p>
          <a:p>
            <a:endParaRPr lang="en-GB" dirty="0"/>
          </a:p>
          <a:p>
            <a:r>
              <a:rPr lang="en-GB" dirty="0"/>
              <a:t>Why then is it important to maintain professional standards so tightly?</a:t>
            </a:r>
          </a:p>
        </p:txBody>
      </p:sp>
    </p:spTree>
    <p:extLst>
      <p:ext uri="{BB962C8B-B14F-4D97-AF65-F5344CB8AC3E}">
        <p14:creationId xmlns:p14="http://schemas.microsoft.com/office/powerpoint/2010/main" val="1415969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4C412-4C84-474F-8A34-CD4A24106F81}"/>
              </a:ext>
            </a:extLst>
          </p:cNvPr>
          <p:cNvSpPr>
            <a:spLocks noGrp="1"/>
          </p:cNvSpPr>
          <p:nvPr>
            <p:ph type="title"/>
          </p:nvPr>
        </p:nvSpPr>
        <p:spPr>
          <a:xfrm>
            <a:off x="780197" y="406393"/>
            <a:ext cx="10240903" cy="1233488"/>
          </a:xfrm>
        </p:spPr>
        <p:txBody>
          <a:bodyPr/>
          <a:lstStyle/>
          <a:p>
            <a:r>
              <a:rPr lang="en-GB" dirty="0"/>
              <a:t>Professional standards</a:t>
            </a:r>
          </a:p>
        </p:txBody>
      </p:sp>
      <p:sp>
        <p:nvSpPr>
          <p:cNvPr id="3" name="Content Placeholder 2">
            <a:extLst>
              <a:ext uri="{FF2B5EF4-FFF2-40B4-BE49-F238E27FC236}">
                <a16:creationId xmlns:a16="http://schemas.microsoft.com/office/drawing/2014/main" id="{0DF3231D-2BE5-4457-A88E-79A72B50F68E}"/>
              </a:ext>
            </a:extLst>
          </p:cNvPr>
          <p:cNvSpPr>
            <a:spLocks noGrp="1"/>
          </p:cNvSpPr>
          <p:nvPr>
            <p:ph idx="1"/>
          </p:nvPr>
        </p:nvSpPr>
        <p:spPr>
          <a:xfrm>
            <a:off x="780197" y="2319655"/>
            <a:ext cx="10240903" cy="3956179"/>
          </a:xfrm>
        </p:spPr>
        <p:txBody>
          <a:bodyPr vert="horz" lIns="0" tIns="0" rIns="0" bIns="0" rtlCol="0" anchor="t">
            <a:normAutofit/>
          </a:bodyPr>
          <a:lstStyle/>
          <a:p>
            <a:r>
              <a:rPr lang="en-GB" dirty="0">
                <a:ea typeface="+mn-lt"/>
                <a:cs typeface="+mn-lt"/>
              </a:rPr>
              <a:t>As a narrow focus on professional standards may well reinforce a technical approach to professional standards, rather than encourage a more reflective approach, as it is much easier to establish and maintain professional standards than it is to develop ethical behaviour or critically reflective practice.</a:t>
            </a:r>
          </a:p>
          <a:p>
            <a:endParaRPr lang="en-GB" dirty="0"/>
          </a:p>
          <a:p>
            <a:r>
              <a:rPr lang="en-GB" dirty="0"/>
              <a:t>In other words the PEQF approach is about altering attitudes and culture.</a:t>
            </a:r>
          </a:p>
        </p:txBody>
      </p:sp>
    </p:spTree>
    <p:extLst>
      <p:ext uri="{BB962C8B-B14F-4D97-AF65-F5344CB8AC3E}">
        <p14:creationId xmlns:p14="http://schemas.microsoft.com/office/powerpoint/2010/main" val="129697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051B0-6FC1-4636-AFD3-C205153A2E62}"/>
              </a:ext>
            </a:extLst>
          </p:cNvPr>
          <p:cNvSpPr>
            <a:spLocks noGrp="1"/>
          </p:cNvSpPr>
          <p:nvPr>
            <p:ph type="title"/>
          </p:nvPr>
        </p:nvSpPr>
        <p:spPr>
          <a:xfrm>
            <a:off x="973540" y="440513"/>
            <a:ext cx="10240903" cy="1233488"/>
          </a:xfrm>
        </p:spPr>
        <p:txBody>
          <a:bodyPr/>
          <a:lstStyle/>
          <a:p>
            <a:r>
              <a:rPr lang="en-GB"/>
              <a:t>Professional standards</a:t>
            </a:r>
          </a:p>
        </p:txBody>
      </p:sp>
      <p:sp>
        <p:nvSpPr>
          <p:cNvPr id="3" name="Content Placeholder 2">
            <a:extLst>
              <a:ext uri="{FF2B5EF4-FFF2-40B4-BE49-F238E27FC236}">
                <a16:creationId xmlns:a16="http://schemas.microsoft.com/office/drawing/2014/main" id="{3B37FCAE-E185-4414-AC13-C220014868E4}"/>
              </a:ext>
            </a:extLst>
          </p:cNvPr>
          <p:cNvSpPr>
            <a:spLocks noGrp="1"/>
          </p:cNvSpPr>
          <p:nvPr>
            <p:ph idx="1"/>
          </p:nvPr>
        </p:nvSpPr>
        <p:spPr>
          <a:xfrm>
            <a:off x="814316" y="2171805"/>
            <a:ext cx="10240903" cy="3956179"/>
          </a:xfrm>
        </p:spPr>
        <p:txBody>
          <a:bodyPr vert="horz" lIns="0" tIns="0" rIns="0" bIns="0" rtlCol="0" anchor="t">
            <a:normAutofit/>
          </a:bodyPr>
          <a:lstStyle/>
          <a:p>
            <a:r>
              <a:rPr lang="en-GB" dirty="0">
                <a:ea typeface="+mn-lt"/>
                <a:cs typeface="+mn-lt"/>
              </a:rPr>
              <a:t>Waddington (2013) highlights the imbalance currently found within our approach to improving policing. He suggests that there is far too much emphasis on uncovering unethical behaviour and punishing with officers found guilty of it.</a:t>
            </a:r>
            <a:endParaRPr lang="en-US" dirty="0"/>
          </a:p>
          <a:p>
            <a:endParaRPr lang="en-GB" dirty="0">
              <a:ea typeface="+mn-lt"/>
              <a:cs typeface="+mn-lt"/>
            </a:endParaRPr>
          </a:p>
          <a:p>
            <a:r>
              <a:rPr lang="en-GB" dirty="0"/>
              <a:t>Not enough emphasis is placed upon reward and encouragement</a:t>
            </a:r>
          </a:p>
          <a:p>
            <a:endParaRPr lang="en-GB" dirty="0"/>
          </a:p>
          <a:p>
            <a:r>
              <a:rPr lang="en-GB" dirty="0"/>
              <a:t>What is your opinion on this stance?</a:t>
            </a:r>
          </a:p>
          <a:p>
            <a:endParaRPr lang="en-GB" dirty="0"/>
          </a:p>
          <a:p>
            <a:endParaRPr lang="en-GB" dirty="0"/>
          </a:p>
        </p:txBody>
      </p:sp>
    </p:spTree>
    <p:extLst>
      <p:ext uri="{BB962C8B-B14F-4D97-AF65-F5344CB8AC3E}">
        <p14:creationId xmlns:p14="http://schemas.microsoft.com/office/powerpoint/2010/main" val="4275662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ED02D-D1B7-47E9-9DF6-D595122D2F40}"/>
              </a:ext>
            </a:extLst>
          </p:cNvPr>
          <p:cNvSpPr>
            <a:spLocks noGrp="1"/>
          </p:cNvSpPr>
          <p:nvPr>
            <p:ph type="title"/>
          </p:nvPr>
        </p:nvSpPr>
        <p:spPr>
          <a:xfrm>
            <a:off x="1064525" y="110692"/>
            <a:ext cx="10240903" cy="1233488"/>
          </a:xfrm>
        </p:spPr>
        <p:txBody>
          <a:bodyPr/>
          <a:lstStyle/>
          <a:p>
            <a:r>
              <a:rPr lang="en-GB"/>
              <a:t>Policing – legal &amp; positional</a:t>
            </a:r>
          </a:p>
        </p:txBody>
      </p:sp>
      <p:sp>
        <p:nvSpPr>
          <p:cNvPr id="3" name="Content Placeholder 2">
            <a:extLst>
              <a:ext uri="{FF2B5EF4-FFF2-40B4-BE49-F238E27FC236}">
                <a16:creationId xmlns:a16="http://schemas.microsoft.com/office/drawing/2014/main" id="{34FE9563-3C31-4675-AB1F-818CF382AE15}"/>
              </a:ext>
            </a:extLst>
          </p:cNvPr>
          <p:cNvSpPr>
            <a:spLocks noGrp="1"/>
          </p:cNvSpPr>
          <p:nvPr>
            <p:ph idx="1"/>
          </p:nvPr>
        </p:nvSpPr>
        <p:spPr>
          <a:xfrm>
            <a:off x="723331" y="2046700"/>
            <a:ext cx="10240903" cy="3956179"/>
          </a:xfrm>
        </p:spPr>
        <p:txBody>
          <a:bodyPr vert="horz" lIns="0" tIns="0" rIns="0" bIns="0" rtlCol="0" anchor="t">
            <a:normAutofit/>
          </a:bodyPr>
          <a:lstStyle/>
          <a:p>
            <a:r>
              <a:rPr lang="en-GB">
                <a:ea typeface="+mn-lt"/>
                <a:cs typeface="+mn-lt"/>
              </a:rPr>
              <a:t>What does the above mean to you?</a:t>
            </a:r>
            <a:endParaRPr lang="en-GB" dirty="0">
              <a:ea typeface="+mn-lt"/>
              <a:cs typeface="+mn-lt"/>
            </a:endParaRPr>
          </a:p>
          <a:p>
            <a:r>
              <a:rPr lang="en-GB">
                <a:ea typeface="+mn-lt"/>
                <a:cs typeface="+mn-lt"/>
              </a:rPr>
              <a:t>We should avoid at all costs seeing experience as better than education or vice versa, and focus rather on seeing experience as an integral part of learning processes that produce practical wisdom within professional contexts (Wood &amp; Tong 2009). </a:t>
            </a:r>
          </a:p>
          <a:p>
            <a:r>
              <a:rPr lang="en-GB">
                <a:ea typeface="+mn-lt"/>
                <a:cs typeface="+mn-lt"/>
              </a:rPr>
              <a:t>It is also important to stress that positional duties and legal obligations are not in opposition to moral obligations within policing.</a:t>
            </a:r>
            <a:endParaRPr lang="en-GB" dirty="0"/>
          </a:p>
        </p:txBody>
      </p:sp>
    </p:spTree>
    <p:extLst>
      <p:ext uri="{BB962C8B-B14F-4D97-AF65-F5344CB8AC3E}">
        <p14:creationId xmlns:p14="http://schemas.microsoft.com/office/powerpoint/2010/main" val="15567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45484-8ED2-412B-895F-6171B94422A1}"/>
              </a:ext>
            </a:extLst>
          </p:cNvPr>
          <p:cNvSpPr>
            <a:spLocks noGrp="1"/>
          </p:cNvSpPr>
          <p:nvPr>
            <p:ph type="title"/>
          </p:nvPr>
        </p:nvSpPr>
        <p:spPr>
          <a:xfrm>
            <a:off x="723331" y="440513"/>
            <a:ext cx="10240903" cy="1233488"/>
          </a:xfrm>
        </p:spPr>
        <p:txBody>
          <a:bodyPr/>
          <a:lstStyle/>
          <a:p>
            <a:r>
              <a:rPr lang="en-GB"/>
              <a:t>Continued...</a:t>
            </a:r>
            <a:endParaRPr lang="en-US"/>
          </a:p>
        </p:txBody>
      </p:sp>
      <p:sp>
        <p:nvSpPr>
          <p:cNvPr id="3" name="Content Placeholder 2">
            <a:extLst>
              <a:ext uri="{FF2B5EF4-FFF2-40B4-BE49-F238E27FC236}">
                <a16:creationId xmlns:a16="http://schemas.microsoft.com/office/drawing/2014/main" id="{0EC7EA40-72B1-412C-BE34-020139514BAB}"/>
              </a:ext>
            </a:extLst>
          </p:cNvPr>
          <p:cNvSpPr>
            <a:spLocks noGrp="1"/>
          </p:cNvSpPr>
          <p:nvPr>
            <p:ph idx="1"/>
          </p:nvPr>
        </p:nvSpPr>
        <p:spPr>
          <a:xfrm>
            <a:off x="723331" y="1978461"/>
            <a:ext cx="10240903" cy="3956179"/>
          </a:xfrm>
        </p:spPr>
        <p:txBody>
          <a:bodyPr vert="horz" lIns="0" tIns="0" rIns="0" bIns="0" rtlCol="0" anchor="t">
            <a:normAutofit/>
          </a:bodyPr>
          <a:lstStyle/>
          <a:p>
            <a:r>
              <a:rPr lang="en-GB">
                <a:ea typeface="+mn-lt"/>
                <a:cs typeface="+mn-lt"/>
              </a:rPr>
              <a:t>For policing to become a reflective practice, police services need to find better ways of handling their well-defined and authoritative rank structure.</a:t>
            </a:r>
          </a:p>
          <a:p>
            <a:endParaRPr lang="en-GB" dirty="0"/>
          </a:p>
          <a:p>
            <a:r>
              <a:rPr lang="en-GB">
                <a:ea typeface="+mn-lt"/>
                <a:cs typeface="+mn-lt"/>
              </a:rPr>
              <a:t>It is important that the rank structure does not obstruct critical reflexivity that challenges unexamined assumptions and/or promotes innovative ways of working (Wood and Williams, 2016).</a:t>
            </a:r>
          </a:p>
        </p:txBody>
      </p:sp>
    </p:spTree>
    <p:extLst>
      <p:ext uri="{BB962C8B-B14F-4D97-AF65-F5344CB8AC3E}">
        <p14:creationId xmlns:p14="http://schemas.microsoft.com/office/powerpoint/2010/main" val="3388731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C4F69-F309-4F65-8C7D-8063C58A4FFC}"/>
              </a:ext>
            </a:extLst>
          </p:cNvPr>
          <p:cNvSpPr>
            <a:spLocks noGrp="1"/>
          </p:cNvSpPr>
          <p:nvPr>
            <p:ph type="title"/>
          </p:nvPr>
        </p:nvSpPr>
        <p:spPr>
          <a:xfrm>
            <a:off x="791570" y="178931"/>
            <a:ext cx="10240903" cy="1233488"/>
          </a:xfrm>
        </p:spPr>
        <p:txBody>
          <a:bodyPr/>
          <a:lstStyle/>
          <a:p>
            <a:r>
              <a:rPr lang="en-GB"/>
              <a:t>Continued...</a:t>
            </a:r>
          </a:p>
        </p:txBody>
      </p:sp>
      <p:sp>
        <p:nvSpPr>
          <p:cNvPr id="3" name="Content Placeholder 2">
            <a:extLst>
              <a:ext uri="{FF2B5EF4-FFF2-40B4-BE49-F238E27FC236}">
                <a16:creationId xmlns:a16="http://schemas.microsoft.com/office/drawing/2014/main" id="{783DAD4F-E637-4A1F-98D3-173F216F04C7}"/>
              </a:ext>
            </a:extLst>
          </p:cNvPr>
          <p:cNvSpPr>
            <a:spLocks noGrp="1"/>
          </p:cNvSpPr>
          <p:nvPr>
            <p:ph idx="1"/>
          </p:nvPr>
        </p:nvSpPr>
        <p:spPr>
          <a:xfrm>
            <a:off x="859809" y="1978461"/>
            <a:ext cx="10240903" cy="3956179"/>
          </a:xfrm>
        </p:spPr>
        <p:txBody>
          <a:bodyPr vert="horz" lIns="0" tIns="0" rIns="0" bIns="0" rtlCol="0" anchor="t">
            <a:normAutofit fontScale="92500"/>
          </a:bodyPr>
          <a:lstStyle/>
          <a:p>
            <a:r>
              <a:rPr lang="en-GB" dirty="0">
                <a:ea typeface="+mn-lt"/>
                <a:cs typeface="+mn-lt"/>
              </a:rPr>
              <a:t> The move towards evidence based policing and the introduction of the PEQF have to be appreciated not only as important, but;</a:t>
            </a:r>
          </a:p>
          <a:p>
            <a:endParaRPr lang="en-GB" dirty="0">
              <a:ea typeface="+mn-lt"/>
              <a:cs typeface="+mn-lt"/>
            </a:endParaRPr>
          </a:p>
          <a:p>
            <a:r>
              <a:rPr lang="en-GB" dirty="0">
                <a:ea typeface="+mn-lt"/>
                <a:cs typeface="+mn-lt"/>
              </a:rPr>
              <a:t>Also as mechanisms that can significantly increase trust in the police, in ways that allow for greater reflexivity and the development of policing as a truly reflective practice.</a:t>
            </a:r>
          </a:p>
          <a:p>
            <a:endParaRPr lang="en-GB" dirty="0">
              <a:ea typeface="+mn-lt"/>
              <a:cs typeface="+mn-lt"/>
            </a:endParaRPr>
          </a:p>
          <a:p>
            <a:r>
              <a:rPr lang="en-GB" dirty="0">
                <a:ea typeface="+mn-lt"/>
                <a:cs typeface="+mn-lt"/>
              </a:rPr>
              <a:t>In groups, discuss ways you think police should be reflexive. What processes would you suggest for ensuring quality and standards for policing?</a:t>
            </a:r>
          </a:p>
        </p:txBody>
      </p:sp>
    </p:spTree>
    <p:extLst>
      <p:ext uri="{BB962C8B-B14F-4D97-AF65-F5344CB8AC3E}">
        <p14:creationId xmlns:p14="http://schemas.microsoft.com/office/powerpoint/2010/main" val="3581430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E2F0-D489-4692-91EC-53FF2E6A7C16}"/>
              </a:ext>
            </a:extLst>
          </p:cNvPr>
          <p:cNvSpPr>
            <a:spLocks noGrp="1"/>
          </p:cNvSpPr>
          <p:nvPr>
            <p:ph type="title"/>
          </p:nvPr>
        </p:nvSpPr>
        <p:spPr>
          <a:xfrm>
            <a:off x="507241" y="167558"/>
            <a:ext cx="10240903" cy="1233488"/>
          </a:xfrm>
        </p:spPr>
        <p:txBody>
          <a:bodyPr/>
          <a:lstStyle/>
          <a:p>
            <a:r>
              <a:rPr lang="en-GB"/>
              <a:t>Conclusion</a:t>
            </a:r>
          </a:p>
        </p:txBody>
      </p:sp>
      <p:sp>
        <p:nvSpPr>
          <p:cNvPr id="3" name="Content Placeholder 2">
            <a:extLst>
              <a:ext uri="{FF2B5EF4-FFF2-40B4-BE49-F238E27FC236}">
                <a16:creationId xmlns:a16="http://schemas.microsoft.com/office/drawing/2014/main" id="{C516A5B7-5C8E-485B-ADE4-5B1C7D0C2CBD}"/>
              </a:ext>
            </a:extLst>
          </p:cNvPr>
          <p:cNvSpPr>
            <a:spLocks noGrp="1"/>
          </p:cNvSpPr>
          <p:nvPr>
            <p:ph idx="1"/>
          </p:nvPr>
        </p:nvSpPr>
        <p:spPr>
          <a:xfrm>
            <a:off x="723331" y="2137685"/>
            <a:ext cx="10240903" cy="3956179"/>
          </a:xfrm>
        </p:spPr>
        <p:txBody>
          <a:bodyPr vert="horz" lIns="0" tIns="0" rIns="0" bIns="0" rtlCol="0" anchor="t">
            <a:normAutofit/>
          </a:bodyPr>
          <a:lstStyle/>
          <a:p>
            <a:r>
              <a:rPr lang="en-GB">
                <a:ea typeface="+mn-lt"/>
                <a:cs typeface="+mn-lt"/>
              </a:rPr>
              <a:t>The introduction of the College of Policing represents a significant milestone in the development of professional standards in policing.</a:t>
            </a:r>
          </a:p>
          <a:p>
            <a:r>
              <a:rPr lang="en-GB">
                <a:ea typeface="+mn-lt"/>
                <a:cs typeface="+mn-lt"/>
              </a:rPr>
              <a:t>The College has become the </a:t>
            </a:r>
            <a:r>
              <a:rPr lang="en-GB" i="1">
                <a:ea typeface="+mn-lt"/>
                <a:cs typeface="+mn-lt"/>
              </a:rPr>
              <a:t>de facto</a:t>
            </a:r>
            <a:r>
              <a:rPr lang="en-GB">
                <a:ea typeface="+mn-lt"/>
                <a:cs typeface="+mn-lt"/>
              </a:rPr>
              <a:t> professional body for policing, and whilst in practice it operates with a greater level of independence from government than its predecessor organisations (NPIA, Centrex, NPT)</a:t>
            </a:r>
            <a:endParaRPr lang="en-GB" dirty="0"/>
          </a:p>
        </p:txBody>
      </p:sp>
    </p:spTree>
    <p:extLst>
      <p:ext uri="{BB962C8B-B14F-4D97-AF65-F5344CB8AC3E}">
        <p14:creationId xmlns:p14="http://schemas.microsoft.com/office/powerpoint/2010/main" val="36130959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296533F-0C7F-402B-90CF-37C91B25B67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59" r="-8" b="-8"/>
          <a:stretch/>
        </p:blipFill>
        <p:spPr>
          <a:xfrm>
            <a:off x="6625" y="10"/>
            <a:ext cx="12192000" cy="6875809"/>
          </a:xfrm>
          <a:prstGeom prst="rect">
            <a:avLst/>
          </a:prstGeom>
        </p:spPr>
      </p:pic>
      <p:sp>
        <p:nvSpPr>
          <p:cNvPr id="11"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chemeClr val="accent2"/>
              </a:gs>
              <a:gs pos="100000">
                <a:schemeClr val="accent6">
                  <a:lumMod val="75000"/>
                  <a:alpha val="32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5">
                  <a:alpha val="65000"/>
                </a:schemeClr>
              </a:gs>
              <a:gs pos="100000">
                <a:schemeClr val="accent6">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260942" y="223856"/>
            <a:ext cx="5434381" cy="3531403"/>
          </a:xfrm>
        </p:spPr>
        <p:txBody>
          <a:bodyPr anchor="t">
            <a:normAutofit/>
          </a:bodyPr>
          <a:lstStyle/>
          <a:p>
            <a:pPr algn="r"/>
            <a:r>
              <a:rPr lang="en-GB" sz="3200">
                <a:ea typeface="+mj-lt"/>
                <a:cs typeface="+mj-lt"/>
              </a:rPr>
              <a:t>Ethics, Equality, Diversity and Inclusion</a:t>
            </a:r>
            <a:endParaRPr lang="en-GB" sz="3200" b="0">
              <a:ea typeface="+mj-lt"/>
              <a:cs typeface="+mj-lt"/>
            </a:endParaRPr>
          </a:p>
        </p:txBody>
      </p:sp>
      <p:sp>
        <p:nvSpPr>
          <p:cNvPr id="3" name="Subtitle 2"/>
          <p:cNvSpPr>
            <a:spLocks noGrp="1"/>
          </p:cNvSpPr>
          <p:nvPr>
            <p:ph type="subTitle" idx="1"/>
          </p:nvPr>
        </p:nvSpPr>
        <p:spPr>
          <a:xfrm>
            <a:off x="551041" y="3994776"/>
            <a:ext cx="2937753" cy="1600225"/>
          </a:xfrm>
        </p:spPr>
        <p:txBody>
          <a:bodyPr anchor="b">
            <a:normAutofit/>
          </a:bodyPr>
          <a:lstStyle/>
          <a:p>
            <a:pPr algn="r"/>
            <a:r>
              <a:rPr lang="en-GB" sz="1200" dirty="0">
                <a:solidFill>
                  <a:schemeClr val="bg1"/>
                </a:solidFill>
              </a:rPr>
              <a:t>Week 2 – session 2</a:t>
            </a:r>
          </a:p>
        </p:txBody>
      </p:sp>
    </p:spTree>
    <p:extLst>
      <p:ext uri="{BB962C8B-B14F-4D97-AF65-F5344CB8AC3E}">
        <p14:creationId xmlns:p14="http://schemas.microsoft.com/office/powerpoint/2010/main" val="2675706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9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5245B-DE31-4337-97AE-DD2B7DA2DB27}"/>
              </a:ext>
            </a:extLst>
          </p:cNvPr>
          <p:cNvSpPr>
            <a:spLocks noGrp="1"/>
          </p:cNvSpPr>
          <p:nvPr>
            <p:ph type="title"/>
          </p:nvPr>
        </p:nvSpPr>
        <p:spPr>
          <a:xfrm>
            <a:off x="620973" y="486005"/>
            <a:ext cx="10240903" cy="1233488"/>
          </a:xfrm>
        </p:spPr>
        <p:txBody>
          <a:bodyPr/>
          <a:lstStyle/>
          <a:p>
            <a:r>
              <a:rPr lang="en-GB"/>
              <a:t>introduction</a:t>
            </a:r>
          </a:p>
        </p:txBody>
      </p:sp>
      <p:sp>
        <p:nvSpPr>
          <p:cNvPr id="3" name="Content Placeholder 2">
            <a:extLst>
              <a:ext uri="{FF2B5EF4-FFF2-40B4-BE49-F238E27FC236}">
                <a16:creationId xmlns:a16="http://schemas.microsoft.com/office/drawing/2014/main" id="{35436FE6-90A8-4F86-A557-E2F31557BECB}"/>
              </a:ext>
            </a:extLst>
          </p:cNvPr>
          <p:cNvSpPr>
            <a:spLocks noGrp="1"/>
          </p:cNvSpPr>
          <p:nvPr>
            <p:ph idx="1"/>
          </p:nvPr>
        </p:nvSpPr>
        <p:spPr>
          <a:xfrm>
            <a:off x="620973" y="2183178"/>
            <a:ext cx="10240903" cy="3956179"/>
          </a:xfrm>
        </p:spPr>
        <p:txBody>
          <a:bodyPr vert="horz" lIns="0" tIns="0" rIns="0" bIns="0" rtlCol="0" anchor="t">
            <a:normAutofit/>
          </a:bodyPr>
          <a:lstStyle/>
          <a:p>
            <a:r>
              <a:rPr lang="en-GB">
                <a:ea typeface="+mn-lt"/>
                <a:cs typeface="+mn-lt"/>
              </a:rPr>
              <a:t>The police service has always attempted to act ethically and in line with ‘Peels’ principles of policing.</a:t>
            </a:r>
          </a:p>
          <a:p>
            <a:r>
              <a:rPr lang="en-GB">
                <a:ea typeface="+mn-lt"/>
                <a:cs typeface="+mn-lt"/>
              </a:rPr>
              <a:t>Despite this however, history shows that many key decisions have been compounded by moralistic unethical behaviours and decision-making</a:t>
            </a:r>
          </a:p>
          <a:p>
            <a:r>
              <a:rPr lang="en-GB">
                <a:ea typeface="+mn-lt"/>
                <a:cs typeface="+mn-lt"/>
              </a:rPr>
              <a:t>The introduction of the code of ethics is an important 21</a:t>
            </a:r>
            <a:r>
              <a:rPr lang="en-GB" baseline="30000">
                <a:ea typeface="+mn-lt"/>
                <a:cs typeface="+mn-lt"/>
              </a:rPr>
              <a:t>st</a:t>
            </a:r>
            <a:r>
              <a:rPr lang="en-GB">
                <a:ea typeface="+mn-lt"/>
                <a:cs typeface="+mn-lt"/>
              </a:rPr>
              <a:t> century development for the police service with the requirement for its principles to be adopted across all aspects of policing</a:t>
            </a:r>
            <a:endParaRPr lang="en-GB" dirty="0"/>
          </a:p>
        </p:txBody>
      </p:sp>
    </p:spTree>
    <p:extLst>
      <p:ext uri="{BB962C8B-B14F-4D97-AF65-F5344CB8AC3E}">
        <p14:creationId xmlns:p14="http://schemas.microsoft.com/office/powerpoint/2010/main" val="1158243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C6002-B172-4493-9C80-737644598A60}"/>
              </a:ext>
            </a:extLst>
          </p:cNvPr>
          <p:cNvSpPr>
            <a:spLocks noGrp="1"/>
          </p:cNvSpPr>
          <p:nvPr>
            <p:ph type="title"/>
          </p:nvPr>
        </p:nvSpPr>
        <p:spPr>
          <a:xfrm>
            <a:off x="382137" y="-310114"/>
            <a:ext cx="10240903" cy="1233488"/>
          </a:xfrm>
        </p:spPr>
        <p:txBody>
          <a:bodyPr/>
          <a:lstStyle/>
          <a:p>
            <a:r>
              <a:rPr lang="en-GB"/>
              <a:t>Peels Principles</a:t>
            </a:r>
          </a:p>
        </p:txBody>
      </p:sp>
      <p:sp>
        <p:nvSpPr>
          <p:cNvPr id="3" name="Content Placeholder 2">
            <a:extLst>
              <a:ext uri="{FF2B5EF4-FFF2-40B4-BE49-F238E27FC236}">
                <a16:creationId xmlns:a16="http://schemas.microsoft.com/office/drawing/2014/main" id="{53DFF78F-0C8F-49C8-9620-E5C25BA3097E}"/>
              </a:ext>
            </a:extLst>
          </p:cNvPr>
          <p:cNvSpPr>
            <a:spLocks noGrp="1"/>
          </p:cNvSpPr>
          <p:nvPr>
            <p:ph idx="1"/>
          </p:nvPr>
        </p:nvSpPr>
        <p:spPr>
          <a:xfrm>
            <a:off x="382137" y="1284700"/>
            <a:ext cx="10240903" cy="3956179"/>
          </a:xfrm>
        </p:spPr>
        <p:txBody>
          <a:bodyPr vert="horz" lIns="0" tIns="0" rIns="0" bIns="0" rtlCol="0" anchor="t">
            <a:normAutofit/>
          </a:bodyPr>
          <a:lstStyle/>
          <a:p>
            <a:r>
              <a:rPr lang="en-GB">
                <a:ea typeface="+mn-lt"/>
                <a:cs typeface="+mn-lt"/>
              </a:rPr>
              <a:t>The purpose of the police is to prevent crime and disorder</a:t>
            </a:r>
          </a:p>
          <a:p>
            <a:r>
              <a:rPr lang="en-GB">
                <a:ea typeface="+mn-lt"/>
                <a:cs typeface="+mn-lt"/>
              </a:rPr>
              <a:t>The police need the approval and respect of the public to perform their duties  </a:t>
            </a:r>
          </a:p>
          <a:p>
            <a:r>
              <a:rPr lang="en-GB">
                <a:ea typeface="+mn-lt"/>
                <a:cs typeface="+mn-lt"/>
              </a:rPr>
              <a:t>The public must be willing to cooperate in observing the law, in order for the police to secure the respect of the public  </a:t>
            </a:r>
          </a:p>
          <a:p>
            <a:r>
              <a:rPr lang="en-GB">
                <a:ea typeface="+mn-lt"/>
                <a:cs typeface="+mn-lt"/>
              </a:rPr>
              <a:t>The co-operation of the public reduces in proportion to the use of physical force</a:t>
            </a:r>
          </a:p>
          <a:p>
            <a:r>
              <a:rPr lang="en-GB">
                <a:ea typeface="+mn-lt"/>
                <a:cs typeface="+mn-lt"/>
              </a:rPr>
              <a:t>The police must demonstrate absolute impartiality toward the law in order to maintain public support  </a:t>
            </a:r>
          </a:p>
          <a:p>
            <a:endParaRPr lang="en-GB" dirty="0"/>
          </a:p>
        </p:txBody>
      </p:sp>
    </p:spTree>
    <p:extLst>
      <p:ext uri="{BB962C8B-B14F-4D97-AF65-F5344CB8AC3E}">
        <p14:creationId xmlns:p14="http://schemas.microsoft.com/office/powerpoint/2010/main" val="902815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15EBA-EC3F-407F-994A-8704113D92BE}"/>
              </a:ext>
            </a:extLst>
          </p:cNvPr>
          <p:cNvSpPr>
            <a:spLocks noGrp="1"/>
          </p:cNvSpPr>
          <p:nvPr>
            <p:ph type="title"/>
          </p:nvPr>
        </p:nvSpPr>
        <p:spPr>
          <a:xfrm>
            <a:off x="609600" y="406393"/>
            <a:ext cx="10240903" cy="1233488"/>
          </a:xfrm>
        </p:spPr>
        <p:txBody>
          <a:bodyPr/>
          <a:lstStyle/>
          <a:p>
            <a:r>
              <a:rPr lang="en-GB"/>
              <a:t>Continued...</a:t>
            </a:r>
          </a:p>
        </p:txBody>
      </p:sp>
      <p:sp>
        <p:nvSpPr>
          <p:cNvPr id="3" name="Content Placeholder 2">
            <a:extLst>
              <a:ext uri="{FF2B5EF4-FFF2-40B4-BE49-F238E27FC236}">
                <a16:creationId xmlns:a16="http://schemas.microsoft.com/office/drawing/2014/main" id="{8E61696A-6B94-41D3-8819-4104D74F640A}"/>
              </a:ext>
            </a:extLst>
          </p:cNvPr>
          <p:cNvSpPr>
            <a:spLocks noGrp="1"/>
          </p:cNvSpPr>
          <p:nvPr>
            <p:ph idx="1"/>
          </p:nvPr>
        </p:nvSpPr>
        <p:spPr>
          <a:xfrm>
            <a:off x="609600" y="2001208"/>
            <a:ext cx="10240903" cy="3956179"/>
          </a:xfrm>
        </p:spPr>
        <p:txBody>
          <a:bodyPr vert="horz" lIns="0" tIns="0" rIns="0" bIns="0" rtlCol="0" anchor="t">
            <a:normAutofit fontScale="85000" lnSpcReduction="10000"/>
          </a:bodyPr>
          <a:lstStyle/>
          <a:p>
            <a:r>
              <a:rPr lang="en-GB">
                <a:latin typeface="TW Cen MT"/>
              </a:rPr>
              <a:t>The police should use only as much physical force as is necessary to maintain the law or to restore order; only resorted to when persuasion, advice and warnings given fail.</a:t>
            </a:r>
            <a:endParaRPr lang="en-US">
              <a:ea typeface="+mn-lt"/>
              <a:cs typeface="+mn-lt"/>
            </a:endParaRPr>
          </a:p>
          <a:p>
            <a:r>
              <a:rPr lang="en-GB">
                <a:latin typeface="TW Cen MT"/>
              </a:rPr>
              <a:t>The police should always maintain a relationship with the public that reinforces the traditional basis of the police service, that the police are the public and the public are the police.  This reinforces the fact that the police are members of the public paid to undertake duties which are incumbent on every citizen in the interests of community welfare and existence</a:t>
            </a:r>
            <a:endParaRPr lang="en-US">
              <a:ea typeface="+mn-lt"/>
              <a:cs typeface="+mn-lt"/>
            </a:endParaRPr>
          </a:p>
          <a:p>
            <a:r>
              <a:rPr lang="en-GB">
                <a:latin typeface="TW Cen MT"/>
              </a:rPr>
              <a:t>Police should always carry out their required functions and never appear to usurp the powers of the judiciary</a:t>
            </a:r>
            <a:endParaRPr lang="en-US">
              <a:ea typeface="+mn-lt"/>
              <a:cs typeface="+mn-lt"/>
            </a:endParaRPr>
          </a:p>
          <a:p>
            <a:r>
              <a:rPr lang="en-GB">
                <a:latin typeface="TW Cen MT"/>
              </a:rPr>
              <a:t>The absence of crime and disorder is the measure of police efficiency rather than the visible police action</a:t>
            </a:r>
            <a:endParaRPr lang="en-US">
              <a:ea typeface="+mn-lt"/>
              <a:cs typeface="+mn-lt"/>
            </a:endParaRPr>
          </a:p>
          <a:p>
            <a:endParaRPr lang="en-GB" dirty="0"/>
          </a:p>
        </p:txBody>
      </p:sp>
    </p:spTree>
    <p:extLst>
      <p:ext uri="{BB962C8B-B14F-4D97-AF65-F5344CB8AC3E}">
        <p14:creationId xmlns:p14="http://schemas.microsoft.com/office/powerpoint/2010/main" val="12508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E556B-6E18-4447-9D90-7EE64A43F008}"/>
              </a:ext>
            </a:extLst>
          </p:cNvPr>
          <p:cNvSpPr>
            <a:spLocks noGrp="1"/>
          </p:cNvSpPr>
          <p:nvPr>
            <p:ph type="title"/>
          </p:nvPr>
        </p:nvSpPr>
        <p:spPr>
          <a:xfrm>
            <a:off x="825690" y="486005"/>
            <a:ext cx="10240903" cy="1233488"/>
          </a:xfrm>
        </p:spPr>
        <p:txBody>
          <a:bodyPr/>
          <a:lstStyle/>
          <a:p>
            <a:r>
              <a:rPr lang="en" b="0" dirty="0">
                <a:ea typeface="+mj-lt"/>
                <a:cs typeface="+mj-lt"/>
              </a:rPr>
              <a:t>Section 83 Police Reform Act </a:t>
            </a:r>
            <a:r>
              <a:rPr lang="en" b="0">
                <a:ea typeface="+mj-lt"/>
                <a:cs typeface="+mj-lt"/>
              </a:rPr>
              <a:t>2002- The Oath of Office </a:t>
            </a:r>
            <a:endParaRPr lang="en-GB" b="0">
              <a:ea typeface="+mj-lt"/>
              <a:cs typeface="+mj-lt"/>
            </a:endParaRPr>
          </a:p>
        </p:txBody>
      </p:sp>
      <p:sp>
        <p:nvSpPr>
          <p:cNvPr id="3" name="Content Placeholder 2">
            <a:extLst>
              <a:ext uri="{FF2B5EF4-FFF2-40B4-BE49-F238E27FC236}">
                <a16:creationId xmlns:a16="http://schemas.microsoft.com/office/drawing/2014/main" id="{16373AD1-2C81-4491-9C88-0D3CD785B1B8}"/>
              </a:ext>
            </a:extLst>
          </p:cNvPr>
          <p:cNvSpPr>
            <a:spLocks noGrp="1"/>
          </p:cNvSpPr>
          <p:nvPr>
            <p:ph idx="1"/>
          </p:nvPr>
        </p:nvSpPr>
        <p:spPr>
          <a:xfrm>
            <a:off x="825690" y="2114939"/>
            <a:ext cx="10240903" cy="3956179"/>
          </a:xfrm>
        </p:spPr>
        <p:txBody>
          <a:bodyPr vert="horz" lIns="0" tIns="0" rIns="0" bIns="0" rtlCol="0" anchor="t">
            <a:normAutofit/>
          </a:bodyPr>
          <a:lstStyle/>
          <a:p>
            <a:pPr marL="0" indent="0">
              <a:buNone/>
            </a:pPr>
            <a:r>
              <a:rPr lang="en" i="1">
                <a:ea typeface="+mn-lt"/>
                <a:cs typeface="+mn-lt"/>
              </a:rPr>
              <a:t>I…... of …..  do solemnly and sincerely declare and affirm that I will well and truly serve the Queen in the office of constable, with fairness, integrity, diligence and impartiality, upholding fundamental human rights and according equal respect to all people; and that I will, to the best of my power, cause the peace to be kept and preserved and prevent all offences against people and property; and that while I continue to hold the said office I will to the best of my skill and knowledge discharge all the duties thereof faithfully according to law.</a:t>
            </a:r>
            <a:endParaRPr lang="en-GB">
              <a:ea typeface="+mn-lt"/>
              <a:cs typeface="+mn-lt"/>
            </a:endParaRPr>
          </a:p>
        </p:txBody>
      </p:sp>
    </p:spTree>
    <p:extLst>
      <p:ext uri="{BB962C8B-B14F-4D97-AF65-F5344CB8AC3E}">
        <p14:creationId xmlns:p14="http://schemas.microsoft.com/office/powerpoint/2010/main" val="2441454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228F0-2D76-4034-9EAC-4AFBF2FA274A}"/>
              </a:ext>
            </a:extLst>
          </p:cNvPr>
          <p:cNvSpPr>
            <a:spLocks noGrp="1"/>
          </p:cNvSpPr>
          <p:nvPr>
            <p:ph type="title"/>
          </p:nvPr>
        </p:nvSpPr>
        <p:spPr>
          <a:xfrm>
            <a:off x="507241" y="-162264"/>
            <a:ext cx="10240903" cy="1233488"/>
          </a:xfrm>
        </p:spPr>
        <p:txBody>
          <a:bodyPr/>
          <a:lstStyle/>
          <a:p>
            <a:r>
              <a:rPr lang="en-GB"/>
              <a:t>Historical Context</a:t>
            </a:r>
          </a:p>
        </p:txBody>
      </p:sp>
      <p:sp>
        <p:nvSpPr>
          <p:cNvPr id="3" name="Content Placeholder 2">
            <a:extLst>
              <a:ext uri="{FF2B5EF4-FFF2-40B4-BE49-F238E27FC236}">
                <a16:creationId xmlns:a16="http://schemas.microsoft.com/office/drawing/2014/main" id="{88BAACA7-2A8A-49CF-AC52-27998A3BECEF}"/>
              </a:ext>
            </a:extLst>
          </p:cNvPr>
          <p:cNvSpPr>
            <a:spLocks noGrp="1"/>
          </p:cNvSpPr>
          <p:nvPr>
            <p:ph idx="1"/>
          </p:nvPr>
        </p:nvSpPr>
        <p:spPr>
          <a:xfrm>
            <a:off x="723331" y="2114939"/>
            <a:ext cx="10240903" cy="3956179"/>
          </a:xfrm>
        </p:spPr>
        <p:txBody>
          <a:bodyPr vert="horz" lIns="0" tIns="0" rIns="0" bIns="0" rtlCol="0" anchor="t">
            <a:normAutofit/>
          </a:bodyPr>
          <a:lstStyle/>
          <a:p>
            <a:r>
              <a:rPr lang="en-GB">
                <a:ea typeface="+mn-lt"/>
                <a:cs typeface="+mn-lt"/>
              </a:rPr>
              <a:t>The police service has always attempted to act ethically, in accordance with the wording of the principles and the attestation.</a:t>
            </a:r>
            <a:endParaRPr lang="en-GB" dirty="0">
              <a:ea typeface="+mn-lt"/>
              <a:cs typeface="+mn-lt"/>
            </a:endParaRPr>
          </a:p>
          <a:p>
            <a:r>
              <a:rPr lang="en-GB" dirty="0">
                <a:ea typeface="+mn-lt"/>
                <a:cs typeface="+mn-lt"/>
              </a:rPr>
              <a:t> </a:t>
            </a:r>
            <a:r>
              <a:rPr lang="en-GB">
                <a:ea typeface="+mn-lt"/>
                <a:cs typeface="+mn-lt"/>
              </a:rPr>
              <a:t>Despite this however, history shows that many key decisions have been compounded by moralistic not ethical behaviours and decision making, further confused by loyalty to the service over service to the public.</a:t>
            </a:r>
            <a:endParaRPr lang="en-GB" dirty="0">
              <a:ea typeface="+mn-lt"/>
              <a:cs typeface="+mn-lt"/>
            </a:endParaRPr>
          </a:p>
          <a:p>
            <a:r>
              <a:rPr lang="en-GB">
                <a:ea typeface="+mn-lt"/>
                <a:cs typeface="+mn-lt"/>
              </a:rPr>
              <a:t>Historically the service has predominantly been made up of narrow niche of society, white, Christian, heterosexual male, therefore moral decisions made, potentially came from a narrow field of values</a:t>
            </a:r>
            <a:endParaRPr lang="en-GB" dirty="0"/>
          </a:p>
        </p:txBody>
      </p:sp>
    </p:spTree>
    <p:extLst>
      <p:ext uri="{BB962C8B-B14F-4D97-AF65-F5344CB8AC3E}">
        <p14:creationId xmlns:p14="http://schemas.microsoft.com/office/powerpoint/2010/main" val="3568648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F7D29-469D-4354-9642-07C3F98B9DD3}"/>
              </a:ext>
            </a:extLst>
          </p:cNvPr>
          <p:cNvSpPr>
            <a:spLocks noGrp="1"/>
          </p:cNvSpPr>
          <p:nvPr>
            <p:ph type="title"/>
          </p:nvPr>
        </p:nvSpPr>
        <p:spPr>
          <a:xfrm>
            <a:off x="450377" y="-207756"/>
            <a:ext cx="10240903" cy="1233488"/>
          </a:xfrm>
        </p:spPr>
        <p:txBody>
          <a:bodyPr/>
          <a:lstStyle/>
          <a:p>
            <a:r>
              <a:rPr lang="en-GB"/>
              <a:t>diversity</a:t>
            </a:r>
          </a:p>
        </p:txBody>
      </p:sp>
      <p:sp>
        <p:nvSpPr>
          <p:cNvPr id="3" name="Content Placeholder 2">
            <a:extLst>
              <a:ext uri="{FF2B5EF4-FFF2-40B4-BE49-F238E27FC236}">
                <a16:creationId xmlns:a16="http://schemas.microsoft.com/office/drawing/2014/main" id="{AC36A596-DD57-4434-997B-451827CEF121}"/>
              </a:ext>
            </a:extLst>
          </p:cNvPr>
          <p:cNvSpPr>
            <a:spLocks noGrp="1"/>
          </p:cNvSpPr>
          <p:nvPr>
            <p:ph idx="1"/>
          </p:nvPr>
        </p:nvSpPr>
        <p:spPr>
          <a:xfrm>
            <a:off x="552734" y="1932969"/>
            <a:ext cx="10240903" cy="3956179"/>
          </a:xfrm>
        </p:spPr>
        <p:txBody>
          <a:bodyPr vert="horz" lIns="0" tIns="0" rIns="0" bIns="0" rtlCol="0" anchor="t">
            <a:normAutofit fontScale="85000" lnSpcReduction="20000"/>
          </a:bodyPr>
          <a:lstStyle/>
          <a:p>
            <a:r>
              <a:rPr lang="en-GB" dirty="0">
                <a:ea typeface="+mn-lt"/>
                <a:cs typeface="+mn-lt"/>
              </a:rPr>
              <a:t>Success requires staff to be able to reflect upon their own attitude and behaviour to recognise those traits which positively or adversely impact upon others, often referred to as ‘unconscious bias’, ‘stereotypes’ and ‘prejudice’ (Stout, 2010), and adjust behaviour as appropriate.</a:t>
            </a:r>
          </a:p>
          <a:p>
            <a:r>
              <a:rPr lang="en-GB" dirty="0">
                <a:ea typeface="+mn-lt"/>
                <a:cs typeface="+mn-lt"/>
              </a:rPr>
              <a:t>It is required to be able to actively promote a non-discriminatory working environment for all staff and service users based upon mutual respect. </a:t>
            </a:r>
          </a:p>
          <a:p>
            <a:r>
              <a:rPr lang="en-GB" dirty="0">
                <a:ea typeface="+mn-lt"/>
                <a:cs typeface="+mn-lt"/>
              </a:rPr>
              <a:t>This includes eliminating inappropriate behaviour and discrimination within the work place, creating a climate which encourages the challenging of such behaviour and which is supportive of those doing so. </a:t>
            </a:r>
          </a:p>
          <a:p>
            <a:r>
              <a:rPr lang="en-GB" dirty="0">
                <a:ea typeface="+mn-lt"/>
                <a:cs typeface="+mn-lt"/>
              </a:rPr>
              <a:t>What about the police and policing might hamper a progressive work environment such as this?</a:t>
            </a:r>
          </a:p>
          <a:p>
            <a:r>
              <a:rPr lang="en-GB" dirty="0">
                <a:ea typeface="+mn-lt"/>
                <a:cs typeface="+mn-lt"/>
              </a:rPr>
              <a:t>Why is it arguably even more important that inappropriate behaviour and discrimination is dealt with in policing institutions than anywhere else?</a:t>
            </a: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786070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A1A70-3F94-419E-B184-D1DD47AFF527}"/>
              </a:ext>
            </a:extLst>
          </p:cNvPr>
          <p:cNvSpPr>
            <a:spLocks noGrp="1"/>
          </p:cNvSpPr>
          <p:nvPr>
            <p:ph type="title"/>
          </p:nvPr>
        </p:nvSpPr>
        <p:spPr/>
        <p:txBody>
          <a:bodyPr/>
          <a:lstStyle/>
          <a:p>
            <a:r>
              <a:rPr lang="en-GB" dirty="0"/>
              <a:t>Diversity statistics – Home Office 2021</a:t>
            </a:r>
          </a:p>
        </p:txBody>
      </p:sp>
      <p:pic>
        <p:nvPicPr>
          <p:cNvPr id="5" name="Content Placeholder 4" descr="Graphical user interface, text&#10;&#10;Description automatically generated">
            <a:extLst>
              <a:ext uri="{FF2B5EF4-FFF2-40B4-BE49-F238E27FC236}">
                <a16:creationId xmlns:a16="http://schemas.microsoft.com/office/drawing/2014/main" id="{05D5E4A4-5EAB-4A79-B88F-CDA012552C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41156" y="2114550"/>
            <a:ext cx="7901851" cy="3956050"/>
          </a:xfrm>
        </p:spPr>
      </p:pic>
    </p:spTree>
    <p:extLst>
      <p:ext uri="{BB962C8B-B14F-4D97-AF65-F5344CB8AC3E}">
        <p14:creationId xmlns:p14="http://schemas.microsoft.com/office/powerpoint/2010/main" val="12828663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D737B-338D-4BE2-8B67-43C96CB00C70}"/>
              </a:ext>
            </a:extLst>
          </p:cNvPr>
          <p:cNvSpPr>
            <a:spLocks noGrp="1"/>
          </p:cNvSpPr>
          <p:nvPr>
            <p:ph type="title"/>
          </p:nvPr>
        </p:nvSpPr>
        <p:spPr>
          <a:xfrm>
            <a:off x="677839" y="486005"/>
            <a:ext cx="10240903" cy="1233488"/>
          </a:xfrm>
        </p:spPr>
        <p:txBody>
          <a:bodyPr/>
          <a:lstStyle/>
          <a:p>
            <a:r>
              <a:rPr lang="en-GB"/>
              <a:t>Code of Ethics</a:t>
            </a:r>
          </a:p>
        </p:txBody>
      </p:sp>
      <p:sp>
        <p:nvSpPr>
          <p:cNvPr id="3" name="Content Placeholder 2">
            <a:extLst>
              <a:ext uri="{FF2B5EF4-FFF2-40B4-BE49-F238E27FC236}">
                <a16:creationId xmlns:a16="http://schemas.microsoft.com/office/drawing/2014/main" id="{09C9F95E-A732-4915-85F1-D3E63156F6CD}"/>
              </a:ext>
            </a:extLst>
          </p:cNvPr>
          <p:cNvSpPr>
            <a:spLocks noGrp="1"/>
          </p:cNvSpPr>
          <p:nvPr>
            <p:ph idx="1"/>
          </p:nvPr>
        </p:nvSpPr>
        <p:spPr>
          <a:xfrm>
            <a:off x="677839" y="2149058"/>
            <a:ext cx="10240903" cy="3956179"/>
          </a:xfrm>
        </p:spPr>
        <p:txBody>
          <a:bodyPr vert="horz" lIns="0" tIns="0" rIns="0" bIns="0" rtlCol="0" anchor="t">
            <a:normAutofit/>
          </a:bodyPr>
          <a:lstStyle/>
          <a:p>
            <a:r>
              <a:rPr lang="en-GB">
                <a:ea typeface="+mn-lt"/>
                <a:cs typeface="+mn-lt"/>
              </a:rPr>
              <a:t>The College of Policing introduced The Code of Ethics in 2014</a:t>
            </a:r>
          </a:p>
          <a:p>
            <a:r>
              <a:rPr lang="en-GB">
                <a:ea typeface="+mn-lt"/>
                <a:cs typeface="+mn-lt"/>
              </a:rPr>
              <a:t>Underpinning the development of professional policing across the entire service, based upon a simple philosophy of</a:t>
            </a:r>
            <a:r>
              <a:rPr lang="en-GB" b="1" dirty="0">
                <a:ea typeface="+mn-lt"/>
                <a:cs typeface="+mn-lt"/>
              </a:rPr>
              <a:t> </a:t>
            </a:r>
            <a:r>
              <a:rPr lang="en-GB">
                <a:ea typeface="+mn-lt"/>
                <a:cs typeface="+mn-lt"/>
              </a:rPr>
              <a:t>doing the right thing in the right way (College of Policing, 2014)</a:t>
            </a:r>
          </a:p>
          <a:p>
            <a:r>
              <a:rPr lang="en-GB">
                <a:ea typeface="+mn-lt"/>
                <a:cs typeface="+mn-lt"/>
              </a:rPr>
              <a:t>Policing Principles require all staff to be accountable for their decisions, acts and omissions, and to treat people fairly and with respect.</a:t>
            </a:r>
            <a:endParaRPr lang="en-GB" dirty="0">
              <a:ea typeface="+mn-lt"/>
              <a:cs typeface="+mn-lt"/>
            </a:endParaRPr>
          </a:p>
        </p:txBody>
      </p:sp>
    </p:spTree>
    <p:extLst>
      <p:ext uri="{BB962C8B-B14F-4D97-AF65-F5344CB8AC3E}">
        <p14:creationId xmlns:p14="http://schemas.microsoft.com/office/powerpoint/2010/main" val="3508076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BA780-3FD8-411A-931B-5F6245EDB835}"/>
              </a:ext>
            </a:extLst>
          </p:cNvPr>
          <p:cNvSpPr>
            <a:spLocks noGrp="1"/>
          </p:cNvSpPr>
          <p:nvPr>
            <p:ph type="title"/>
          </p:nvPr>
        </p:nvSpPr>
        <p:spPr>
          <a:xfrm>
            <a:off x="746078" y="588364"/>
            <a:ext cx="10240903" cy="1233488"/>
          </a:xfrm>
        </p:spPr>
        <p:txBody>
          <a:bodyPr/>
          <a:lstStyle/>
          <a:p>
            <a:r>
              <a:rPr lang="en-GB"/>
              <a:t>Code of ethics </a:t>
            </a:r>
          </a:p>
        </p:txBody>
      </p:sp>
      <p:sp>
        <p:nvSpPr>
          <p:cNvPr id="3" name="Content Placeholder 2">
            <a:extLst>
              <a:ext uri="{FF2B5EF4-FFF2-40B4-BE49-F238E27FC236}">
                <a16:creationId xmlns:a16="http://schemas.microsoft.com/office/drawing/2014/main" id="{6B7F3B9F-0D4A-4318-8838-46EFCE6B3D3C}"/>
              </a:ext>
            </a:extLst>
          </p:cNvPr>
          <p:cNvSpPr>
            <a:spLocks noGrp="1"/>
          </p:cNvSpPr>
          <p:nvPr>
            <p:ph idx="1"/>
          </p:nvPr>
        </p:nvSpPr>
        <p:spPr>
          <a:xfrm>
            <a:off x="746078" y="2183178"/>
            <a:ext cx="10240903" cy="3956179"/>
          </a:xfrm>
        </p:spPr>
        <p:txBody>
          <a:bodyPr vert="horz" lIns="0" tIns="0" rIns="0" bIns="0" rtlCol="0" anchor="t">
            <a:normAutofit/>
          </a:bodyPr>
          <a:lstStyle/>
          <a:p>
            <a:r>
              <a:rPr lang="en-GB">
                <a:ea typeface="+mn-lt"/>
                <a:cs typeface="+mn-lt"/>
              </a:rPr>
              <a:t>The Policing Principles are supported by the Standards of Professional Behaviour, which, when developed, were drawn from the </a:t>
            </a:r>
            <a:r>
              <a:rPr lang="en-GB" i="1">
                <a:ea typeface="+mn-lt"/>
                <a:cs typeface="+mn-lt"/>
              </a:rPr>
              <a:t>Police Conduct Regulations, 2012, </a:t>
            </a:r>
            <a:r>
              <a:rPr lang="en-GB">
                <a:ea typeface="+mn-lt"/>
                <a:cs typeface="+mn-lt"/>
              </a:rPr>
              <a:t>(relating to police officers) </a:t>
            </a:r>
            <a:endParaRPr lang="en-US"/>
          </a:p>
          <a:p>
            <a:r>
              <a:rPr lang="en-GB" i="1">
                <a:ea typeface="+mn-lt"/>
                <a:cs typeface="+mn-lt"/>
              </a:rPr>
              <a:t>The Police Staff Council Joint Circular 54 </a:t>
            </a:r>
            <a:r>
              <a:rPr lang="en-GB">
                <a:ea typeface="+mn-lt"/>
                <a:cs typeface="+mn-lt"/>
              </a:rPr>
              <a:t>(relating to police staff)</a:t>
            </a:r>
            <a:endParaRPr lang="en-GB" dirty="0">
              <a:ea typeface="+mn-lt"/>
              <a:cs typeface="+mn-lt"/>
            </a:endParaRPr>
          </a:p>
          <a:p>
            <a:r>
              <a:rPr lang="en-GB">
                <a:ea typeface="+mn-lt"/>
                <a:cs typeface="+mn-lt"/>
              </a:rPr>
              <a:t>This creates a standardised approach which is relevant to all staff (College of Policing, 2014)</a:t>
            </a:r>
            <a:r>
              <a:rPr lang="en-GB" i="1" dirty="0">
                <a:ea typeface="+mn-lt"/>
                <a:cs typeface="+mn-lt"/>
              </a:rPr>
              <a:t>.</a:t>
            </a:r>
            <a:r>
              <a:rPr lang="en-GB" dirty="0">
                <a:ea typeface="+mn-lt"/>
                <a:cs typeface="+mn-lt"/>
              </a:rPr>
              <a:t>   </a:t>
            </a:r>
            <a:endParaRPr lang="en-GB"/>
          </a:p>
        </p:txBody>
      </p:sp>
    </p:spTree>
    <p:extLst>
      <p:ext uri="{BB962C8B-B14F-4D97-AF65-F5344CB8AC3E}">
        <p14:creationId xmlns:p14="http://schemas.microsoft.com/office/powerpoint/2010/main" val="178412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1D091-FF58-411E-B96C-91793E9E8F3C}"/>
              </a:ext>
            </a:extLst>
          </p:cNvPr>
          <p:cNvSpPr>
            <a:spLocks noGrp="1"/>
          </p:cNvSpPr>
          <p:nvPr>
            <p:ph type="title"/>
          </p:nvPr>
        </p:nvSpPr>
        <p:spPr>
          <a:xfrm>
            <a:off x="791570" y="679349"/>
            <a:ext cx="10240903" cy="1233488"/>
          </a:xfrm>
        </p:spPr>
        <p:txBody>
          <a:bodyPr/>
          <a:lstStyle/>
          <a:p>
            <a:r>
              <a:rPr lang="en-GB"/>
              <a:t>An example...</a:t>
            </a:r>
          </a:p>
        </p:txBody>
      </p:sp>
      <p:sp>
        <p:nvSpPr>
          <p:cNvPr id="3" name="Content Placeholder 2">
            <a:extLst>
              <a:ext uri="{FF2B5EF4-FFF2-40B4-BE49-F238E27FC236}">
                <a16:creationId xmlns:a16="http://schemas.microsoft.com/office/drawing/2014/main" id="{FFABC9D2-792A-4AC4-B893-4099697D52F8}"/>
              </a:ext>
            </a:extLst>
          </p:cNvPr>
          <p:cNvSpPr>
            <a:spLocks noGrp="1"/>
          </p:cNvSpPr>
          <p:nvPr>
            <p:ph idx="1"/>
          </p:nvPr>
        </p:nvSpPr>
        <p:spPr>
          <a:xfrm>
            <a:off x="791570" y="2137685"/>
            <a:ext cx="10240903" cy="3956179"/>
          </a:xfrm>
        </p:spPr>
        <p:txBody>
          <a:bodyPr vert="horz" lIns="0" tIns="0" rIns="0" bIns="0" rtlCol="0" anchor="t">
            <a:normAutofit/>
          </a:bodyPr>
          <a:lstStyle/>
          <a:p>
            <a:r>
              <a:rPr lang="en-GB">
                <a:ea typeface="+mn-lt"/>
                <a:cs typeface="+mn-lt"/>
              </a:rPr>
              <a:t>As an example to consider,</a:t>
            </a:r>
            <a:r>
              <a:rPr lang="en-GB" b="1" dirty="0">
                <a:ea typeface="+mn-lt"/>
                <a:cs typeface="+mn-lt"/>
              </a:rPr>
              <a:t> </a:t>
            </a:r>
            <a:r>
              <a:rPr lang="en-GB">
                <a:ea typeface="+mn-lt"/>
                <a:cs typeface="+mn-lt"/>
              </a:rPr>
              <a:t>you find £1000 in a carrier bag, what would you do if no one else was aware? Would it be different if other people were about at the time? In either circumstance what would the public expect of you in either scenario? Think about your personal accountability and professional accountability.</a:t>
            </a:r>
          </a:p>
        </p:txBody>
      </p:sp>
    </p:spTree>
    <p:extLst>
      <p:ext uri="{BB962C8B-B14F-4D97-AF65-F5344CB8AC3E}">
        <p14:creationId xmlns:p14="http://schemas.microsoft.com/office/powerpoint/2010/main" val="2418178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7089B-A483-4741-A7C8-587D65E7026F}"/>
              </a:ext>
            </a:extLst>
          </p:cNvPr>
          <p:cNvSpPr>
            <a:spLocks noGrp="1"/>
          </p:cNvSpPr>
          <p:nvPr>
            <p:ph type="title"/>
          </p:nvPr>
        </p:nvSpPr>
        <p:spPr>
          <a:xfrm>
            <a:off x="711958" y="713468"/>
            <a:ext cx="10240903" cy="1233488"/>
          </a:xfrm>
        </p:spPr>
        <p:txBody>
          <a:bodyPr/>
          <a:lstStyle/>
          <a:p>
            <a:r>
              <a:rPr lang="en-GB"/>
              <a:t>Code of ethics</a:t>
            </a:r>
          </a:p>
        </p:txBody>
      </p:sp>
      <p:sp>
        <p:nvSpPr>
          <p:cNvPr id="3" name="Content Placeholder 2">
            <a:extLst>
              <a:ext uri="{FF2B5EF4-FFF2-40B4-BE49-F238E27FC236}">
                <a16:creationId xmlns:a16="http://schemas.microsoft.com/office/drawing/2014/main" id="{868141DF-295E-44BA-99BA-3137F79E56F9}"/>
              </a:ext>
            </a:extLst>
          </p:cNvPr>
          <p:cNvSpPr>
            <a:spLocks noGrp="1"/>
          </p:cNvSpPr>
          <p:nvPr>
            <p:ph idx="1"/>
          </p:nvPr>
        </p:nvSpPr>
        <p:spPr>
          <a:xfrm>
            <a:off x="711958" y="2251417"/>
            <a:ext cx="10240903" cy="3956179"/>
          </a:xfrm>
        </p:spPr>
        <p:txBody>
          <a:bodyPr vert="horz" lIns="0" tIns="0" rIns="0" bIns="0" rtlCol="0" anchor="t">
            <a:normAutofit/>
          </a:bodyPr>
          <a:lstStyle/>
          <a:p>
            <a:r>
              <a:rPr lang="en-GB">
                <a:ea typeface="+mn-lt"/>
                <a:cs typeface="+mn-lt"/>
              </a:rPr>
              <a:t>Within the codes and the regulations there are strands that refer to the need for fairness, respect, equality and diversity and challenging improper conduct.</a:t>
            </a:r>
          </a:p>
          <a:p>
            <a:r>
              <a:rPr lang="en-GB">
                <a:ea typeface="+mn-lt"/>
                <a:cs typeface="+mn-lt"/>
              </a:rPr>
              <a:t>These are further supported by the Equality Act 2010 and the equality duties for public authorities such as the police service.</a:t>
            </a:r>
            <a:endParaRPr lang="en-GB" dirty="0">
              <a:ea typeface="+mn-lt"/>
              <a:cs typeface="+mn-lt"/>
            </a:endParaRPr>
          </a:p>
          <a:p>
            <a:endParaRPr lang="en-GB" dirty="0"/>
          </a:p>
          <a:p>
            <a:r>
              <a:rPr lang="en-GB"/>
              <a:t>The protected characteristics</a:t>
            </a:r>
            <a:endParaRPr lang="en-GB" dirty="0"/>
          </a:p>
        </p:txBody>
      </p:sp>
    </p:spTree>
    <p:extLst>
      <p:ext uri="{BB962C8B-B14F-4D97-AF65-F5344CB8AC3E}">
        <p14:creationId xmlns:p14="http://schemas.microsoft.com/office/powerpoint/2010/main" val="33408471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6370B-98DD-483F-B32A-C3878AD337ED}"/>
              </a:ext>
            </a:extLst>
          </p:cNvPr>
          <p:cNvSpPr>
            <a:spLocks noGrp="1"/>
          </p:cNvSpPr>
          <p:nvPr>
            <p:ph type="title"/>
          </p:nvPr>
        </p:nvSpPr>
        <p:spPr/>
        <p:txBody>
          <a:bodyPr/>
          <a:lstStyle/>
          <a:p>
            <a:endParaRPr lang="en-GB"/>
          </a:p>
        </p:txBody>
      </p:sp>
      <p:pic>
        <p:nvPicPr>
          <p:cNvPr id="4" name="Picture 4" descr="Chart, bubble chart&#10;&#10;Description automatically generated">
            <a:extLst>
              <a:ext uri="{FF2B5EF4-FFF2-40B4-BE49-F238E27FC236}">
                <a16:creationId xmlns:a16="http://schemas.microsoft.com/office/drawing/2014/main" id="{FFE2E3D1-1A14-43F2-87B7-AF4F855D6DB1}"/>
              </a:ext>
            </a:extLst>
          </p:cNvPr>
          <p:cNvPicPr>
            <a:picLocks noGrp="1" noChangeAspect="1"/>
          </p:cNvPicPr>
          <p:nvPr>
            <p:ph idx="1"/>
          </p:nvPr>
        </p:nvPicPr>
        <p:blipFill>
          <a:blip r:embed="rId2"/>
          <a:stretch>
            <a:fillRect/>
          </a:stretch>
        </p:blipFill>
        <p:spPr>
          <a:xfrm>
            <a:off x="-3024" y="7533"/>
            <a:ext cx="12180526" cy="6849396"/>
          </a:xfrm>
        </p:spPr>
      </p:pic>
    </p:spTree>
    <p:extLst>
      <p:ext uri="{BB962C8B-B14F-4D97-AF65-F5344CB8AC3E}">
        <p14:creationId xmlns:p14="http://schemas.microsoft.com/office/powerpoint/2010/main" val="13967099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71E10-5CAA-447F-9DD6-9C7C9565F992}"/>
              </a:ext>
            </a:extLst>
          </p:cNvPr>
          <p:cNvSpPr>
            <a:spLocks noGrp="1"/>
          </p:cNvSpPr>
          <p:nvPr>
            <p:ph type="title"/>
          </p:nvPr>
        </p:nvSpPr>
        <p:spPr>
          <a:xfrm>
            <a:off x="597694" y="66798"/>
            <a:ext cx="10240903" cy="1233488"/>
          </a:xfrm>
        </p:spPr>
        <p:txBody>
          <a:bodyPr/>
          <a:lstStyle/>
          <a:p>
            <a:r>
              <a:rPr lang="en-GB"/>
              <a:t>The ethical equality test</a:t>
            </a:r>
          </a:p>
        </p:txBody>
      </p:sp>
      <p:sp>
        <p:nvSpPr>
          <p:cNvPr id="3" name="Content Placeholder 2">
            <a:extLst>
              <a:ext uri="{FF2B5EF4-FFF2-40B4-BE49-F238E27FC236}">
                <a16:creationId xmlns:a16="http://schemas.microsoft.com/office/drawing/2014/main" id="{542812B8-0EBF-48AB-9E18-FA4C93490C6F}"/>
              </a:ext>
            </a:extLst>
          </p:cNvPr>
          <p:cNvSpPr>
            <a:spLocks noGrp="1"/>
          </p:cNvSpPr>
          <p:nvPr>
            <p:ph idx="1"/>
          </p:nvPr>
        </p:nvSpPr>
        <p:spPr>
          <a:xfrm>
            <a:off x="716756" y="2079220"/>
            <a:ext cx="10240903" cy="3956179"/>
          </a:xfrm>
        </p:spPr>
        <p:txBody>
          <a:bodyPr vert="horz" lIns="0" tIns="0" rIns="0" bIns="0" rtlCol="0" anchor="t">
            <a:normAutofit lnSpcReduction="10000"/>
          </a:bodyPr>
          <a:lstStyle/>
          <a:p>
            <a:r>
              <a:rPr lang="en-GB">
                <a:ea typeface="+mn-lt"/>
                <a:cs typeface="+mn-lt"/>
              </a:rPr>
              <a:t>A good indicator of when you are about to do something which is potentially unethical is if you immediately think ‘I can justify this (divergence from the required standard)’ as opposed to an action being justifiable within the ethical standard.</a:t>
            </a:r>
            <a:endParaRPr lang="en-US"/>
          </a:p>
          <a:p>
            <a:r>
              <a:rPr lang="en-GB" dirty="0">
                <a:ea typeface="+mn-lt"/>
                <a:cs typeface="+mn-lt"/>
              </a:rPr>
              <a:t> </a:t>
            </a:r>
            <a:r>
              <a:rPr lang="en-GB">
                <a:ea typeface="+mn-lt"/>
                <a:cs typeface="+mn-lt"/>
              </a:rPr>
              <a:t>When this occurs try considering a comparator at the opposite end of a spectrum you consider may be causing your behaviour or decision making to be questionable. </a:t>
            </a:r>
          </a:p>
          <a:p>
            <a:r>
              <a:rPr lang="en-GB">
                <a:ea typeface="+mn-lt"/>
                <a:cs typeface="+mn-lt"/>
              </a:rPr>
              <a:t>Would I treat a man differently from a woman i.e. if you stopped a young male driver for failing to give way and nearly causing an accident would you deal with them the same way as eg, a young female driver or an elderly male driver?</a:t>
            </a:r>
            <a:endParaRPr lang="en-GB"/>
          </a:p>
        </p:txBody>
      </p:sp>
    </p:spTree>
    <p:extLst>
      <p:ext uri="{BB962C8B-B14F-4D97-AF65-F5344CB8AC3E}">
        <p14:creationId xmlns:p14="http://schemas.microsoft.com/office/powerpoint/2010/main" val="23501762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53AD9-DE07-4336-96D1-6966E3A316D0}"/>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68AC1E6-B0AA-4EB6-858F-AA15C21F0105}"/>
              </a:ext>
            </a:extLst>
          </p:cNvPr>
          <p:cNvSpPr>
            <a:spLocks noGrp="1"/>
          </p:cNvSpPr>
          <p:nvPr>
            <p:ph idx="1"/>
          </p:nvPr>
        </p:nvSpPr>
        <p:spPr/>
        <p:txBody>
          <a:bodyPr/>
          <a:lstStyle/>
          <a:p>
            <a:r>
              <a:rPr lang="en-GB" dirty="0"/>
              <a:t>Break into two groups and look at the College of Policing Code of Ethics standards of professional behaviour</a:t>
            </a:r>
          </a:p>
          <a:p>
            <a:endParaRPr lang="en-GB" dirty="0"/>
          </a:p>
          <a:p>
            <a:r>
              <a:rPr lang="en-GB" dirty="0"/>
              <a:t>Team a – look at parts 1-5</a:t>
            </a:r>
          </a:p>
          <a:p>
            <a:r>
              <a:rPr lang="en-GB" dirty="0"/>
              <a:t>Team b – Look at parts 6-10</a:t>
            </a:r>
          </a:p>
          <a:p>
            <a:endParaRPr lang="en-GB" dirty="0"/>
          </a:p>
          <a:p>
            <a:r>
              <a:rPr lang="en-GB" dirty="0"/>
              <a:t>Summarise the key points of each section to relate back to the class</a:t>
            </a:r>
          </a:p>
          <a:p>
            <a:endParaRPr lang="en-GB" dirty="0"/>
          </a:p>
          <a:p>
            <a:endParaRPr lang="en-GB" dirty="0"/>
          </a:p>
        </p:txBody>
      </p:sp>
    </p:spTree>
    <p:extLst>
      <p:ext uri="{BB962C8B-B14F-4D97-AF65-F5344CB8AC3E}">
        <p14:creationId xmlns:p14="http://schemas.microsoft.com/office/powerpoint/2010/main" val="38107730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FB4BF-3AE4-4D99-BF9B-8E978D3B1A59}"/>
              </a:ext>
            </a:extLst>
          </p:cNvPr>
          <p:cNvSpPr>
            <a:spLocks noGrp="1"/>
          </p:cNvSpPr>
          <p:nvPr>
            <p:ph type="title"/>
          </p:nvPr>
        </p:nvSpPr>
        <p:spPr>
          <a:xfrm>
            <a:off x="752475" y="293017"/>
            <a:ext cx="10240903" cy="1233488"/>
          </a:xfrm>
        </p:spPr>
        <p:txBody>
          <a:bodyPr/>
          <a:lstStyle/>
          <a:p>
            <a:r>
              <a:rPr lang="en-GB" b="0">
                <a:ea typeface="+mj-lt"/>
                <a:cs typeface="+mj-lt"/>
              </a:rPr>
              <a:t>What is Stereotyping?</a:t>
            </a:r>
          </a:p>
        </p:txBody>
      </p:sp>
      <p:sp>
        <p:nvSpPr>
          <p:cNvPr id="3" name="Content Placeholder 2">
            <a:extLst>
              <a:ext uri="{FF2B5EF4-FFF2-40B4-BE49-F238E27FC236}">
                <a16:creationId xmlns:a16="http://schemas.microsoft.com/office/drawing/2014/main" id="{1A564B88-6D7B-4D75-983F-3804D56CD506}"/>
              </a:ext>
            </a:extLst>
          </p:cNvPr>
          <p:cNvSpPr>
            <a:spLocks noGrp="1"/>
          </p:cNvSpPr>
          <p:nvPr>
            <p:ph idx="1"/>
          </p:nvPr>
        </p:nvSpPr>
        <p:spPr>
          <a:xfrm>
            <a:off x="907256" y="2174470"/>
            <a:ext cx="10240903" cy="3956179"/>
          </a:xfrm>
        </p:spPr>
        <p:txBody>
          <a:bodyPr vert="horz" lIns="0" tIns="0" rIns="0" bIns="0" rtlCol="0" anchor="t">
            <a:normAutofit fontScale="92500" lnSpcReduction="20000"/>
          </a:bodyPr>
          <a:lstStyle/>
          <a:p>
            <a:r>
              <a:rPr lang="en-GB">
                <a:ea typeface="+mn-lt"/>
                <a:cs typeface="+mn-lt"/>
              </a:rPr>
              <a:t>Stereotyping is a natural function of the brain and the way in which we can assimilate vast amounts of information received. The brain takes images and creates patterns (Stereotypes) against which those images can be matched. </a:t>
            </a:r>
          </a:p>
          <a:p>
            <a:r>
              <a:rPr lang="en-GB">
                <a:ea typeface="+mn-lt"/>
                <a:cs typeface="+mn-lt"/>
              </a:rPr>
              <a:t>Once we have developed a stereotype, we may attach a value to it, which could be positive or negative. </a:t>
            </a:r>
            <a:endParaRPr lang="en-GB" dirty="0"/>
          </a:p>
          <a:p>
            <a:r>
              <a:rPr lang="en-GB">
                <a:ea typeface="+mn-lt"/>
                <a:cs typeface="+mn-lt"/>
              </a:rPr>
              <a:t>If applied to the stereotyping of people, we are more likely to attach a positive value to those who are most like ourselves, who share our values, beliefs etc.</a:t>
            </a:r>
            <a:endParaRPr lang="en-GB" dirty="0"/>
          </a:p>
          <a:p>
            <a:r>
              <a:rPr lang="en-GB">
                <a:ea typeface="+mn-lt"/>
                <a:cs typeface="+mn-lt"/>
              </a:rPr>
              <a:t>Equally we are more likely to attach negative values to those who are least like us. This then leads to the creation of a prejudice.  This is not a function that can simply be ‘turned off’.  </a:t>
            </a:r>
          </a:p>
          <a:p>
            <a:endParaRPr lang="en-GB" dirty="0"/>
          </a:p>
        </p:txBody>
      </p:sp>
    </p:spTree>
    <p:extLst>
      <p:ext uri="{BB962C8B-B14F-4D97-AF65-F5344CB8AC3E}">
        <p14:creationId xmlns:p14="http://schemas.microsoft.com/office/powerpoint/2010/main" val="3006077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6C311-A973-4885-960A-731544C9926A}"/>
              </a:ext>
            </a:extLst>
          </p:cNvPr>
          <p:cNvSpPr>
            <a:spLocks noGrp="1"/>
          </p:cNvSpPr>
          <p:nvPr>
            <p:ph type="title"/>
          </p:nvPr>
        </p:nvSpPr>
        <p:spPr>
          <a:xfrm>
            <a:off x="814316" y="486005"/>
            <a:ext cx="10240903" cy="1233488"/>
          </a:xfrm>
        </p:spPr>
        <p:txBody>
          <a:bodyPr/>
          <a:lstStyle/>
          <a:p>
            <a:r>
              <a:rPr lang="en-GB" b="0">
                <a:ea typeface="+mj-lt"/>
                <a:cs typeface="+mj-lt"/>
              </a:rPr>
              <a:t>What is a Prejudice?</a:t>
            </a:r>
          </a:p>
        </p:txBody>
      </p:sp>
      <p:sp>
        <p:nvSpPr>
          <p:cNvPr id="3" name="Content Placeholder 2">
            <a:extLst>
              <a:ext uri="{FF2B5EF4-FFF2-40B4-BE49-F238E27FC236}">
                <a16:creationId xmlns:a16="http://schemas.microsoft.com/office/drawing/2014/main" id="{6219239F-584A-46C3-A745-197DCF6A5BE6}"/>
              </a:ext>
            </a:extLst>
          </p:cNvPr>
          <p:cNvSpPr>
            <a:spLocks noGrp="1"/>
          </p:cNvSpPr>
          <p:nvPr>
            <p:ph idx="1"/>
          </p:nvPr>
        </p:nvSpPr>
        <p:spPr>
          <a:xfrm>
            <a:off x="814316" y="2103566"/>
            <a:ext cx="10240903" cy="3956179"/>
          </a:xfrm>
        </p:spPr>
        <p:txBody>
          <a:bodyPr vert="horz" lIns="0" tIns="0" rIns="0" bIns="0" rtlCol="0" anchor="t">
            <a:normAutofit/>
          </a:bodyPr>
          <a:lstStyle/>
          <a:p>
            <a:r>
              <a:rPr lang="en-GB">
                <a:ea typeface="+mn-lt"/>
                <a:cs typeface="+mn-lt"/>
              </a:rPr>
              <a:t>Our values cause us to rate and scale other people, pre-judging them (prejudice), often based on little or no known fact.</a:t>
            </a:r>
          </a:p>
          <a:p>
            <a:r>
              <a:rPr lang="en-GB">
                <a:ea typeface="+mn-lt"/>
                <a:cs typeface="+mn-lt"/>
              </a:rPr>
              <a:t>This can result in both positive or negative assumptions.</a:t>
            </a:r>
          </a:p>
          <a:p>
            <a:r>
              <a:rPr lang="en-GB">
                <a:ea typeface="+mn-lt"/>
                <a:cs typeface="+mn-lt"/>
              </a:rPr>
              <a:t>If a prejudice is not recognised as such, it could be described as an unconscious bias</a:t>
            </a:r>
            <a:endParaRPr lang="en-GB" dirty="0"/>
          </a:p>
          <a:p>
            <a:endParaRPr lang="en-GB" dirty="0"/>
          </a:p>
        </p:txBody>
      </p:sp>
    </p:spTree>
    <p:extLst>
      <p:ext uri="{BB962C8B-B14F-4D97-AF65-F5344CB8AC3E}">
        <p14:creationId xmlns:p14="http://schemas.microsoft.com/office/powerpoint/2010/main" val="1226086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A133D-C90F-41C1-877E-D7D2CF64DC40}"/>
              </a:ext>
            </a:extLst>
          </p:cNvPr>
          <p:cNvSpPr>
            <a:spLocks noGrp="1"/>
          </p:cNvSpPr>
          <p:nvPr>
            <p:ph type="title"/>
          </p:nvPr>
        </p:nvSpPr>
        <p:spPr>
          <a:xfrm>
            <a:off x="825690" y="315408"/>
            <a:ext cx="10240903" cy="1233488"/>
          </a:xfrm>
        </p:spPr>
        <p:txBody>
          <a:bodyPr/>
          <a:lstStyle/>
          <a:p>
            <a:r>
              <a:rPr lang="en-GB"/>
              <a:t>What is discrimination</a:t>
            </a:r>
          </a:p>
        </p:txBody>
      </p:sp>
      <p:sp>
        <p:nvSpPr>
          <p:cNvPr id="3" name="Content Placeholder 2">
            <a:extLst>
              <a:ext uri="{FF2B5EF4-FFF2-40B4-BE49-F238E27FC236}">
                <a16:creationId xmlns:a16="http://schemas.microsoft.com/office/drawing/2014/main" id="{1FD4D63D-3147-46A3-9F24-13FB8B9AF34C}"/>
              </a:ext>
            </a:extLst>
          </p:cNvPr>
          <p:cNvSpPr>
            <a:spLocks noGrp="1"/>
          </p:cNvSpPr>
          <p:nvPr>
            <p:ph idx="1"/>
          </p:nvPr>
        </p:nvSpPr>
        <p:spPr>
          <a:xfrm>
            <a:off x="882555" y="2103566"/>
            <a:ext cx="10240903" cy="3956179"/>
          </a:xfrm>
        </p:spPr>
        <p:txBody>
          <a:bodyPr vert="horz" lIns="0" tIns="0" rIns="0" bIns="0" rtlCol="0" anchor="t">
            <a:normAutofit fontScale="92500" lnSpcReduction="10000"/>
          </a:bodyPr>
          <a:lstStyle/>
          <a:p>
            <a:r>
              <a:rPr lang="en-GB">
                <a:ea typeface="+mn-lt"/>
                <a:cs typeface="+mn-lt"/>
              </a:rPr>
              <a:t>Discrimination occurs when we undertake actions which involve treating someone less favourably than others or omitting to do something you should.</a:t>
            </a:r>
          </a:p>
          <a:p>
            <a:pPr marL="0" indent="0">
              <a:buNone/>
            </a:pPr>
            <a:endParaRPr lang="en-GB" dirty="0"/>
          </a:p>
          <a:p>
            <a:pPr marL="0" indent="0">
              <a:buNone/>
            </a:pPr>
            <a:r>
              <a:rPr lang="en-GB"/>
              <a:t>Communication is key;</a:t>
            </a:r>
            <a:endParaRPr lang="en-GB" dirty="0"/>
          </a:p>
          <a:p>
            <a:endParaRPr lang="en-GB" dirty="0"/>
          </a:p>
          <a:p>
            <a:r>
              <a:rPr lang="en-GB" b="1">
                <a:ea typeface="+mn-lt"/>
                <a:cs typeface="+mn-lt"/>
              </a:rPr>
              <a:t> Sensitive</a:t>
            </a:r>
            <a:r>
              <a:rPr lang="en-GB">
                <a:ea typeface="+mn-lt"/>
                <a:cs typeface="+mn-lt"/>
              </a:rPr>
              <a:t> to someone else’s feelings.</a:t>
            </a:r>
          </a:p>
          <a:p>
            <a:r>
              <a:rPr lang="en-GB" b="1">
                <a:ea typeface="+mn-lt"/>
                <a:cs typeface="+mn-lt"/>
              </a:rPr>
              <a:t> Respectful </a:t>
            </a:r>
            <a:r>
              <a:rPr lang="en-GB">
                <a:ea typeface="+mn-lt"/>
                <a:cs typeface="+mn-lt"/>
              </a:rPr>
              <a:t>to their difference (religion, background, sexuality, culture etc).</a:t>
            </a:r>
          </a:p>
          <a:p>
            <a:r>
              <a:rPr lang="en-GB" b="1">
                <a:ea typeface="+mn-lt"/>
                <a:cs typeface="+mn-lt"/>
              </a:rPr>
              <a:t> Appropriate </a:t>
            </a:r>
            <a:r>
              <a:rPr lang="en-GB">
                <a:ea typeface="+mn-lt"/>
                <a:cs typeface="+mn-lt"/>
              </a:rPr>
              <a:t>given the position they hold within the service. </a:t>
            </a:r>
          </a:p>
          <a:p>
            <a:endParaRPr lang="en-GB" dirty="0"/>
          </a:p>
        </p:txBody>
      </p:sp>
    </p:spTree>
    <p:extLst>
      <p:ext uri="{BB962C8B-B14F-4D97-AF65-F5344CB8AC3E}">
        <p14:creationId xmlns:p14="http://schemas.microsoft.com/office/powerpoint/2010/main" val="1517481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EA589-5755-4CF1-A39E-ECDDEF5029BA}"/>
              </a:ext>
            </a:extLst>
          </p:cNvPr>
          <p:cNvSpPr>
            <a:spLocks noGrp="1"/>
          </p:cNvSpPr>
          <p:nvPr>
            <p:ph type="title"/>
          </p:nvPr>
        </p:nvSpPr>
        <p:spPr>
          <a:xfrm>
            <a:off x="655093" y="372274"/>
            <a:ext cx="10240903" cy="1233488"/>
          </a:xfrm>
        </p:spPr>
        <p:txBody>
          <a:bodyPr/>
          <a:lstStyle/>
          <a:p>
            <a:r>
              <a:rPr lang="en-GB"/>
              <a:t>Hate crime</a:t>
            </a:r>
          </a:p>
        </p:txBody>
      </p:sp>
      <p:sp>
        <p:nvSpPr>
          <p:cNvPr id="3" name="Content Placeholder 2">
            <a:extLst>
              <a:ext uri="{FF2B5EF4-FFF2-40B4-BE49-F238E27FC236}">
                <a16:creationId xmlns:a16="http://schemas.microsoft.com/office/drawing/2014/main" id="{AEE24F98-DC5B-4451-85D1-42BF1D259FB8}"/>
              </a:ext>
            </a:extLst>
          </p:cNvPr>
          <p:cNvSpPr>
            <a:spLocks noGrp="1"/>
          </p:cNvSpPr>
          <p:nvPr>
            <p:ph idx="1"/>
          </p:nvPr>
        </p:nvSpPr>
        <p:spPr>
          <a:xfrm>
            <a:off x="655093" y="2046700"/>
            <a:ext cx="10240903" cy="3956179"/>
          </a:xfrm>
        </p:spPr>
        <p:txBody>
          <a:bodyPr vert="horz" lIns="0" tIns="0" rIns="0" bIns="0" rtlCol="0" anchor="t">
            <a:normAutofit/>
          </a:bodyPr>
          <a:lstStyle/>
          <a:p>
            <a:r>
              <a:rPr lang="en-GB">
                <a:ea typeface="+mn-lt"/>
                <a:cs typeface="+mn-lt"/>
              </a:rPr>
              <a:t>Hate incidents and hate crimes are identified often by how the victim was selected, ie based on some aspect of their identity.</a:t>
            </a:r>
          </a:p>
          <a:p>
            <a:r>
              <a:rPr lang="en-GB">
                <a:ea typeface="+mn-lt"/>
                <a:cs typeface="+mn-lt"/>
              </a:rPr>
              <a:t>Often the actions applied are motivated by a hatred, hostility, dislike or intolerance of the chosen victim based upon a real or perceived difference. </a:t>
            </a:r>
          </a:p>
          <a:p>
            <a:r>
              <a:rPr lang="en-GB">
                <a:ea typeface="+mn-lt"/>
                <a:cs typeface="+mn-lt"/>
              </a:rPr>
              <a:t>There are many other types of crime where victims are target selected due to the diversity/difference often which bring with them their own vulnerability, such as honour based violence, child sexual exploitation, and modern day slavery.</a:t>
            </a:r>
          </a:p>
        </p:txBody>
      </p:sp>
    </p:spTree>
    <p:extLst>
      <p:ext uri="{BB962C8B-B14F-4D97-AF65-F5344CB8AC3E}">
        <p14:creationId xmlns:p14="http://schemas.microsoft.com/office/powerpoint/2010/main" val="7618604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99C79-2289-46AE-904F-D88BFA9431F9}"/>
              </a:ext>
            </a:extLst>
          </p:cNvPr>
          <p:cNvSpPr>
            <a:spLocks noGrp="1"/>
          </p:cNvSpPr>
          <p:nvPr>
            <p:ph type="title"/>
          </p:nvPr>
        </p:nvSpPr>
        <p:spPr>
          <a:xfrm>
            <a:off x="711958" y="-3039"/>
            <a:ext cx="10240903" cy="1233488"/>
          </a:xfrm>
        </p:spPr>
        <p:txBody>
          <a:bodyPr/>
          <a:lstStyle/>
          <a:p>
            <a:r>
              <a:rPr lang="en-GB"/>
              <a:t>The Future</a:t>
            </a:r>
          </a:p>
        </p:txBody>
      </p:sp>
      <p:sp>
        <p:nvSpPr>
          <p:cNvPr id="3" name="Content Placeholder 2">
            <a:extLst>
              <a:ext uri="{FF2B5EF4-FFF2-40B4-BE49-F238E27FC236}">
                <a16:creationId xmlns:a16="http://schemas.microsoft.com/office/drawing/2014/main" id="{9DB97564-9055-4371-AC94-F782C87424AF}"/>
              </a:ext>
            </a:extLst>
          </p:cNvPr>
          <p:cNvSpPr>
            <a:spLocks noGrp="1"/>
          </p:cNvSpPr>
          <p:nvPr>
            <p:ph idx="1"/>
          </p:nvPr>
        </p:nvSpPr>
        <p:spPr>
          <a:xfrm>
            <a:off x="791570" y="2149058"/>
            <a:ext cx="10240903" cy="3956179"/>
          </a:xfrm>
        </p:spPr>
        <p:txBody>
          <a:bodyPr vert="horz" lIns="0" tIns="0" rIns="0" bIns="0" rtlCol="0" anchor="t">
            <a:normAutofit/>
          </a:bodyPr>
          <a:lstStyle/>
          <a:p>
            <a:r>
              <a:rPr lang="en-GB">
                <a:ea typeface="+mn-lt"/>
                <a:cs typeface="+mn-lt"/>
              </a:rPr>
              <a:t>The police service will endeavour to recruit for a broad section of society to better reflect the communities it serves.</a:t>
            </a:r>
          </a:p>
          <a:p>
            <a:r>
              <a:rPr lang="en-GB">
                <a:ea typeface="+mn-lt"/>
                <a:cs typeface="+mn-lt"/>
              </a:rPr>
              <a:t>Ultimately PEQF will work towards every officer being appropriately qualified for their role, creating recognised transferable skills outside of policing and benchmarking.</a:t>
            </a:r>
          </a:p>
          <a:p>
            <a:r>
              <a:rPr lang="en-GB">
                <a:ea typeface="+mn-lt"/>
                <a:cs typeface="+mn-lt"/>
              </a:rPr>
              <a:t>Each force has the responsibility to work with an external provider to ensure that new recruits are appropriately educated and assessed during their probationary period to achieve the qualification outcomes established.</a:t>
            </a:r>
          </a:p>
        </p:txBody>
      </p:sp>
    </p:spTree>
    <p:extLst>
      <p:ext uri="{BB962C8B-B14F-4D97-AF65-F5344CB8AC3E}">
        <p14:creationId xmlns:p14="http://schemas.microsoft.com/office/powerpoint/2010/main" val="21231188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5B6D9-1AC2-4D0E-8FB7-AAE46BFB869F}"/>
              </a:ext>
            </a:extLst>
          </p:cNvPr>
          <p:cNvSpPr>
            <a:spLocks noGrp="1"/>
          </p:cNvSpPr>
          <p:nvPr>
            <p:ph type="title"/>
          </p:nvPr>
        </p:nvSpPr>
        <p:spPr>
          <a:xfrm>
            <a:off x="848436" y="486005"/>
            <a:ext cx="10240903" cy="1233488"/>
          </a:xfrm>
        </p:spPr>
        <p:txBody>
          <a:bodyPr/>
          <a:lstStyle/>
          <a:p>
            <a:r>
              <a:rPr lang="en-GB"/>
              <a:t>The future</a:t>
            </a:r>
          </a:p>
        </p:txBody>
      </p:sp>
      <p:sp>
        <p:nvSpPr>
          <p:cNvPr id="3" name="Content Placeholder 2">
            <a:extLst>
              <a:ext uri="{FF2B5EF4-FFF2-40B4-BE49-F238E27FC236}">
                <a16:creationId xmlns:a16="http://schemas.microsoft.com/office/drawing/2014/main" id="{A2610452-0964-4755-96BB-1DE8311D41D9}"/>
              </a:ext>
            </a:extLst>
          </p:cNvPr>
          <p:cNvSpPr>
            <a:spLocks noGrp="1"/>
          </p:cNvSpPr>
          <p:nvPr>
            <p:ph idx="1"/>
          </p:nvPr>
        </p:nvSpPr>
        <p:spPr>
          <a:xfrm>
            <a:off x="848436" y="2035327"/>
            <a:ext cx="10240903" cy="3956179"/>
          </a:xfrm>
        </p:spPr>
        <p:txBody>
          <a:bodyPr vert="horz" lIns="0" tIns="0" rIns="0" bIns="0" rtlCol="0" anchor="t">
            <a:normAutofit/>
          </a:bodyPr>
          <a:lstStyle/>
          <a:p>
            <a:r>
              <a:rPr lang="en-GB" dirty="0">
                <a:ea typeface="+mn-lt"/>
                <a:cs typeface="+mn-lt"/>
              </a:rPr>
              <a:t>HMICFRS (</a:t>
            </a:r>
            <a:r>
              <a:rPr lang="en-GB" b="0" i="0" dirty="0">
                <a:solidFill>
                  <a:srgbClr val="4D5156"/>
                </a:solidFill>
                <a:effectLst/>
                <a:latin typeface="arial" panose="020B0604020202020204" pitchFamily="34" charset="0"/>
              </a:rPr>
              <a:t>Her Majesty's Inspectorate of Constabulary and Fire &amp; Rescue Services)</a:t>
            </a:r>
            <a:r>
              <a:rPr lang="en-GB" dirty="0">
                <a:ea typeface="+mn-lt"/>
                <a:cs typeface="+mn-lt"/>
              </a:rPr>
              <a:t> in conjunction with the College of Policing will continue to visit and assess forces against the required standards and share in report evidence of best proactive for the good and benefit of all forces.</a:t>
            </a:r>
          </a:p>
          <a:p>
            <a:r>
              <a:rPr lang="en-GB" dirty="0">
                <a:ea typeface="+mn-lt"/>
                <a:cs typeface="+mn-lt"/>
              </a:rPr>
              <a:t>It can be seen that the Code of Ethics is a fundamental foundation of professional policing, befitting and recognising the proud history of policing in Britain.</a:t>
            </a:r>
          </a:p>
          <a:p>
            <a:r>
              <a:rPr lang="en-GB" dirty="0">
                <a:ea typeface="+mn-lt"/>
                <a:cs typeface="+mn-lt"/>
              </a:rPr>
              <a:t>The unique nature of policing by consent, which exists within the United Kingdom, is to be both heralded and upheld. </a:t>
            </a:r>
            <a:endParaRPr lang="en-GB" dirty="0"/>
          </a:p>
        </p:txBody>
      </p:sp>
    </p:spTree>
    <p:extLst>
      <p:ext uri="{BB962C8B-B14F-4D97-AF65-F5344CB8AC3E}">
        <p14:creationId xmlns:p14="http://schemas.microsoft.com/office/powerpoint/2010/main" val="34644995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57135-0FE7-4691-8BCB-36BF9DA00437}"/>
              </a:ext>
            </a:extLst>
          </p:cNvPr>
          <p:cNvSpPr>
            <a:spLocks noGrp="1"/>
          </p:cNvSpPr>
          <p:nvPr>
            <p:ph type="title"/>
          </p:nvPr>
        </p:nvSpPr>
        <p:spPr>
          <a:xfrm>
            <a:off x="677839" y="-71278"/>
            <a:ext cx="10240903" cy="1233488"/>
          </a:xfrm>
        </p:spPr>
        <p:txBody>
          <a:bodyPr/>
          <a:lstStyle/>
          <a:p>
            <a:r>
              <a:rPr lang="en-GB"/>
              <a:t>Case study#1 </a:t>
            </a:r>
            <a:endParaRPr lang="en-US"/>
          </a:p>
        </p:txBody>
      </p:sp>
      <p:sp>
        <p:nvSpPr>
          <p:cNvPr id="3" name="Content Placeholder 2">
            <a:extLst>
              <a:ext uri="{FF2B5EF4-FFF2-40B4-BE49-F238E27FC236}">
                <a16:creationId xmlns:a16="http://schemas.microsoft.com/office/drawing/2014/main" id="{977B4B71-7902-4B1E-A617-616DEE6F368D}"/>
              </a:ext>
            </a:extLst>
          </p:cNvPr>
          <p:cNvSpPr>
            <a:spLocks noGrp="1"/>
          </p:cNvSpPr>
          <p:nvPr>
            <p:ph idx="1"/>
          </p:nvPr>
        </p:nvSpPr>
        <p:spPr>
          <a:xfrm>
            <a:off x="928048" y="2149058"/>
            <a:ext cx="10240903" cy="3956179"/>
          </a:xfrm>
        </p:spPr>
        <p:txBody>
          <a:bodyPr vert="horz" lIns="0" tIns="0" rIns="0" bIns="0" rtlCol="0" anchor="t">
            <a:normAutofit/>
          </a:bodyPr>
          <a:lstStyle/>
          <a:p>
            <a:r>
              <a:rPr lang="en-GB">
                <a:ea typeface="+mn-lt"/>
                <a:cs typeface="+mn-lt"/>
              </a:rPr>
              <a:t>You are out socialising with friends.  During the evening one of them tells you about something which occurred recently when they were out together.  You had not been present as you were on duty.  </a:t>
            </a:r>
            <a:endParaRPr lang="en-US"/>
          </a:p>
          <a:p>
            <a:r>
              <a:rPr lang="en-GB">
                <a:ea typeface="+mn-lt"/>
                <a:cs typeface="+mn-lt"/>
              </a:rPr>
              <a:t>They describe how they had visited a series of licensed premises and all their group were steadily becoming drunk.  Late in the evening, whilst walking from one pub to another, they passed some roadworks and removed some of the traffic cones, your friend climbing onto a monument to put one on the head of a statue.  Everyone finds this very funny.  </a:t>
            </a:r>
            <a:endParaRPr lang="en-GB"/>
          </a:p>
        </p:txBody>
      </p:sp>
    </p:spTree>
    <p:extLst>
      <p:ext uri="{BB962C8B-B14F-4D97-AF65-F5344CB8AC3E}">
        <p14:creationId xmlns:p14="http://schemas.microsoft.com/office/powerpoint/2010/main" val="24052023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CACB9-C96E-4055-8E1D-E02A3C658EBA}"/>
              </a:ext>
            </a:extLst>
          </p:cNvPr>
          <p:cNvSpPr>
            <a:spLocks noGrp="1"/>
          </p:cNvSpPr>
          <p:nvPr>
            <p:ph type="title"/>
          </p:nvPr>
        </p:nvSpPr>
        <p:spPr>
          <a:xfrm>
            <a:off x="1132764" y="144811"/>
            <a:ext cx="10240903" cy="1233488"/>
          </a:xfrm>
        </p:spPr>
        <p:txBody>
          <a:bodyPr/>
          <a:lstStyle/>
          <a:p>
            <a:r>
              <a:rPr lang="en-GB"/>
              <a:t>Refelctive question</a:t>
            </a:r>
          </a:p>
        </p:txBody>
      </p:sp>
      <p:sp>
        <p:nvSpPr>
          <p:cNvPr id="3" name="Content Placeholder 2">
            <a:extLst>
              <a:ext uri="{FF2B5EF4-FFF2-40B4-BE49-F238E27FC236}">
                <a16:creationId xmlns:a16="http://schemas.microsoft.com/office/drawing/2014/main" id="{8C576029-DADD-4759-AB46-2995BD2BAD9D}"/>
              </a:ext>
            </a:extLst>
          </p:cNvPr>
          <p:cNvSpPr>
            <a:spLocks noGrp="1"/>
          </p:cNvSpPr>
          <p:nvPr>
            <p:ph idx="1"/>
          </p:nvPr>
        </p:nvSpPr>
        <p:spPr>
          <a:xfrm>
            <a:off x="1132764" y="1830611"/>
            <a:ext cx="10240903" cy="3956179"/>
          </a:xfrm>
        </p:spPr>
        <p:txBody>
          <a:bodyPr vert="horz" lIns="0" tIns="0" rIns="0" bIns="0" rtlCol="0" anchor="t">
            <a:normAutofit/>
          </a:bodyPr>
          <a:lstStyle/>
          <a:p>
            <a:r>
              <a:rPr lang="en-GB">
                <a:ea typeface="+mn-lt"/>
                <a:cs typeface="+mn-lt"/>
              </a:rPr>
              <a:t>A friend asks you to borrow your uniform to go to a fancy-dress night. How would you react to this, and why?</a:t>
            </a:r>
            <a:endParaRPr lang="en-GB" dirty="0">
              <a:ea typeface="+mn-lt"/>
              <a:cs typeface="+mn-lt"/>
            </a:endParaRPr>
          </a:p>
          <a:p>
            <a:endParaRPr lang="en-GB" dirty="0">
              <a:ea typeface="+mn-lt"/>
              <a:cs typeface="+mn-lt"/>
            </a:endParaRPr>
          </a:p>
          <a:p>
            <a:endParaRPr lang="en-GB" dirty="0"/>
          </a:p>
        </p:txBody>
      </p:sp>
    </p:spTree>
    <p:extLst>
      <p:ext uri="{BB962C8B-B14F-4D97-AF65-F5344CB8AC3E}">
        <p14:creationId xmlns:p14="http://schemas.microsoft.com/office/powerpoint/2010/main" val="35860013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CC891-ED46-4EBE-A965-0D7983682DEC}"/>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CEAA9298-5178-4908-9322-4E8C0FD380E1}"/>
              </a:ext>
            </a:extLst>
          </p:cNvPr>
          <p:cNvSpPr>
            <a:spLocks noGrp="1"/>
          </p:cNvSpPr>
          <p:nvPr>
            <p:ph idx="1"/>
          </p:nvPr>
        </p:nvSpPr>
        <p:spPr/>
        <p:txBody>
          <a:bodyPr/>
          <a:lstStyle/>
          <a:p>
            <a:r>
              <a:rPr lang="en-GB" dirty="0"/>
              <a:t>Google instances of police misconduct</a:t>
            </a:r>
          </a:p>
          <a:p>
            <a:endParaRPr lang="en-GB" dirty="0"/>
          </a:p>
          <a:p>
            <a:r>
              <a:rPr lang="en-GB" dirty="0"/>
              <a:t>How does the code of ethics address these issues?</a:t>
            </a:r>
          </a:p>
          <a:p>
            <a:r>
              <a:rPr lang="en-GB" dirty="0"/>
              <a:t>What should have been done, what ethical boundaries were crossed?</a:t>
            </a:r>
          </a:p>
        </p:txBody>
      </p:sp>
    </p:spTree>
    <p:extLst>
      <p:ext uri="{BB962C8B-B14F-4D97-AF65-F5344CB8AC3E}">
        <p14:creationId xmlns:p14="http://schemas.microsoft.com/office/powerpoint/2010/main" val="22235171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51A90-926E-405F-B036-E0544753E52C}"/>
              </a:ext>
            </a:extLst>
          </p:cNvPr>
          <p:cNvSpPr>
            <a:spLocks noGrp="1"/>
          </p:cNvSpPr>
          <p:nvPr>
            <p:ph type="title"/>
          </p:nvPr>
        </p:nvSpPr>
        <p:spPr/>
        <p:txBody>
          <a:bodyPr/>
          <a:lstStyle/>
          <a:p>
            <a:r>
              <a:rPr lang="en-GB" dirty="0"/>
              <a:t>All done!</a:t>
            </a:r>
          </a:p>
        </p:txBody>
      </p:sp>
      <p:sp>
        <p:nvSpPr>
          <p:cNvPr id="3" name="Content Placeholder 2">
            <a:extLst>
              <a:ext uri="{FF2B5EF4-FFF2-40B4-BE49-F238E27FC236}">
                <a16:creationId xmlns:a16="http://schemas.microsoft.com/office/drawing/2014/main" id="{84DDC38F-526A-4F84-BEF3-0F810CED0AF7}"/>
              </a:ext>
            </a:extLst>
          </p:cNvPr>
          <p:cNvSpPr>
            <a:spLocks noGrp="1"/>
          </p:cNvSpPr>
          <p:nvPr>
            <p:ph idx="1"/>
          </p:nvPr>
        </p:nvSpPr>
        <p:spPr/>
        <p:txBody>
          <a:bodyPr/>
          <a:lstStyle/>
          <a:p>
            <a:r>
              <a:rPr lang="en-GB" dirty="0"/>
              <a:t>Any questions?</a:t>
            </a:r>
          </a:p>
          <a:p>
            <a:endParaRPr lang="en-GB" dirty="0"/>
          </a:p>
          <a:p>
            <a:r>
              <a:rPr lang="en-GB" dirty="0"/>
              <a:t>Well done, see you next week!</a:t>
            </a:r>
          </a:p>
        </p:txBody>
      </p:sp>
    </p:spTree>
    <p:extLst>
      <p:ext uri="{BB962C8B-B14F-4D97-AF65-F5344CB8AC3E}">
        <p14:creationId xmlns:p14="http://schemas.microsoft.com/office/powerpoint/2010/main" val="1629128087"/>
      </p:ext>
    </p:extLst>
  </p:cSld>
  <p:clrMapOvr>
    <a:masterClrMapping/>
  </p:clrMapOvr>
</p:sld>
</file>

<file path=ppt/theme/theme1.xml><?xml version="1.0" encoding="utf-8"?>
<a:theme xmlns:a="http://schemas.openxmlformats.org/drawingml/2006/main" name="GradientRiseVTI">
  <a:themeElements>
    <a:clrScheme name="Office">
      <a:dk1>
        <a:srgbClr val="000000"/>
      </a:dk1>
      <a:lt1>
        <a:srgbClr val="FFFFFF"/>
      </a:lt1>
      <a:dk2>
        <a:srgbClr val="2E3948"/>
      </a:dk2>
      <a:lt2>
        <a:srgbClr val="E7E6E6"/>
      </a:lt2>
      <a:accent1>
        <a:srgbClr val="5A82CB"/>
      </a:accent1>
      <a:accent2>
        <a:srgbClr val="ED7D31"/>
      </a:accent2>
      <a:accent3>
        <a:srgbClr val="A3A3A3"/>
      </a:accent3>
      <a:accent4>
        <a:srgbClr val="CF9B00"/>
      </a:accent4>
      <a:accent5>
        <a:srgbClr val="5B9BD5"/>
      </a:accent5>
      <a:accent6>
        <a:srgbClr val="70AD47"/>
      </a:accent6>
      <a:hlink>
        <a:srgbClr val="D26012"/>
      </a:hlink>
      <a:folHlink>
        <a:srgbClr val="A9718D"/>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2739</Words>
  <Application>Microsoft Office PowerPoint</Application>
  <PresentationFormat>Widescreen</PresentationFormat>
  <Paragraphs>168</Paragraphs>
  <Slides>38</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arial</vt:lpstr>
      <vt:lpstr>Tw Cen MT</vt:lpstr>
      <vt:lpstr>Tw Cen MT</vt:lpstr>
      <vt:lpstr>GradientRiseVTI</vt:lpstr>
      <vt:lpstr>Maintaining professional standards and reflective practice</vt:lpstr>
      <vt:lpstr>Introduction</vt:lpstr>
      <vt:lpstr>THE police EDUCATIONAL QUALITY FRAMEWORK(PEQF)</vt:lpstr>
      <vt:lpstr>The ethical approach</vt:lpstr>
      <vt:lpstr>REFLECTIVE PRACTICE</vt:lpstr>
      <vt:lpstr>Schön’s (1983) p.8</vt:lpstr>
      <vt:lpstr>Schön’s (1983) p.11-12</vt:lpstr>
      <vt:lpstr>Professional standards</vt:lpstr>
      <vt:lpstr>Professional standards</vt:lpstr>
      <vt:lpstr>Policing – legal &amp; positional</vt:lpstr>
      <vt:lpstr>Continued...</vt:lpstr>
      <vt:lpstr>Continued...</vt:lpstr>
      <vt:lpstr>Conclusion</vt:lpstr>
      <vt:lpstr>Ethics, Equality, Diversity and Inclusion</vt:lpstr>
      <vt:lpstr>introduction</vt:lpstr>
      <vt:lpstr>Peels Principles</vt:lpstr>
      <vt:lpstr>Continued...</vt:lpstr>
      <vt:lpstr>Section 83 Police Reform Act 2002- The Oath of Office </vt:lpstr>
      <vt:lpstr>Historical Context</vt:lpstr>
      <vt:lpstr>diversity</vt:lpstr>
      <vt:lpstr>Diversity statistics – Home Office 2021</vt:lpstr>
      <vt:lpstr>Code of Ethics</vt:lpstr>
      <vt:lpstr>Code of ethics </vt:lpstr>
      <vt:lpstr>An example...</vt:lpstr>
      <vt:lpstr>Code of ethics</vt:lpstr>
      <vt:lpstr>PowerPoint Presentation</vt:lpstr>
      <vt:lpstr>The ethical equality test</vt:lpstr>
      <vt:lpstr>Task</vt:lpstr>
      <vt:lpstr>What is Stereotyping?</vt:lpstr>
      <vt:lpstr>What is a Prejudice?</vt:lpstr>
      <vt:lpstr>What is discrimination</vt:lpstr>
      <vt:lpstr>Hate crime</vt:lpstr>
      <vt:lpstr>The Future</vt:lpstr>
      <vt:lpstr>The future</vt:lpstr>
      <vt:lpstr>Case study#1 </vt:lpstr>
      <vt:lpstr>Refelctive question</vt:lpstr>
      <vt:lpstr>Task</vt:lpstr>
      <vt:lpstr>All done!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Luke Roach</cp:lastModifiedBy>
  <cp:revision>435</cp:revision>
  <dcterms:created xsi:type="dcterms:W3CDTF">2020-10-05T10:01:39Z</dcterms:created>
  <dcterms:modified xsi:type="dcterms:W3CDTF">2022-02-01T13:24:35Z</dcterms:modified>
</cp:coreProperties>
</file>