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64" d="100"/>
          <a:sy n="64" d="100"/>
        </p:scale>
        <p:origin x="4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7400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ASE">
    <p:bg>
      <p:bgPr>
        <a:solidFill>
          <a:srgbClr val="F8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67160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4929A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67160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4929A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2544" y="256032"/>
            <a:ext cx="9509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b="1" kern="0" spc="130" dirty="0">
                <a:solidFill>
                  <a:srgbClr val="157F7C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LCDB7007  /  DBA  /  RESEARCH PRINCIPLES &amp; PHILOSOPHY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0808208" y="256032"/>
            <a:ext cx="8412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61727B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01 / 04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603504"/>
            <a:ext cx="11183112" cy="0"/>
          </a:xfrm>
          <a:prstGeom prst="line">
            <a:avLst/>
          </a:prstGeom>
          <a:noFill/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68680"/>
            <a:ext cx="10881360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142C3C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Organisational Culture and</a:t>
            </a:r>
            <a:endParaRPr lang="en-US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02920" y="1399032"/>
            <a:ext cx="11247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42C3C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Sustainable Business Innovation Performance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21208" y="2112264"/>
            <a:ext cx="107899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61727B"/>
                </a:solidFill>
                <a:latin typeface="Times New Roman" panose="02020603050405020304" pitchFamily="18" charset="0"/>
                <a:ea typeface="Inter" pitchFamily="34" charset="-122"/>
                <a:cs typeface="Times New Roman" panose="02020603050405020304" pitchFamily="18" charset="0"/>
              </a:rPr>
              <a:t>Why this topic, and what is the contested research problem?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502920" y="2688336"/>
            <a:ext cx="6922008" cy="338328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58952" y="2898648"/>
            <a:ext cx="411480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b="1" kern="0" spc="115" dirty="0">
                <a:solidFill>
                  <a:srgbClr val="157F7C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TOPIC RATIONALE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777240" y="3328416"/>
            <a:ext cx="347472" cy="347472"/>
          </a:xfrm>
          <a:prstGeom prst="ellipse">
            <a:avLst/>
          </a:prstGeom>
          <a:solidFill>
            <a:srgbClr val="EFF7F3"/>
          </a:solidFill>
          <a:ln w="12700">
            <a:solidFill>
              <a:srgbClr val="EFF7F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04672" y="3410712"/>
            <a:ext cx="292608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57F7C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01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307592" y="3300984"/>
            <a:ext cx="56509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42C3C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Strategic relevance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307592" y="3593592"/>
            <a:ext cx="5715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5" dirty="0">
                <a:solidFill>
                  <a:srgbClr val="61727B"/>
                </a:solidFill>
                <a:latin typeface="Times New Roman" panose="02020603050405020304" pitchFamily="18" charset="0"/>
                <a:ea typeface="Inter" pitchFamily="34" charset="-122"/>
                <a:cs typeface="Times New Roman" panose="02020603050405020304" pitchFamily="18" charset="0"/>
              </a:rPr>
              <a:t>Firms need to turn sustainability commitments into implemented innovations—not merely favourable values.</a:t>
            </a:r>
            <a:endParaRPr lang="en-US" sz="120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298448" y="4069080"/>
            <a:ext cx="5806440" cy="0"/>
          </a:xfrm>
          <a:prstGeom prst="line">
            <a:avLst/>
          </a:prstGeom>
          <a:noFill/>
          <a:ln w="10160">
            <a:solidFill>
              <a:srgbClr val="ECF0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777240" y="4197096"/>
            <a:ext cx="347472" cy="347472"/>
          </a:xfrm>
          <a:prstGeom prst="ellipse">
            <a:avLst/>
          </a:prstGeom>
          <a:solidFill>
            <a:srgbClr val="FFF0D8"/>
          </a:solidFill>
          <a:ln w="12700">
            <a:solidFill>
              <a:srgbClr val="FFF0D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04672" y="4279392"/>
            <a:ext cx="292608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09A43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02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07592" y="4169664"/>
            <a:ext cx="56509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42C3C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Debate in recent evidence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1307592" y="4462272"/>
            <a:ext cx="5715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5" dirty="0">
                <a:solidFill>
                  <a:srgbClr val="61727B"/>
                </a:solidFill>
                <a:latin typeface="Times New Roman" panose="02020603050405020304" pitchFamily="18" charset="0"/>
                <a:ea typeface="Inter" pitchFamily="34" charset="-122"/>
                <a:cs typeface="Times New Roman" panose="02020603050405020304" pitchFamily="18" charset="0"/>
              </a:rPr>
              <a:t>Culture may strengthen radical green innovation without equally improving incremental innovation.</a:t>
            </a:r>
            <a:endParaRPr lang="en-US" sz="120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1298448" y="4937760"/>
            <a:ext cx="5806440" cy="0"/>
          </a:xfrm>
          <a:prstGeom prst="line">
            <a:avLst/>
          </a:prstGeom>
          <a:noFill/>
          <a:ln w="10160">
            <a:solidFill>
              <a:srgbClr val="ECF0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777240" y="5065776"/>
            <a:ext cx="347472" cy="347472"/>
          </a:xfrm>
          <a:prstGeom prst="ellipse">
            <a:avLst/>
          </a:prstGeom>
          <a:solidFill>
            <a:srgbClr val="EFF7F3"/>
          </a:solidFill>
          <a:ln w="12700">
            <a:solidFill>
              <a:srgbClr val="EFF7F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04672" y="5148072"/>
            <a:ext cx="292608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57F7C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03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1307592" y="5038344"/>
            <a:ext cx="56509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42C3C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Research problem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1307592" y="5330952"/>
            <a:ext cx="5715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5" dirty="0">
                <a:solidFill>
                  <a:srgbClr val="61727B"/>
                </a:solidFill>
                <a:latin typeface="Times New Roman" panose="02020603050405020304" pitchFamily="18" charset="0"/>
                <a:ea typeface="Inter" pitchFamily="34" charset="-122"/>
                <a:cs typeface="Times New Roman" panose="02020603050405020304" pitchFamily="18" charset="0"/>
              </a:rPr>
              <a:t>“Green innovation” and wider sustainable innovation performance are often treated as comparable outcomes, but they are not identical.</a:t>
            </a:r>
            <a:endParaRPr lang="en-US" sz="120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7607808" y="2688336"/>
            <a:ext cx="4087368" cy="3383280"/>
          </a:xfrm>
          <a:prstGeom prst="roundRect">
            <a:avLst>
              <a:gd name="adj" fmla="val 5405"/>
            </a:avLst>
          </a:prstGeom>
          <a:solidFill>
            <a:srgbClr val="0E5157"/>
          </a:solidFill>
          <a:ln w="12700">
            <a:solidFill>
              <a:srgbClr val="0E515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909560" y="3044952"/>
            <a:ext cx="3611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A9E0CF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CENTRAL CRITICAL QUESTION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7909560" y="3429000"/>
            <a:ext cx="3429000" cy="15910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FFFFFF"/>
                </a:solidFill>
                <a:latin typeface="Times New Roman" panose="02020603050405020304" pitchFamily="18" charset="0"/>
                <a:ea typeface="Inter Display" pitchFamily="34" charset="-122"/>
                <a:cs typeface="Times New Roman" panose="02020603050405020304" pitchFamily="18" charset="0"/>
              </a:rPr>
              <a:t>When does organisational culture help firms innovate sustainably—and what does the evidence actually establish?</a:t>
            </a:r>
            <a:endParaRPr lang="en-US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Shape 25"/>
          <p:cNvSpPr/>
          <p:nvPr/>
        </p:nvSpPr>
        <p:spPr>
          <a:xfrm>
            <a:off x="7909560" y="5138928"/>
            <a:ext cx="3410712" cy="0"/>
          </a:xfrm>
          <a:prstGeom prst="line">
            <a:avLst/>
          </a:prstGeom>
          <a:noFill/>
          <a:ln w="9525">
            <a:solidFill>
              <a:srgbClr val="579A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909560" y="5285232"/>
            <a:ext cx="3429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D7EDE9"/>
                </a:solidFill>
                <a:latin typeface="Times New Roman" panose="02020603050405020304" pitchFamily="18" charset="0"/>
                <a:ea typeface="Inter" pitchFamily="34" charset="-122"/>
                <a:cs typeface="Times New Roman" panose="02020603050405020304" pitchFamily="18" charset="0"/>
              </a:rPr>
              <a:t>Evidence lenses: UAE SME survey • Bangladesh firm survey • organisational case study</a:t>
            </a:r>
            <a:endParaRPr lang="en-US" sz="106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27"/>
          <p:cNvSpPr/>
          <p:nvPr/>
        </p:nvSpPr>
        <p:spPr>
          <a:xfrm>
            <a:off x="502920" y="6483096"/>
            <a:ext cx="11173968" cy="0"/>
          </a:xfrm>
          <a:prstGeom prst="line">
            <a:avLst/>
          </a:prstGeom>
          <a:noFill/>
          <a:ln w="889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67160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4929A"/>
                </a:solidFill>
              </a:defRPr>
            </a:lvl1pPr>
          </a:lstStyle>
          <a:p>
            <a:pPr algn="l"/>
            <a:fld id="{F7021451-1387-4CA6-816F-3879F97B5CBC}" type="slidenum">
              <a:rPr lang="en-US" b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fld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56032"/>
            <a:ext cx="9509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b="1" kern="0" spc="13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LCDB7007  /  DBA  /  RESEARCH PRINCIPLES &amp; PHILOSOPHY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10808208" y="256032"/>
            <a:ext cx="8412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61727B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02 / 04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603504"/>
            <a:ext cx="11183112" cy="0"/>
          </a:xfrm>
          <a:prstGeom prst="line">
            <a:avLst/>
          </a:prstGeom>
          <a:noFill/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795528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The selected primary study</a:t>
            </a:r>
            <a:endParaRPr lang="en-US" sz="2900" dirty="0"/>
          </a:p>
        </p:txBody>
      </p:sp>
      <p:sp>
        <p:nvSpPr>
          <p:cNvPr id="6" name="Shape 4"/>
          <p:cNvSpPr/>
          <p:nvPr/>
        </p:nvSpPr>
        <p:spPr>
          <a:xfrm>
            <a:off x="8641080" y="896112"/>
            <a:ext cx="3044952" cy="320040"/>
          </a:xfrm>
          <a:prstGeom prst="roundRect">
            <a:avLst>
              <a:gd name="adj" fmla="val 48571"/>
            </a:avLst>
          </a:prstGeom>
          <a:solidFill>
            <a:srgbClr val="DDF0EA"/>
          </a:solidFill>
          <a:ln w="12700">
            <a:solidFill>
              <a:srgbClr val="DDF0E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750808" y="954634"/>
            <a:ext cx="282549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E5157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2025  •  EMPIRICAL    AJG 3★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02920" y="1444752"/>
            <a:ext cx="1106424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20394A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Baquero (2025): Transforming Organizational Readiness Into Green Innovation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02920" y="1801368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9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Business Strategy and the Environment, 34(5), 6078–6094  •  https://doi.org/10.1002/bse.4289</a:t>
            </a:r>
            <a:endParaRPr lang="en-US" sz="1090" dirty="0"/>
          </a:p>
        </p:txBody>
      </p:sp>
      <p:sp>
        <p:nvSpPr>
          <p:cNvPr id="10" name="Shape 8"/>
          <p:cNvSpPr/>
          <p:nvPr/>
        </p:nvSpPr>
        <p:spPr>
          <a:xfrm>
            <a:off x="502920" y="2194560"/>
            <a:ext cx="3538728" cy="722376"/>
          </a:xfrm>
          <a:prstGeom prst="roundRect">
            <a:avLst>
              <a:gd name="adj" fmla="val 15190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5800" y="2304288"/>
            <a:ext cx="119786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159</a:t>
            </a:r>
            <a:endParaRPr lang="en-US" sz="2300" dirty="0"/>
          </a:p>
        </p:txBody>
      </p:sp>
      <p:sp>
        <p:nvSpPr>
          <p:cNvPr id="12" name="Text 10"/>
          <p:cNvSpPr/>
          <p:nvPr/>
        </p:nvSpPr>
        <p:spPr>
          <a:xfrm>
            <a:off x="1819656" y="2331720"/>
            <a:ext cx="20574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94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participating UAE SMEs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4297680" y="2194560"/>
            <a:ext cx="3538728" cy="722376"/>
          </a:xfrm>
          <a:prstGeom prst="roundRect">
            <a:avLst>
              <a:gd name="adj" fmla="val 15190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480560" y="2304288"/>
            <a:ext cx="119786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340</a:t>
            </a:r>
            <a:endParaRPr lang="en-US" sz="2300" dirty="0"/>
          </a:p>
        </p:txBody>
      </p:sp>
      <p:sp>
        <p:nvSpPr>
          <p:cNvPr id="15" name="Text 13"/>
          <p:cNvSpPr/>
          <p:nvPr/>
        </p:nvSpPr>
        <p:spPr>
          <a:xfrm>
            <a:off x="5614416" y="2331720"/>
            <a:ext cx="20574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94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manager survey responses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8092440" y="2194560"/>
            <a:ext cx="3538728" cy="722376"/>
          </a:xfrm>
          <a:prstGeom prst="roundRect">
            <a:avLst>
              <a:gd name="adj" fmla="val 15190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275320" y="2304288"/>
            <a:ext cx="119786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53.2%</a:t>
            </a:r>
            <a:endParaRPr lang="en-US" sz="2300" dirty="0"/>
          </a:p>
        </p:txBody>
      </p:sp>
      <p:sp>
        <p:nvSpPr>
          <p:cNvPr id="18" name="Text 16"/>
          <p:cNvSpPr/>
          <p:nvPr/>
        </p:nvSpPr>
        <p:spPr>
          <a:xfrm>
            <a:off x="9409176" y="2331720"/>
            <a:ext cx="20574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94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usable questionnaire rate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02920" y="3136392"/>
            <a:ext cx="66019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b="1" kern="0" spc="105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RESEARCH MODEL (simplified from the article)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502920" y="3538728"/>
            <a:ext cx="1975104" cy="1069848"/>
          </a:xfrm>
          <a:prstGeom prst="roundRect">
            <a:avLst>
              <a:gd name="adj" fmla="val 8547"/>
            </a:avLst>
          </a:prstGeom>
          <a:solidFill>
            <a:srgbClr val="EFF7F3"/>
          </a:solidFill>
          <a:ln w="12700">
            <a:solidFill>
              <a:srgbClr val="EFF7F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58368" y="3776472"/>
            <a:ext cx="167335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E5157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Organisational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b="1" dirty="0">
                <a:solidFill>
                  <a:srgbClr val="0E5157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readiness</a:t>
            </a:r>
            <a:endParaRPr lang="en-US" sz="1700" dirty="0"/>
          </a:p>
        </p:txBody>
      </p:sp>
      <p:sp>
        <p:nvSpPr>
          <p:cNvPr id="22" name="Shape 20"/>
          <p:cNvSpPr/>
          <p:nvPr/>
        </p:nvSpPr>
        <p:spPr>
          <a:xfrm>
            <a:off x="2907792" y="3538728"/>
            <a:ext cx="2048256" cy="1069848"/>
          </a:xfrm>
          <a:prstGeom prst="roundRect">
            <a:avLst>
              <a:gd name="adj" fmla="val 8547"/>
            </a:avLst>
          </a:prstGeom>
          <a:solidFill>
            <a:srgbClr val="EFF7F3"/>
          </a:solidFill>
          <a:ln w="12700">
            <a:solidFill>
              <a:srgbClr val="EFF7F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044952" y="3758184"/>
            <a:ext cx="179222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E5157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Green knowledge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0E5157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management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2496312" y="4078224"/>
            <a:ext cx="374904" cy="0"/>
          </a:xfrm>
          <a:prstGeom prst="line">
            <a:avLst/>
          </a:prstGeom>
          <a:noFill/>
          <a:ln w="29210">
            <a:solidFill>
              <a:srgbClr val="157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2802636" y="3986784"/>
            <a:ext cx="118872" cy="192024"/>
          </a:xfrm>
          <a:prstGeom prst="chevron">
            <a:avLst/>
          </a:prstGeom>
          <a:solidFill>
            <a:srgbClr val="157F7C"/>
          </a:solidFill>
          <a:ln w="12700">
            <a:solidFill>
              <a:srgbClr val="157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5394960" y="3401568"/>
            <a:ext cx="2084832" cy="630936"/>
          </a:xfrm>
          <a:prstGeom prst="roundRect">
            <a:avLst>
              <a:gd name="adj" fmla="val 14493"/>
            </a:avLst>
          </a:prstGeom>
          <a:solidFill>
            <a:srgbClr val="DDF0EA"/>
          </a:solidFill>
          <a:ln w="12700">
            <a:solidFill>
              <a:srgbClr val="DDF0E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532120" y="3547872"/>
            <a:ext cx="18105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 algn="ctr">
              <a:buNone/>
            </a:pPr>
            <a:r>
              <a:rPr lang="en-US" sz="1270" b="1" dirty="0">
                <a:solidFill>
                  <a:srgbClr val="0E5157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RADICAL green innovation</a:t>
            </a:r>
            <a:endParaRPr lang="en-US" sz="1270" dirty="0"/>
          </a:p>
        </p:txBody>
      </p:sp>
      <p:sp>
        <p:nvSpPr>
          <p:cNvPr id="28" name="Shape 26"/>
          <p:cNvSpPr/>
          <p:nvPr/>
        </p:nvSpPr>
        <p:spPr>
          <a:xfrm>
            <a:off x="5394960" y="4178808"/>
            <a:ext cx="2084832" cy="630936"/>
          </a:xfrm>
          <a:prstGeom prst="roundRect">
            <a:avLst>
              <a:gd name="adj" fmla="val 14493"/>
            </a:avLst>
          </a:prstGeom>
          <a:solidFill>
            <a:srgbClr val="FFF0D8"/>
          </a:solidFill>
          <a:ln w="12700">
            <a:solidFill>
              <a:srgbClr val="FFF0D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5532120" y="4334256"/>
            <a:ext cx="18105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225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INCREMENTAL green innovation</a:t>
            </a:r>
            <a:endParaRPr lang="en-US" sz="1225" dirty="0"/>
          </a:p>
        </p:txBody>
      </p:sp>
      <p:sp>
        <p:nvSpPr>
          <p:cNvPr id="30" name="Shape 28"/>
          <p:cNvSpPr/>
          <p:nvPr/>
        </p:nvSpPr>
        <p:spPr>
          <a:xfrm>
            <a:off x="4974336" y="4069080"/>
            <a:ext cx="237744" cy="0"/>
          </a:xfrm>
          <a:prstGeom prst="line">
            <a:avLst/>
          </a:prstGeom>
          <a:noFill/>
          <a:ln w="25400">
            <a:solidFill>
              <a:srgbClr val="157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5212080" y="3721608"/>
            <a:ext cx="0" cy="768096"/>
          </a:xfrm>
          <a:prstGeom prst="line">
            <a:avLst/>
          </a:prstGeom>
          <a:noFill/>
          <a:ln w="22860">
            <a:solidFill>
              <a:srgbClr val="157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5212080" y="3721608"/>
            <a:ext cx="164592" cy="0"/>
          </a:xfrm>
          <a:prstGeom prst="line">
            <a:avLst/>
          </a:prstGeom>
          <a:noFill/>
          <a:ln w="22860">
            <a:solidFill>
              <a:srgbClr val="157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5212080" y="4489704"/>
            <a:ext cx="164592" cy="0"/>
          </a:xfrm>
          <a:prstGeom prst="line">
            <a:avLst/>
          </a:prstGeom>
          <a:noFill/>
          <a:ln w="22860">
            <a:solidFill>
              <a:srgbClr val="157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704088" y="5074920"/>
            <a:ext cx="6601968" cy="320040"/>
          </a:xfrm>
          <a:prstGeom prst="roundRect">
            <a:avLst>
              <a:gd name="adj" fmla="val 48571"/>
            </a:avLst>
          </a:prstGeom>
          <a:solidFill>
            <a:srgbClr val="ECF0F2"/>
          </a:solidFill>
          <a:ln w="12700">
            <a:solidFill>
              <a:srgbClr val="ECF0F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813816" y="5133442"/>
            <a:ext cx="638251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30" b="1" dirty="0">
                <a:solidFill>
                  <a:srgbClr val="0E5157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CULTURE MODERATES THE KNOWLEDGE → INNOVATION LINK</a:t>
            </a:r>
            <a:endParaRPr lang="en-US" sz="930" dirty="0"/>
          </a:p>
        </p:txBody>
      </p:sp>
      <p:sp>
        <p:nvSpPr>
          <p:cNvPr id="36" name="Shape 34"/>
          <p:cNvSpPr/>
          <p:nvPr/>
        </p:nvSpPr>
        <p:spPr>
          <a:xfrm>
            <a:off x="7735824" y="3136392"/>
            <a:ext cx="3959352" cy="2542032"/>
          </a:xfrm>
          <a:prstGeom prst="roundRect">
            <a:avLst>
              <a:gd name="adj" fmla="val 5396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7982712" y="3374136"/>
            <a:ext cx="3291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KEY FINDING</a:t>
            </a:r>
            <a:endParaRPr lang="en-US" sz="1000" dirty="0"/>
          </a:p>
        </p:txBody>
      </p:sp>
      <p:sp>
        <p:nvSpPr>
          <p:cNvPr id="38" name="Text 36"/>
          <p:cNvSpPr/>
          <p:nvPr/>
        </p:nvSpPr>
        <p:spPr>
          <a:xfrm>
            <a:off x="7982712" y="3712464"/>
            <a:ext cx="217627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Radical innovation</a:t>
            </a:r>
            <a:endParaRPr lang="en-US" sz="1500" dirty="0"/>
          </a:p>
        </p:txBody>
      </p:sp>
      <p:sp>
        <p:nvSpPr>
          <p:cNvPr id="39" name="Shape 37"/>
          <p:cNvSpPr/>
          <p:nvPr/>
        </p:nvSpPr>
        <p:spPr>
          <a:xfrm>
            <a:off x="10296144" y="3712464"/>
            <a:ext cx="1143000" cy="320040"/>
          </a:xfrm>
          <a:prstGeom prst="roundRect">
            <a:avLst>
              <a:gd name="adj" fmla="val 48571"/>
            </a:avLst>
          </a:prstGeom>
          <a:solidFill>
            <a:srgbClr val="DDF0EA"/>
          </a:solidFill>
          <a:ln w="12700">
            <a:solidFill>
              <a:srgbClr val="DDF0E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10405872" y="3770986"/>
            <a:ext cx="92354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E5157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SUPPORTED</a:t>
            </a:r>
            <a:endParaRPr lang="en-US" sz="900" dirty="0"/>
          </a:p>
        </p:txBody>
      </p:sp>
      <p:sp>
        <p:nvSpPr>
          <p:cNvPr id="41" name="Text 39"/>
          <p:cNvSpPr/>
          <p:nvPr/>
        </p:nvSpPr>
        <p:spPr>
          <a:xfrm>
            <a:off x="7982712" y="4069080"/>
            <a:ext cx="34747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20394A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Moderated mediation: 0.079</a:t>
            </a:r>
            <a:endParaRPr lang="en-US" sz="1250" dirty="0"/>
          </a:p>
        </p:txBody>
      </p:sp>
      <p:sp>
        <p:nvSpPr>
          <p:cNvPr id="42" name="Text 40"/>
          <p:cNvSpPr/>
          <p:nvPr/>
        </p:nvSpPr>
        <p:spPr>
          <a:xfrm>
            <a:off x="7982712" y="4370832"/>
            <a:ext cx="34290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95% CI  [0.012, 0.148]</a:t>
            </a:r>
            <a:endParaRPr lang="en-US" sz="1100" dirty="0"/>
          </a:p>
        </p:txBody>
      </p:sp>
      <p:sp>
        <p:nvSpPr>
          <p:cNvPr id="43" name="Shape 41"/>
          <p:cNvSpPr/>
          <p:nvPr/>
        </p:nvSpPr>
        <p:spPr>
          <a:xfrm>
            <a:off x="8001000" y="4736592"/>
            <a:ext cx="3429000" cy="0"/>
          </a:xfrm>
          <a:prstGeom prst="line">
            <a:avLst/>
          </a:prstGeom>
          <a:noFill/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7982712" y="4882896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Incremental innovation</a:t>
            </a:r>
            <a:endParaRPr lang="en-US" sz="1500" dirty="0"/>
          </a:p>
        </p:txBody>
      </p:sp>
      <p:sp>
        <p:nvSpPr>
          <p:cNvPr id="45" name="Shape 43"/>
          <p:cNvSpPr/>
          <p:nvPr/>
        </p:nvSpPr>
        <p:spPr>
          <a:xfrm>
            <a:off x="10204704" y="4864608"/>
            <a:ext cx="1298448" cy="320040"/>
          </a:xfrm>
          <a:prstGeom prst="roundRect">
            <a:avLst>
              <a:gd name="adj" fmla="val 48571"/>
            </a:avLst>
          </a:prstGeom>
          <a:solidFill>
            <a:srgbClr val="FFF0D8"/>
          </a:solidFill>
          <a:ln w="12700">
            <a:solidFill>
              <a:srgbClr val="FFF0D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10314432" y="4923130"/>
            <a:ext cx="10789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20" b="1" dirty="0">
                <a:solidFill>
                  <a:srgbClr val="9A6529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NOT SUPPORTED</a:t>
            </a:r>
            <a:endParaRPr lang="en-US" sz="820" dirty="0"/>
          </a:p>
        </p:txBody>
      </p:sp>
      <p:sp>
        <p:nvSpPr>
          <p:cNvPr id="47" name="Text 45"/>
          <p:cNvSpPr/>
          <p:nvPr/>
        </p:nvSpPr>
        <p:spPr>
          <a:xfrm>
            <a:off x="7982712" y="5257800"/>
            <a:ext cx="35570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95% CI  [−0.021, 0.093]  crosses zero</a:t>
            </a:r>
            <a:endParaRPr lang="en-US" sz="1100" dirty="0"/>
          </a:p>
        </p:txBody>
      </p:sp>
      <p:sp>
        <p:nvSpPr>
          <p:cNvPr id="48" name="Text 46"/>
          <p:cNvSpPr/>
          <p:nvPr/>
        </p:nvSpPr>
        <p:spPr>
          <a:xfrm>
            <a:off x="521208" y="5961888"/>
            <a:ext cx="109728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2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Provenance: Wiley publisher record + UNIR institutional repository full-text PDF; journal rating cross-checked against 2024 AJG index.</a:t>
            </a:r>
            <a:endParaRPr lang="en-US" sz="1020" dirty="0"/>
          </a:p>
        </p:txBody>
      </p:sp>
      <p:sp>
        <p:nvSpPr>
          <p:cNvPr id="49" name="Shape 47"/>
          <p:cNvSpPr/>
          <p:nvPr/>
        </p:nvSpPr>
        <p:spPr>
          <a:xfrm>
            <a:off x="502920" y="6483096"/>
            <a:ext cx="11173968" cy="0"/>
          </a:xfrm>
          <a:prstGeom prst="line">
            <a:avLst/>
          </a:prstGeom>
          <a:noFill/>
          <a:ln w="889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502920" y="6533388"/>
            <a:ext cx="1115568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25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Article: Baquero (2025), DOI 10.1002/bse.4289. Country: UAE; data collection: 2023; article publication: 2025.</a:t>
            </a:r>
            <a:endParaRPr lang="en-US" sz="825" dirty="0"/>
          </a:p>
        </p:txBody>
      </p:sp>
      <p:sp>
        <p:nvSpPr>
          <p:cNvPr id="5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67160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4929A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56032"/>
            <a:ext cx="9509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b="1" kern="0" spc="13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LCDB7007  /  DBA  /  RESEARCH PRINCIPLES &amp; PHILOSOPHY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10808208" y="256032"/>
            <a:ext cx="8412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61727B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03 / 04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603504"/>
            <a:ext cx="11183112" cy="0"/>
          </a:xfrm>
          <a:prstGeom prst="line">
            <a:avLst/>
          </a:prstGeom>
          <a:noFill/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795528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Philosophy → methodology → credible claims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12064" y="1353312"/>
            <a:ext cx="110642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author states a deductive design; the paradigm below is an explicit interpretive assessment—not an author-declared label.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502920" y="1847088"/>
            <a:ext cx="5477256" cy="1307592"/>
          </a:xfrm>
          <a:prstGeom prst="roundRect">
            <a:avLst>
              <a:gd name="adj" fmla="val 8392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02920" y="1847088"/>
            <a:ext cx="73152" cy="1307592"/>
          </a:xfrm>
          <a:prstGeom prst="rect">
            <a:avLst/>
          </a:prstGeom>
          <a:solidFill>
            <a:srgbClr val="157F7C"/>
          </a:solidFill>
          <a:ln w="12700">
            <a:solidFill>
              <a:srgbClr val="157F7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58952" y="1993392"/>
            <a:ext cx="497433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70" b="1" kern="0" spc="10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PARADIGM / LOGIC</a:t>
            </a:r>
            <a:endParaRPr lang="en-US" sz="970" dirty="0"/>
          </a:p>
        </p:txBody>
      </p:sp>
      <p:sp>
        <p:nvSpPr>
          <p:cNvPr id="10" name="Text 8"/>
          <p:cNvSpPr/>
          <p:nvPr/>
        </p:nvSpPr>
        <p:spPr>
          <a:xfrm>
            <a:off x="758952" y="2258568"/>
            <a:ext cx="491032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Post-positivist leaning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758952" y="2679192"/>
            <a:ext cx="495604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Deductive hypotheses and probabilistic evidence; a plausible philosophical reading, not an explicit self-classification.</a:t>
            </a:r>
            <a:endParaRPr lang="en-US" sz="1140" dirty="0"/>
          </a:p>
        </p:txBody>
      </p:sp>
      <p:sp>
        <p:nvSpPr>
          <p:cNvPr id="12" name="Shape 10"/>
          <p:cNvSpPr/>
          <p:nvPr/>
        </p:nvSpPr>
        <p:spPr>
          <a:xfrm>
            <a:off x="6135624" y="1847088"/>
            <a:ext cx="5477256" cy="1307592"/>
          </a:xfrm>
          <a:prstGeom prst="roundRect">
            <a:avLst>
              <a:gd name="adj" fmla="val 8392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135624" y="1847088"/>
            <a:ext cx="73152" cy="1307592"/>
          </a:xfrm>
          <a:prstGeom prst="rect">
            <a:avLst/>
          </a:prstGeom>
          <a:solidFill>
            <a:srgbClr val="157F7C"/>
          </a:solidFill>
          <a:ln w="12700">
            <a:solidFill>
              <a:srgbClr val="157F7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391656" y="1993392"/>
            <a:ext cx="497433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70" b="1" kern="0" spc="10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ONTOLOGY</a:t>
            </a:r>
            <a:endParaRPr lang="en-US" sz="970" dirty="0"/>
          </a:p>
        </p:txBody>
      </p:sp>
      <p:sp>
        <p:nvSpPr>
          <p:cNvPr id="15" name="Text 13"/>
          <p:cNvSpPr/>
          <p:nvPr/>
        </p:nvSpPr>
        <p:spPr>
          <a:xfrm>
            <a:off x="6391656" y="2258568"/>
            <a:ext cx="491032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Measurable organisational properties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6391656" y="2679192"/>
            <a:ext cx="495604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Culture, readiness and innovation are treated as latent constructs with comparable survey indicators.</a:t>
            </a:r>
            <a:endParaRPr lang="en-US" sz="1140" dirty="0"/>
          </a:p>
        </p:txBody>
      </p:sp>
      <p:sp>
        <p:nvSpPr>
          <p:cNvPr id="17" name="Shape 15"/>
          <p:cNvSpPr/>
          <p:nvPr/>
        </p:nvSpPr>
        <p:spPr>
          <a:xfrm>
            <a:off x="502920" y="3364992"/>
            <a:ext cx="5477256" cy="1307592"/>
          </a:xfrm>
          <a:prstGeom prst="roundRect">
            <a:avLst>
              <a:gd name="adj" fmla="val 8392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02920" y="3364992"/>
            <a:ext cx="73152" cy="1307592"/>
          </a:xfrm>
          <a:prstGeom prst="rect">
            <a:avLst/>
          </a:prstGeom>
          <a:solidFill>
            <a:srgbClr val="157F7C"/>
          </a:solidFill>
          <a:ln w="12700">
            <a:solidFill>
              <a:srgbClr val="157F7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58952" y="3511296"/>
            <a:ext cx="497433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70" b="1" kern="0" spc="10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EPISTEMOLOGY</a:t>
            </a:r>
            <a:endParaRPr lang="en-US" sz="970" dirty="0"/>
          </a:p>
        </p:txBody>
      </p:sp>
      <p:sp>
        <p:nvSpPr>
          <p:cNvPr id="20" name="Text 18"/>
          <p:cNvSpPr/>
          <p:nvPr/>
        </p:nvSpPr>
        <p:spPr>
          <a:xfrm>
            <a:off x="758952" y="3776472"/>
            <a:ext cx="491032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Hypothesis-testing knowledge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758952" y="4197096"/>
            <a:ext cx="495604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Survey associations, model estimates and confidence intervals justify conditional—not causal—conclusions.</a:t>
            </a:r>
            <a:endParaRPr lang="en-US" sz="1140" dirty="0"/>
          </a:p>
        </p:txBody>
      </p:sp>
      <p:sp>
        <p:nvSpPr>
          <p:cNvPr id="22" name="Shape 20"/>
          <p:cNvSpPr/>
          <p:nvPr/>
        </p:nvSpPr>
        <p:spPr>
          <a:xfrm>
            <a:off x="6135624" y="3364992"/>
            <a:ext cx="5477256" cy="1307592"/>
          </a:xfrm>
          <a:prstGeom prst="roundRect">
            <a:avLst>
              <a:gd name="adj" fmla="val 8392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135624" y="3364992"/>
            <a:ext cx="73152" cy="1307592"/>
          </a:xfrm>
          <a:prstGeom prst="rect">
            <a:avLst/>
          </a:prstGeom>
          <a:solidFill>
            <a:srgbClr val="D09A43"/>
          </a:solidFill>
          <a:ln w="12700">
            <a:solidFill>
              <a:srgbClr val="D09A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391656" y="3511296"/>
            <a:ext cx="497433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70" b="1" kern="0" spc="10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AXIOLOGY</a:t>
            </a:r>
            <a:endParaRPr lang="en-US" sz="970" dirty="0"/>
          </a:p>
        </p:txBody>
      </p:sp>
      <p:sp>
        <p:nvSpPr>
          <p:cNvPr id="25" name="Text 23"/>
          <p:cNvSpPr/>
          <p:nvPr/>
        </p:nvSpPr>
        <p:spPr>
          <a:xfrm>
            <a:off x="6391656" y="3776472"/>
            <a:ext cx="491032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Values are not eliminated</a:t>
            </a:r>
            <a:endParaRPr lang="en-US" sz="1700" dirty="0"/>
          </a:p>
        </p:txBody>
      </p:sp>
      <p:sp>
        <p:nvSpPr>
          <p:cNvPr id="26" name="Text 24"/>
          <p:cNvSpPr/>
          <p:nvPr/>
        </p:nvSpPr>
        <p:spPr>
          <a:xfrm>
            <a:off x="6391656" y="4197096"/>
            <a:ext cx="495604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Green objectives and managerial self-report shape construct selection and interpretation, despite standardisation.</a:t>
            </a:r>
            <a:endParaRPr lang="en-US" sz="1140" dirty="0"/>
          </a:p>
        </p:txBody>
      </p:sp>
      <p:sp>
        <p:nvSpPr>
          <p:cNvPr id="27" name="Shape 25"/>
          <p:cNvSpPr/>
          <p:nvPr/>
        </p:nvSpPr>
        <p:spPr>
          <a:xfrm>
            <a:off x="502920" y="5047488"/>
            <a:ext cx="11109960" cy="1106424"/>
          </a:xfrm>
          <a:prstGeom prst="roundRect">
            <a:avLst>
              <a:gd name="adj" fmla="val 9917"/>
            </a:avLst>
          </a:prstGeom>
          <a:solidFill>
            <a:srgbClr val="0E5157"/>
          </a:solidFill>
          <a:ln w="12700">
            <a:solidFill>
              <a:srgbClr val="0E515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86384" y="5266944"/>
            <a:ext cx="43891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6DDD8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RESEARCH DESIGN &amp; ANALYSIS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786384" y="5577840"/>
            <a:ext cx="10533888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5" b="1" dirty="0">
                <a:solidFill>
                  <a:srgbClr val="FFFFFF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UAE SME managers  ·  cross-sectional questionnaire  ·  5-point Likert scales  ·  PLS–SEM  ·  5,000 bootstrap samples  ·  PROCESS model 14</a:t>
            </a:r>
            <a:endParaRPr lang="en-US" sz="1405" dirty="0"/>
          </a:p>
        </p:txBody>
      </p:sp>
      <p:sp>
        <p:nvSpPr>
          <p:cNvPr id="30" name="Shape 28"/>
          <p:cNvSpPr/>
          <p:nvPr/>
        </p:nvSpPr>
        <p:spPr>
          <a:xfrm>
            <a:off x="502920" y="6483096"/>
            <a:ext cx="11173968" cy="0"/>
          </a:xfrm>
          <a:prstGeom prst="line">
            <a:avLst/>
          </a:prstGeom>
          <a:noFill/>
          <a:ln w="889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502920" y="6533388"/>
            <a:ext cx="1115568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25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Theoretical lenses: Resource-Based View and Dynamic Capabilities Theory; article also discusses Practice-Based View (Baquero, 2025).</a:t>
            </a:r>
            <a:endParaRPr lang="en-US" sz="825" dirty="0"/>
          </a:p>
        </p:txBody>
      </p:sp>
      <p:sp>
        <p:nvSpPr>
          <p:cNvPr id="32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67160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4929A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56032"/>
            <a:ext cx="9509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b="1" kern="0" spc="13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LCDB7007  /  DBA  /  RESEARCH PRINCIPLES &amp; PHILOSOPHY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10808208" y="256032"/>
            <a:ext cx="8412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61727B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04 / 04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603504"/>
            <a:ext cx="11183112" cy="0"/>
          </a:xfrm>
          <a:prstGeom prst="line">
            <a:avLst/>
          </a:prstGeom>
          <a:noFill/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768096"/>
            <a:ext cx="10789920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42C3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Critical appraisal: what can we trust?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12064" y="1307592"/>
            <a:ext cx="1097280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1727B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Philosophy, ethics, reliability and validity govern the strength—not just the direction—of conclusions.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502920" y="1810512"/>
            <a:ext cx="11119104" cy="923544"/>
          </a:xfrm>
          <a:prstGeom prst="roundRect">
            <a:avLst>
              <a:gd name="adj" fmla="val 12871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02920" y="1810512"/>
            <a:ext cx="1399032" cy="923544"/>
          </a:xfrm>
          <a:prstGeom prst="roundRect">
            <a:avLst>
              <a:gd name="adj" fmla="val 9901"/>
            </a:avLst>
          </a:prstGeom>
          <a:solidFill>
            <a:srgbClr val="EFF7F3"/>
          </a:solidFill>
          <a:ln w="12700">
            <a:solidFill>
              <a:srgbClr val="EFF7F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9224" y="2084832"/>
            <a:ext cx="111556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ETHICS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2075688" y="1929384"/>
            <a:ext cx="3749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20" b="1" kern="0" spc="8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EVIDENCE</a:t>
            </a:r>
            <a:endParaRPr lang="en-US" sz="920" dirty="0"/>
          </a:p>
        </p:txBody>
      </p:sp>
      <p:sp>
        <p:nvSpPr>
          <p:cNvPr id="11" name="Text 9"/>
          <p:cNvSpPr/>
          <p:nvPr/>
        </p:nvSpPr>
        <p:spPr>
          <a:xfrm>
            <a:off x="2075688" y="2167128"/>
            <a:ext cx="3977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70" dirty="0">
                <a:solidFill>
                  <a:srgbClr val="20394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Anonymity and academic-only data use are reported.</a:t>
            </a:r>
            <a:endParaRPr lang="en-US" sz="1170" dirty="0"/>
          </a:p>
        </p:txBody>
      </p:sp>
      <p:sp>
        <p:nvSpPr>
          <p:cNvPr id="12" name="Shape 10"/>
          <p:cNvSpPr/>
          <p:nvPr/>
        </p:nvSpPr>
        <p:spPr>
          <a:xfrm>
            <a:off x="6208776" y="1956816"/>
            <a:ext cx="0" cy="612648"/>
          </a:xfrm>
          <a:prstGeom prst="line">
            <a:avLst/>
          </a:prstGeom>
          <a:noFill/>
          <a:ln w="1270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46520" y="1929384"/>
            <a:ext cx="4846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20" b="1" kern="0" spc="80" dirty="0">
                <a:solidFill>
                  <a:srgbClr val="B05B52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LIMIT</a:t>
            </a:r>
            <a:endParaRPr lang="en-US" sz="920" dirty="0"/>
          </a:p>
        </p:txBody>
      </p:sp>
      <p:sp>
        <p:nvSpPr>
          <p:cNvPr id="14" name="Text 12"/>
          <p:cNvSpPr/>
          <p:nvPr/>
        </p:nvSpPr>
        <p:spPr>
          <a:xfrm>
            <a:off x="6446520" y="2167128"/>
            <a:ext cx="48371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5" dirty="0">
                <a:solidFill>
                  <a:srgbClr val="20394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Explicit consent and independent ethics approval are not detailed in the reviewed text.</a:t>
            </a:r>
            <a:endParaRPr lang="en-US" sz="1155" dirty="0"/>
          </a:p>
        </p:txBody>
      </p:sp>
      <p:sp>
        <p:nvSpPr>
          <p:cNvPr id="15" name="Shape 13"/>
          <p:cNvSpPr/>
          <p:nvPr/>
        </p:nvSpPr>
        <p:spPr>
          <a:xfrm>
            <a:off x="502920" y="2843784"/>
            <a:ext cx="11119104" cy="923544"/>
          </a:xfrm>
          <a:prstGeom prst="roundRect">
            <a:avLst>
              <a:gd name="adj" fmla="val 12871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02920" y="2843784"/>
            <a:ext cx="1399032" cy="923544"/>
          </a:xfrm>
          <a:prstGeom prst="roundRect">
            <a:avLst>
              <a:gd name="adj" fmla="val 9901"/>
            </a:avLst>
          </a:prstGeom>
          <a:solidFill>
            <a:srgbClr val="EFF7F3"/>
          </a:solidFill>
          <a:ln w="12700">
            <a:solidFill>
              <a:srgbClr val="EFF7F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9224" y="3118104"/>
            <a:ext cx="111556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RELIABILITY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2075688" y="2962656"/>
            <a:ext cx="3749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20" b="1" kern="0" spc="8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EVIDENCE</a:t>
            </a:r>
            <a:endParaRPr lang="en-US" sz="920" dirty="0"/>
          </a:p>
        </p:txBody>
      </p:sp>
      <p:sp>
        <p:nvSpPr>
          <p:cNvPr id="19" name="Text 17"/>
          <p:cNvSpPr/>
          <p:nvPr/>
        </p:nvSpPr>
        <p:spPr>
          <a:xfrm>
            <a:off x="2075688" y="3200400"/>
            <a:ext cx="3977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70" dirty="0">
                <a:solidFill>
                  <a:srgbClr val="20394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40-person pilot; main α = .733–.983; composite reliability checked.</a:t>
            </a:r>
            <a:endParaRPr lang="en-US" sz="1170" dirty="0"/>
          </a:p>
        </p:txBody>
      </p:sp>
      <p:sp>
        <p:nvSpPr>
          <p:cNvPr id="20" name="Shape 18"/>
          <p:cNvSpPr/>
          <p:nvPr/>
        </p:nvSpPr>
        <p:spPr>
          <a:xfrm>
            <a:off x="6208776" y="2990088"/>
            <a:ext cx="0" cy="612648"/>
          </a:xfrm>
          <a:prstGeom prst="line">
            <a:avLst/>
          </a:prstGeom>
          <a:noFill/>
          <a:ln w="1270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446520" y="2962656"/>
            <a:ext cx="4846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20" b="1" kern="0" spc="80" dirty="0">
                <a:solidFill>
                  <a:srgbClr val="B05B52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LIMIT</a:t>
            </a:r>
            <a:endParaRPr lang="en-US" sz="920" dirty="0"/>
          </a:p>
        </p:txBody>
      </p:sp>
      <p:sp>
        <p:nvSpPr>
          <p:cNvPr id="22" name="Text 20"/>
          <p:cNvSpPr/>
          <p:nvPr/>
        </p:nvSpPr>
        <p:spPr>
          <a:xfrm>
            <a:off x="6446520" y="3200400"/>
            <a:ext cx="48371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5" dirty="0">
                <a:solidFill>
                  <a:srgbClr val="20394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Same-source manager survey remains vulnerable to impression management.</a:t>
            </a:r>
            <a:endParaRPr lang="en-US" sz="1155" dirty="0"/>
          </a:p>
        </p:txBody>
      </p:sp>
      <p:sp>
        <p:nvSpPr>
          <p:cNvPr id="23" name="Shape 21"/>
          <p:cNvSpPr/>
          <p:nvPr/>
        </p:nvSpPr>
        <p:spPr>
          <a:xfrm>
            <a:off x="502920" y="3877056"/>
            <a:ext cx="11119104" cy="923544"/>
          </a:xfrm>
          <a:prstGeom prst="roundRect">
            <a:avLst>
              <a:gd name="adj" fmla="val 12871"/>
            </a:avLst>
          </a:prstGeom>
          <a:solidFill>
            <a:srgbClr val="FFFFFF"/>
          </a:solidFill>
          <a:ln w="1016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502920" y="3877056"/>
            <a:ext cx="1399032" cy="923544"/>
          </a:xfrm>
          <a:prstGeom prst="roundRect">
            <a:avLst>
              <a:gd name="adj" fmla="val 9901"/>
            </a:avLst>
          </a:prstGeom>
          <a:solidFill>
            <a:srgbClr val="FFF0D8"/>
          </a:solidFill>
          <a:ln w="12700">
            <a:solidFill>
              <a:srgbClr val="FFF0D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49224" y="4151376"/>
            <a:ext cx="111556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956227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VALIDITY &amp; BIAS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2075688" y="3995928"/>
            <a:ext cx="3749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20" b="1" kern="0" spc="80" dirty="0">
                <a:solidFill>
                  <a:srgbClr val="157F7C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EVIDENCE</a:t>
            </a:r>
            <a:endParaRPr lang="en-US" sz="920" dirty="0"/>
          </a:p>
        </p:txBody>
      </p:sp>
      <p:sp>
        <p:nvSpPr>
          <p:cNvPr id="27" name="Text 25"/>
          <p:cNvSpPr/>
          <p:nvPr/>
        </p:nvSpPr>
        <p:spPr>
          <a:xfrm>
            <a:off x="2075688" y="4233672"/>
            <a:ext cx="3977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70" dirty="0">
                <a:solidFill>
                  <a:srgbClr val="20394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AVE = .509–.918; HTMT &lt; .85; Harman first factor = 25.2%.</a:t>
            </a:r>
            <a:endParaRPr lang="en-US" sz="1170" dirty="0"/>
          </a:p>
        </p:txBody>
      </p:sp>
      <p:sp>
        <p:nvSpPr>
          <p:cNvPr id="28" name="Shape 26"/>
          <p:cNvSpPr/>
          <p:nvPr/>
        </p:nvSpPr>
        <p:spPr>
          <a:xfrm>
            <a:off x="6208776" y="4023360"/>
            <a:ext cx="0" cy="612648"/>
          </a:xfrm>
          <a:prstGeom prst="line">
            <a:avLst/>
          </a:prstGeom>
          <a:noFill/>
          <a:ln w="1270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6446520" y="3995928"/>
            <a:ext cx="4846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20" b="1" kern="0" spc="80" dirty="0">
                <a:solidFill>
                  <a:srgbClr val="B05B52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LIMIT</a:t>
            </a:r>
            <a:endParaRPr lang="en-US" sz="920" dirty="0"/>
          </a:p>
        </p:txBody>
      </p:sp>
      <p:sp>
        <p:nvSpPr>
          <p:cNvPr id="30" name="Text 28"/>
          <p:cNvSpPr/>
          <p:nvPr/>
        </p:nvSpPr>
        <p:spPr>
          <a:xfrm>
            <a:off x="6446520" y="4233672"/>
            <a:ext cx="48371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5" dirty="0">
                <a:solidFill>
                  <a:srgbClr val="20394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Harman cannot rule out all common-method bias; cross-sectional self-reports cannot demonstrate causality.</a:t>
            </a:r>
            <a:endParaRPr lang="en-US" sz="1155" dirty="0"/>
          </a:p>
        </p:txBody>
      </p:sp>
      <p:sp>
        <p:nvSpPr>
          <p:cNvPr id="31" name="Shape 29"/>
          <p:cNvSpPr/>
          <p:nvPr/>
        </p:nvSpPr>
        <p:spPr>
          <a:xfrm>
            <a:off x="502920" y="5056632"/>
            <a:ext cx="11119104" cy="749808"/>
          </a:xfrm>
          <a:prstGeom prst="roundRect">
            <a:avLst>
              <a:gd name="adj" fmla="val 15854"/>
            </a:avLst>
          </a:prstGeom>
          <a:solidFill>
            <a:srgbClr val="0E5157"/>
          </a:solidFill>
          <a:ln w="12700">
            <a:solidFill>
              <a:srgbClr val="0E515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749808" y="5175504"/>
            <a:ext cx="3145536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kern="0" spc="90" dirty="0">
                <a:solidFill>
                  <a:srgbClr val="B6E5D8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PROPOSED GAP / CONTRIBUTION</a:t>
            </a:r>
            <a:endParaRPr lang="en-US" sz="950" dirty="0"/>
          </a:p>
        </p:txBody>
      </p:sp>
      <p:sp>
        <p:nvSpPr>
          <p:cNvPr id="33" name="Text 31"/>
          <p:cNvSpPr/>
          <p:nvPr/>
        </p:nvSpPr>
        <p:spPr>
          <a:xfrm>
            <a:off x="3913632" y="5184648"/>
            <a:ext cx="7406640" cy="4663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90" b="1" dirty="0">
                <a:solidFill>
                  <a:srgbClr val="FFFFFF"/>
                </a:solidFill>
                <a:latin typeface="Inter Display" pitchFamily="34" charset="0"/>
                <a:ea typeface="Inter Display" pitchFamily="34" charset="-122"/>
                <a:cs typeface="Inter Display" pitchFamily="34" charset="-120"/>
              </a:rPr>
              <a:t>Compare countries and employee/manager groups using longitudinal outcomes + interpretivist interviews; distinguish innovation activity from verified performance.</a:t>
            </a:r>
            <a:endParaRPr lang="en-US" sz="1190" dirty="0"/>
          </a:p>
        </p:txBody>
      </p:sp>
      <p:sp>
        <p:nvSpPr>
          <p:cNvPr id="36" name="Shape 34"/>
          <p:cNvSpPr/>
          <p:nvPr/>
        </p:nvSpPr>
        <p:spPr>
          <a:xfrm>
            <a:off x="502920" y="6483096"/>
            <a:ext cx="11173968" cy="0"/>
          </a:xfrm>
          <a:prstGeom prst="line">
            <a:avLst/>
          </a:prstGeom>
          <a:noFill/>
          <a:ln w="8890">
            <a:solidFill>
              <a:srgbClr val="D8E3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67160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4929A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Inter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Inter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618</Words>
  <Application>Microsoft Office PowerPoint</Application>
  <PresentationFormat>Widescreen</PresentationFormat>
  <Paragraphs>96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Inter</vt:lpstr>
      <vt:lpstr>Inter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Koli</dc:creator>
  <cp:lastModifiedBy>John Harris</cp:lastModifiedBy>
  <cp:revision>2</cp:revision>
  <dcterms:created xsi:type="dcterms:W3CDTF">2026-10-25T19:26:29Z</dcterms:created>
  <dcterms:modified xsi:type="dcterms:W3CDTF">2026-10-26T12:13:33Z</dcterms:modified>
</cp:coreProperties>
</file>