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08520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910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029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203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710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007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79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538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243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041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813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09/04/2019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4793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WRITING HISTORY IN THE ANCIENT WORLD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CLAH7018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31640" y="3429000"/>
            <a:ext cx="6400800" cy="13925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b="1" dirty="0" smtClean="0">
                <a:solidFill>
                  <a:prstClr val="black"/>
                </a:solidFill>
              </a:rPr>
              <a:t>Livy</a:t>
            </a:r>
            <a:endParaRPr lang="en-GB" sz="2800" b="1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551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Pre-Livy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991" y="1600200"/>
            <a:ext cx="8707582" cy="5101936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Early Roman histories writing in Greek and using Greek sources: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Earlier Greek works discussing Roman mythical past (</a:t>
            </a:r>
            <a:r>
              <a:rPr lang="en-GB" i="1" dirty="0" smtClean="0">
                <a:solidFill>
                  <a:schemeClr val="bg1"/>
                </a:solidFill>
              </a:rPr>
              <a:t>Histories </a:t>
            </a:r>
            <a:r>
              <a:rPr lang="en-GB" dirty="0" smtClean="0">
                <a:solidFill>
                  <a:schemeClr val="bg1"/>
                </a:solidFill>
              </a:rPr>
              <a:t>of </a:t>
            </a:r>
            <a:r>
              <a:rPr lang="en-GB" dirty="0" err="1" smtClean="0">
                <a:solidFill>
                  <a:schemeClr val="bg1"/>
                </a:solidFill>
              </a:rPr>
              <a:t>Timaeus</a:t>
            </a:r>
            <a:r>
              <a:rPr lang="en-GB" dirty="0" smtClean="0">
                <a:solidFill>
                  <a:schemeClr val="bg1"/>
                </a:solidFill>
              </a:rPr>
              <a:t> of </a:t>
            </a:r>
            <a:r>
              <a:rPr lang="en-GB" dirty="0" err="1" smtClean="0">
                <a:solidFill>
                  <a:schemeClr val="bg1"/>
                </a:solidFill>
              </a:rPr>
              <a:t>Tauromenium</a:t>
            </a:r>
            <a:r>
              <a:rPr lang="en-GB" dirty="0" smtClean="0">
                <a:solidFill>
                  <a:schemeClr val="bg1"/>
                </a:solidFill>
              </a:rPr>
              <a:t> (c. early third century BC).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Quintus </a:t>
            </a:r>
            <a:r>
              <a:rPr lang="en-GB" dirty="0" err="1" smtClean="0">
                <a:solidFill>
                  <a:schemeClr val="bg1"/>
                </a:solidFill>
              </a:rPr>
              <a:t>Fabius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Pictor (c. 210 BC) – perhaps one of the earlies Roman annalists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2"/>
            <a:r>
              <a:rPr lang="en-GB" dirty="0" err="1" smtClean="0">
                <a:solidFill>
                  <a:schemeClr val="bg1"/>
                </a:solidFill>
              </a:rPr>
              <a:t>Fabius</a:t>
            </a:r>
            <a:r>
              <a:rPr lang="en-GB" dirty="0" smtClean="0">
                <a:solidFill>
                  <a:schemeClr val="bg1"/>
                </a:solidFill>
              </a:rPr>
              <a:t> Pictor gave an account of Heracles arrival into Italy, and discusses </a:t>
            </a:r>
            <a:r>
              <a:rPr lang="en-GB" dirty="0" err="1" smtClean="0">
                <a:solidFill>
                  <a:schemeClr val="bg1"/>
                </a:solidFill>
              </a:rPr>
              <a:t>Latinus</a:t>
            </a:r>
            <a:r>
              <a:rPr lang="en-GB" dirty="0" smtClean="0">
                <a:solidFill>
                  <a:schemeClr val="bg1"/>
                </a:solidFill>
              </a:rPr>
              <a:t> and Anchises and Aeneas. </a:t>
            </a:r>
          </a:p>
          <a:p>
            <a:pPr lvl="3"/>
            <a:r>
              <a:rPr lang="en-GB" dirty="0" smtClean="0">
                <a:solidFill>
                  <a:schemeClr val="bg1"/>
                </a:solidFill>
              </a:rPr>
              <a:t>Desire to offer a more distinguished history for Roman origins.</a:t>
            </a:r>
          </a:p>
          <a:p>
            <a:pPr lvl="3"/>
            <a:r>
              <a:rPr lang="en-GB" dirty="0" smtClean="0">
                <a:solidFill>
                  <a:schemeClr val="bg1"/>
                </a:solidFill>
              </a:rPr>
              <a:t>Gods presiding over Roman success.</a:t>
            </a:r>
          </a:p>
          <a:p>
            <a:pPr lvl="3"/>
            <a:r>
              <a:rPr lang="en-GB" dirty="0" smtClean="0">
                <a:solidFill>
                  <a:schemeClr val="bg1"/>
                </a:solidFill>
              </a:rPr>
              <a:t>Family history (Fabian </a:t>
            </a:r>
            <a:r>
              <a:rPr lang="en-GB" i="1" dirty="0" smtClean="0">
                <a:solidFill>
                  <a:schemeClr val="bg1"/>
                </a:solidFill>
              </a:rPr>
              <a:t>gens</a:t>
            </a:r>
            <a:r>
              <a:rPr lang="en-GB" dirty="0" smtClean="0">
                <a:solidFill>
                  <a:schemeClr val="bg1"/>
                </a:solidFill>
              </a:rPr>
              <a:t> link to Heracles).   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766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Livy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7427" y="1600200"/>
            <a:ext cx="5049982" cy="5091545"/>
          </a:xfrm>
        </p:spPr>
        <p:txBody>
          <a:bodyPr/>
          <a:lstStyle/>
          <a:p>
            <a:r>
              <a:rPr lang="en-GB" sz="2800" dirty="0" smtClean="0">
                <a:solidFill>
                  <a:schemeClr val="bg1"/>
                </a:solidFill>
              </a:rPr>
              <a:t>Born in 59 BC – died in AD 17.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Ab Urbe </a:t>
            </a:r>
            <a:r>
              <a:rPr lang="en-GB" sz="2800" dirty="0" smtClean="0">
                <a:solidFill>
                  <a:schemeClr val="bg1"/>
                </a:solidFill>
              </a:rPr>
              <a:t>Condita </a:t>
            </a:r>
            <a:r>
              <a:rPr lang="en-GB" sz="2800" dirty="0" err="1" smtClean="0">
                <a:solidFill>
                  <a:schemeClr val="bg1"/>
                </a:solidFill>
              </a:rPr>
              <a:t>Libri</a:t>
            </a:r>
            <a:r>
              <a:rPr lang="en-GB" sz="2800" dirty="0" smtClean="0">
                <a:solidFill>
                  <a:schemeClr val="bg1"/>
                </a:solidFill>
              </a:rPr>
              <a:t> (</a:t>
            </a:r>
            <a:r>
              <a:rPr lang="en-GB" sz="2800" i="1" dirty="0" smtClean="0">
                <a:solidFill>
                  <a:schemeClr val="bg1"/>
                </a:solidFill>
              </a:rPr>
              <a:t>Books from the Foundation of the City</a:t>
            </a:r>
            <a:r>
              <a:rPr lang="en-GB" sz="2800" dirty="0" smtClean="0">
                <a:solidFill>
                  <a:schemeClr val="bg1"/>
                </a:solidFill>
              </a:rPr>
              <a:t>).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Earliest days of Rome to the death of Drusus (9 BC).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Organised into pentads and decades. 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b="10921"/>
          <a:stretch/>
        </p:blipFill>
        <p:spPr>
          <a:xfrm>
            <a:off x="5403768" y="1600200"/>
            <a:ext cx="3283032" cy="503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589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Content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18209" y="1600200"/>
            <a:ext cx="4277591" cy="5185064"/>
          </a:xfrm>
        </p:spPr>
        <p:txBody>
          <a:bodyPr>
            <a:normAutofit fontScale="925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Book 1</a:t>
            </a:r>
            <a:r>
              <a:rPr lang="en-GB" dirty="0" smtClean="0">
                <a:solidFill>
                  <a:schemeClr val="bg1"/>
                </a:solidFill>
              </a:rPr>
              <a:t>: Kings to expulsion of Tarquin the Proud.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Books 1-5</a:t>
            </a:r>
            <a:r>
              <a:rPr lang="en-GB" dirty="0" smtClean="0">
                <a:solidFill>
                  <a:schemeClr val="bg1"/>
                </a:solidFill>
              </a:rPr>
              <a:t>: founding to 390 BC.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Books 6-10</a:t>
            </a:r>
            <a:r>
              <a:rPr lang="en-GB" dirty="0" smtClean="0">
                <a:solidFill>
                  <a:schemeClr val="bg1"/>
                </a:solidFill>
              </a:rPr>
              <a:t>: 390-293 BC.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Books 21-30</a:t>
            </a:r>
            <a:r>
              <a:rPr lang="en-GB" dirty="0" smtClean="0">
                <a:solidFill>
                  <a:schemeClr val="bg1"/>
                </a:solidFill>
              </a:rPr>
              <a:t>: Second Punic War.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Books 31-35</a:t>
            </a:r>
            <a:r>
              <a:rPr lang="en-GB" dirty="0" smtClean="0">
                <a:solidFill>
                  <a:schemeClr val="bg1"/>
                </a:solidFill>
              </a:rPr>
              <a:t>: Wars against Philip V.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495801" y="1600200"/>
            <a:ext cx="4554682" cy="5185064"/>
          </a:xfrm>
        </p:spPr>
        <p:txBody>
          <a:bodyPr>
            <a:normAutofit fontScale="925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Books 36-40</a:t>
            </a:r>
            <a:r>
              <a:rPr lang="en-GB" dirty="0" smtClean="0">
                <a:solidFill>
                  <a:schemeClr val="bg1"/>
                </a:solidFill>
              </a:rPr>
              <a:t>: Wars against Antiochus III in the East.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Books 40-45</a:t>
            </a:r>
            <a:r>
              <a:rPr lang="en-GB" dirty="0" smtClean="0">
                <a:solidFill>
                  <a:schemeClr val="bg1"/>
                </a:solidFill>
              </a:rPr>
              <a:t>: Third Macedonian War.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Books 121-142</a:t>
            </a:r>
            <a:r>
              <a:rPr lang="en-GB" dirty="0" smtClean="0">
                <a:solidFill>
                  <a:schemeClr val="bg1"/>
                </a:solidFill>
              </a:rPr>
              <a:t>: events from 42-9 BC.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142 books in total, but only about 25% survives (1-10, 21-45; 41 and 43 incomplete) + plus abridgements (apart from 136 and 137) and </a:t>
            </a:r>
            <a:r>
              <a:rPr lang="en-GB" dirty="0">
                <a:solidFill>
                  <a:schemeClr val="bg1"/>
                </a:solidFill>
              </a:rPr>
              <a:t>summary (</a:t>
            </a:r>
            <a:r>
              <a:rPr lang="en-GB" i="1" dirty="0" err="1" smtClean="0">
                <a:solidFill>
                  <a:schemeClr val="bg1"/>
                </a:solidFill>
              </a:rPr>
              <a:t>Periochae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69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Sources?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817" y="1600199"/>
            <a:ext cx="8655627" cy="5257801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 err="1" smtClean="0">
                <a:solidFill>
                  <a:schemeClr val="bg1"/>
                </a:solidFill>
              </a:rPr>
              <a:t>Annales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 err="1" smtClean="0">
                <a:solidFill>
                  <a:schemeClr val="bg1"/>
                </a:solidFill>
              </a:rPr>
              <a:t>Maximi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year by year chronicle on white boards, maintained by Pontifex Maximus.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Published version in 120s BC by </a:t>
            </a:r>
            <a:r>
              <a:rPr lang="en-GB" dirty="0" err="1" smtClean="0">
                <a:solidFill>
                  <a:schemeClr val="bg1"/>
                </a:solidFill>
              </a:rPr>
              <a:t>Scaevola</a:t>
            </a:r>
            <a:r>
              <a:rPr lang="en-GB" dirty="0" smtClean="0">
                <a:solidFill>
                  <a:schemeClr val="bg1"/>
                </a:solidFill>
              </a:rPr>
              <a:t> (possibly reconstructed). </a:t>
            </a:r>
          </a:p>
          <a:p>
            <a:pPr lvl="1"/>
            <a:endParaRPr lang="en-GB" sz="1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Memory (cultural/social).</a:t>
            </a:r>
          </a:p>
          <a:p>
            <a:endParaRPr lang="en-GB" sz="1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Earlier historians.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Numbers varied from book to book, often at least 3 sources; can sometimes attempt to balance contradictory accounts, e.g. Valerius </a:t>
            </a:r>
            <a:r>
              <a:rPr lang="en-GB" dirty="0" err="1" smtClean="0">
                <a:solidFill>
                  <a:schemeClr val="bg1"/>
                </a:solidFill>
              </a:rPr>
              <a:t>Antias</a:t>
            </a:r>
            <a:r>
              <a:rPr lang="en-GB" dirty="0" smtClean="0">
                <a:solidFill>
                  <a:schemeClr val="bg1"/>
                </a:solidFill>
              </a:rPr>
              <a:t> (pro-Patrician) and </a:t>
            </a:r>
            <a:r>
              <a:rPr lang="en-GB" dirty="0" err="1" smtClean="0">
                <a:solidFill>
                  <a:schemeClr val="bg1"/>
                </a:solidFill>
              </a:rPr>
              <a:t>Licinius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Calvinus</a:t>
            </a:r>
            <a:r>
              <a:rPr lang="en-GB" dirty="0" smtClean="0">
                <a:solidFill>
                  <a:schemeClr val="bg1"/>
                </a:solidFill>
              </a:rPr>
              <a:t> (pro-Plebeian) in book 1. Usually names sources when there is a conflict. </a:t>
            </a:r>
          </a:p>
          <a:p>
            <a:endParaRPr lang="en-GB" sz="1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Elaboration (especially for earlier mythic sections). </a:t>
            </a:r>
          </a:p>
          <a:p>
            <a:endParaRPr lang="en-GB" sz="1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Debates about quality of information prior to the third century BC.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750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Approaches to the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691" y="1600199"/>
            <a:ext cx="8873836" cy="525780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Livy was not directly engaged in politics nor did he have a political “career” (as best as we can tell).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Can be vague on details: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</a:t>
            </a:r>
            <a:r>
              <a:rPr lang="en-GB" dirty="0" smtClean="0">
                <a:solidFill>
                  <a:schemeClr val="bg1"/>
                </a:solidFill>
              </a:rPr>
              <a:t>.g. topography </a:t>
            </a:r>
            <a:r>
              <a:rPr lang="en-GB" dirty="0" smtClean="0">
                <a:solidFill>
                  <a:schemeClr val="bg1"/>
                </a:solidFill>
              </a:rPr>
              <a:t>and geography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Checking details – </a:t>
            </a:r>
            <a:r>
              <a:rPr lang="en-GB" dirty="0" smtClean="0">
                <a:solidFill>
                  <a:schemeClr val="bg1"/>
                </a:solidFill>
              </a:rPr>
              <a:t>misconstrues were an </a:t>
            </a:r>
            <a:r>
              <a:rPr lang="en-GB" dirty="0" err="1" smtClean="0">
                <a:solidFill>
                  <a:schemeClr val="bg1"/>
                </a:solidFill>
              </a:rPr>
              <a:t>Antolian</a:t>
            </a:r>
            <a:r>
              <a:rPr lang="en-GB" dirty="0" smtClean="0">
                <a:solidFill>
                  <a:schemeClr val="bg1"/>
                </a:solidFill>
              </a:rPr>
              <a:t> assembly take place – i.e. he mistakes </a:t>
            </a:r>
            <a:r>
              <a:rPr lang="en-GB" dirty="0" err="1" smtClean="0">
                <a:solidFill>
                  <a:schemeClr val="bg1"/>
                </a:solidFill>
              </a:rPr>
              <a:t>Thermum</a:t>
            </a:r>
            <a:r>
              <a:rPr lang="en-GB" dirty="0" smtClean="0">
                <a:solidFill>
                  <a:schemeClr val="bg1"/>
                </a:solidFill>
              </a:rPr>
              <a:t> with Thermopylae (</a:t>
            </a:r>
            <a:r>
              <a:rPr lang="en-GB" i="1" dirty="0" smtClean="0">
                <a:solidFill>
                  <a:schemeClr val="bg1"/>
                </a:solidFill>
              </a:rPr>
              <a:t>Ab Urbe Condita </a:t>
            </a:r>
            <a:r>
              <a:rPr lang="en-GB" dirty="0" smtClean="0">
                <a:solidFill>
                  <a:schemeClr val="bg1"/>
                </a:solidFill>
              </a:rPr>
              <a:t>33.35 cf. Polybius 18.48.5). 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Lack of detail necessary? – dealing with 700 years of Roman history – very poor sources for early Roman history. 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Lack of “objective” reconstruction – more ideological in construct? (Cornell 1986).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379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Narrative and Style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0555" y="1600199"/>
            <a:ext cx="8593281" cy="5133109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Need for dramatic content, and the requirement to construct a flowing, continuous and instructive story. Gaps intellectually and aesthetically annoying to the audience/reader. – </a:t>
            </a:r>
            <a:r>
              <a:rPr lang="en-GB" dirty="0" err="1" smtClean="0">
                <a:solidFill>
                  <a:schemeClr val="bg1"/>
                </a:solidFill>
              </a:rPr>
              <a:t>Raaflaub</a:t>
            </a:r>
            <a:r>
              <a:rPr lang="en-GB" dirty="0" smtClean="0">
                <a:solidFill>
                  <a:schemeClr val="bg1"/>
                </a:solidFill>
              </a:rPr>
              <a:t> (2006).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History often didactic, Livy’s work is included in this.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Potential for “historical patterns” to be repeated in the narrative. </a:t>
            </a:r>
            <a:r>
              <a:rPr lang="en-GB" dirty="0">
                <a:solidFill>
                  <a:schemeClr val="bg1"/>
                </a:solidFill>
              </a:rPr>
              <a:t>– </a:t>
            </a:r>
            <a:r>
              <a:rPr lang="en-GB" dirty="0" err="1">
                <a:solidFill>
                  <a:schemeClr val="bg1"/>
                </a:solidFill>
              </a:rPr>
              <a:t>Raaflaub</a:t>
            </a:r>
            <a:r>
              <a:rPr lang="en-GB" dirty="0">
                <a:solidFill>
                  <a:schemeClr val="bg1"/>
                </a:solidFill>
              </a:rPr>
              <a:t> (2006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Less about new insights and more about scope, style, drama and human appeal.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186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Annals and Art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5" y="1600200"/>
            <a:ext cx="8572500" cy="5164282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Annals – organised year by year.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Note the </a:t>
            </a:r>
            <a:r>
              <a:rPr lang="en-GB" i="1" dirty="0" err="1">
                <a:solidFill>
                  <a:schemeClr val="bg1"/>
                </a:solidFill>
              </a:rPr>
              <a:t>Annales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Maximi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already mentioned. 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Potential to limit subject matter?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Need to compress or expand detail depending upon the amount of events to report on?  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Importance of rhetorical style and flourish for historians: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History as a task uniquely suitable for orators (Cicero </a:t>
            </a:r>
            <a:r>
              <a:rPr lang="en-GB" i="1" dirty="0" smtClean="0">
                <a:solidFill>
                  <a:schemeClr val="bg1"/>
                </a:solidFill>
              </a:rPr>
              <a:t>de </a:t>
            </a:r>
            <a:r>
              <a:rPr lang="en-GB" i="1" dirty="0" err="1" smtClean="0">
                <a:solidFill>
                  <a:schemeClr val="bg1"/>
                </a:solidFill>
              </a:rPr>
              <a:t>Legibus</a:t>
            </a:r>
            <a:r>
              <a:rPr lang="en-GB" dirty="0" smtClean="0">
                <a:solidFill>
                  <a:schemeClr val="bg1"/>
                </a:solidFill>
              </a:rPr>
              <a:t> 1.5).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Simplification of the narrative, e.g. on account of rape of Lucretia (exclusion of minor characters).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6630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180</TotalTime>
  <Words>620</Words>
  <Application>Microsoft Office PowerPoint</Application>
  <PresentationFormat>On-screen Show (4:3)</PresentationFormat>
  <Paragraphs>81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Book Antiqua</vt:lpstr>
      <vt:lpstr>Lucida Sans</vt:lpstr>
      <vt:lpstr>Wingdings</vt:lpstr>
      <vt:lpstr>Wingdings 2</vt:lpstr>
      <vt:lpstr>Wingdings 3</vt:lpstr>
      <vt:lpstr>Apex</vt:lpstr>
      <vt:lpstr>WRITING HISTORY IN THE ANCIENT WORLD</vt:lpstr>
      <vt:lpstr>Pre-Livy</vt:lpstr>
      <vt:lpstr>Livy</vt:lpstr>
      <vt:lpstr>Content</vt:lpstr>
      <vt:lpstr>Sources?</vt:lpstr>
      <vt:lpstr>Approaches to the Evidence</vt:lpstr>
      <vt:lpstr>Narrative and Style</vt:lpstr>
      <vt:lpstr>Annals and Art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in the Eastern Desert of Egypt</dc:title>
  <dc:creator>Matt</dc:creator>
  <cp:lastModifiedBy>Matt</cp:lastModifiedBy>
  <cp:revision>61</cp:revision>
  <dcterms:created xsi:type="dcterms:W3CDTF">2017-09-29T19:19:31Z</dcterms:created>
  <dcterms:modified xsi:type="dcterms:W3CDTF">2019-04-09T22:18:17Z</dcterms:modified>
</cp:coreProperties>
</file>