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915" r:id="rId4"/>
  </p:sldMasterIdLst>
  <p:notesMasterIdLst>
    <p:notesMasterId r:id="rId20"/>
  </p:notesMasterIdLst>
  <p:handoutMasterIdLst>
    <p:handoutMasterId r:id="rId21"/>
  </p:handoutMasterIdLst>
  <p:sldIdLst>
    <p:sldId id="256" r:id="rId5"/>
    <p:sldId id="329" r:id="rId6"/>
    <p:sldId id="318" r:id="rId7"/>
    <p:sldId id="319" r:id="rId8"/>
    <p:sldId id="320" r:id="rId9"/>
    <p:sldId id="322" r:id="rId10"/>
    <p:sldId id="321" r:id="rId11"/>
    <p:sldId id="324" r:id="rId12"/>
    <p:sldId id="323" r:id="rId13"/>
    <p:sldId id="325" r:id="rId14"/>
    <p:sldId id="328" r:id="rId15"/>
    <p:sldId id="326" r:id="rId16"/>
    <p:sldId id="331" r:id="rId17"/>
    <p:sldId id="327" r:id="rId18"/>
    <p:sldId id="330" r:id="rId19"/>
  </p:sldIdLst>
  <p:sldSz cx="9144000" cy="6858000" type="screen4x3"/>
  <p:notesSz cx="6858000" cy="9144000"/>
  <p:embeddedFontLst>
    <p:embeddedFont>
      <p:font typeface="MS PGothic" panose="020B0600070205080204" pitchFamily="34" charset="-128"/>
      <p:regular r:id="rId22"/>
    </p:embeddedFont>
    <p:embeddedFont>
      <p:font typeface="Century Gothic" panose="020B0502020202020204" pitchFamily="34" charset="0"/>
      <p:regular r:id="rId23"/>
      <p:bold r:id="rId24"/>
      <p:italic r:id="rId25"/>
      <p:boldItalic r:id="rId26"/>
    </p:embeddedFont>
  </p:embeddedFontLst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5.fntdata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3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2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1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8DF2CBF9-69A9-4884-99D8-35F954260A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391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DA2BE987-B97B-4596-8850-7D0D470244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04155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679E2D-C028-438B-ADF0-ED621C165F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45E962-0D18-4164-9078-7A85919163E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A548E8-C9CB-46F7-B32B-AE2417BB4A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331F74-531A-400A-8390-DFAC0848A75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EF3A38-58BF-495C-9B26-8A86862193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E7D487-9C2E-4041-AC40-349E05C748F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3FB079-3BF7-4215-83CB-9D72BA0AF4A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77F470-9944-49F3-B158-E9366D9E77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858CAD-94A8-4A3D-84BD-0B606B3CAE4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478C57-16A5-4336-A033-0A76A0B8D5A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CE3301-A365-4331-8AE3-C08F075D26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FB350A77-D46A-448B-87DC-1161F95D63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marR="0">
              <a:spcBef>
                <a:spcPct val="0"/>
              </a:spcBef>
            </a:pPr>
            <a:r>
              <a:rPr lang="en-GB" sz="3600" dirty="0">
                <a:latin typeface="+mj-lt"/>
              </a:rPr>
              <a:t>Practice</a:t>
            </a:r>
          </a:p>
          <a:p>
            <a:pPr marR="0">
              <a:spcBef>
                <a:spcPct val="0"/>
              </a:spcBef>
            </a:pPr>
            <a:r>
              <a:rPr lang="en-GB" sz="3600" dirty="0">
                <a:latin typeface="+mj-lt"/>
              </a:rPr>
              <a:t>Researching and Analysing Data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124744"/>
            <a:ext cx="7772400" cy="1470025"/>
          </a:xfr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EMPL4012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2118"/>
            <a:ext cx="2195736" cy="80588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F4411-939F-4D44-BA54-BDEE4D610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60619-A95A-44A3-A1E9-B2DB28B3F2E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This session will consist of a challenge.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Students will have to research the topic of ‘the Brexit’  </a:t>
            </a:r>
          </a:p>
          <a:p>
            <a:pPr lvl="1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Using secondary data</a:t>
            </a:r>
          </a:p>
          <a:p>
            <a:pPr lvl="1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Using primary data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Presentation of the findings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Who is the winner?</a:t>
            </a:r>
          </a:p>
        </p:txBody>
      </p:sp>
    </p:spTree>
    <p:extLst>
      <p:ext uri="{BB962C8B-B14F-4D97-AF65-F5344CB8AC3E}">
        <p14:creationId xmlns:p14="http://schemas.microsoft.com/office/powerpoint/2010/main" val="1474778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8DFF7-C737-4BBC-A5BD-A9B783BE8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2C48C-2C75-446E-889E-E1D3EE20CE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143000"/>
            <a:ext cx="79248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“The withdrawal of the United Kingdom from the European Union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</p:txBody>
      </p:sp>
      <p:pic>
        <p:nvPicPr>
          <p:cNvPr id="2052" name="Picture 4" descr="Afbeeldingsresultaat voor quiet cartoons research">
            <a:extLst>
              <a:ext uri="{FF2B5EF4-FFF2-40B4-BE49-F238E27FC236}">
                <a16:creationId xmlns:a16="http://schemas.microsoft.com/office/drawing/2014/main" id="{9353B962-64E9-4D0A-A0BC-DD347E075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71925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8920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E8643-6DA7-4140-8F35-DDE143490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980728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3FD9D-4C55-4E95-9A57-585C70252FE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196752"/>
            <a:ext cx="7924800" cy="5544616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 Article 50, Britain is scheduled to leave the EU by the end of March 2019.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will take Britain out of the EU's single market in order to end the free movement of EU workers that goes with it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Still pushing for a 'bold' EU free trade deal, while the UK is expected to come out of the customs union in its current form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Brexit victory in June 2016 sent economic shockwaves through global markets and Britain lost its top AAA credit rating.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Bank of England cut interest rates and took other emergency steps to stop the UK from slipping into a recession</a:t>
            </a:r>
          </a:p>
        </p:txBody>
      </p:sp>
    </p:spTree>
    <p:extLst>
      <p:ext uri="{BB962C8B-B14F-4D97-AF65-F5344CB8AC3E}">
        <p14:creationId xmlns:p14="http://schemas.microsoft.com/office/powerpoint/2010/main" val="662421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35FCC-436B-4834-8403-B8968552E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4624"/>
            <a:ext cx="7924800" cy="868362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5BD24-936E-4933-B289-84489842C27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484784"/>
            <a:ext cx="7924800" cy="4230216"/>
          </a:xfrm>
        </p:spPr>
        <p:txBody>
          <a:bodyPr>
            <a:no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Brexit victory in June 2016 sent economic shockwaves through global markets and Britain lost its top AAA credit 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There is ongoing uncertainty over what will happen once Britain leaves the EU because it needs to make new trade agreements with the rest of the world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076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715FB-A063-4B6A-8030-674E53D51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9BC50-AC1C-41C5-A9B4-EADA4694C5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916832"/>
            <a:ext cx="7924800" cy="3798168"/>
          </a:xfrm>
        </p:spPr>
        <p:txBody>
          <a:bodyPr>
            <a:no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Worry that foreign companies will be less likely to invest in the UK and could relocate their headquarters elsewhere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Brexiteers argue that EU countries have every incentive to keep trading with the UK, which is a large importer of goods and service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364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5413C-4255-464C-8984-FEAF7416F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27030-698E-4175-970A-86F6BB28993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What are the perceptions of individuals  concerning the Brexit?</a:t>
            </a:r>
          </a:p>
        </p:txBody>
      </p:sp>
    </p:spTree>
    <p:extLst>
      <p:ext uri="{BB962C8B-B14F-4D97-AF65-F5344CB8AC3E}">
        <p14:creationId xmlns:p14="http://schemas.microsoft.com/office/powerpoint/2010/main" val="3825143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A7DCE-B0ED-4D38-A10B-7848A9AF5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29B42-8A8C-4010-A2C8-55F185EEE8D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2060848"/>
            <a:ext cx="7924800" cy="4680520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Work in groups of max 5 students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group who is able to research and answer this question satisfactorily within the given time by the end of this session will be the winner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2" name="Picture 8" descr="prize winner cartoon humor: Winners ribbon.">
            <a:extLst>
              <a:ext uri="{FF2B5EF4-FFF2-40B4-BE49-F238E27FC236}">
                <a16:creationId xmlns:a16="http://schemas.microsoft.com/office/drawing/2014/main" id="{94C928BF-9142-4A16-85AA-04AB150B7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0514">
            <a:off x="6601315" y="4262899"/>
            <a:ext cx="2001172" cy="193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77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C7D3B-6E77-4243-8983-074D9FD7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640960" cy="114300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with </a:t>
            </a:r>
            <a:b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data collection</a:t>
            </a:r>
            <a:r>
              <a:rPr lang="en-GB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- 30min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B6158-2F6A-47E2-AC0F-63EAE766DBE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811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In order to answer this question you will have 30 minutes to find and research secondary data.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You first start with jotting down the key words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Google Scholar can be a good starting point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Record the titles + names of authors of the  articles, reports, news clippings, etc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Discuss the content within your group</a:t>
            </a:r>
          </a:p>
        </p:txBody>
      </p:sp>
    </p:spTree>
    <p:extLst>
      <p:ext uri="{BB962C8B-B14F-4D97-AF65-F5344CB8AC3E}">
        <p14:creationId xmlns:p14="http://schemas.microsoft.com/office/powerpoint/2010/main" val="4169337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80D0D-1AC4-4B48-83D6-B81C9EA20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375" y="260648"/>
            <a:ext cx="8064896" cy="882352"/>
          </a:xfrm>
        </p:spPr>
        <p:txBody>
          <a:bodyPr/>
          <a:lstStyle/>
          <a:p>
            <a:b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data collection</a:t>
            </a:r>
            <a:r>
              <a:rPr lang="en-GB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-45min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7A154-70BC-4ACF-A823-743613D6299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520" y="1600200"/>
            <a:ext cx="8640960" cy="47091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Following the findings of the secondary data students now have 45 minutes to collect primary data from UWTSD students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Formulate max. 5 questions to collect information from students on their perceptions of the upcoming Brexit –  </a:t>
            </a:r>
            <a:r>
              <a:rPr lang="en-GB" sz="2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findings of your secondary data can be a guide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Question 5 students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Present these findings in a table (Excel) </a:t>
            </a:r>
          </a:p>
          <a:p>
            <a:pPr lvl="1"/>
            <a:r>
              <a:rPr lang="en-GB" sz="2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university computers</a:t>
            </a:r>
          </a:p>
          <a:p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698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F5182-3F78-40A2-86E7-C33C39742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68362"/>
          </a:xfrm>
        </p:spPr>
        <p:txBody>
          <a:bodyPr/>
          <a:lstStyle/>
          <a:p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data collection -45min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F3503-6698-49D1-806B-295E568DE6F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As other lecture sessions still are being held students need to survey fellow students quietly</a:t>
            </a:r>
          </a:p>
        </p:txBody>
      </p:sp>
      <p:pic>
        <p:nvPicPr>
          <p:cNvPr id="3074" name="Picture 2" descr="Afbeeldingsresultaat voor quiet cartoons">
            <a:extLst>
              <a:ext uri="{FF2B5EF4-FFF2-40B4-BE49-F238E27FC236}">
                <a16:creationId xmlns:a16="http://schemas.microsoft.com/office/drawing/2014/main" id="{55F4A2F8-8235-47C3-9AA0-66DB02C30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4"/>
            <a:ext cx="5029200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998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80D0D-1AC4-4B48-83D6-B81C9EA20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375" y="260648"/>
            <a:ext cx="8064896" cy="882352"/>
          </a:xfrm>
        </p:spPr>
        <p:txBody>
          <a:bodyPr/>
          <a:lstStyle/>
          <a:p>
            <a:b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of groups findings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7A154-70BC-4ACF-A823-743613D6299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Groups will present their findings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findings of the secondary data will be supported by the findings of the primary data</a:t>
            </a:r>
          </a:p>
        </p:txBody>
      </p:sp>
    </p:spTree>
    <p:extLst>
      <p:ext uri="{BB962C8B-B14F-4D97-AF65-F5344CB8AC3E}">
        <p14:creationId xmlns:p14="http://schemas.microsoft.com/office/powerpoint/2010/main" val="141281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F6C01-A489-44FF-A1DE-A2AA5BD1D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winner is?</a:t>
            </a:r>
          </a:p>
        </p:txBody>
      </p:sp>
      <p:pic>
        <p:nvPicPr>
          <p:cNvPr id="4098" name="Picture 2" descr="Afbeeldingsresultaat voor winning group">
            <a:extLst>
              <a:ext uri="{FF2B5EF4-FFF2-40B4-BE49-F238E27FC236}">
                <a16:creationId xmlns:a16="http://schemas.microsoft.com/office/drawing/2014/main" id="{7B8F20A9-57A8-4DE5-91FB-ACAA449EC6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34"/>
          <a:stretch/>
        </p:blipFill>
        <p:spPr bwMode="auto">
          <a:xfrm>
            <a:off x="886770" y="1844824"/>
            <a:ext cx="763480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2500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20979-C041-4F27-BB0E-B60BF6AC8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78098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AF12E-81F0-4AC7-98D8-48629DF7AA5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09120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have you learned?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is your view on the collection of secondary and primary data?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is your view on using secondary and primary data?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Were your results from the secondary and primary data similar or different?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will you do with this knowledge?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466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1DF56-F10E-4359-9197-28B213F0D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Q/A?</a:t>
            </a:r>
          </a:p>
        </p:txBody>
      </p:sp>
    </p:spTree>
    <p:extLst>
      <p:ext uri="{BB962C8B-B14F-4D97-AF65-F5344CB8AC3E}">
        <p14:creationId xmlns:p14="http://schemas.microsoft.com/office/powerpoint/2010/main" val="2163264858"/>
      </p:ext>
    </p:extLst>
  </p:cSld>
  <p:clrMapOvr>
    <a:masterClrMapping/>
  </p:clrMapOvr>
</p:sld>
</file>

<file path=ppt/theme/theme1.xml><?xml version="1.0" encoding="utf-8"?>
<a:theme xmlns:a="http://schemas.openxmlformats.org/drawingml/2006/main" name="CertHE_Presentation_theme_ja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1" ma:contentTypeDescription="Create a new document." ma:contentTypeScope="" ma:versionID="53194e0a1cbc8dd084c0fc876045e961">
  <xsd:schema xmlns:xsd="http://www.w3.org/2001/XMLSchema" xmlns:xs="http://www.w3.org/2001/XMLSchema" xmlns:p="http://schemas.microsoft.com/office/2006/metadata/properties" xmlns:ns3="af73078d-a5bc-48dc-b246-bc0132131284" targetNamespace="http://schemas.microsoft.com/office/2006/metadata/properties" ma:root="true" ma:fieldsID="714dd1e4e50199be1d05dbe51e1f0f04" ns3:_="">
    <xsd:import namespace="af73078d-a5bc-48dc-b246-bc0132131284"/>
    <xsd:element name="properties">
      <xsd:complexType>
        <xsd:sequence>
          <xsd:element name="documentManagement">
            <xsd:complexType>
              <xsd:all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1DC2D0A-3FD9-4314-ABBF-A3C52E9C65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C87433-C783-43A3-A686-CA8EB0A808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FE38B4B-84BB-4F08-877B-705E4FD5AA71}">
  <ds:schemaRefs>
    <ds:schemaRef ds:uri="af73078d-a5bc-48dc-b246-bc0132131284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CertHE_Presentation_theme_ja</Template>
  <TotalTime>1841</TotalTime>
  <Words>442</Words>
  <Application>Microsoft Office PowerPoint</Application>
  <PresentationFormat>On-screen Show (4:3)</PresentationFormat>
  <Paragraphs>59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MS PGothic</vt:lpstr>
      <vt:lpstr>Times New Roman</vt:lpstr>
      <vt:lpstr>Century Gothic</vt:lpstr>
      <vt:lpstr>Arial</vt:lpstr>
      <vt:lpstr>CertHE_Presentation_theme_ja</vt:lpstr>
      <vt:lpstr>EMPL4012   Researching and analysing Data</vt:lpstr>
      <vt:lpstr>Content</vt:lpstr>
      <vt:lpstr>Brexit</vt:lpstr>
      <vt:lpstr>Some facts</vt:lpstr>
      <vt:lpstr>Some facts</vt:lpstr>
      <vt:lpstr>Some facts</vt:lpstr>
      <vt:lpstr>Question</vt:lpstr>
      <vt:lpstr>The challenge</vt:lpstr>
      <vt:lpstr>Start with  Secondary data collection- 30min</vt:lpstr>
      <vt:lpstr> Primary data collection -45min</vt:lpstr>
      <vt:lpstr>Primary data collection -45min</vt:lpstr>
      <vt:lpstr> Presentation of groups findings</vt:lpstr>
      <vt:lpstr>And the winner is?</vt:lpstr>
      <vt:lpstr>Reflect</vt:lpstr>
      <vt:lpstr>Q/A?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nicola venus</dc:creator>
  <cp:lastModifiedBy>user</cp:lastModifiedBy>
  <cp:revision>100</cp:revision>
  <dcterms:created xsi:type="dcterms:W3CDTF">2011-10-23T12:34:52Z</dcterms:created>
  <dcterms:modified xsi:type="dcterms:W3CDTF">2017-12-02T20:52:28Z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sMyDocuments">
    <vt:bool>true</vt:bool>
  </property>
  <property fmtid="{D5CDD505-2E9C-101B-9397-08002B2CF9AE}" pid="3" name="ContentTypeId">
    <vt:lpwstr>0x010100E710BD3F0AEEF84FA606FD601678EC93</vt:lpwstr>
  </property>
</Properties>
</file>