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0"/>
  </p:notesMasterIdLst>
  <p:sldIdLst>
    <p:sldId id="256" r:id="rId2"/>
    <p:sldId id="276" r:id="rId3"/>
    <p:sldId id="277" r:id="rId4"/>
    <p:sldId id="278" r:id="rId5"/>
    <p:sldId id="279" r:id="rId6"/>
    <p:sldId id="283" r:id="rId7"/>
    <p:sldId id="298" r:id="rId8"/>
    <p:sldId id="296" r:id="rId9"/>
    <p:sldId id="299" r:id="rId10"/>
    <p:sldId id="297" r:id="rId11"/>
    <p:sldId id="271" r:id="rId12"/>
    <p:sldId id="286" r:id="rId13"/>
    <p:sldId id="287" r:id="rId14"/>
    <p:sldId id="284" r:id="rId15"/>
    <p:sldId id="292" r:id="rId16"/>
    <p:sldId id="290" r:id="rId17"/>
    <p:sldId id="291" r:id="rId18"/>
    <p:sldId id="281" r:id="rId19"/>
    <p:sldId id="261" r:id="rId20"/>
    <p:sldId id="285" r:id="rId21"/>
    <p:sldId id="272" r:id="rId22"/>
    <p:sldId id="274" r:id="rId23"/>
    <p:sldId id="273" r:id="rId24"/>
    <p:sldId id="275" r:id="rId25"/>
    <p:sldId id="293" r:id="rId26"/>
    <p:sldId id="295" r:id="rId27"/>
    <p:sldId id="288" r:id="rId28"/>
    <p:sldId id="265"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3CCE9BE-EDD2-4AB7-99D6-730630584B51}">
          <p14:sldIdLst>
            <p14:sldId id="256"/>
            <p14:sldId id="276"/>
            <p14:sldId id="277"/>
            <p14:sldId id="278"/>
            <p14:sldId id="279"/>
            <p14:sldId id="283"/>
            <p14:sldId id="298"/>
            <p14:sldId id="296"/>
            <p14:sldId id="299"/>
            <p14:sldId id="297"/>
            <p14:sldId id="271"/>
            <p14:sldId id="286"/>
            <p14:sldId id="287"/>
            <p14:sldId id="284"/>
            <p14:sldId id="292"/>
            <p14:sldId id="290"/>
            <p14:sldId id="291"/>
            <p14:sldId id="281"/>
            <p14:sldId id="261"/>
            <p14:sldId id="285"/>
            <p14:sldId id="272"/>
            <p14:sldId id="274"/>
            <p14:sldId id="273"/>
            <p14:sldId id="275"/>
            <p14:sldId id="293"/>
            <p14:sldId id="295"/>
            <p14:sldId id="288"/>
            <p14:sldId id="26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119A0B-5132-B49C-7E83-14189D1583B2}" v="665" dt="2022-12-05T23:06:58.580"/>
    <p1510:client id="{0588CAE6-3B52-C6F6-C934-F98EDB7F8FF7}" v="31" dt="2022-12-06T15:38:55.434"/>
    <p1510:client id="{18579FAE-E0F3-8C95-D7CF-02A3A38CF7C8}" v="66" dt="2022-12-05T16:26:27.297"/>
    <p1510:client id="{4E1CBC6F-27A5-8C2E-8C3A-47900BC6C315}" v="16" dt="2022-12-05T21:29:39.624"/>
    <p1510:client id="{5BB92DD0-91C2-F3A1-718B-3915BE49032D}" v="1008" dt="2022-12-05T14:44:11.603"/>
    <p1510:client id="{7B7F5785-55A0-4147-8FCB-82A0B8A01D56}" v="456" dt="2022-12-06T15:33:15.573"/>
    <p1510:client id="{80B8A20F-DCC5-43C6-89D8-9ADF7396A8D1}" v="74" dt="2022-12-06T14:43:38.459"/>
    <p1510:client id="{BF1F3297-7F23-7E0A-B1B4-21EDEA63E7D4}" v="96" vWet="98" dt="2022-12-06T00:13:23.894"/>
    <p1510:client id="{D4BAB0A1-3DD9-C865-B580-63DECCAF64F7}" v="441" dt="2022-12-05T21:05:21.115"/>
    <p1510:client id="{D58D94F8-428B-4692-823D-CADE1C01A0FC}" v="948" dt="2022-12-06T00:10:55.971"/>
    <p1510:client id="{F18A6663-8B76-4B1C-BEEB-8906EC172F40}" v="486" dt="2022-12-06T09:32:29.386"/>
    <p1510:client id="{F6D208D4-994A-6EE8-C451-98E608F39953}" v="8" dt="2022-12-06T14:27:40.457"/>
    <p1510:client id="{FAE54BBC-42D8-422A-B8BD-0071C26277C0}" v="774" dt="2022-12-06T15:34:42.2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BEC742-1E47-443B-BA11-43F338F9A5C1}" type="datetimeFigureOut">
              <a:t>5/30/2023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BA278A-8CE3-4A71-97C8-A4DB51AD792F}" type="slidenum">
              <a:t>‹#›</a:t>
            </a:fld>
            <a:endParaRPr lang="en-GB"/>
          </a:p>
        </p:txBody>
      </p:sp>
    </p:spTree>
    <p:extLst>
      <p:ext uri="{BB962C8B-B14F-4D97-AF65-F5344CB8AC3E}">
        <p14:creationId xmlns:p14="http://schemas.microsoft.com/office/powerpoint/2010/main" val="10573062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GB"/>
              <a:t>Click to edit Master title style</a:t>
            </a:r>
            <a:endParaRPr lang="en-US"/>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a:xfrm>
            <a:off x="8932558" y="5870575"/>
            <a:ext cx="1600200" cy="377825"/>
          </a:xfrm>
        </p:spPr>
        <p:txBody>
          <a:bodyPr/>
          <a:lstStyle/>
          <a:p>
            <a:fld id="{453F7E63-D3C0-4A31-B847-1E4830452C47}" type="datetimeFigureOut">
              <a:rPr lang="en-GB" smtClean="0"/>
              <a:t>30/05/2023</a:t>
            </a:fld>
            <a:endParaRPr lang="en-GB"/>
          </a:p>
        </p:txBody>
      </p:sp>
      <p:sp>
        <p:nvSpPr>
          <p:cNvPr id="5" name="Footer Placeholder 4"/>
          <p:cNvSpPr>
            <a:spLocks noGrp="1"/>
          </p:cNvSpPr>
          <p:nvPr>
            <p:ph type="ftr" sz="quarter" idx="11"/>
          </p:nvPr>
        </p:nvSpPr>
        <p:spPr>
          <a:xfrm>
            <a:off x="3962399" y="5870575"/>
            <a:ext cx="4893958" cy="377825"/>
          </a:xfrm>
        </p:spPr>
        <p:txBody>
          <a:bodyPr/>
          <a:lstStyle/>
          <a:p>
            <a:endParaRPr lang="en-GB"/>
          </a:p>
        </p:txBody>
      </p:sp>
      <p:sp>
        <p:nvSpPr>
          <p:cNvPr id="6" name="Slide Number Placeholder 5"/>
          <p:cNvSpPr>
            <a:spLocks noGrp="1"/>
          </p:cNvSpPr>
          <p:nvPr>
            <p:ph type="sldNum" sz="quarter" idx="12"/>
          </p:nvPr>
        </p:nvSpPr>
        <p:spPr>
          <a:xfrm>
            <a:off x="10608958" y="5870575"/>
            <a:ext cx="551167" cy="377825"/>
          </a:xfrm>
        </p:spPr>
        <p:txBody>
          <a:bodyPr/>
          <a:lstStyle/>
          <a:p>
            <a:fld id="{8AFE35FC-0698-4854-B998-6123C2A3819F}" type="slidenum">
              <a:rPr lang="en-GB" smtClean="0"/>
              <a:t>‹#›</a:t>
            </a:fld>
            <a:endParaRPr lang="en-GB"/>
          </a:p>
        </p:txBody>
      </p:sp>
    </p:spTree>
    <p:extLst>
      <p:ext uri="{BB962C8B-B14F-4D97-AF65-F5344CB8AC3E}">
        <p14:creationId xmlns:p14="http://schemas.microsoft.com/office/powerpoint/2010/main" val="3243361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53F7E63-D3C0-4A31-B847-1E4830452C47}" type="datetimeFigureOut">
              <a:rPr lang="en-GB" smtClean="0"/>
              <a:t>30/05/2023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FE35FC-0698-4854-B998-6123C2A3819F}" type="slidenum">
              <a:rPr lang="en-GB" smtClean="0"/>
              <a:t>‹#›</a:t>
            </a:fld>
            <a:endParaRPr lang="en-GB"/>
          </a:p>
        </p:txBody>
      </p:sp>
    </p:spTree>
    <p:extLst>
      <p:ext uri="{BB962C8B-B14F-4D97-AF65-F5344CB8AC3E}">
        <p14:creationId xmlns:p14="http://schemas.microsoft.com/office/powerpoint/2010/main" val="28114443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GB"/>
              <a:t>Click to edit Master title style</a:t>
            </a:r>
            <a:endParaRPr lang="en-US"/>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3F7E63-D3C0-4A31-B847-1E4830452C47}" type="datetimeFigureOut">
              <a:rPr lang="en-GB" smtClean="0"/>
              <a:t>30/05/2023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FE35FC-0698-4854-B998-6123C2A3819F}" type="slidenum">
              <a:rPr lang="en-GB" smtClean="0"/>
              <a:t>‹#›</a:t>
            </a:fld>
            <a:endParaRPr lang="en-GB"/>
          </a:p>
        </p:txBody>
      </p:sp>
    </p:spTree>
    <p:extLst>
      <p:ext uri="{BB962C8B-B14F-4D97-AF65-F5344CB8AC3E}">
        <p14:creationId xmlns:p14="http://schemas.microsoft.com/office/powerpoint/2010/main" val="36680335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453F7E63-D3C0-4A31-B847-1E4830452C47}" type="datetimeFigureOut">
              <a:rPr lang="en-GB" smtClean="0"/>
              <a:t>30/05/2023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FE35FC-0698-4854-B998-6123C2A3819F}" type="slidenum">
              <a:rPr lang="en-GB" smtClean="0"/>
              <a:t>‹#›</a:t>
            </a:fld>
            <a:endParaRPr lang="en-GB"/>
          </a:p>
        </p:txBody>
      </p:sp>
    </p:spTree>
    <p:extLst>
      <p:ext uri="{BB962C8B-B14F-4D97-AF65-F5344CB8AC3E}">
        <p14:creationId xmlns:p14="http://schemas.microsoft.com/office/powerpoint/2010/main" val="2625851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453F7E63-D3C0-4A31-B847-1E4830452C47}" type="datetimeFigureOut">
              <a:rPr lang="en-GB" smtClean="0"/>
              <a:t>30/05/2023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AFE35FC-0698-4854-B998-6123C2A3819F}" type="slidenum">
              <a:rPr lang="en-GB" smtClean="0"/>
              <a:t>‹#›</a:t>
            </a:fld>
            <a:endParaRPr lang="en-GB"/>
          </a:p>
        </p:txBody>
      </p:sp>
    </p:spTree>
    <p:extLst>
      <p:ext uri="{BB962C8B-B14F-4D97-AF65-F5344CB8AC3E}">
        <p14:creationId xmlns:p14="http://schemas.microsoft.com/office/powerpoint/2010/main" val="14702716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453F7E63-D3C0-4A31-B847-1E4830452C47}" type="datetimeFigureOut">
              <a:rPr lang="en-GB" smtClean="0"/>
              <a:t>30/05/2023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AFE35FC-0698-4854-B998-6123C2A3819F}" type="slidenum">
              <a:rPr lang="en-GB" smtClean="0"/>
              <a:t>‹#›</a:t>
            </a:fld>
            <a:endParaRPr lang="en-GB"/>
          </a:p>
        </p:txBody>
      </p:sp>
    </p:spTree>
    <p:extLst>
      <p:ext uri="{BB962C8B-B14F-4D97-AF65-F5344CB8AC3E}">
        <p14:creationId xmlns:p14="http://schemas.microsoft.com/office/powerpoint/2010/main" val="17212552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453F7E63-D3C0-4A31-B847-1E4830452C47}" type="datetimeFigureOut">
              <a:rPr lang="en-GB" smtClean="0"/>
              <a:t>30/05/2023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AFE35FC-0698-4854-B998-6123C2A3819F}" type="slidenum">
              <a:rPr lang="en-GB" smtClean="0"/>
              <a:t>‹#›</a:t>
            </a:fld>
            <a:endParaRPr lang="en-GB"/>
          </a:p>
        </p:txBody>
      </p:sp>
    </p:spTree>
    <p:extLst>
      <p:ext uri="{BB962C8B-B14F-4D97-AF65-F5344CB8AC3E}">
        <p14:creationId xmlns:p14="http://schemas.microsoft.com/office/powerpoint/2010/main" val="31828107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GB"/>
              <a:t>Click to edit Master title style</a:t>
            </a:r>
            <a:endParaRPr lang="en-US"/>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3F7E63-D3C0-4A31-B847-1E4830452C47}" type="datetimeFigureOut">
              <a:rPr lang="en-GB" smtClean="0"/>
              <a:t>30/05/2023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FE35FC-0698-4854-B998-6123C2A3819F}" type="slidenum">
              <a:rPr lang="en-GB" smtClean="0"/>
              <a:t>‹#›</a:t>
            </a:fld>
            <a:endParaRPr lang="en-GB"/>
          </a:p>
        </p:txBody>
      </p:sp>
    </p:spTree>
    <p:extLst>
      <p:ext uri="{BB962C8B-B14F-4D97-AF65-F5344CB8AC3E}">
        <p14:creationId xmlns:p14="http://schemas.microsoft.com/office/powerpoint/2010/main" val="31406155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GB"/>
              <a:t>Click to edit Master title style</a:t>
            </a:r>
            <a:endParaRPr lang="en-US"/>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3F7E63-D3C0-4A31-B847-1E4830452C47}" type="datetimeFigureOut">
              <a:rPr lang="en-GB" smtClean="0"/>
              <a:t>30/05/2023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FE35FC-0698-4854-B998-6123C2A3819F}" type="slidenum">
              <a:rPr lang="en-GB" smtClean="0"/>
              <a:t>‹#›</a:t>
            </a:fld>
            <a:endParaRPr lang="en-GB"/>
          </a:p>
        </p:txBody>
      </p:sp>
    </p:spTree>
    <p:extLst>
      <p:ext uri="{BB962C8B-B14F-4D97-AF65-F5344CB8AC3E}">
        <p14:creationId xmlns:p14="http://schemas.microsoft.com/office/powerpoint/2010/main" val="12247639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3F7E63-D3C0-4A31-B847-1E4830452C47}" type="datetimeFigureOut">
              <a:rPr lang="en-GB" smtClean="0"/>
              <a:t>30/05/2023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FE35FC-0698-4854-B998-6123C2A3819F}" type="slidenum">
              <a:rPr lang="en-GB" smtClean="0"/>
              <a:t>‹#›</a:t>
            </a:fld>
            <a:endParaRPr lang="en-GB"/>
          </a:p>
        </p:txBody>
      </p:sp>
    </p:spTree>
    <p:extLst>
      <p:ext uri="{BB962C8B-B14F-4D97-AF65-F5344CB8AC3E}">
        <p14:creationId xmlns:p14="http://schemas.microsoft.com/office/powerpoint/2010/main" val="9957532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GB"/>
              <a:t>Click to edit Master title style</a:t>
            </a:r>
            <a:endParaRPr lang="en-US"/>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3F7E63-D3C0-4A31-B847-1E4830452C47}" type="datetimeFigureOut">
              <a:rPr lang="en-GB" smtClean="0"/>
              <a:t>30/05/2023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FE35FC-0698-4854-B998-6123C2A3819F}" type="slidenum">
              <a:rPr lang="en-GB" smtClean="0"/>
              <a:t>‹#›</a:t>
            </a:fld>
            <a:endParaRPr lang="en-GB"/>
          </a:p>
        </p:txBody>
      </p:sp>
    </p:spTree>
    <p:extLst>
      <p:ext uri="{BB962C8B-B14F-4D97-AF65-F5344CB8AC3E}">
        <p14:creationId xmlns:p14="http://schemas.microsoft.com/office/powerpoint/2010/main" val="3221312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3F7E63-D3C0-4A31-B847-1E4830452C47}" type="datetimeFigureOut">
              <a:rPr lang="en-GB" smtClean="0"/>
              <a:t>30/05/2023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FE35FC-0698-4854-B998-6123C2A3819F}" type="slidenum">
              <a:rPr lang="en-GB" smtClean="0"/>
              <a:t>‹#›</a:t>
            </a:fld>
            <a:endParaRPr lang="en-GB"/>
          </a:p>
        </p:txBody>
      </p:sp>
    </p:spTree>
    <p:extLst>
      <p:ext uri="{BB962C8B-B14F-4D97-AF65-F5344CB8AC3E}">
        <p14:creationId xmlns:p14="http://schemas.microsoft.com/office/powerpoint/2010/main" val="397627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GB"/>
              <a:t>Click to edit Master title style</a:t>
            </a:r>
            <a:endParaRPr lang="en-US"/>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3F7E63-D3C0-4A31-B847-1E4830452C47}" type="datetimeFigureOut">
              <a:rPr lang="en-GB" smtClean="0"/>
              <a:t>30/05/2023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FE35FC-0698-4854-B998-6123C2A3819F}" type="slidenum">
              <a:rPr lang="en-GB" smtClean="0"/>
              <a:t>‹#›</a:t>
            </a:fld>
            <a:endParaRPr lang="en-GB"/>
          </a:p>
        </p:txBody>
      </p:sp>
    </p:spTree>
    <p:extLst>
      <p:ext uri="{BB962C8B-B14F-4D97-AF65-F5344CB8AC3E}">
        <p14:creationId xmlns:p14="http://schemas.microsoft.com/office/powerpoint/2010/main" val="40356750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3F7E63-D3C0-4A31-B847-1E4830452C47}" type="datetimeFigureOut">
              <a:rPr lang="en-GB" smtClean="0"/>
              <a:t>30/05/2023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FE35FC-0698-4854-B998-6123C2A3819F}" type="slidenum">
              <a:rPr lang="en-GB" smtClean="0"/>
              <a:t>‹#›</a:t>
            </a:fld>
            <a:endParaRPr lang="en-GB"/>
          </a:p>
        </p:txBody>
      </p:sp>
    </p:spTree>
    <p:extLst>
      <p:ext uri="{BB962C8B-B14F-4D97-AF65-F5344CB8AC3E}">
        <p14:creationId xmlns:p14="http://schemas.microsoft.com/office/powerpoint/2010/main" val="10102691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3F7E63-D3C0-4A31-B847-1E4830452C47}" type="datetimeFigureOut">
              <a:rPr lang="en-GB" smtClean="0"/>
              <a:t>30/05/2023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FE35FC-0698-4854-B998-6123C2A3819F}" type="slidenum">
              <a:rPr lang="en-GB" smtClean="0"/>
              <a:t>‹#›</a:t>
            </a:fld>
            <a:endParaRPr lang="en-GB"/>
          </a:p>
        </p:txBody>
      </p:sp>
    </p:spTree>
    <p:extLst>
      <p:ext uri="{BB962C8B-B14F-4D97-AF65-F5344CB8AC3E}">
        <p14:creationId xmlns:p14="http://schemas.microsoft.com/office/powerpoint/2010/main" val="14699260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53F7E63-D3C0-4A31-B847-1E4830452C47}" type="datetimeFigureOut">
              <a:rPr lang="en-GB" smtClean="0"/>
              <a:t>30/05/2023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FE35FC-0698-4854-B998-6123C2A3819F}" type="slidenum">
              <a:rPr lang="en-GB" smtClean="0"/>
              <a:t>‹#›</a:t>
            </a:fld>
            <a:endParaRPr lang="en-GB"/>
          </a:p>
        </p:txBody>
      </p:sp>
      <p:sp>
        <p:nvSpPr>
          <p:cNvPr id="8" name="Title 1"/>
          <p:cNvSpPr>
            <a:spLocks noGrp="1"/>
          </p:cNvSpPr>
          <p:nvPr>
            <p:ph type="title"/>
          </p:nvPr>
        </p:nvSpPr>
        <p:spPr>
          <a:xfrm>
            <a:off x="685801" y="609600"/>
            <a:ext cx="10131425" cy="1456267"/>
          </a:xfrm>
        </p:spPr>
        <p:txBody>
          <a:bodyPr/>
          <a:lstStyle/>
          <a:p>
            <a:r>
              <a:rPr lang="en-GB"/>
              <a:t>Click to edit Master title style</a:t>
            </a:r>
            <a:endParaRPr lang="en-US"/>
          </a:p>
        </p:txBody>
      </p:sp>
    </p:spTree>
    <p:extLst>
      <p:ext uri="{BB962C8B-B14F-4D97-AF65-F5344CB8AC3E}">
        <p14:creationId xmlns:p14="http://schemas.microsoft.com/office/powerpoint/2010/main" val="36242542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53F7E63-D3C0-4A31-B847-1E4830452C47}" type="datetimeFigureOut">
              <a:rPr lang="en-GB" smtClean="0"/>
              <a:t>30/05/2023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FE35FC-0698-4854-B998-6123C2A3819F}" type="slidenum">
              <a:rPr lang="en-GB" smtClean="0"/>
              <a:t>‹#›</a:t>
            </a:fld>
            <a:endParaRPr lang="en-GB"/>
          </a:p>
        </p:txBody>
      </p:sp>
    </p:spTree>
    <p:extLst>
      <p:ext uri="{BB962C8B-B14F-4D97-AF65-F5344CB8AC3E}">
        <p14:creationId xmlns:p14="http://schemas.microsoft.com/office/powerpoint/2010/main" val="8907096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53F7E63-D3C0-4A31-B847-1E4830452C47}" type="datetimeFigureOut">
              <a:rPr lang="en-GB" smtClean="0"/>
              <a:t>30/05/2023</a:t>
            </a:fld>
            <a:endParaRPr lang="en-GB"/>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AFE35FC-0698-4854-B998-6123C2A3819F}" type="slidenum">
              <a:rPr lang="en-GB" smtClean="0"/>
              <a:t>‹#›</a:t>
            </a:fld>
            <a:endParaRPr lang="en-GB"/>
          </a:p>
        </p:txBody>
      </p:sp>
    </p:spTree>
    <p:extLst>
      <p:ext uri="{BB962C8B-B14F-4D97-AF65-F5344CB8AC3E}">
        <p14:creationId xmlns:p14="http://schemas.microsoft.com/office/powerpoint/2010/main" val="226363884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png"/><Relationship Id="rId1" Type="http://schemas.openxmlformats.org/officeDocument/2006/relationships/slideLayout" Target="../slideLayouts/slideLayout2.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14.xml.rels><?xml version="1.0" encoding="UTF-8" standalone="yes"?>
<Relationships xmlns="http://schemas.openxmlformats.org/package/2006/relationships"><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png"/><Relationship Id="rId1" Type="http://schemas.openxmlformats.org/officeDocument/2006/relationships/slideLayout" Target="../slideLayouts/slideLayout2.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15.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2.xml"/><Relationship Id="rId6" Type="http://schemas.openxmlformats.org/officeDocument/2006/relationships/image" Target="../media/image44.jpeg"/><Relationship Id="rId5" Type="http://schemas.openxmlformats.org/officeDocument/2006/relationships/image" Target="../media/image43.jpeg"/><Relationship Id="rId4" Type="http://schemas.openxmlformats.org/officeDocument/2006/relationships/image" Target="../media/image42.png"/></Relationships>
</file>

<file path=ppt/slides/_rels/slide1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8" Type="http://schemas.openxmlformats.org/officeDocument/2006/relationships/image" Target="../media/image54.png"/><Relationship Id="rId3" Type="http://schemas.openxmlformats.org/officeDocument/2006/relationships/image" Target="../media/image49.png"/><Relationship Id="rId7" Type="http://schemas.openxmlformats.org/officeDocument/2006/relationships/image" Target="../media/image53.jpeg"/><Relationship Id="rId2" Type="http://schemas.openxmlformats.org/officeDocument/2006/relationships/image" Target="../media/image48.jpeg"/><Relationship Id="rId1" Type="http://schemas.openxmlformats.org/officeDocument/2006/relationships/slideLayout" Target="../slideLayouts/slideLayout2.xml"/><Relationship Id="rId6" Type="http://schemas.openxmlformats.org/officeDocument/2006/relationships/image" Target="../media/image52.jpeg"/><Relationship Id="rId5" Type="http://schemas.openxmlformats.org/officeDocument/2006/relationships/image" Target="../media/image51.png"/><Relationship Id="rId4" Type="http://schemas.openxmlformats.org/officeDocument/2006/relationships/image" Target="../media/image50.png"/></Relationships>
</file>

<file path=ppt/slides/_rels/slide20.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image" Target="../media/image63.png"/><Relationship Id="rId3" Type="http://schemas.openxmlformats.org/officeDocument/2006/relationships/image" Target="../media/image58.png"/><Relationship Id="rId7" Type="http://schemas.openxmlformats.org/officeDocument/2006/relationships/image" Target="../media/image62.png"/><Relationship Id="rId2" Type="http://schemas.openxmlformats.org/officeDocument/2006/relationships/image" Target="../media/image57.png"/><Relationship Id="rId1" Type="http://schemas.openxmlformats.org/officeDocument/2006/relationships/slideLayout" Target="../slideLayouts/slideLayout2.xml"/><Relationship Id="rId6" Type="http://schemas.openxmlformats.org/officeDocument/2006/relationships/image" Target="../media/image61.png"/><Relationship Id="rId5" Type="http://schemas.openxmlformats.org/officeDocument/2006/relationships/image" Target="../media/image60.png"/><Relationship Id="rId4" Type="http://schemas.openxmlformats.org/officeDocument/2006/relationships/image" Target="../media/image59.png"/></Relationships>
</file>

<file path=ppt/slides/_rels/slide22.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Layout" Target="../slideLayouts/slideLayout2.xml"/><Relationship Id="rId6" Type="http://schemas.openxmlformats.org/officeDocument/2006/relationships/image" Target="../media/image68.png"/><Relationship Id="rId5" Type="http://schemas.openxmlformats.org/officeDocument/2006/relationships/image" Target="../media/image67.png"/><Relationship Id="rId4" Type="http://schemas.openxmlformats.org/officeDocument/2006/relationships/image" Target="../media/image66.png"/></Relationships>
</file>

<file path=ppt/slides/_rels/slide23.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Layout" Target="../slideLayouts/slideLayout2.xml"/><Relationship Id="rId4" Type="http://schemas.openxmlformats.org/officeDocument/2006/relationships/image" Target="../media/image71.png"/></Relationships>
</file>

<file path=ppt/slides/_rels/slide24.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pinterest.co.uk/pin/907334656151341570/" TargetMode="External"/><Relationship Id="rId2" Type="http://schemas.openxmlformats.org/officeDocument/2006/relationships/hyperlink" Target="https://www.pinterest.co.uk/pin/26106872833045581/" TargetMode="External"/><Relationship Id="rId1" Type="http://schemas.openxmlformats.org/officeDocument/2006/relationships/slideLayout" Target="../slideLayouts/slideLayout2.xml"/><Relationship Id="rId6" Type="http://schemas.openxmlformats.org/officeDocument/2006/relationships/hyperlink" Target="https://www.pinterest.co.uk/pin/108297566013612444/" TargetMode="External"/><Relationship Id="rId5" Type="http://schemas.openxmlformats.org/officeDocument/2006/relationships/hyperlink" Target="https://www.pinterest.co.uk/pin/541135711448581451/" TargetMode="External"/><Relationship Id="rId4" Type="http://schemas.openxmlformats.org/officeDocument/2006/relationships/hyperlink" Target="https://antiquitieswarehouse.com/products/stripped-hoosier-cabinet"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ikea.com/gb/en/p/tofteryd-coffee-table-high-gloss-white-90197484/" TargetMode="External"/><Relationship Id="rId7" Type="http://schemas.openxmlformats.org/officeDocument/2006/relationships/hyperlink" Target="https://www.fxguide.com/fxfeatured/the-practical-and-digital-tech-behind-chappie/" TargetMode="External"/><Relationship Id="rId2" Type="http://schemas.openxmlformats.org/officeDocument/2006/relationships/hyperlink" Target="https://www.ikea.com/gb/en/p/vimle-3-seat-sofa-gunnared-beige-s59399031/" TargetMode="External"/><Relationship Id="rId1" Type="http://schemas.openxmlformats.org/officeDocument/2006/relationships/slideLayout" Target="../slideLayouts/slideLayout2.xml"/><Relationship Id="rId6" Type="http://schemas.openxmlformats.org/officeDocument/2006/relationships/hyperlink" Target="https://titanfall.fandom.com/wiki/Stalker" TargetMode="External"/><Relationship Id="rId5" Type="http://schemas.openxmlformats.org/officeDocument/2006/relationships/hyperlink" Target="https://titanfall.fandom.com/wiki/MRVN?file=MRVN.jpg" TargetMode="External"/><Relationship Id="rId4" Type="http://schemas.openxmlformats.org/officeDocument/2006/relationships/hyperlink" Target="http://machinesoflovinggrace.com/royals.htm"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C1603-7B31-9532-0936-B67D484E0041}"/>
              </a:ext>
            </a:extLst>
          </p:cNvPr>
          <p:cNvSpPr>
            <a:spLocks noGrp="1"/>
          </p:cNvSpPr>
          <p:nvPr>
            <p:ph type="ctrTitle"/>
          </p:nvPr>
        </p:nvSpPr>
        <p:spPr/>
        <p:txBody>
          <a:bodyPr/>
          <a:lstStyle/>
          <a:p>
            <a:r>
              <a:rPr lang="en-GB" b="1">
                <a:latin typeface="+mn-lt"/>
              </a:rPr>
              <a:t>Game Design and Asset Creation</a:t>
            </a:r>
          </a:p>
        </p:txBody>
      </p:sp>
      <p:sp>
        <p:nvSpPr>
          <p:cNvPr id="3" name="Subtitle 2">
            <a:extLst>
              <a:ext uri="{FF2B5EF4-FFF2-40B4-BE49-F238E27FC236}">
                <a16:creationId xmlns:a16="http://schemas.microsoft.com/office/drawing/2014/main" id="{0BF67F65-ED60-83A7-4917-BB786E410F46}"/>
              </a:ext>
            </a:extLst>
          </p:cNvPr>
          <p:cNvSpPr>
            <a:spLocks noGrp="1"/>
          </p:cNvSpPr>
          <p:nvPr>
            <p:ph type="subTitle" idx="1"/>
          </p:nvPr>
        </p:nvSpPr>
        <p:spPr/>
        <p:txBody>
          <a:bodyPr>
            <a:normAutofit/>
          </a:bodyPr>
          <a:lstStyle/>
          <a:p>
            <a:r>
              <a:rPr lang="en-GB" sz="4800" b="1">
                <a:latin typeface="+mj-lt"/>
              </a:rPr>
              <a:t>CYBER SLEUTH</a:t>
            </a:r>
          </a:p>
        </p:txBody>
      </p:sp>
    </p:spTree>
    <p:extLst>
      <p:ext uri="{BB962C8B-B14F-4D97-AF65-F5344CB8AC3E}">
        <p14:creationId xmlns:p14="http://schemas.microsoft.com/office/powerpoint/2010/main" val="34317635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50733B6-1C3E-1AFB-2BE3-C6A61C93AE45}"/>
              </a:ext>
            </a:extLst>
          </p:cNvPr>
          <p:cNvSpPr>
            <a:spLocks noGrp="1"/>
          </p:cNvSpPr>
          <p:nvPr>
            <p:ph type="title"/>
          </p:nvPr>
        </p:nvSpPr>
        <p:spPr/>
        <p:txBody>
          <a:bodyPr/>
          <a:lstStyle/>
          <a:p>
            <a:r>
              <a:rPr lang="en-GB"/>
              <a:t>Overview</a:t>
            </a:r>
          </a:p>
        </p:txBody>
      </p:sp>
      <p:sp>
        <p:nvSpPr>
          <p:cNvPr id="5" name="Text Placeholder 4">
            <a:extLst>
              <a:ext uri="{FF2B5EF4-FFF2-40B4-BE49-F238E27FC236}">
                <a16:creationId xmlns:a16="http://schemas.microsoft.com/office/drawing/2014/main" id="{087FE644-3C43-0610-CE19-C898B0584AEC}"/>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2838283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78170-A201-C8FC-7BDF-1F0BD533AED8}"/>
              </a:ext>
            </a:extLst>
          </p:cNvPr>
          <p:cNvSpPr>
            <a:spLocks noGrp="1"/>
          </p:cNvSpPr>
          <p:nvPr>
            <p:ph type="title"/>
          </p:nvPr>
        </p:nvSpPr>
        <p:spPr/>
        <p:txBody>
          <a:bodyPr/>
          <a:lstStyle/>
          <a:p>
            <a:r>
              <a:rPr lang="en-GB"/>
              <a:t>Game Summary</a:t>
            </a:r>
          </a:p>
        </p:txBody>
      </p:sp>
      <p:sp>
        <p:nvSpPr>
          <p:cNvPr id="3" name="Content Placeholder 2">
            <a:extLst>
              <a:ext uri="{FF2B5EF4-FFF2-40B4-BE49-F238E27FC236}">
                <a16:creationId xmlns:a16="http://schemas.microsoft.com/office/drawing/2014/main" id="{F15D1B06-AB89-B006-444F-5CF6B3CD3DA0}"/>
              </a:ext>
            </a:extLst>
          </p:cNvPr>
          <p:cNvSpPr>
            <a:spLocks noGrp="1"/>
          </p:cNvSpPr>
          <p:nvPr>
            <p:ph idx="1"/>
          </p:nvPr>
        </p:nvSpPr>
        <p:spPr>
          <a:xfrm>
            <a:off x="838200" y="1825624"/>
            <a:ext cx="10515600" cy="5297552"/>
          </a:xfrm>
        </p:spPr>
        <p:txBody>
          <a:bodyPr anchor="t">
            <a:normAutofit/>
          </a:bodyPr>
          <a:lstStyle/>
          <a:p>
            <a:pPr marL="0" indent="0">
              <a:buNone/>
            </a:pPr>
            <a:r>
              <a:rPr lang="en-GB" sz="2000"/>
              <a:t>We have created a story based Sci-Fi Noir game called Cyber Sleuth.</a:t>
            </a:r>
          </a:p>
          <a:p>
            <a:pPr marL="0" indent="0">
              <a:buNone/>
            </a:pPr>
            <a:endParaRPr lang="en-GB" sz="2000"/>
          </a:p>
          <a:p>
            <a:pPr marL="0" indent="0">
              <a:buNone/>
            </a:pPr>
            <a:r>
              <a:rPr lang="en-GB" sz="2000"/>
              <a:t>It is based in a futuristic, New York style city with technology that has a 1920s aesthetic.</a:t>
            </a:r>
            <a:endParaRPr lang="en-GB" sz="2000">
              <a:cs typeface="Calibri"/>
            </a:endParaRPr>
          </a:p>
          <a:p>
            <a:pPr marL="0" indent="0">
              <a:buNone/>
            </a:pPr>
            <a:endParaRPr lang="en-GB" sz="2000"/>
          </a:p>
          <a:p>
            <a:pPr marL="0" indent="0">
              <a:buNone/>
            </a:pPr>
            <a:r>
              <a:rPr lang="en-GB" sz="2000"/>
              <a:t>It follows a detective who is hired by the police force to investigate a mysterious murder in an alley way.</a:t>
            </a:r>
            <a:endParaRPr lang="en-GB" sz="2000">
              <a:cs typeface="Calibri"/>
            </a:endParaRPr>
          </a:p>
          <a:p>
            <a:pPr marL="0" indent="0">
              <a:buNone/>
            </a:pPr>
            <a:endParaRPr lang="en-GB" sz="2000">
              <a:cs typeface="Calibri"/>
            </a:endParaRPr>
          </a:p>
          <a:p>
            <a:pPr marL="0" indent="0">
              <a:buNone/>
            </a:pPr>
            <a:r>
              <a:rPr lang="en-GB" sz="2000">
                <a:cs typeface="Calibri"/>
              </a:rPr>
              <a:t>In the game you need to collect clues to lead you to the next location.</a:t>
            </a:r>
          </a:p>
          <a:p>
            <a:pPr marL="0" indent="0">
              <a:buNone/>
            </a:pPr>
            <a:endParaRPr lang="en-GB" sz="2000">
              <a:cs typeface="Calibri"/>
            </a:endParaRPr>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cs typeface="Calibri" panose="020F0502020204030204"/>
            </a:endParaRPr>
          </a:p>
          <a:p>
            <a:pPr marL="0" indent="0">
              <a:buNone/>
            </a:pPr>
            <a:endParaRPr lang="en-GB" sz="2000">
              <a:cs typeface="Calibri" panose="020F0502020204030204"/>
            </a:endParaRPr>
          </a:p>
          <a:p>
            <a:pPr marL="0" indent="0">
              <a:buNone/>
            </a:pPr>
            <a:endParaRPr lang="en-GB" sz="2000">
              <a:cs typeface="Calibri" panose="020F0502020204030204"/>
            </a:endParaRPr>
          </a:p>
          <a:p>
            <a:pPr marL="0" indent="0">
              <a:buNone/>
            </a:pPr>
            <a:endParaRPr lang="en-GB">
              <a:cs typeface="Calibri" panose="020F0502020204030204"/>
            </a:endParaRPr>
          </a:p>
        </p:txBody>
      </p:sp>
    </p:spTree>
    <p:extLst>
      <p:ext uri="{BB962C8B-B14F-4D97-AF65-F5344CB8AC3E}">
        <p14:creationId xmlns:p14="http://schemas.microsoft.com/office/powerpoint/2010/main" val="35552082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78170-A201-C8FC-7BDF-1F0BD533AED8}"/>
              </a:ext>
            </a:extLst>
          </p:cNvPr>
          <p:cNvSpPr>
            <a:spLocks noGrp="1"/>
          </p:cNvSpPr>
          <p:nvPr>
            <p:ph type="title"/>
          </p:nvPr>
        </p:nvSpPr>
        <p:spPr/>
        <p:txBody>
          <a:bodyPr/>
          <a:lstStyle/>
          <a:p>
            <a:r>
              <a:rPr lang="en-GB"/>
              <a:t>Collaboration Methods</a:t>
            </a:r>
          </a:p>
        </p:txBody>
      </p:sp>
      <p:sp>
        <p:nvSpPr>
          <p:cNvPr id="3" name="Content Placeholder 2">
            <a:extLst>
              <a:ext uri="{FF2B5EF4-FFF2-40B4-BE49-F238E27FC236}">
                <a16:creationId xmlns:a16="http://schemas.microsoft.com/office/drawing/2014/main" id="{F15D1B06-AB89-B006-444F-5CF6B3CD3DA0}"/>
              </a:ext>
            </a:extLst>
          </p:cNvPr>
          <p:cNvSpPr>
            <a:spLocks noGrp="1"/>
          </p:cNvSpPr>
          <p:nvPr>
            <p:ph idx="1"/>
          </p:nvPr>
        </p:nvSpPr>
        <p:spPr>
          <a:xfrm>
            <a:off x="838200" y="1825624"/>
            <a:ext cx="10515600" cy="5297552"/>
          </a:xfrm>
        </p:spPr>
        <p:txBody>
          <a:bodyPr anchor="t">
            <a:normAutofit/>
          </a:bodyPr>
          <a:lstStyle/>
          <a:p>
            <a:pPr marL="0" indent="0">
              <a:buNone/>
            </a:pPr>
            <a:r>
              <a:rPr lang="en-GB" sz="2000"/>
              <a:t>We used multiple methods to assist in collaboration.</a:t>
            </a:r>
            <a:endParaRPr lang="en-GB" sz="2000">
              <a:cs typeface="Calibri"/>
            </a:endParaRPr>
          </a:p>
          <a:p>
            <a:pPr marL="0" indent="0">
              <a:buNone/>
            </a:pPr>
            <a:r>
              <a:rPr lang="en-GB" sz="2000">
                <a:cs typeface="Calibri"/>
              </a:rPr>
              <a:t>Git Hub allowed us to sync the project on all our devices. It also allowed us to keep track of changes made by each member of the group.</a:t>
            </a:r>
          </a:p>
          <a:p>
            <a:pPr marL="0" indent="0">
              <a:buNone/>
            </a:pPr>
            <a:endParaRPr lang="en-GB" sz="2000">
              <a:cs typeface="Calibri"/>
            </a:endParaRPr>
          </a:p>
          <a:p>
            <a:pPr marL="0" indent="0">
              <a:buNone/>
            </a:pPr>
            <a:r>
              <a:rPr lang="en-GB" sz="2000">
                <a:cs typeface="Calibri"/>
              </a:rPr>
              <a:t>After we finished planning the project, we made an asset list that allowed us to split the models we were creating between us equally. It also ensured that we didn't create any repeat models.</a:t>
            </a:r>
          </a:p>
          <a:p>
            <a:pPr marL="0" indent="0">
              <a:buNone/>
            </a:pPr>
            <a:endParaRPr lang="en-GB" sz="2000">
              <a:cs typeface="Calibri"/>
            </a:endParaRPr>
          </a:p>
          <a:p>
            <a:pPr marL="0" indent="0">
              <a:buNone/>
            </a:pPr>
            <a:r>
              <a:rPr lang="en-GB" sz="2000">
                <a:cs typeface="Calibri"/>
              </a:rPr>
              <a:t>To communicate when outside of university we used Discord. It allowed us to create a group chat for us to talk in and gave us the option of 'pinning' messages for future use, keeping all the important stuff in one place.</a:t>
            </a:r>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cs typeface="Calibri" panose="020F0502020204030204"/>
            </a:endParaRPr>
          </a:p>
          <a:p>
            <a:pPr marL="0" indent="0">
              <a:buNone/>
            </a:pPr>
            <a:endParaRPr lang="en-GB" sz="2000">
              <a:cs typeface="Calibri" panose="020F0502020204030204"/>
            </a:endParaRPr>
          </a:p>
          <a:p>
            <a:pPr marL="0" indent="0">
              <a:buNone/>
            </a:pPr>
            <a:endParaRPr lang="en-GB">
              <a:cs typeface="Calibri" panose="020F0502020204030204"/>
            </a:endParaRPr>
          </a:p>
        </p:txBody>
      </p:sp>
    </p:spTree>
    <p:extLst>
      <p:ext uri="{BB962C8B-B14F-4D97-AF65-F5344CB8AC3E}">
        <p14:creationId xmlns:p14="http://schemas.microsoft.com/office/powerpoint/2010/main" val="508693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50733B6-1C3E-1AFB-2BE3-C6A61C93AE45}"/>
              </a:ext>
            </a:extLst>
          </p:cNvPr>
          <p:cNvSpPr>
            <a:spLocks noGrp="1"/>
          </p:cNvSpPr>
          <p:nvPr>
            <p:ph type="title"/>
          </p:nvPr>
        </p:nvSpPr>
        <p:spPr/>
        <p:txBody>
          <a:bodyPr/>
          <a:lstStyle/>
          <a:p>
            <a:r>
              <a:rPr lang="en-GB"/>
              <a:t>Luke Morgan</a:t>
            </a:r>
          </a:p>
        </p:txBody>
      </p:sp>
      <p:sp>
        <p:nvSpPr>
          <p:cNvPr id="5" name="Text Placeholder 4">
            <a:extLst>
              <a:ext uri="{FF2B5EF4-FFF2-40B4-BE49-F238E27FC236}">
                <a16:creationId xmlns:a16="http://schemas.microsoft.com/office/drawing/2014/main" id="{087FE644-3C43-0610-CE19-C898B0584AEC}"/>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170821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78170-A201-C8FC-7BDF-1F0BD533AED8}"/>
              </a:ext>
            </a:extLst>
          </p:cNvPr>
          <p:cNvSpPr>
            <a:spLocks noGrp="1"/>
          </p:cNvSpPr>
          <p:nvPr>
            <p:ph type="title"/>
          </p:nvPr>
        </p:nvSpPr>
        <p:spPr/>
        <p:txBody>
          <a:bodyPr/>
          <a:lstStyle/>
          <a:p>
            <a:r>
              <a:rPr lang="en-GB"/>
              <a:t>Research</a:t>
            </a:r>
            <a:endParaRPr lang="en-GB">
              <a:cs typeface="Calibri Light"/>
            </a:endParaRPr>
          </a:p>
        </p:txBody>
      </p:sp>
      <p:sp>
        <p:nvSpPr>
          <p:cNvPr id="3" name="Content Placeholder 2">
            <a:extLst>
              <a:ext uri="{FF2B5EF4-FFF2-40B4-BE49-F238E27FC236}">
                <a16:creationId xmlns:a16="http://schemas.microsoft.com/office/drawing/2014/main" id="{F15D1B06-AB89-B006-444F-5CF6B3CD3DA0}"/>
              </a:ext>
            </a:extLst>
          </p:cNvPr>
          <p:cNvSpPr>
            <a:spLocks noGrp="1"/>
          </p:cNvSpPr>
          <p:nvPr>
            <p:ph idx="1"/>
          </p:nvPr>
        </p:nvSpPr>
        <p:spPr>
          <a:xfrm>
            <a:off x="838200" y="1862346"/>
            <a:ext cx="10515600" cy="4104058"/>
          </a:xfrm>
        </p:spPr>
        <p:txBody>
          <a:bodyPr anchor="t">
            <a:normAutofit/>
          </a:bodyPr>
          <a:lstStyle/>
          <a:p>
            <a:pPr marL="0" indent="0">
              <a:buNone/>
            </a:pPr>
            <a:r>
              <a:rPr lang="en-GB" sz="2000">
                <a:cs typeface="Calibri"/>
              </a:rPr>
              <a:t>The first model I made was the typewriter. I looked at some typewriters from the 1930s and found a design I liked I then took some inspiration from star wars and took over technologies from the era and bolted it on like a viewing port from a camera, I also made the writer display a hologram rather than paper.</a:t>
            </a:r>
          </a:p>
          <a:p>
            <a:pPr marL="0" indent="0">
              <a:buNone/>
            </a:pPr>
            <a:r>
              <a:rPr lang="en-GB" sz="2000">
                <a:cs typeface="Calibri"/>
              </a:rPr>
              <a:t>For the rest of the furniture, I used designs from the Ikea website. I then made the models using the dimensions from the furniture as a reference</a:t>
            </a:r>
          </a:p>
        </p:txBody>
      </p:sp>
      <p:pic>
        <p:nvPicPr>
          <p:cNvPr id="6" name="Picture 6" descr="Diagram, shape&#10;&#10;Description automatically generated">
            <a:extLst>
              <a:ext uri="{FF2B5EF4-FFF2-40B4-BE49-F238E27FC236}">
                <a16:creationId xmlns:a16="http://schemas.microsoft.com/office/drawing/2014/main" id="{C33CD519-39E8-378B-8FD4-F92A9894E58B}"/>
              </a:ext>
            </a:extLst>
          </p:cNvPr>
          <p:cNvPicPr>
            <a:picLocks noChangeAspect="1"/>
          </p:cNvPicPr>
          <p:nvPr/>
        </p:nvPicPr>
        <p:blipFill>
          <a:blip r:embed="rId2"/>
          <a:stretch>
            <a:fillRect/>
          </a:stretch>
        </p:blipFill>
        <p:spPr>
          <a:xfrm>
            <a:off x="3732029" y="4186038"/>
            <a:ext cx="3407734" cy="1799737"/>
          </a:xfrm>
          <a:prstGeom prst="rect">
            <a:avLst/>
          </a:prstGeom>
        </p:spPr>
      </p:pic>
      <p:pic>
        <p:nvPicPr>
          <p:cNvPr id="7" name="Picture 7" descr="A picture containing diagram&#10;&#10;Description automatically generated">
            <a:extLst>
              <a:ext uri="{FF2B5EF4-FFF2-40B4-BE49-F238E27FC236}">
                <a16:creationId xmlns:a16="http://schemas.microsoft.com/office/drawing/2014/main" id="{5CE1954E-13E5-C87E-3793-33C28832CC98}"/>
              </a:ext>
            </a:extLst>
          </p:cNvPr>
          <p:cNvPicPr>
            <a:picLocks noChangeAspect="1"/>
          </p:cNvPicPr>
          <p:nvPr/>
        </p:nvPicPr>
        <p:blipFill>
          <a:blip r:embed="rId3"/>
          <a:stretch>
            <a:fillRect/>
          </a:stretch>
        </p:blipFill>
        <p:spPr>
          <a:xfrm>
            <a:off x="7947093" y="4188205"/>
            <a:ext cx="3522920" cy="1842002"/>
          </a:xfrm>
          <a:prstGeom prst="rect">
            <a:avLst/>
          </a:prstGeom>
        </p:spPr>
      </p:pic>
      <p:sp>
        <p:nvSpPr>
          <p:cNvPr id="8" name="TextBox 7">
            <a:extLst>
              <a:ext uri="{FF2B5EF4-FFF2-40B4-BE49-F238E27FC236}">
                <a16:creationId xmlns:a16="http://schemas.microsoft.com/office/drawing/2014/main" id="{BEEE29CC-DF1B-9714-F594-A7890D28D0F2}"/>
              </a:ext>
            </a:extLst>
          </p:cNvPr>
          <p:cNvSpPr txBox="1"/>
          <p:nvPr/>
        </p:nvSpPr>
        <p:spPr>
          <a:xfrm>
            <a:off x="7141535" y="4226441"/>
            <a:ext cx="55820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cs typeface="Calibri"/>
              </a:rPr>
              <a:t>[1]</a:t>
            </a:r>
            <a:endParaRPr lang="en-US"/>
          </a:p>
        </p:txBody>
      </p:sp>
      <p:sp>
        <p:nvSpPr>
          <p:cNvPr id="9" name="TextBox 8">
            <a:extLst>
              <a:ext uri="{FF2B5EF4-FFF2-40B4-BE49-F238E27FC236}">
                <a16:creationId xmlns:a16="http://schemas.microsoft.com/office/drawing/2014/main" id="{22A5FBCA-CA79-6A22-FEA0-492B76B6F936}"/>
              </a:ext>
            </a:extLst>
          </p:cNvPr>
          <p:cNvSpPr txBox="1"/>
          <p:nvPr/>
        </p:nvSpPr>
        <p:spPr>
          <a:xfrm>
            <a:off x="11474302" y="4182138"/>
            <a:ext cx="55820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cs typeface="Calibri"/>
              </a:rPr>
              <a:t>[2]</a:t>
            </a:r>
            <a:endParaRPr lang="en-US"/>
          </a:p>
        </p:txBody>
      </p:sp>
      <p:pic>
        <p:nvPicPr>
          <p:cNvPr id="10" name="Picture 10" descr="A picture containing typewriter&#10;&#10;Description automatically generated">
            <a:extLst>
              <a:ext uri="{FF2B5EF4-FFF2-40B4-BE49-F238E27FC236}">
                <a16:creationId xmlns:a16="http://schemas.microsoft.com/office/drawing/2014/main" id="{1C8DD7EA-BA41-06C5-3391-3BB9995D81F8}"/>
              </a:ext>
            </a:extLst>
          </p:cNvPr>
          <p:cNvPicPr>
            <a:picLocks noChangeAspect="1"/>
          </p:cNvPicPr>
          <p:nvPr/>
        </p:nvPicPr>
        <p:blipFill>
          <a:blip r:embed="rId4"/>
          <a:stretch>
            <a:fillRect/>
          </a:stretch>
        </p:blipFill>
        <p:spPr>
          <a:xfrm>
            <a:off x="650993" y="4110924"/>
            <a:ext cx="2743200" cy="2060448"/>
          </a:xfrm>
          <a:prstGeom prst="rect">
            <a:avLst/>
          </a:prstGeom>
        </p:spPr>
      </p:pic>
    </p:spTree>
    <p:extLst>
      <p:ext uri="{BB962C8B-B14F-4D97-AF65-F5344CB8AC3E}">
        <p14:creationId xmlns:p14="http://schemas.microsoft.com/office/powerpoint/2010/main" val="32472831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4CA9C-EE0C-D367-3D70-1CD2D91F0D84}"/>
              </a:ext>
            </a:extLst>
          </p:cNvPr>
          <p:cNvSpPr>
            <a:spLocks noGrp="1"/>
          </p:cNvSpPr>
          <p:nvPr>
            <p:ph type="title"/>
          </p:nvPr>
        </p:nvSpPr>
        <p:spPr/>
        <p:txBody>
          <a:bodyPr/>
          <a:lstStyle/>
          <a:p>
            <a:r>
              <a:rPr lang="en-US">
                <a:cs typeface="Calibri Light"/>
              </a:rPr>
              <a:t>Mood board</a:t>
            </a:r>
            <a:endParaRPr lang="en-US"/>
          </a:p>
        </p:txBody>
      </p:sp>
      <p:pic>
        <p:nvPicPr>
          <p:cNvPr id="4" name="Picture 4" descr="A picture containing automaton&#10;&#10;Description automatically generated">
            <a:extLst>
              <a:ext uri="{FF2B5EF4-FFF2-40B4-BE49-F238E27FC236}">
                <a16:creationId xmlns:a16="http://schemas.microsoft.com/office/drawing/2014/main" id="{9679099A-C62E-0855-A596-63EAE70DA638}"/>
              </a:ext>
            </a:extLst>
          </p:cNvPr>
          <p:cNvPicPr>
            <a:picLocks noChangeAspect="1"/>
          </p:cNvPicPr>
          <p:nvPr/>
        </p:nvPicPr>
        <p:blipFill>
          <a:blip r:embed="rId2"/>
          <a:stretch>
            <a:fillRect/>
          </a:stretch>
        </p:blipFill>
        <p:spPr>
          <a:xfrm>
            <a:off x="9297565" y="1992489"/>
            <a:ext cx="1687240" cy="4114800"/>
          </a:xfrm>
          <a:prstGeom prst="rect">
            <a:avLst/>
          </a:prstGeom>
        </p:spPr>
      </p:pic>
      <p:pic>
        <p:nvPicPr>
          <p:cNvPr id="5" name="Picture 5" descr="A picture containing toy, automaton, different&#10;&#10;Description automatically generated">
            <a:extLst>
              <a:ext uri="{FF2B5EF4-FFF2-40B4-BE49-F238E27FC236}">
                <a16:creationId xmlns:a16="http://schemas.microsoft.com/office/drawing/2014/main" id="{F7120860-71F8-0B6E-BDE8-85F4B88C6E9A}"/>
              </a:ext>
            </a:extLst>
          </p:cNvPr>
          <p:cNvPicPr>
            <a:picLocks noChangeAspect="1"/>
          </p:cNvPicPr>
          <p:nvPr/>
        </p:nvPicPr>
        <p:blipFill rotWithShape="1">
          <a:blip r:embed="rId3"/>
          <a:srcRect l="5747" t="6022" r="5231" b="4301"/>
          <a:stretch/>
        </p:blipFill>
        <p:spPr>
          <a:xfrm>
            <a:off x="5447181" y="2067967"/>
            <a:ext cx="2307545" cy="4115353"/>
          </a:xfrm>
          <a:prstGeom prst="rect">
            <a:avLst/>
          </a:prstGeom>
        </p:spPr>
      </p:pic>
      <p:pic>
        <p:nvPicPr>
          <p:cNvPr id="7" name="Picture 7">
            <a:extLst>
              <a:ext uri="{FF2B5EF4-FFF2-40B4-BE49-F238E27FC236}">
                <a16:creationId xmlns:a16="http://schemas.microsoft.com/office/drawing/2014/main" id="{DBCBEF3A-B795-B6FD-7A4A-2637E46D409A}"/>
              </a:ext>
            </a:extLst>
          </p:cNvPr>
          <p:cNvPicPr>
            <a:picLocks noChangeAspect="1"/>
          </p:cNvPicPr>
          <p:nvPr/>
        </p:nvPicPr>
        <p:blipFill>
          <a:blip r:embed="rId4"/>
          <a:stretch>
            <a:fillRect/>
          </a:stretch>
        </p:blipFill>
        <p:spPr>
          <a:xfrm>
            <a:off x="1158993" y="1903691"/>
            <a:ext cx="2743200" cy="2260397"/>
          </a:xfrm>
          <a:prstGeom prst="rect">
            <a:avLst/>
          </a:prstGeom>
        </p:spPr>
      </p:pic>
      <p:sp>
        <p:nvSpPr>
          <p:cNvPr id="8" name="TextBox 7">
            <a:extLst>
              <a:ext uri="{FF2B5EF4-FFF2-40B4-BE49-F238E27FC236}">
                <a16:creationId xmlns:a16="http://schemas.microsoft.com/office/drawing/2014/main" id="{335E629B-0438-318C-2174-A19F3A1CCC1C}"/>
              </a:ext>
            </a:extLst>
          </p:cNvPr>
          <p:cNvSpPr txBox="1"/>
          <p:nvPr/>
        </p:nvSpPr>
        <p:spPr>
          <a:xfrm>
            <a:off x="3979333" y="1890888"/>
            <a:ext cx="5456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cs typeface="Calibri"/>
              </a:rPr>
              <a:t>[4]</a:t>
            </a:r>
            <a:endParaRPr lang="en-US"/>
          </a:p>
        </p:txBody>
      </p:sp>
      <p:sp>
        <p:nvSpPr>
          <p:cNvPr id="3" name="TextBox 2">
            <a:extLst>
              <a:ext uri="{FF2B5EF4-FFF2-40B4-BE49-F238E27FC236}">
                <a16:creationId xmlns:a16="http://schemas.microsoft.com/office/drawing/2014/main" id="{6ECB1BA9-4781-D4FE-C549-8D30A425C7C3}"/>
              </a:ext>
            </a:extLst>
          </p:cNvPr>
          <p:cNvSpPr txBox="1"/>
          <p:nvPr/>
        </p:nvSpPr>
        <p:spPr>
          <a:xfrm>
            <a:off x="7744046" y="2046767"/>
            <a:ext cx="56706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cs typeface="Calibri"/>
              </a:rPr>
              <a:t>[5]</a:t>
            </a:r>
            <a:endParaRPr lang="en-US"/>
          </a:p>
        </p:txBody>
      </p:sp>
      <p:sp>
        <p:nvSpPr>
          <p:cNvPr id="9" name="TextBox 8">
            <a:extLst>
              <a:ext uri="{FF2B5EF4-FFF2-40B4-BE49-F238E27FC236}">
                <a16:creationId xmlns:a16="http://schemas.microsoft.com/office/drawing/2014/main" id="{140B0C48-F23B-62AF-E418-FAB6DB0333B0}"/>
              </a:ext>
            </a:extLst>
          </p:cNvPr>
          <p:cNvSpPr txBox="1"/>
          <p:nvPr/>
        </p:nvSpPr>
        <p:spPr>
          <a:xfrm>
            <a:off x="10995837" y="2020186"/>
            <a:ext cx="6645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cs typeface="Calibri"/>
              </a:rPr>
              <a:t>[6]</a:t>
            </a:r>
            <a:endParaRPr lang="en-US"/>
          </a:p>
        </p:txBody>
      </p:sp>
    </p:spTree>
    <p:extLst>
      <p:ext uri="{BB962C8B-B14F-4D97-AF65-F5344CB8AC3E}">
        <p14:creationId xmlns:p14="http://schemas.microsoft.com/office/powerpoint/2010/main" val="8090505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1C0B8-3C7C-6E76-FB11-9CE56D7805CC}"/>
              </a:ext>
            </a:extLst>
          </p:cNvPr>
          <p:cNvSpPr>
            <a:spLocks noGrp="1"/>
          </p:cNvSpPr>
          <p:nvPr>
            <p:ph type="title"/>
          </p:nvPr>
        </p:nvSpPr>
        <p:spPr/>
        <p:txBody>
          <a:bodyPr/>
          <a:lstStyle/>
          <a:p>
            <a:r>
              <a:rPr lang="en-US">
                <a:cs typeface="Calibri Light"/>
              </a:rPr>
              <a:t>Models</a:t>
            </a:r>
            <a:endParaRPr lang="en-US"/>
          </a:p>
        </p:txBody>
      </p:sp>
      <p:pic>
        <p:nvPicPr>
          <p:cNvPr id="4" name="Picture 4" descr="A picture containing indoor&#10;&#10;Description automatically generated">
            <a:extLst>
              <a:ext uri="{FF2B5EF4-FFF2-40B4-BE49-F238E27FC236}">
                <a16:creationId xmlns:a16="http://schemas.microsoft.com/office/drawing/2014/main" id="{95668E3C-85D0-B1D0-C877-0AFD3AD9520A}"/>
              </a:ext>
            </a:extLst>
          </p:cNvPr>
          <p:cNvPicPr>
            <a:picLocks noChangeAspect="1"/>
          </p:cNvPicPr>
          <p:nvPr/>
        </p:nvPicPr>
        <p:blipFill>
          <a:blip r:embed="rId2"/>
          <a:stretch>
            <a:fillRect/>
          </a:stretch>
        </p:blipFill>
        <p:spPr>
          <a:xfrm>
            <a:off x="556919" y="1839585"/>
            <a:ext cx="2743200" cy="2200459"/>
          </a:xfrm>
          <a:prstGeom prst="rect">
            <a:avLst/>
          </a:prstGeom>
        </p:spPr>
      </p:pic>
      <p:pic>
        <p:nvPicPr>
          <p:cNvPr id="5" name="Picture 5" descr="A picture containing text, dark&#10;&#10;Description automatically generated">
            <a:extLst>
              <a:ext uri="{FF2B5EF4-FFF2-40B4-BE49-F238E27FC236}">
                <a16:creationId xmlns:a16="http://schemas.microsoft.com/office/drawing/2014/main" id="{6943D412-66B1-FEEF-7DA0-3738323B2D30}"/>
              </a:ext>
            </a:extLst>
          </p:cNvPr>
          <p:cNvPicPr>
            <a:picLocks noChangeAspect="1"/>
          </p:cNvPicPr>
          <p:nvPr/>
        </p:nvPicPr>
        <p:blipFill>
          <a:blip r:embed="rId3"/>
          <a:stretch>
            <a:fillRect/>
          </a:stretch>
        </p:blipFill>
        <p:spPr>
          <a:xfrm>
            <a:off x="3915364" y="1836955"/>
            <a:ext cx="3674534" cy="2186905"/>
          </a:xfrm>
          <a:prstGeom prst="rect">
            <a:avLst/>
          </a:prstGeom>
        </p:spPr>
      </p:pic>
      <p:pic>
        <p:nvPicPr>
          <p:cNvPr id="6" name="Picture 6" descr="A picture containing text, stationary, box, envelope&#10;&#10;Description automatically generated">
            <a:extLst>
              <a:ext uri="{FF2B5EF4-FFF2-40B4-BE49-F238E27FC236}">
                <a16:creationId xmlns:a16="http://schemas.microsoft.com/office/drawing/2014/main" id="{884F8DB8-3075-CA1C-4170-4C1392CA99F5}"/>
              </a:ext>
            </a:extLst>
          </p:cNvPr>
          <p:cNvPicPr>
            <a:picLocks noChangeAspect="1"/>
          </p:cNvPicPr>
          <p:nvPr/>
        </p:nvPicPr>
        <p:blipFill>
          <a:blip r:embed="rId4"/>
          <a:stretch>
            <a:fillRect/>
          </a:stretch>
        </p:blipFill>
        <p:spPr>
          <a:xfrm>
            <a:off x="8223956" y="1834121"/>
            <a:ext cx="3524014" cy="2192571"/>
          </a:xfrm>
          <a:prstGeom prst="rect">
            <a:avLst/>
          </a:prstGeom>
        </p:spPr>
      </p:pic>
      <p:pic>
        <p:nvPicPr>
          <p:cNvPr id="7" name="Picture 7" descr="A picture containing text, businesscard&#10;&#10;Description automatically generated">
            <a:extLst>
              <a:ext uri="{FF2B5EF4-FFF2-40B4-BE49-F238E27FC236}">
                <a16:creationId xmlns:a16="http://schemas.microsoft.com/office/drawing/2014/main" id="{ED140D72-BC4C-F67C-8859-838B22F864DD}"/>
              </a:ext>
            </a:extLst>
          </p:cNvPr>
          <p:cNvPicPr>
            <a:picLocks noChangeAspect="1"/>
          </p:cNvPicPr>
          <p:nvPr/>
        </p:nvPicPr>
        <p:blipFill>
          <a:blip r:embed="rId5"/>
          <a:stretch>
            <a:fillRect/>
          </a:stretch>
        </p:blipFill>
        <p:spPr>
          <a:xfrm>
            <a:off x="554949" y="4251690"/>
            <a:ext cx="3581553" cy="2196123"/>
          </a:xfrm>
          <a:prstGeom prst="rect">
            <a:avLst/>
          </a:prstGeom>
        </p:spPr>
      </p:pic>
      <p:pic>
        <p:nvPicPr>
          <p:cNvPr id="8" name="Picture 8" descr="A picture containing seat, sofa, furniture, indoor&#10;&#10;Description automatically generated">
            <a:extLst>
              <a:ext uri="{FF2B5EF4-FFF2-40B4-BE49-F238E27FC236}">
                <a16:creationId xmlns:a16="http://schemas.microsoft.com/office/drawing/2014/main" id="{26C4B50A-2602-C4FE-BCDE-636188B79CE8}"/>
              </a:ext>
            </a:extLst>
          </p:cNvPr>
          <p:cNvPicPr>
            <a:picLocks noChangeAspect="1"/>
          </p:cNvPicPr>
          <p:nvPr/>
        </p:nvPicPr>
        <p:blipFill>
          <a:blip r:embed="rId6"/>
          <a:stretch>
            <a:fillRect/>
          </a:stretch>
        </p:blipFill>
        <p:spPr>
          <a:xfrm>
            <a:off x="4352260" y="4296568"/>
            <a:ext cx="3150781" cy="2154608"/>
          </a:xfrm>
          <a:prstGeom prst="rect">
            <a:avLst/>
          </a:prstGeom>
        </p:spPr>
      </p:pic>
      <p:pic>
        <p:nvPicPr>
          <p:cNvPr id="10" name="Picture 10" descr="A picture containing text&#10;&#10;Description automatically generated">
            <a:extLst>
              <a:ext uri="{FF2B5EF4-FFF2-40B4-BE49-F238E27FC236}">
                <a16:creationId xmlns:a16="http://schemas.microsoft.com/office/drawing/2014/main" id="{AD054735-73B1-F964-A80D-72CDFF01675C}"/>
              </a:ext>
            </a:extLst>
          </p:cNvPr>
          <p:cNvPicPr>
            <a:picLocks noChangeAspect="1"/>
          </p:cNvPicPr>
          <p:nvPr/>
        </p:nvPicPr>
        <p:blipFill>
          <a:blip r:embed="rId7"/>
          <a:stretch>
            <a:fillRect/>
          </a:stretch>
        </p:blipFill>
        <p:spPr>
          <a:xfrm>
            <a:off x="8162261" y="4253770"/>
            <a:ext cx="3150781" cy="2151600"/>
          </a:xfrm>
          <a:prstGeom prst="rect">
            <a:avLst/>
          </a:prstGeom>
        </p:spPr>
      </p:pic>
    </p:spTree>
    <p:extLst>
      <p:ext uri="{BB962C8B-B14F-4D97-AF65-F5344CB8AC3E}">
        <p14:creationId xmlns:p14="http://schemas.microsoft.com/office/powerpoint/2010/main" val="25732891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927CB-5E78-B1B2-F984-327158AE16B6}"/>
              </a:ext>
            </a:extLst>
          </p:cNvPr>
          <p:cNvSpPr>
            <a:spLocks noGrp="1"/>
          </p:cNvSpPr>
          <p:nvPr>
            <p:ph type="title"/>
          </p:nvPr>
        </p:nvSpPr>
        <p:spPr/>
        <p:txBody>
          <a:bodyPr/>
          <a:lstStyle/>
          <a:p>
            <a:r>
              <a:rPr lang="en-US">
                <a:cs typeface="Calibri Light"/>
              </a:rPr>
              <a:t>Models 2</a:t>
            </a:r>
            <a:endParaRPr lang="en-US"/>
          </a:p>
        </p:txBody>
      </p:sp>
      <p:pic>
        <p:nvPicPr>
          <p:cNvPr id="5" name="Picture 9" descr="A picture containing indoor, furniture, cabinet&#10;&#10;Description automatically generated">
            <a:extLst>
              <a:ext uri="{FF2B5EF4-FFF2-40B4-BE49-F238E27FC236}">
                <a16:creationId xmlns:a16="http://schemas.microsoft.com/office/drawing/2014/main" id="{69F07527-B797-8D91-9415-25FF0A43E8A4}"/>
              </a:ext>
            </a:extLst>
          </p:cNvPr>
          <p:cNvPicPr>
            <a:picLocks noChangeAspect="1"/>
          </p:cNvPicPr>
          <p:nvPr/>
        </p:nvPicPr>
        <p:blipFill>
          <a:blip r:embed="rId2"/>
          <a:stretch>
            <a:fillRect/>
          </a:stretch>
        </p:blipFill>
        <p:spPr>
          <a:xfrm>
            <a:off x="690143" y="2453560"/>
            <a:ext cx="1943045" cy="3695842"/>
          </a:xfrm>
          <a:prstGeom prst="rect">
            <a:avLst/>
          </a:prstGeom>
        </p:spPr>
      </p:pic>
      <p:pic>
        <p:nvPicPr>
          <p:cNvPr id="6" name="Picture 6" descr="A picture containing text, wooden, container, box&#10;&#10;Description automatically generated">
            <a:extLst>
              <a:ext uri="{FF2B5EF4-FFF2-40B4-BE49-F238E27FC236}">
                <a16:creationId xmlns:a16="http://schemas.microsoft.com/office/drawing/2014/main" id="{FA2DE864-28EF-0DAF-B8B0-D569BFD42E08}"/>
              </a:ext>
            </a:extLst>
          </p:cNvPr>
          <p:cNvPicPr>
            <a:picLocks noChangeAspect="1"/>
          </p:cNvPicPr>
          <p:nvPr/>
        </p:nvPicPr>
        <p:blipFill>
          <a:blip r:embed="rId3"/>
          <a:stretch>
            <a:fillRect/>
          </a:stretch>
        </p:blipFill>
        <p:spPr>
          <a:xfrm>
            <a:off x="3143956" y="2375567"/>
            <a:ext cx="2743200" cy="2313830"/>
          </a:xfrm>
          <a:prstGeom prst="rect">
            <a:avLst/>
          </a:prstGeom>
        </p:spPr>
      </p:pic>
      <p:pic>
        <p:nvPicPr>
          <p:cNvPr id="7" name="Picture 7" descr="A picture containing text, typewriter&#10;&#10;Description automatically generated">
            <a:extLst>
              <a:ext uri="{FF2B5EF4-FFF2-40B4-BE49-F238E27FC236}">
                <a16:creationId xmlns:a16="http://schemas.microsoft.com/office/drawing/2014/main" id="{5835D47D-BC4C-6ABD-508B-2172E78EA2E5}"/>
              </a:ext>
            </a:extLst>
          </p:cNvPr>
          <p:cNvPicPr>
            <a:picLocks noChangeAspect="1"/>
          </p:cNvPicPr>
          <p:nvPr/>
        </p:nvPicPr>
        <p:blipFill>
          <a:blip r:embed="rId4"/>
          <a:stretch>
            <a:fillRect/>
          </a:stretch>
        </p:blipFill>
        <p:spPr>
          <a:xfrm>
            <a:off x="6596474" y="2300512"/>
            <a:ext cx="2743200" cy="2633272"/>
          </a:xfrm>
          <a:prstGeom prst="rect">
            <a:avLst/>
          </a:prstGeom>
        </p:spPr>
      </p:pic>
    </p:spTree>
    <p:extLst>
      <p:ext uri="{BB962C8B-B14F-4D97-AF65-F5344CB8AC3E}">
        <p14:creationId xmlns:p14="http://schemas.microsoft.com/office/powerpoint/2010/main" val="37212167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35402-7E8E-404E-C8A5-AA8AA1DD2FD7}"/>
              </a:ext>
            </a:extLst>
          </p:cNvPr>
          <p:cNvSpPr>
            <a:spLocks noGrp="1"/>
          </p:cNvSpPr>
          <p:nvPr>
            <p:ph type="title"/>
          </p:nvPr>
        </p:nvSpPr>
        <p:spPr/>
        <p:txBody>
          <a:bodyPr/>
          <a:lstStyle/>
          <a:p>
            <a:r>
              <a:rPr lang="en-US">
                <a:cs typeface="Calibri Light"/>
              </a:rPr>
              <a:t>Character design</a:t>
            </a:r>
            <a:endParaRPr lang="en-US"/>
          </a:p>
        </p:txBody>
      </p:sp>
      <p:pic>
        <p:nvPicPr>
          <p:cNvPr id="4" name="Picture 4" descr="A picture containing toy, automaton&#10;&#10;Description automatically generated">
            <a:extLst>
              <a:ext uri="{FF2B5EF4-FFF2-40B4-BE49-F238E27FC236}">
                <a16:creationId xmlns:a16="http://schemas.microsoft.com/office/drawing/2014/main" id="{6387D10E-022D-BF3C-DE03-EFFFB266D427}"/>
              </a:ext>
            </a:extLst>
          </p:cNvPr>
          <p:cNvPicPr>
            <a:picLocks noGrp="1" noChangeAspect="1"/>
          </p:cNvPicPr>
          <p:nvPr>
            <p:ph idx="1"/>
          </p:nvPr>
        </p:nvPicPr>
        <p:blipFill>
          <a:blip r:embed="rId2"/>
          <a:stretch>
            <a:fillRect/>
          </a:stretch>
        </p:blipFill>
        <p:spPr>
          <a:xfrm>
            <a:off x="714855" y="2248393"/>
            <a:ext cx="2736850" cy="3649133"/>
          </a:xfrm>
        </p:spPr>
      </p:pic>
      <p:sp>
        <p:nvSpPr>
          <p:cNvPr id="5" name="TextBox 4">
            <a:extLst>
              <a:ext uri="{FF2B5EF4-FFF2-40B4-BE49-F238E27FC236}">
                <a16:creationId xmlns:a16="http://schemas.microsoft.com/office/drawing/2014/main" id="{A2B0EF19-3A3E-4599-E8F1-C87B81CFD495}"/>
              </a:ext>
            </a:extLst>
          </p:cNvPr>
          <p:cNvSpPr txBox="1"/>
          <p:nvPr/>
        </p:nvSpPr>
        <p:spPr>
          <a:xfrm>
            <a:off x="4031511" y="2286000"/>
            <a:ext cx="722127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The initial idea was to have the detective as a charter in z-Brush</a:t>
            </a:r>
          </a:p>
          <a:p>
            <a:r>
              <a:rPr lang="en-US">
                <a:cs typeface="Calibri"/>
              </a:rPr>
              <a:t>This changed and then we were going to have the detective as a modified police robot. I made the model(left) in maya however we were unable to get him working in engine as none of the group had the technical knowledge to rig the character and we didn’t have enough time left to learn it.</a:t>
            </a:r>
          </a:p>
        </p:txBody>
      </p:sp>
    </p:spTree>
    <p:extLst>
      <p:ext uri="{BB962C8B-B14F-4D97-AF65-F5344CB8AC3E}">
        <p14:creationId xmlns:p14="http://schemas.microsoft.com/office/powerpoint/2010/main" val="19782643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50733B6-1C3E-1AFB-2BE3-C6A61C93AE45}"/>
              </a:ext>
            </a:extLst>
          </p:cNvPr>
          <p:cNvSpPr>
            <a:spLocks noGrp="1"/>
          </p:cNvSpPr>
          <p:nvPr>
            <p:ph type="title"/>
          </p:nvPr>
        </p:nvSpPr>
        <p:spPr/>
        <p:txBody>
          <a:bodyPr/>
          <a:lstStyle/>
          <a:p>
            <a:r>
              <a:rPr lang="en-GB"/>
              <a:t>Thomas Nurse</a:t>
            </a:r>
          </a:p>
        </p:txBody>
      </p:sp>
      <p:sp>
        <p:nvSpPr>
          <p:cNvPr id="5" name="Text Placeholder 4">
            <a:extLst>
              <a:ext uri="{FF2B5EF4-FFF2-40B4-BE49-F238E27FC236}">
                <a16:creationId xmlns:a16="http://schemas.microsoft.com/office/drawing/2014/main" id="{087FE644-3C43-0610-CE19-C898B0584AEC}"/>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7827007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78170-A201-C8FC-7BDF-1F0BD533AED8}"/>
              </a:ext>
            </a:extLst>
          </p:cNvPr>
          <p:cNvSpPr>
            <a:spLocks noGrp="1"/>
          </p:cNvSpPr>
          <p:nvPr>
            <p:ph type="title"/>
          </p:nvPr>
        </p:nvSpPr>
        <p:spPr>
          <a:xfrm>
            <a:off x="685801" y="609600"/>
            <a:ext cx="7931149" cy="847413"/>
          </a:xfrm>
        </p:spPr>
        <p:txBody>
          <a:bodyPr>
            <a:normAutofit/>
          </a:bodyPr>
          <a:lstStyle/>
          <a:p>
            <a:r>
              <a:rPr lang="en-GB" sz="4400" b="1">
                <a:latin typeface="+mn-lt"/>
              </a:rPr>
              <a:t>Models</a:t>
            </a:r>
          </a:p>
        </p:txBody>
      </p:sp>
      <p:pic>
        <p:nvPicPr>
          <p:cNvPr id="24" name="Picture 23">
            <a:extLst>
              <a:ext uri="{FF2B5EF4-FFF2-40B4-BE49-F238E27FC236}">
                <a16:creationId xmlns:a16="http://schemas.microsoft.com/office/drawing/2014/main" id="{1609511E-6979-1A70-EDDA-953797F75978}"/>
              </a:ext>
            </a:extLst>
          </p:cNvPr>
          <p:cNvPicPr>
            <a:picLocks noChangeAspect="1"/>
          </p:cNvPicPr>
          <p:nvPr/>
        </p:nvPicPr>
        <p:blipFill>
          <a:blip r:embed="rId2"/>
          <a:stretch>
            <a:fillRect/>
          </a:stretch>
        </p:blipFill>
        <p:spPr>
          <a:xfrm>
            <a:off x="4416646" y="1547700"/>
            <a:ext cx="3058155" cy="2494751"/>
          </a:xfrm>
          <a:prstGeom prst="rect">
            <a:avLst/>
          </a:prstGeom>
        </p:spPr>
      </p:pic>
      <p:pic>
        <p:nvPicPr>
          <p:cNvPr id="28" name="Picture 27">
            <a:extLst>
              <a:ext uri="{FF2B5EF4-FFF2-40B4-BE49-F238E27FC236}">
                <a16:creationId xmlns:a16="http://schemas.microsoft.com/office/drawing/2014/main" id="{DA3A8542-857B-4DC9-47D0-DE9C84BCBF7F}"/>
              </a:ext>
            </a:extLst>
          </p:cNvPr>
          <p:cNvPicPr>
            <a:picLocks noChangeAspect="1"/>
          </p:cNvPicPr>
          <p:nvPr/>
        </p:nvPicPr>
        <p:blipFill>
          <a:blip r:embed="rId3"/>
          <a:stretch>
            <a:fillRect/>
          </a:stretch>
        </p:blipFill>
        <p:spPr>
          <a:xfrm>
            <a:off x="5945724" y="4121299"/>
            <a:ext cx="2518319" cy="2646904"/>
          </a:xfrm>
          <a:prstGeom prst="rect">
            <a:avLst/>
          </a:prstGeom>
        </p:spPr>
      </p:pic>
      <p:pic>
        <p:nvPicPr>
          <p:cNvPr id="30" name="Picture 29">
            <a:extLst>
              <a:ext uri="{FF2B5EF4-FFF2-40B4-BE49-F238E27FC236}">
                <a16:creationId xmlns:a16="http://schemas.microsoft.com/office/drawing/2014/main" id="{612A9E37-70A1-91F6-9DB5-1D4A5231A1CB}"/>
              </a:ext>
            </a:extLst>
          </p:cNvPr>
          <p:cNvPicPr>
            <a:picLocks noChangeAspect="1"/>
          </p:cNvPicPr>
          <p:nvPr/>
        </p:nvPicPr>
        <p:blipFill>
          <a:blip r:embed="rId4"/>
          <a:stretch>
            <a:fillRect/>
          </a:stretch>
        </p:blipFill>
        <p:spPr>
          <a:xfrm>
            <a:off x="111851" y="4121300"/>
            <a:ext cx="3204641" cy="2642578"/>
          </a:xfrm>
          <a:prstGeom prst="rect">
            <a:avLst/>
          </a:prstGeom>
        </p:spPr>
      </p:pic>
      <p:pic>
        <p:nvPicPr>
          <p:cNvPr id="32" name="Picture 31">
            <a:extLst>
              <a:ext uri="{FF2B5EF4-FFF2-40B4-BE49-F238E27FC236}">
                <a16:creationId xmlns:a16="http://schemas.microsoft.com/office/drawing/2014/main" id="{D22242A4-2511-66FB-510D-2513486B9FC1}"/>
              </a:ext>
            </a:extLst>
          </p:cNvPr>
          <p:cNvPicPr>
            <a:picLocks noChangeAspect="1"/>
          </p:cNvPicPr>
          <p:nvPr/>
        </p:nvPicPr>
        <p:blipFill>
          <a:blip r:embed="rId5"/>
          <a:stretch>
            <a:fillRect/>
          </a:stretch>
        </p:blipFill>
        <p:spPr>
          <a:xfrm>
            <a:off x="1809870" y="1554289"/>
            <a:ext cx="2516735" cy="2495606"/>
          </a:xfrm>
          <a:prstGeom prst="rect">
            <a:avLst/>
          </a:prstGeom>
        </p:spPr>
      </p:pic>
      <p:pic>
        <p:nvPicPr>
          <p:cNvPr id="34" name="Picture 33">
            <a:extLst>
              <a:ext uri="{FF2B5EF4-FFF2-40B4-BE49-F238E27FC236}">
                <a16:creationId xmlns:a16="http://schemas.microsoft.com/office/drawing/2014/main" id="{0ECDCDF7-AE3C-D5A6-C35E-B21EE780E919}"/>
              </a:ext>
            </a:extLst>
          </p:cNvPr>
          <p:cNvPicPr>
            <a:picLocks noChangeAspect="1"/>
          </p:cNvPicPr>
          <p:nvPr/>
        </p:nvPicPr>
        <p:blipFill>
          <a:blip r:embed="rId6"/>
          <a:stretch>
            <a:fillRect/>
          </a:stretch>
        </p:blipFill>
        <p:spPr>
          <a:xfrm>
            <a:off x="98631" y="1554289"/>
            <a:ext cx="1628026" cy="2488162"/>
          </a:xfrm>
          <a:prstGeom prst="rect">
            <a:avLst/>
          </a:prstGeom>
        </p:spPr>
      </p:pic>
      <p:pic>
        <p:nvPicPr>
          <p:cNvPr id="36" name="Picture 35">
            <a:extLst>
              <a:ext uri="{FF2B5EF4-FFF2-40B4-BE49-F238E27FC236}">
                <a16:creationId xmlns:a16="http://schemas.microsoft.com/office/drawing/2014/main" id="{7472EBEC-378C-37AE-6D7D-A51EEEA4E5EA}"/>
              </a:ext>
            </a:extLst>
          </p:cNvPr>
          <p:cNvPicPr>
            <a:picLocks noChangeAspect="1"/>
          </p:cNvPicPr>
          <p:nvPr/>
        </p:nvPicPr>
        <p:blipFill>
          <a:blip r:embed="rId7"/>
          <a:stretch>
            <a:fillRect/>
          </a:stretch>
        </p:blipFill>
        <p:spPr>
          <a:xfrm>
            <a:off x="7555397" y="1554289"/>
            <a:ext cx="908646" cy="2478948"/>
          </a:xfrm>
          <a:prstGeom prst="rect">
            <a:avLst/>
          </a:prstGeom>
        </p:spPr>
      </p:pic>
      <p:pic>
        <p:nvPicPr>
          <p:cNvPr id="40" name="Picture 39">
            <a:extLst>
              <a:ext uri="{FF2B5EF4-FFF2-40B4-BE49-F238E27FC236}">
                <a16:creationId xmlns:a16="http://schemas.microsoft.com/office/drawing/2014/main" id="{FD6E512B-1ED0-5DB1-86B8-B07C24FCCEFE}"/>
              </a:ext>
            </a:extLst>
          </p:cNvPr>
          <p:cNvPicPr>
            <a:picLocks noChangeAspect="1"/>
          </p:cNvPicPr>
          <p:nvPr/>
        </p:nvPicPr>
        <p:blipFill>
          <a:blip r:embed="rId8"/>
          <a:stretch>
            <a:fillRect/>
          </a:stretch>
        </p:blipFill>
        <p:spPr>
          <a:xfrm>
            <a:off x="3385119" y="4121299"/>
            <a:ext cx="2402126" cy="2642578"/>
          </a:xfrm>
          <a:prstGeom prst="rect">
            <a:avLst/>
          </a:prstGeom>
        </p:spPr>
      </p:pic>
      <p:sp>
        <p:nvSpPr>
          <p:cNvPr id="51" name="TextBox 50">
            <a:extLst>
              <a:ext uri="{FF2B5EF4-FFF2-40B4-BE49-F238E27FC236}">
                <a16:creationId xmlns:a16="http://schemas.microsoft.com/office/drawing/2014/main" id="{8B953A92-4128-5A45-AEFF-0A83B5C9FFEF}"/>
              </a:ext>
            </a:extLst>
          </p:cNvPr>
          <p:cNvSpPr txBox="1"/>
          <p:nvPr/>
        </p:nvSpPr>
        <p:spPr>
          <a:xfrm>
            <a:off x="8616950" y="1554289"/>
            <a:ext cx="3463199" cy="3416320"/>
          </a:xfrm>
          <a:prstGeom prst="rect">
            <a:avLst/>
          </a:prstGeom>
          <a:noFill/>
        </p:spPr>
        <p:txBody>
          <a:bodyPr wrap="square" rtlCol="0">
            <a:spAutoFit/>
          </a:bodyPr>
          <a:lstStyle/>
          <a:p>
            <a:r>
              <a:rPr lang="en-GB"/>
              <a:t>I used Blender for my Models.</a:t>
            </a:r>
          </a:p>
          <a:p>
            <a:endParaRPr lang="en-GB"/>
          </a:p>
          <a:p>
            <a:r>
              <a:rPr lang="en-GB"/>
              <a:t>Since I was learning from scratch I decided to use a variety of different techniques to achieve my end goals so I could gather experience with them. </a:t>
            </a:r>
          </a:p>
          <a:p>
            <a:endParaRPr lang="en-GB"/>
          </a:p>
          <a:p>
            <a:r>
              <a:rPr lang="en-GB"/>
              <a:t>Some Models were made using pure quad modelling, while others used Boolean operations heavily to achieve the desired effect.</a:t>
            </a:r>
          </a:p>
        </p:txBody>
      </p:sp>
    </p:spTree>
    <p:extLst>
      <p:ext uri="{BB962C8B-B14F-4D97-AF65-F5344CB8AC3E}">
        <p14:creationId xmlns:p14="http://schemas.microsoft.com/office/powerpoint/2010/main" val="39151602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78170-A201-C8FC-7BDF-1F0BD533AED8}"/>
              </a:ext>
            </a:extLst>
          </p:cNvPr>
          <p:cNvSpPr>
            <a:spLocks noGrp="1"/>
          </p:cNvSpPr>
          <p:nvPr>
            <p:ph type="title"/>
          </p:nvPr>
        </p:nvSpPr>
        <p:spPr>
          <a:xfrm>
            <a:off x="711200" y="609601"/>
            <a:ext cx="7905750" cy="812556"/>
          </a:xfrm>
        </p:spPr>
        <p:txBody>
          <a:bodyPr>
            <a:normAutofit fontScale="90000"/>
          </a:bodyPr>
          <a:lstStyle/>
          <a:p>
            <a:r>
              <a:rPr lang="en-GB" sz="4800" b="1">
                <a:latin typeface="+mn-lt"/>
              </a:rPr>
              <a:t>Models</a:t>
            </a:r>
          </a:p>
        </p:txBody>
      </p:sp>
      <p:pic>
        <p:nvPicPr>
          <p:cNvPr id="3" name="Picture 2">
            <a:extLst>
              <a:ext uri="{FF2B5EF4-FFF2-40B4-BE49-F238E27FC236}">
                <a16:creationId xmlns:a16="http://schemas.microsoft.com/office/drawing/2014/main" id="{B74D6621-3D88-49E0-FE1B-F957024FF03F}"/>
              </a:ext>
            </a:extLst>
          </p:cNvPr>
          <p:cNvPicPr>
            <a:picLocks noChangeAspect="1"/>
          </p:cNvPicPr>
          <p:nvPr/>
        </p:nvPicPr>
        <p:blipFill rotWithShape="1">
          <a:blip r:embed="rId2"/>
          <a:srcRect l="3494" r="2241"/>
          <a:stretch/>
        </p:blipFill>
        <p:spPr>
          <a:xfrm>
            <a:off x="3142298" y="1523801"/>
            <a:ext cx="1966063" cy="2064865"/>
          </a:xfrm>
          <a:prstGeom prst="rect">
            <a:avLst/>
          </a:prstGeom>
        </p:spPr>
      </p:pic>
      <p:pic>
        <p:nvPicPr>
          <p:cNvPr id="4" name="Picture 3">
            <a:extLst>
              <a:ext uri="{FF2B5EF4-FFF2-40B4-BE49-F238E27FC236}">
                <a16:creationId xmlns:a16="http://schemas.microsoft.com/office/drawing/2014/main" id="{504DBABA-6410-A72C-4EAD-F06B656D48B9}"/>
              </a:ext>
            </a:extLst>
          </p:cNvPr>
          <p:cNvPicPr>
            <a:picLocks noChangeAspect="1"/>
          </p:cNvPicPr>
          <p:nvPr/>
        </p:nvPicPr>
        <p:blipFill rotWithShape="1">
          <a:blip r:embed="rId3"/>
          <a:srcRect l="21023" r="21154"/>
          <a:stretch/>
        </p:blipFill>
        <p:spPr>
          <a:xfrm>
            <a:off x="6681725" y="1523801"/>
            <a:ext cx="1362395" cy="4343630"/>
          </a:xfrm>
          <a:prstGeom prst="rect">
            <a:avLst/>
          </a:prstGeom>
        </p:spPr>
      </p:pic>
      <p:pic>
        <p:nvPicPr>
          <p:cNvPr id="6" name="Picture 5">
            <a:extLst>
              <a:ext uri="{FF2B5EF4-FFF2-40B4-BE49-F238E27FC236}">
                <a16:creationId xmlns:a16="http://schemas.microsoft.com/office/drawing/2014/main" id="{E64AEDFD-E46E-129A-31A9-632BB5534CD0}"/>
              </a:ext>
            </a:extLst>
          </p:cNvPr>
          <p:cNvPicPr>
            <a:picLocks noChangeAspect="1"/>
          </p:cNvPicPr>
          <p:nvPr/>
        </p:nvPicPr>
        <p:blipFill>
          <a:blip r:embed="rId4"/>
          <a:stretch>
            <a:fillRect/>
          </a:stretch>
        </p:blipFill>
        <p:spPr>
          <a:xfrm>
            <a:off x="3142299" y="3654230"/>
            <a:ext cx="1966063" cy="2207458"/>
          </a:xfrm>
          <a:prstGeom prst="rect">
            <a:avLst/>
          </a:prstGeom>
        </p:spPr>
      </p:pic>
      <p:pic>
        <p:nvPicPr>
          <p:cNvPr id="8" name="Picture 7">
            <a:extLst>
              <a:ext uri="{FF2B5EF4-FFF2-40B4-BE49-F238E27FC236}">
                <a16:creationId xmlns:a16="http://schemas.microsoft.com/office/drawing/2014/main" id="{1123953F-9B00-5E1B-F46A-358089B4B9EB}"/>
              </a:ext>
            </a:extLst>
          </p:cNvPr>
          <p:cNvPicPr>
            <a:picLocks noChangeAspect="1"/>
          </p:cNvPicPr>
          <p:nvPr/>
        </p:nvPicPr>
        <p:blipFill>
          <a:blip r:embed="rId5"/>
          <a:stretch>
            <a:fillRect/>
          </a:stretch>
        </p:blipFill>
        <p:spPr>
          <a:xfrm>
            <a:off x="5215410" y="1523801"/>
            <a:ext cx="1360831" cy="4337888"/>
          </a:xfrm>
          <a:prstGeom prst="rect">
            <a:avLst/>
          </a:prstGeom>
        </p:spPr>
      </p:pic>
      <p:pic>
        <p:nvPicPr>
          <p:cNvPr id="10" name="Picture 9">
            <a:extLst>
              <a:ext uri="{FF2B5EF4-FFF2-40B4-BE49-F238E27FC236}">
                <a16:creationId xmlns:a16="http://schemas.microsoft.com/office/drawing/2014/main" id="{456E6D95-8E72-BBE1-87C3-A8C537FEB2CF}"/>
              </a:ext>
            </a:extLst>
          </p:cNvPr>
          <p:cNvPicPr>
            <a:picLocks noChangeAspect="1"/>
          </p:cNvPicPr>
          <p:nvPr/>
        </p:nvPicPr>
        <p:blipFill>
          <a:blip r:embed="rId6"/>
          <a:stretch>
            <a:fillRect/>
          </a:stretch>
        </p:blipFill>
        <p:spPr>
          <a:xfrm>
            <a:off x="8149604" y="1523801"/>
            <a:ext cx="3899453" cy="3098003"/>
          </a:xfrm>
          <a:prstGeom prst="rect">
            <a:avLst/>
          </a:prstGeom>
        </p:spPr>
      </p:pic>
      <p:pic>
        <p:nvPicPr>
          <p:cNvPr id="12" name="Picture 11">
            <a:extLst>
              <a:ext uri="{FF2B5EF4-FFF2-40B4-BE49-F238E27FC236}">
                <a16:creationId xmlns:a16="http://schemas.microsoft.com/office/drawing/2014/main" id="{AD3597E4-6BA8-DD9A-08B0-DFC0250BAA8F}"/>
              </a:ext>
            </a:extLst>
          </p:cNvPr>
          <p:cNvPicPr>
            <a:picLocks noChangeAspect="1"/>
          </p:cNvPicPr>
          <p:nvPr/>
        </p:nvPicPr>
        <p:blipFill>
          <a:blip r:embed="rId7"/>
          <a:stretch>
            <a:fillRect/>
          </a:stretch>
        </p:blipFill>
        <p:spPr>
          <a:xfrm>
            <a:off x="8146526" y="4736117"/>
            <a:ext cx="3902531" cy="1125571"/>
          </a:xfrm>
          <a:prstGeom prst="rect">
            <a:avLst/>
          </a:prstGeom>
        </p:spPr>
      </p:pic>
      <p:pic>
        <p:nvPicPr>
          <p:cNvPr id="14" name="Picture 13">
            <a:extLst>
              <a:ext uri="{FF2B5EF4-FFF2-40B4-BE49-F238E27FC236}">
                <a16:creationId xmlns:a16="http://schemas.microsoft.com/office/drawing/2014/main" id="{DD33364D-4321-0A22-224C-62EF1308F1D4}"/>
              </a:ext>
            </a:extLst>
          </p:cNvPr>
          <p:cNvPicPr>
            <a:picLocks noChangeAspect="1"/>
          </p:cNvPicPr>
          <p:nvPr/>
        </p:nvPicPr>
        <p:blipFill>
          <a:blip r:embed="rId8"/>
          <a:stretch>
            <a:fillRect/>
          </a:stretch>
        </p:blipFill>
        <p:spPr>
          <a:xfrm>
            <a:off x="131170" y="1523801"/>
            <a:ext cx="2944007" cy="4337887"/>
          </a:xfrm>
          <a:prstGeom prst="rect">
            <a:avLst/>
          </a:prstGeom>
        </p:spPr>
      </p:pic>
    </p:spTree>
    <p:extLst>
      <p:ext uri="{BB962C8B-B14F-4D97-AF65-F5344CB8AC3E}">
        <p14:creationId xmlns:p14="http://schemas.microsoft.com/office/powerpoint/2010/main" val="34259237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78170-A201-C8FC-7BDF-1F0BD533AED8}"/>
              </a:ext>
            </a:extLst>
          </p:cNvPr>
          <p:cNvSpPr>
            <a:spLocks noGrp="1"/>
          </p:cNvSpPr>
          <p:nvPr>
            <p:ph type="title"/>
          </p:nvPr>
        </p:nvSpPr>
        <p:spPr>
          <a:xfrm>
            <a:off x="413349" y="348344"/>
            <a:ext cx="7995923" cy="797422"/>
          </a:xfrm>
        </p:spPr>
        <p:txBody>
          <a:bodyPr>
            <a:normAutofit/>
          </a:bodyPr>
          <a:lstStyle/>
          <a:p>
            <a:r>
              <a:rPr lang="en-GB" sz="4400" b="1">
                <a:latin typeface="+mn-lt"/>
              </a:rPr>
              <a:t>Texturing</a:t>
            </a:r>
          </a:p>
        </p:txBody>
      </p:sp>
      <p:pic>
        <p:nvPicPr>
          <p:cNvPr id="5" name="Picture 4" descr="A wooden cabinet with drawers&#10;&#10;Description automatically generated with low confidence">
            <a:extLst>
              <a:ext uri="{FF2B5EF4-FFF2-40B4-BE49-F238E27FC236}">
                <a16:creationId xmlns:a16="http://schemas.microsoft.com/office/drawing/2014/main" id="{143956D3-59A4-B0DF-FBD4-49C11DC1AA8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68521" y="3933387"/>
            <a:ext cx="2640751" cy="2640751"/>
          </a:xfrm>
          <a:prstGeom prst="rect">
            <a:avLst/>
          </a:prstGeom>
        </p:spPr>
      </p:pic>
      <p:pic>
        <p:nvPicPr>
          <p:cNvPr id="7" name="Picture 6" descr="A picture containing cabinet, wall, indoor&#10;&#10;Description automatically generated">
            <a:extLst>
              <a:ext uri="{FF2B5EF4-FFF2-40B4-BE49-F238E27FC236}">
                <a16:creationId xmlns:a16="http://schemas.microsoft.com/office/drawing/2014/main" id="{7C28838C-7E28-826B-8236-C92A0744C9D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58549" y="1219201"/>
            <a:ext cx="2640751" cy="2640751"/>
          </a:xfrm>
          <a:prstGeom prst="rect">
            <a:avLst/>
          </a:prstGeom>
        </p:spPr>
      </p:pic>
      <p:pic>
        <p:nvPicPr>
          <p:cNvPr id="9" name="Picture 8" descr="A picture containing wall, indoor, yellow, blender&#10;&#10;Description automatically generated">
            <a:extLst>
              <a:ext uri="{FF2B5EF4-FFF2-40B4-BE49-F238E27FC236}">
                <a16:creationId xmlns:a16="http://schemas.microsoft.com/office/drawing/2014/main" id="{BDB5D476-2D43-6949-41A8-9EF6AFFB33C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58549" y="3929173"/>
            <a:ext cx="2640751" cy="2640751"/>
          </a:xfrm>
          <a:prstGeom prst="rect">
            <a:avLst/>
          </a:prstGeom>
        </p:spPr>
      </p:pic>
      <p:pic>
        <p:nvPicPr>
          <p:cNvPr id="11" name="Picture 10">
            <a:extLst>
              <a:ext uri="{FF2B5EF4-FFF2-40B4-BE49-F238E27FC236}">
                <a16:creationId xmlns:a16="http://schemas.microsoft.com/office/drawing/2014/main" id="{80659471-CBA1-BA89-0F3E-9F5F6D54017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68521" y="1214987"/>
            <a:ext cx="2640751" cy="2640751"/>
          </a:xfrm>
          <a:prstGeom prst="rect">
            <a:avLst/>
          </a:prstGeom>
        </p:spPr>
      </p:pic>
      <p:pic>
        <p:nvPicPr>
          <p:cNvPr id="13" name="Picture 12" descr="A picture containing wall, indoor, floor, desk&#10;&#10;Description automatically generated">
            <a:extLst>
              <a:ext uri="{FF2B5EF4-FFF2-40B4-BE49-F238E27FC236}">
                <a16:creationId xmlns:a16="http://schemas.microsoft.com/office/drawing/2014/main" id="{BE9D5314-AACC-0B50-3875-26A9DCBC6E0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52684" y="3933280"/>
            <a:ext cx="2636644" cy="2636644"/>
          </a:xfrm>
          <a:prstGeom prst="rect">
            <a:avLst/>
          </a:prstGeom>
        </p:spPr>
      </p:pic>
      <p:pic>
        <p:nvPicPr>
          <p:cNvPr id="15" name="Picture 14" descr="A picture containing wall, bottle, indoor, counter&#10;&#10;Description automatically generated">
            <a:extLst>
              <a:ext uri="{FF2B5EF4-FFF2-40B4-BE49-F238E27FC236}">
                <a16:creationId xmlns:a16="http://schemas.microsoft.com/office/drawing/2014/main" id="{A079585E-DEB2-1169-F37F-B65DAF73647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48577" y="1214987"/>
            <a:ext cx="2640751" cy="2640751"/>
          </a:xfrm>
          <a:prstGeom prst="rect">
            <a:avLst/>
          </a:prstGeom>
        </p:spPr>
      </p:pic>
      <p:sp>
        <p:nvSpPr>
          <p:cNvPr id="3" name="TextBox 2">
            <a:extLst>
              <a:ext uri="{FF2B5EF4-FFF2-40B4-BE49-F238E27FC236}">
                <a16:creationId xmlns:a16="http://schemas.microsoft.com/office/drawing/2014/main" id="{7EF9F11A-F6D3-08CD-266B-FF510E6EB3EF}"/>
              </a:ext>
            </a:extLst>
          </p:cNvPr>
          <p:cNvSpPr txBox="1"/>
          <p:nvPr/>
        </p:nvSpPr>
        <p:spPr>
          <a:xfrm>
            <a:off x="8643075" y="2563076"/>
            <a:ext cx="3348627" cy="2585323"/>
          </a:xfrm>
          <a:prstGeom prst="rect">
            <a:avLst/>
          </a:prstGeom>
          <a:noFill/>
        </p:spPr>
        <p:txBody>
          <a:bodyPr wrap="square" rtlCol="0">
            <a:spAutoFit/>
          </a:bodyPr>
          <a:lstStyle/>
          <a:p>
            <a:r>
              <a:rPr lang="en-GB"/>
              <a:t>For texturing I used substance painter.</a:t>
            </a:r>
          </a:p>
          <a:p>
            <a:endParaRPr lang="en-GB"/>
          </a:p>
          <a:p>
            <a:r>
              <a:rPr lang="en-GB"/>
              <a:t>I when texturing I decided that I wanted to use a consistent theme throughout many of my assets.</a:t>
            </a:r>
          </a:p>
          <a:p>
            <a:endParaRPr lang="en-GB"/>
          </a:p>
          <a:p>
            <a:r>
              <a:rPr lang="en-GB"/>
              <a:t>I used similar metals over my assets to help with this.</a:t>
            </a:r>
          </a:p>
        </p:txBody>
      </p:sp>
    </p:spTree>
    <p:extLst>
      <p:ext uri="{BB962C8B-B14F-4D97-AF65-F5344CB8AC3E}">
        <p14:creationId xmlns:p14="http://schemas.microsoft.com/office/powerpoint/2010/main" val="16309382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58A6F-861F-4826-00CA-42D8C4205BB4}"/>
              </a:ext>
            </a:extLst>
          </p:cNvPr>
          <p:cNvSpPr>
            <a:spLocks noGrp="1"/>
          </p:cNvSpPr>
          <p:nvPr>
            <p:ph type="title"/>
          </p:nvPr>
        </p:nvSpPr>
        <p:spPr/>
        <p:txBody>
          <a:bodyPr>
            <a:normAutofit/>
          </a:bodyPr>
          <a:lstStyle/>
          <a:p>
            <a:r>
              <a:rPr lang="en-GB" sz="4400" b="1">
                <a:latin typeface="+mn-lt"/>
              </a:rPr>
              <a:t>Research</a:t>
            </a:r>
          </a:p>
        </p:txBody>
      </p:sp>
      <p:pic>
        <p:nvPicPr>
          <p:cNvPr id="5" name="Content Placeholder 4">
            <a:extLst>
              <a:ext uri="{FF2B5EF4-FFF2-40B4-BE49-F238E27FC236}">
                <a16:creationId xmlns:a16="http://schemas.microsoft.com/office/drawing/2014/main" id="{842D1497-93E7-DE2B-B6F3-497E953F2A4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6756" y="1800066"/>
            <a:ext cx="2076790" cy="2786743"/>
          </a:xfrm>
        </p:spPr>
      </p:pic>
      <p:sp>
        <p:nvSpPr>
          <p:cNvPr id="10" name="TextBox 9">
            <a:extLst>
              <a:ext uri="{FF2B5EF4-FFF2-40B4-BE49-F238E27FC236}">
                <a16:creationId xmlns:a16="http://schemas.microsoft.com/office/drawing/2014/main" id="{B790B8EB-A7A1-2D84-B18B-73DF33965082}"/>
              </a:ext>
            </a:extLst>
          </p:cNvPr>
          <p:cNvSpPr txBox="1"/>
          <p:nvPr/>
        </p:nvSpPr>
        <p:spPr>
          <a:xfrm>
            <a:off x="1898352" y="4586809"/>
            <a:ext cx="462343" cy="369332"/>
          </a:xfrm>
          <a:prstGeom prst="rect">
            <a:avLst/>
          </a:prstGeom>
          <a:noFill/>
        </p:spPr>
        <p:txBody>
          <a:bodyPr wrap="square" rtlCol="0">
            <a:spAutoFit/>
          </a:bodyPr>
          <a:lstStyle/>
          <a:p>
            <a:r>
              <a:rPr lang="en-GB"/>
              <a:t>[1]</a:t>
            </a:r>
          </a:p>
        </p:txBody>
      </p:sp>
      <p:grpSp>
        <p:nvGrpSpPr>
          <p:cNvPr id="12" name="Group 11">
            <a:extLst>
              <a:ext uri="{FF2B5EF4-FFF2-40B4-BE49-F238E27FC236}">
                <a16:creationId xmlns:a16="http://schemas.microsoft.com/office/drawing/2014/main" id="{F5D046BB-D993-B4CD-AA4F-031C1CA223C3}"/>
              </a:ext>
            </a:extLst>
          </p:cNvPr>
          <p:cNvGrpSpPr/>
          <p:nvPr/>
        </p:nvGrpSpPr>
        <p:grpSpPr>
          <a:xfrm>
            <a:off x="2299574" y="1778459"/>
            <a:ext cx="2351315" cy="3130144"/>
            <a:chOff x="3298371" y="1814968"/>
            <a:chExt cx="3019004" cy="4018993"/>
          </a:xfrm>
        </p:grpSpPr>
        <p:pic>
          <p:nvPicPr>
            <p:cNvPr id="9" name="Picture 8">
              <a:extLst>
                <a:ext uri="{FF2B5EF4-FFF2-40B4-BE49-F238E27FC236}">
                  <a16:creationId xmlns:a16="http://schemas.microsoft.com/office/drawing/2014/main" id="{EE30DA1A-77EB-ED57-D48B-3FE37442F76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98371" y="1814968"/>
              <a:ext cx="2919730" cy="3649662"/>
            </a:xfrm>
            <a:prstGeom prst="rect">
              <a:avLst/>
            </a:prstGeom>
          </p:spPr>
        </p:pic>
        <p:sp>
          <p:nvSpPr>
            <p:cNvPr id="11" name="TextBox 10">
              <a:extLst>
                <a:ext uri="{FF2B5EF4-FFF2-40B4-BE49-F238E27FC236}">
                  <a16:creationId xmlns:a16="http://schemas.microsoft.com/office/drawing/2014/main" id="{939F14C5-162C-BF14-AD28-66C5C63B98DE}"/>
                </a:ext>
              </a:extLst>
            </p:cNvPr>
            <p:cNvSpPr txBox="1"/>
            <p:nvPr/>
          </p:nvSpPr>
          <p:spPr>
            <a:xfrm>
              <a:off x="5874625" y="5464629"/>
              <a:ext cx="442750" cy="369332"/>
            </a:xfrm>
            <a:prstGeom prst="rect">
              <a:avLst/>
            </a:prstGeom>
            <a:noFill/>
          </p:spPr>
          <p:txBody>
            <a:bodyPr wrap="none" rtlCol="0">
              <a:spAutoFit/>
            </a:bodyPr>
            <a:lstStyle/>
            <a:p>
              <a:r>
                <a:rPr lang="en-GB"/>
                <a:t>[2]</a:t>
              </a:r>
            </a:p>
          </p:txBody>
        </p:sp>
      </p:grpSp>
      <p:grpSp>
        <p:nvGrpSpPr>
          <p:cNvPr id="16" name="Group 15">
            <a:extLst>
              <a:ext uri="{FF2B5EF4-FFF2-40B4-BE49-F238E27FC236}">
                <a16:creationId xmlns:a16="http://schemas.microsoft.com/office/drawing/2014/main" id="{882C16D8-1C5E-D494-EA06-33F3C76DAAE2}"/>
              </a:ext>
            </a:extLst>
          </p:cNvPr>
          <p:cNvGrpSpPr/>
          <p:nvPr/>
        </p:nvGrpSpPr>
        <p:grpSpPr>
          <a:xfrm>
            <a:off x="4614729" y="1778459"/>
            <a:ext cx="2049479" cy="3190461"/>
            <a:chOff x="5437323" y="1814966"/>
            <a:chExt cx="2049479" cy="3190461"/>
          </a:xfrm>
        </p:grpSpPr>
        <p:pic>
          <p:nvPicPr>
            <p:cNvPr id="14" name="Picture 13">
              <a:extLst>
                <a:ext uri="{FF2B5EF4-FFF2-40B4-BE49-F238E27FC236}">
                  <a16:creationId xmlns:a16="http://schemas.microsoft.com/office/drawing/2014/main" id="{17803C3E-C515-A9FE-2085-B6B68E367B6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37323" y="1814966"/>
              <a:ext cx="1907025" cy="2842495"/>
            </a:xfrm>
            <a:prstGeom prst="rect">
              <a:avLst/>
            </a:prstGeom>
          </p:spPr>
        </p:pic>
        <p:sp>
          <p:nvSpPr>
            <p:cNvPr id="15" name="TextBox 14">
              <a:extLst>
                <a:ext uri="{FF2B5EF4-FFF2-40B4-BE49-F238E27FC236}">
                  <a16:creationId xmlns:a16="http://schemas.microsoft.com/office/drawing/2014/main" id="{9EF1762F-D8A2-F7D4-FE98-9009047279AD}"/>
                </a:ext>
              </a:extLst>
            </p:cNvPr>
            <p:cNvSpPr txBox="1"/>
            <p:nvPr/>
          </p:nvSpPr>
          <p:spPr>
            <a:xfrm>
              <a:off x="7024459" y="4636095"/>
              <a:ext cx="462343" cy="369332"/>
            </a:xfrm>
            <a:prstGeom prst="rect">
              <a:avLst/>
            </a:prstGeom>
            <a:noFill/>
          </p:spPr>
          <p:txBody>
            <a:bodyPr wrap="square" rtlCol="0">
              <a:spAutoFit/>
            </a:bodyPr>
            <a:lstStyle/>
            <a:p>
              <a:r>
                <a:rPr lang="en-GB"/>
                <a:t>[3]</a:t>
              </a:r>
            </a:p>
          </p:txBody>
        </p:sp>
      </p:grpSp>
      <p:grpSp>
        <p:nvGrpSpPr>
          <p:cNvPr id="20" name="Group 19">
            <a:extLst>
              <a:ext uri="{FF2B5EF4-FFF2-40B4-BE49-F238E27FC236}">
                <a16:creationId xmlns:a16="http://schemas.microsoft.com/office/drawing/2014/main" id="{C82CD347-5676-06AD-BB9A-03FFA584E843}"/>
              </a:ext>
            </a:extLst>
          </p:cNvPr>
          <p:cNvGrpSpPr/>
          <p:nvPr/>
        </p:nvGrpSpPr>
        <p:grpSpPr>
          <a:xfrm>
            <a:off x="6562912" y="1775934"/>
            <a:ext cx="2049479" cy="3192986"/>
            <a:chOff x="7607720" y="1792966"/>
            <a:chExt cx="2049479" cy="3192986"/>
          </a:xfrm>
        </p:grpSpPr>
        <p:pic>
          <p:nvPicPr>
            <p:cNvPr id="18" name="Picture 17">
              <a:extLst>
                <a:ext uri="{FF2B5EF4-FFF2-40B4-BE49-F238E27FC236}">
                  <a16:creationId xmlns:a16="http://schemas.microsoft.com/office/drawing/2014/main" id="{F6991A34-2938-4198-23A8-3114039B6B0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607720" y="1792966"/>
              <a:ext cx="1886079" cy="2842495"/>
            </a:xfrm>
            <a:prstGeom prst="rect">
              <a:avLst/>
            </a:prstGeom>
          </p:spPr>
        </p:pic>
        <p:sp>
          <p:nvSpPr>
            <p:cNvPr id="19" name="TextBox 18">
              <a:extLst>
                <a:ext uri="{FF2B5EF4-FFF2-40B4-BE49-F238E27FC236}">
                  <a16:creationId xmlns:a16="http://schemas.microsoft.com/office/drawing/2014/main" id="{A2B033B3-A7FA-3FBA-397A-CA58E4B440DC}"/>
                </a:ext>
              </a:extLst>
            </p:cNvPr>
            <p:cNvSpPr txBox="1"/>
            <p:nvPr/>
          </p:nvSpPr>
          <p:spPr>
            <a:xfrm>
              <a:off x="9194856" y="4616620"/>
              <a:ext cx="462343" cy="369332"/>
            </a:xfrm>
            <a:prstGeom prst="rect">
              <a:avLst/>
            </a:prstGeom>
            <a:noFill/>
          </p:spPr>
          <p:txBody>
            <a:bodyPr wrap="square" rtlCol="0">
              <a:spAutoFit/>
            </a:bodyPr>
            <a:lstStyle/>
            <a:p>
              <a:r>
                <a:rPr lang="en-GB"/>
                <a:t>[4]</a:t>
              </a:r>
            </a:p>
          </p:txBody>
        </p:sp>
      </p:grpSp>
      <p:grpSp>
        <p:nvGrpSpPr>
          <p:cNvPr id="24" name="Group 23">
            <a:extLst>
              <a:ext uri="{FF2B5EF4-FFF2-40B4-BE49-F238E27FC236}">
                <a16:creationId xmlns:a16="http://schemas.microsoft.com/office/drawing/2014/main" id="{4D6B7B37-23A9-CE09-BF95-E96FF3D35075}"/>
              </a:ext>
            </a:extLst>
          </p:cNvPr>
          <p:cNvGrpSpPr/>
          <p:nvPr/>
        </p:nvGrpSpPr>
        <p:grpSpPr>
          <a:xfrm>
            <a:off x="8490149" y="1775934"/>
            <a:ext cx="3701851" cy="3282433"/>
            <a:chOff x="8790695" y="1792966"/>
            <a:chExt cx="3368044" cy="2788682"/>
          </a:xfrm>
        </p:grpSpPr>
        <p:pic>
          <p:nvPicPr>
            <p:cNvPr id="22" name="Picture 21">
              <a:extLst>
                <a:ext uri="{FF2B5EF4-FFF2-40B4-BE49-F238E27FC236}">
                  <a16:creationId xmlns:a16="http://schemas.microsoft.com/office/drawing/2014/main" id="{DE73D629-3A00-FF8A-1748-0AA7507B0CA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790695" y="1792966"/>
              <a:ext cx="3305175" cy="2419350"/>
            </a:xfrm>
            <a:prstGeom prst="rect">
              <a:avLst/>
            </a:prstGeom>
          </p:spPr>
        </p:pic>
        <p:sp>
          <p:nvSpPr>
            <p:cNvPr id="23" name="TextBox 22">
              <a:extLst>
                <a:ext uri="{FF2B5EF4-FFF2-40B4-BE49-F238E27FC236}">
                  <a16:creationId xmlns:a16="http://schemas.microsoft.com/office/drawing/2014/main" id="{584CAD70-8A3B-7941-5F4E-9E99DF6FBE48}"/>
                </a:ext>
              </a:extLst>
            </p:cNvPr>
            <p:cNvSpPr txBox="1"/>
            <p:nvPr/>
          </p:nvSpPr>
          <p:spPr>
            <a:xfrm>
              <a:off x="11696396" y="4212316"/>
              <a:ext cx="462343" cy="369332"/>
            </a:xfrm>
            <a:prstGeom prst="rect">
              <a:avLst/>
            </a:prstGeom>
            <a:noFill/>
          </p:spPr>
          <p:txBody>
            <a:bodyPr wrap="square" rtlCol="0">
              <a:spAutoFit/>
            </a:bodyPr>
            <a:lstStyle/>
            <a:p>
              <a:r>
                <a:rPr lang="en-GB"/>
                <a:t>[5]</a:t>
              </a:r>
            </a:p>
          </p:txBody>
        </p:sp>
      </p:grpSp>
      <p:sp>
        <p:nvSpPr>
          <p:cNvPr id="25" name="TextBox 24">
            <a:extLst>
              <a:ext uri="{FF2B5EF4-FFF2-40B4-BE49-F238E27FC236}">
                <a16:creationId xmlns:a16="http://schemas.microsoft.com/office/drawing/2014/main" id="{07D6765A-8721-548A-CBEE-ABE047BFCBEE}"/>
              </a:ext>
            </a:extLst>
          </p:cNvPr>
          <p:cNvSpPr txBox="1"/>
          <p:nvPr/>
        </p:nvSpPr>
        <p:spPr>
          <a:xfrm>
            <a:off x="55849" y="5058367"/>
            <a:ext cx="12001167" cy="646331"/>
          </a:xfrm>
          <a:prstGeom prst="rect">
            <a:avLst/>
          </a:prstGeom>
          <a:noFill/>
        </p:spPr>
        <p:txBody>
          <a:bodyPr wrap="square" rtlCol="0">
            <a:spAutoFit/>
          </a:bodyPr>
          <a:lstStyle/>
          <a:p>
            <a:pPr algn="ctr"/>
            <a:r>
              <a:rPr lang="en-GB"/>
              <a:t>I made use of images found online to help inspire me when designing my assets, while I didn’t copy anything exactly, you can see where the references have influenced aspects of some of my designs.</a:t>
            </a:r>
          </a:p>
        </p:txBody>
      </p:sp>
    </p:spTree>
    <p:extLst>
      <p:ext uri="{BB962C8B-B14F-4D97-AF65-F5344CB8AC3E}">
        <p14:creationId xmlns:p14="http://schemas.microsoft.com/office/powerpoint/2010/main" val="16095886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A5D34-08A0-FBEB-7D66-F8E6325C6B5A}"/>
              </a:ext>
            </a:extLst>
          </p:cNvPr>
          <p:cNvSpPr>
            <a:spLocks noGrp="1"/>
          </p:cNvSpPr>
          <p:nvPr>
            <p:ph type="title"/>
          </p:nvPr>
        </p:nvSpPr>
        <p:spPr>
          <a:xfrm>
            <a:off x="215901" y="292101"/>
            <a:ext cx="10131425" cy="698500"/>
          </a:xfrm>
        </p:spPr>
        <p:txBody>
          <a:bodyPr/>
          <a:lstStyle/>
          <a:p>
            <a:r>
              <a:rPr lang="en-GB" b="1">
                <a:latin typeface="+mn-lt"/>
              </a:rPr>
              <a:t>Lab Scene</a:t>
            </a:r>
          </a:p>
        </p:txBody>
      </p:sp>
      <p:sp>
        <p:nvSpPr>
          <p:cNvPr id="3" name="Content Placeholder 2">
            <a:extLst>
              <a:ext uri="{FF2B5EF4-FFF2-40B4-BE49-F238E27FC236}">
                <a16:creationId xmlns:a16="http://schemas.microsoft.com/office/drawing/2014/main" id="{6D8B6E6C-E4F3-F739-2E72-C5C9155E7970}"/>
              </a:ext>
            </a:extLst>
          </p:cNvPr>
          <p:cNvSpPr>
            <a:spLocks noGrp="1"/>
          </p:cNvSpPr>
          <p:nvPr>
            <p:ph idx="1"/>
          </p:nvPr>
        </p:nvSpPr>
        <p:spPr>
          <a:xfrm>
            <a:off x="5812609" y="1662002"/>
            <a:ext cx="6057900" cy="4301192"/>
          </a:xfrm>
        </p:spPr>
        <p:txBody>
          <a:bodyPr anchor="t">
            <a:normAutofit/>
          </a:bodyPr>
          <a:lstStyle/>
          <a:p>
            <a:pPr marL="0" indent="0">
              <a:buNone/>
            </a:pPr>
            <a:r>
              <a:rPr lang="en-GB"/>
              <a:t>For the Lab, I wanted to go with a dark and mysterious aesthetic where the environment was primarily lit via the objects inside as well as spotlight type lighting rather than a point light, lighting the whole thing.</a:t>
            </a:r>
          </a:p>
          <a:p>
            <a:pPr marL="0" indent="0">
              <a:buNone/>
            </a:pPr>
            <a:endParaRPr lang="en-GB"/>
          </a:p>
          <a:p>
            <a:pPr marL="0" indent="0">
              <a:buNone/>
            </a:pPr>
            <a:r>
              <a:rPr lang="en-GB"/>
              <a:t>I wanted most of the objects to be dirty to lean further into a secret lab for a mad scientist.</a:t>
            </a:r>
          </a:p>
          <a:p>
            <a:pPr marL="0" indent="0">
              <a:buNone/>
            </a:pPr>
            <a:endParaRPr lang="en-GB"/>
          </a:p>
          <a:p>
            <a:pPr marL="0" indent="0">
              <a:buNone/>
            </a:pPr>
            <a:r>
              <a:rPr lang="en-GB"/>
              <a:t>Many of the objects in the environment are interactable where the player character comments on what they are seeing, this also helps the player understand exactly what they are looking at as without context, the purpose of some objects isn’t very clear.</a:t>
            </a:r>
          </a:p>
          <a:p>
            <a:pPr marL="0" indent="0">
              <a:buNone/>
            </a:pPr>
            <a:endParaRPr lang="en-GB"/>
          </a:p>
        </p:txBody>
      </p:sp>
      <p:pic>
        <p:nvPicPr>
          <p:cNvPr id="9" name="Picture 8">
            <a:extLst>
              <a:ext uri="{FF2B5EF4-FFF2-40B4-BE49-F238E27FC236}">
                <a16:creationId xmlns:a16="http://schemas.microsoft.com/office/drawing/2014/main" id="{421AC325-435F-3D78-EBF1-A0745BA17D21}"/>
              </a:ext>
            </a:extLst>
          </p:cNvPr>
          <p:cNvPicPr>
            <a:picLocks noChangeAspect="1"/>
          </p:cNvPicPr>
          <p:nvPr/>
        </p:nvPicPr>
        <p:blipFill>
          <a:blip r:embed="rId2"/>
          <a:stretch>
            <a:fillRect/>
          </a:stretch>
        </p:blipFill>
        <p:spPr>
          <a:xfrm>
            <a:off x="91519" y="3971081"/>
            <a:ext cx="5521881" cy="2770852"/>
          </a:xfrm>
          <a:prstGeom prst="rect">
            <a:avLst/>
          </a:prstGeom>
        </p:spPr>
      </p:pic>
      <p:pic>
        <p:nvPicPr>
          <p:cNvPr id="11" name="Picture 10">
            <a:extLst>
              <a:ext uri="{FF2B5EF4-FFF2-40B4-BE49-F238E27FC236}">
                <a16:creationId xmlns:a16="http://schemas.microsoft.com/office/drawing/2014/main" id="{635C6117-22FD-DAD4-3741-618CDD1BF766}"/>
              </a:ext>
            </a:extLst>
          </p:cNvPr>
          <p:cNvPicPr>
            <a:picLocks noChangeAspect="1"/>
          </p:cNvPicPr>
          <p:nvPr/>
        </p:nvPicPr>
        <p:blipFill>
          <a:blip r:embed="rId3"/>
          <a:stretch>
            <a:fillRect/>
          </a:stretch>
        </p:blipFill>
        <p:spPr>
          <a:xfrm>
            <a:off x="91520" y="1106831"/>
            <a:ext cx="5521880" cy="2811498"/>
          </a:xfrm>
          <a:prstGeom prst="rect">
            <a:avLst/>
          </a:prstGeom>
        </p:spPr>
      </p:pic>
    </p:spTree>
    <p:extLst>
      <p:ext uri="{BB962C8B-B14F-4D97-AF65-F5344CB8AC3E}">
        <p14:creationId xmlns:p14="http://schemas.microsoft.com/office/powerpoint/2010/main" val="18993300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1AEE6-12EC-74BD-9E65-BB7FFEF257D8}"/>
              </a:ext>
            </a:extLst>
          </p:cNvPr>
          <p:cNvSpPr>
            <a:spLocks noGrp="1"/>
          </p:cNvSpPr>
          <p:nvPr>
            <p:ph type="title"/>
          </p:nvPr>
        </p:nvSpPr>
        <p:spPr/>
        <p:txBody>
          <a:bodyPr>
            <a:normAutofit/>
          </a:bodyPr>
          <a:lstStyle/>
          <a:p>
            <a:r>
              <a:rPr lang="en-GB" sz="4400" b="1">
                <a:latin typeface="+mn-lt"/>
              </a:rPr>
              <a:t>Unreal Engine</a:t>
            </a:r>
          </a:p>
        </p:txBody>
      </p:sp>
      <p:sp>
        <p:nvSpPr>
          <p:cNvPr id="3" name="Content Placeholder 2">
            <a:extLst>
              <a:ext uri="{FF2B5EF4-FFF2-40B4-BE49-F238E27FC236}">
                <a16:creationId xmlns:a16="http://schemas.microsoft.com/office/drawing/2014/main" id="{EB3F7FBC-6967-9C60-5CD4-77FC14C64C86}"/>
              </a:ext>
            </a:extLst>
          </p:cNvPr>
          <p:cNvSpPr>
            <a:spLocks noGrp="1"/>
          </p:cNvSpPr>
          <p:nvPr>
            <p:ph idx="1"/>
          </p:nvPr>
        </p:nvSpPr>
        <p:spPr>
          <a:xfrm>
            <a:off x="685802" y="2142067"/>
            <a:ext cx="3781696" cy="3649133"/>
          </a:xfrm>
        </p:spPr>
        <p:txBody>
          <a:bodyPr anchor="t"/>
          <a:lstStyle/>
          <a:p>
            <a:pPr marL="0" indent="0">
              <a:buNone/>
            </a:pPr>
            <a:r>
              <a:rPr lang="en-GB"/>
              <a:t>For the project, I managed the unreal engine side of the work, this meant I handled a few particular jobs: </a:t>
            </a:r>
          </a:p>
          <a:p>
            <a:r>
              <a:rPr lang="en-GB"/>
              <a:t>I made the objects interactable,</a:t>
            </a:r>
          </a:p>
          <a:p>
            <a:r>
              <a:rPr lang="en-GB"/>
              <a:t>I connected the levels together,</a:t>
            </a:r>
          </a:p>
          <a:p>
            <a:r>
              <a:rPr lang="en-GB"/>
              <a:t>I made the level transition actors conditional to journal entries,</a:t>
            </a:r>
          </a:p>
          <a:p>
            <a:r>
              <a:rPr lang="en-GB"/>
              <a:t>Gave all levels a basic foundation that could be built off of,</a:t>
            </a:r>
          </a:p>
          <a:p>
            <a:r>
              <a:rPr lang="en-GB"/>
              <a:t>Fully created my own level.</a:t>
            </a:r>
          </a:p>
        </p:txBody>
      </p:sp>
      <p:pic>
        <p:nvPicPr>
          <p:cNvPr id="5" name="Picture 4">
            <a:extLst>
              <a:ext uri="{FF2B5EF4-FFF2-40B4-BE49-F238E27FC236}">
                <a16:creationId xmlns:a16="http://schemas.microsoft.com/office/drawing/2014/main" id="{F87B2E8A-98E6-D451-3A10-0784DA4C1BDA}"/>
              </a:ext>
            </a:extLst>
          </p:cNvPr>
          <p:cNvPicPr>
            <a:picLocks noChangeAspect="1"/>
          </p:cNvPicPr>
          <p:nvPr/>
        </p:nvPicPr>
        <p:blipFill>
          <a:blip r:embed="rId2"/>
          <a:stretch>
            <a:fillRect/>
          </a:stretch>
        </p:blipFill>
        <p:spPr>
          <a:xfrm>
            <a:off x="4623794" y="2795607"/>
            <a:ext cx="7253943" cy="2087967"/>
          </a:xfrm>
          <a:prstGeom prst="rect">
            <a:avLst/>
          </a:prstGeom>
        </p:spPr>
      </p:pic>
    </p:spTree>
    <p:extLst>
      <p:ext uri="{BB962C8B-B14F-4D97-AF65-F5344CB8AC3E}">
        <p14:creationId xmlns:p14="http://schemas.microsoft.com/office/powerpoint/2010/main" val="13090967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50733B6-1C3E-1AFB-2BE3-C6A61C93AE45}"/>
              </a:ext>
            </a:extLst>
          </p:cNvPr>
          <p:cNvSpPr>
            <a:spLocks noGrp="1"/>
          </p:cNvSpPr>
          <p:nvPr>
            <p:ph type="title"/>
          </p:nvPr>
        </p:nvSpPr>
        <p:spPr/>
        <p:txBody>
          <a:bodyPr/>
          <a:lstStyle/>
          <a:p>
            <a:r>
              <a:rPr lang="en-GB"/>
              <a:t>Luke Rees</a:t>
            </a:r>
          </a:p>
        </p:txBody>
      </p:sp>
    </p:spTree>
    <p:extLst>
      <p:ext uri="{BB962C8B-B14F-4D97-AF65-F5344CB8AC3E}">
        <p14:creationId xmlns:p14="http://schemas.microsoft.com/office/powerpoint/2010/main" val="5576907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78170-A201-C8FC-7BDF-1F0BD533AED8}"/>
              </a:ext>
            </a:extLst>
          </p:cNvPr>
          <p:cNvSpPr>
            <a:spLocks noGrp="1"/>
          </p:cNvSpPr>
          <p:nvPr>
            <p:ph type="title"/>
          </p:nvPr>
        </p:nvSpPr>
        <p:spPr/>
        <p:txBody>
          <a:bodyPr/>
          <a:lstStyle/>
          <a:p>
            <a:r>
              <a:rPr lang="en-GB"/>
              <a:t>Mood Boards</a:t>
            </a:r>
          </a:p>
        </p:txBody>
      </p:sp>
      <p:sp>
        <p:nvSpPr>
          <p:cNvPr id="3" name="Content Placeholder 2">
            <a:extLst>
              <a:ext uri="{FF2B5EF4-FFF2-40B4-BE49-F238E27FC236}">
                <a16:creationId xmlns:a16="http://schemas.microsoft.com/office/drawing/2014/main" id="{F15D1B06-AB89-B006-444F-5CF6B3CD3DA0}"/>
              </a:ext>
            </a:extLst>
          </p:cNvPr>
          <p:cNvSpPr>
            <a:spLocks noGrp="1"/>
          </p:cNvSpPr>
          <p:nvPr>
            <p:ph idx="1"/>
          </p:nvPr>
        </p:nvSpPr>
        <p:spPr>
          <a:xfrm>
            <a:off x="838200" y="1825624"/>
            <a:ext cx="10515600" cy="5297552"/>
          </a:xfrm>
        </p:spPr>
        <p:txBody>
          <a:bodyPr anchor="t">
            <a:normAutofit/>
          </a:bodyPr>
          <a:lstStyle/>
          <a:p>
            <a:pPr marL="0" indent="0">
              <a:buNone/>
            </a:pPr>
            <a:r>
              <a:rPr lang="en-GB" sz="2000"/>
              <a:t>At the start of our project, I created some mood boards to help decide on a theme for our game. To do this I used images from media that I enjoy, or thought would fit the style. Below are some of the images from the mood boards.</a:t>
            </a:r>
            <a:endParaRPr lang="en-GB" sz="2000">
              <a:cs typeface="Calibri"/>
            </a:endParaRPr>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a:p>
        </p:txBody>
      </p:sp>
      <p:pic>
        <p:nvPicPr>
          <p:cNvPr id="5" name="Picture 4" descr="A picture containing text, person, clothing, posing&#10;&#10;Description automatically generated">
            <a:extLst>
              <a:ext uri="{FF2B5EF4-FFF2-40B4-BE49-F238E27FC236}">
                <a16:creationId xmlns:a16="http://schemas.microsoft.com/office/drawing/2014/main" id="{BE2FFF08-952C-AAE0-B8EB-068EA188CBF0}"/>
              </a:ext>
            </a:extLst>
          </p:cNvPr>
          <p:cNvPicPr>
            <a:picLocks noChangeAspect="1"/>
          </p:cNvPicPr>
          <p:nvPr/>
        </p:nvPicPr>
        <p:blipFill rotWithShape="1">
          <a:blip r:embed="rId2">
            <a:extLst>
              <a:ext uri="{28A0092B-C50C-407E-A947-70E740481C1C}">
                <a14:useLocalDpi xmlns:a14="http://schemas.microsoft.com/office/drawing/2010/main" val="0"/>
              </a:ext>
            </a:extLst>
          </a:blip>
          <a:srcRect r="51380" b="8299"/>
          <a:stretch/>
        </p:blipFill>
        <p:spPr>
          <a:xfrm>
            <a:off x="953386" y="2999773"/>
            <a:ext cx="1429139" cy="2929859"/>
          </a:xfrm>
          <a:prstGeom prst="rect">
            <a:avLst/>
          </a:prstGeom>
          <a:ln>
            <a:noFill/>
          </a:ln>
        </p:spPr>
      </p:pic>
      <p:pic>
        <p:nvPicPr>
          <p:cNvPr id="7" name="Picture 6" descr="A picture containing text&#10;&#10;Description automatically generated">
            <a:extLst>
              <a:ext uri="{FF2B5EF4-FFF2-40B4-BE49-F238E27FC236}">
                <a16:creationId xmlns:a16="http://schemas.microsoft.com/office/drawing/2014/main" id="{9F9A657C-6BA1-5C69-3287-76E6A3A1685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79634" y="4345177"/>
            <a:ext cx="2829010" cy="1584455"/>
          </a:xfrm>
          <a:prstGeom prst="rect">
            <a:avLst/>
          </a:prstGeom>
          <a:ln>
            <a:noFill/>
          </a:ln>
        </p:spPr>
      </p:pic>
      <p:pic>
        <p:nvPicPr>
          <p:cNvPr id="9" name="Picture 8" descr="A picture containing person, dark&#10;&#10;Description automatically generated">
            <a:extLst>
              <a:ext uri="{FF2B5EF4-FFF2-40B4-BE49-F238E27FC236}">
                <a16:creationId xmlns:a16="http://schemas.microsoft.com/office/drawing/2014/main" id="{1276CC9C-DDF7-1AB8-D039-D622F4F7F63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36362" y="2994837"/>
            <a:ext cx="3783425" cy="1210468"/>
          </a:xfrm>
          <a:prstGeom prst="rect">
            <a:avLst/>
          </a:prstGeom>
          <a:ln>
            <a:noFill/>
          </a:ln>
        </p:spPr>
      </p:pic>
      <p:pic>
        <p:nvPicPr>
          <p:cNvPr id="13" name="Picture 12" descr="A group of people in clothing&#10;&#10;Description automatically generated">
            <a:extLst>
              <a:ext uri="{FF2B5EF4-FFF2-40B4-BE49-F238E27FC236}">
                <a16:creationId xmlns:a16="http://schemas.microsoft.com/office/drawing/2014/main" id="{1789D361-8AFA-6ABA-EBB1-8BF306F3BE3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73624" y="2999368"/>
            <a:ext cx="2297023" cy="1205937"/>
          </a:xfrm>
          <a:prstGeom prst="rect">
            <a:avLst/>
          </a:prstGeom>
          <a:ln>
            <a:noFill/>
          </a:ln>
        </p:spPr>
      </p:pic>
      <p:pic>
        <p:nvPicPr>
          <p:cNvPr id="15" name="Picture 14">
            <a:extLst>
              <a:ext uri="{FF2B5EF4-FFF2-40B4-BE49-F238E27FC236}">
                <a16:creationId xmlns:a16="http://schemas.microsoft.com/office/drawing/2014/main" id="{263D9A98-6E5D-FD9E-9F03-15C256A595A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397530" y="4340241"/>
            <a:ext cx="2871154" cy="1589389"/>
          </a:xfrm>
          <a:prstGeom prst="rect">
            <a:avLst/>
          </a:prstGeom>
          <a:ln>
            <a:noFill/>
          </a:ln>
        </p:spPr>
      </p:pic>
      <p:pic>
        <p:nvPicPr>
          <p:cNvPr id="17" name="Picture 16" descr="A picture containing text, outdoor, silhouette, dark&#10;&#10;Description automatically generated">
            <a:extLst>
              <a:ext uri="{FF2B5EF4-FFF2-40B4-BE49-F238E27FC236}">
                <a16:creationId xmlns:a16="http://schemas.microsoft.com/office/drawing/2014/main" id="{CDD3ED4F-F7DD-E0C6-82CE-01C0823C1A3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304113" y="2999773"/>
            <a:ext cx="1964571" cy="1205532"/>
          </a:xfrm>
          <a:prstGeom prst="rect">
            <a:avLst/>
          </a:prstGeom>
          <a:ln>
            <a:noFill/>
          </a:ln>
        </p:spPr>
      </p:pic>
      <p:pic>
        <p:nvPicPr>
          <p:cNvPr id="4" name="Picture 5" descr="A picture containing person, person, wall, standing&#10;&#10;Description automatically generated">
            <a:extLst>
              <a:ext uri="{FF2B5EF4-FFF2-40B4-BE49-F238E27FC236}">
                <a16:creationId xmlns:a16="http://schemas.microsoft.com/office/drawing/2014/main" id="{EB9FCBBC-5AF0-10FE-8FFA-34319EB3CE4D}"/>
              </a:ext>
            </a:extLst>
          </p:cNvPr>
          <p:cNvPicPr>
            <a:picLocks noChangeAspect="1"/>
          </p:cNvPicPr>
          <p:nvPr/>
        </p:nvPicPr>
        <p:blipFill>
          <a:blip r:embed="rId8"/>
          <a:stretch>
            <a:fillRect/>
          </a:stretch>
        </p:blipFill>
        <p:spPr>
          <a:xfrm>
            <a:off x="5486400" y="4386490"/>
            <a:ext cx="2743200" cy="1535185"/>
          </a:xfrm>
          <a:prstGeom prst="rect">
            <a:avLst/>
          </a:prstGeom>
        </p:spPr>
      </p:pic>
      <p:sp>
        <p:nvSpPr>
          <p:cNvPr id="6" name="TextBox 5">
            <a:extLst>
              <a:ext uri="{FF2B5EF4-FFF2-40B4-BE49-F238E27FC236}">
                <a16:creationId xmlns:a16="http://schemas.microsoft.com/office/drawing/2014/main" id="{7A485F73-ECC2-74BF-29A5-061486D40494}"/>
              </a:ext>
            </a:extLst>
          </p:cNvPr>
          <p:cNvSpPr txBox="1"/>
          <p:nvPr/>
        </p:nvSpPr>
        <p:spPr>
          <a:xfrm>
            <a:off x="893233" y="5560483"/>
            <a:ext cx="4995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[1]</a:t>
            </a:r>
            <a:endParaRPr lang="en-US"/>
          </a:p>
        </p:txBody>
      </p:sp>
      <p:sp>
        <p:nvSpPr>
          <p:cNvPr id="8" name="TextBox 7">
            <a:extLst>
              <a:ext uri="{FF2B5EF4-FFF2-40B4-BE49-F238E27FC236}">
                <a16:creationId xmlns:a16="http://schemas.microsoft.com/office/drawing/2014/main" id="{3EA4AAA3-4EE2-B898-4912-55C12594127A}"/>
              </a:ext>
            </a:extLst>
          </p:cNvPr>
          <p:cNvSpPr txBox="1"/>
          <p:nvPr/>
        </p:nvSpPr>
        <p:spPr>
          <a:xfrm>
            <a:off x="2586565" y="3835399"/>
            <a:ext cx="4995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[2]</a:t>
            </a:r>
            <a:endParaRPr lang="en-US"/>
          </a:p>
        </p:txBody>
      </p:sp>
      <p:sp>
        <p:nvSpPr>
          <p:cNvPr id="10" name="TextBox 9">
            <a:extLst>
              <a:ext uri="{FF2B5EF4-FFF2-40B4-BE49-F238E27FC236}">
                <a16:creationId xmlns:a16="http://schemas.microsoft.com/office/drawing/2014/main" id="{7BB81A19-7250-838D-C6F3-C9F24398C25B}"/>
              </a:ext>
            </a:extLst>
          </p:cNvPr>
          <p:cNvSpPr txBox="1"/>
          <p:nvPr/>
        </p:nvSpPr>
        <p:spPr>
          <a:xfrm>
            <a:off x="2427816" y="5549899"/>
            <a:ext cx="4995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[3]</a:t>
            </a:r>
            <a:endParaRPr lang="en-US"/>
          </a:p>
        </p:txBody>
      </p:sp>
      <p:sp>
        <p:nvSpPr>
          <p:cNvPr id="12" name="TextBox 11">
            <a:extLst>
              <a:ext uri="{FF2B5EF4-FFF2-40B4-BE49-F238E27FC236}">
                <a16:creationId xmlns:a16="http://schemas.microsoft.com/office/drawing/2014/main" id="{9000852A-FFAF-9E93-74BC-1A1941C5767C}"/>
              </a:ext>
            </a:extLst>
          </p:cNvPr>
          <p:cNvSpPr txBox="1"/>
          <p:nvPr/>
        </p:nvSpPr>
        <p:spPr>
          <a:xfrm>
            <a:off x="5454650" y="5560483"/>
            <a:ext cx="4995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[6]</a:t>
            </a:r>
            <a:endParaRPr lang="en-US"/>
          </a:p>
        </p:txBody>
      </p:sp>
      <p:sp>
        <p:nvSpPr>
          <p:cNvPr id="14" name="TextBox 13">
            <a:extLst>
              <a:ext uri="{FF2B5EF4-FFF2-40B4-BE49-F238E27FC236}">
                <a16:creationId xmlns:a16="http://schemas.microsoft.com/office/drawing/2014/main" id="{C71F0B4A-456C-6ABF-724A-BF9AB1DAD985}"/>
              </a:ext>
            </a:extLst>
          </p:cNvPr>
          <p:cNvSpPr txBox="1"/>
          <p:nvPr/>
        </p:nvSpPr>
        <p:spPr>
          <a:xfrm>
            <a:off x="6639982" y="3835399"/>
            <a:ext cx="4995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[4]</a:t>
            </a:r>
            <a:endParaRPr lang="en-US"/>
          </a:p>
        </p:txBody>
      </p:sp>
      <p:sp>
        <p:nvSpPr>
          <p:cNvPr id="16" name="TextBox 15">
            <a:extLst>
              <a:ext uri="{FF2B5EF4-FFF2-40B4-BE49-F238E27FC236}">
                <a16:creationId xmlns:a16="http://schemas.microsoft.com/office/drawing/2014/main" id="{88A35315-2332-C73E-2B69-A8227044C59B}"/>
              </a:ext>
            </a:extLst>
          </p:cNvPr>
          <p:cNvSpPr txBox="1"/>
          <p:nvPr/>
        </p:nvSpPr>
        <p:spPr>
          <a:xfrm>
            <a:off x="9264649" y="3835399"/>
            <a:ext cx="4995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[5]</a:t>
            </a:r>
            <a:endParaRPr lang="en-US"/>
          </a:p>
        </p:txBody>
      </p:sp>
      <p:sp>
        <p:nvSpPr>
          <p:cNvPr id="18" name="TextBox 17">
            <a:extLst>
              <a:ext uri="{FF2B5EF4-FFF2-40B4-BE49-F238E27FC236}">
                <a16:creationId xmlns:a16="http://schemas.microsoft.com/office/drawing/2014/main" id="{9F120956-F682-6E5A-0CFE-5825762BEB29}"/>
              </a:ext>
            </a:extLst>
          </p:cNvPr>
          <p:cNvSpPr txBox="1"/>
          <p:nvPr/>
        </p:nvSpPr>
        <p:spPr>
          <a:xfrm>
            <a:off x="8312150" y="5560483"/>
            <a:ext cx="4995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[7]</a:t>
            </a:r>
            <a:endParaRPr lang="en-US"/>
          </a:p>
        </p:txBody>
      </p:sp>
    </p:spTree>
    <p:extLst>
      <p:ext uri="{BB962C8B-B14F-4D97-AF65-F5344CB8AC3E}">
        <p14:creationId xmlns:p14="http://schemas.microsoft.com/office/powerpoint/2010/main" val="3782800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78170-A201-C8FC-7BDF-1F0BD533AED8}"/>
              </a:ext>
            </a:extLst>
          </p:cNvPr>
          <p:cNvSpPr>
            <a:spLocks noGrp="1"/>
          </p:cNvSpPr>
          <p:nvPr>
            <p:ph type="title"/>
          </p:nvPr>
        </p:nvSpPr>
        <p:spPr/>
        <p:txBody>
          <a:bodyPr/>
          <a:lstStyle/>
          <a:p>
            <a:r>
              <a:rPr lang="en-GB"/>
              <a:t>Story Ideas</a:t>
            </a:r>
            <a:endParaRPr lang="en-US"/>
          </a:p>
        </p:txBody>
      </p:sp>
      <p:sp>
        <p:nvSpPr>
          <p:cNvPr id="3" name="Content Placeholder 2">
            <a:extLst>
              <a:ext uri="{FF2B5EF4-FFF2-40B4-BE49-F238E27FC236}">
                <a16:creationId xmlns:a16="http://schemas.microsoft.com/office/drawing/2014/main" id="{F15D1B06-AB89-B006-444F-5CF6B3CD3DA0}"/>
              </a:ext>
            </a:extLst>
          </p:cNvPr>
          <p:cNvSpPr>
            <a:spLocks noGrp="1"/>
          </p:cNvSpPr>
          <p:nvPr>
            <p:ph idx="1"/>
          </p:nvPr>
        </p:nvSpPr>
        <p:spPr>
          <a:xfrm>
            <a:off x="838200" y="1825624"/>
            <a:ext cx="3823677" cy="5297552"/>
          </a:xfrm>
        </p:spPr>
        <p:txBody>
          <a:bodyPr anchor="t">
            <a:normAutofit/>
          </a:bodyPr>
          <a:lstStyle/>
          <a:p>
            <a:pPr marL="0" indent="0">
              <a:buNone/>
            </a:pPr>
            <a:r>
              <a:rPr lang="en-GB" sz="2000"/>
              <a:t>After we decided on a theme for our game we then needed to decide on a story/plot for our game to follow that fits into the theme we had. I produced ideas by writing bullet points to create a list of possible ideas.</a:t>
            </a:r>
            <a:endParaRPr lang="en-GB" sz="2000">
              <a:cs typeface="Calibri"/>
            </a:endParaRPr>
          </a:p>
          <a:p>
            <a:pPr marL="0" indent="0">
              <a:buNone/>
            </a:pPr>
            <a:r>
              <a:rPr lang="en-GB" sz="2000">
                <a:cs typeface="Calibri"/>
              </a:rPr>
              <a:t>This ended up in multiple story drafts. These story drafts allowed us to create an asset list using the basic plot that the drafts had.</a:t>
            </a:r>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cs typeface="Calibri" panose="020F0502020204030204"/>
            </a:endParaRPr>
          </a:p>
          <a:p>
            <a:pPr marL="0" indent="0">
              <a:buNone/>
            </a:pPr>
            <a:endParaRPr lang="en-GB">
              <a:cs typeface="Calibri" panose="020F0502020204030204"/>
            </a:endParaRPr>
          </a:p>
        </p:txBody>
      </p:sp>
      <p:pic>
        <p:nvPicPr>
          <p:cNvPr id="4" name="Picture 5" descr="Text, letter&#10;&#10;Description automatically generated">
            <a:extLst>
              <a:ext uri="{FF2B5EF4-FFF2-40B4-BE49-F238E27FC236}">
                <a16:creationId xmlns:a16="http://schemas.microsoft.com/office/drawing/2014/main" id="{4C8619C8-0D0B-9E59-5622-7F4246F631CA}"/>
              </a:ext>
            </a:extLst>
          </p:cNvPr>
          <p:cNvPicPr>
            <a:picLocks noChangeAspect="1"/>
          </p:cNvPicPr>
          <p:nvPr/>
        </p:nvPicPr>
        <p:blipFill>
          <a:blip r:embed="rId2"/>
          <a:stretch>
            <a:fillRect/>
          </a:stretch>
        </p:blipFill>
        <p:spPr>
          <a:xfrm>
            <a:off x="4868439" y="722355"/>
            <a:ext cx="4473262" cy="2459575"/>
          </a:xfrm>
          <a:prstGeom prst="rect">
            <a:avLst/>
          </a:prstGeom>
        </p:spPr>
      </p:pic>
      <p:pic>
        <p:nvPicPr>
          <p:cNvPr id="5" name="Picture 5" descr="Graphical user interface, text, email&#10;&#10;Description automatically generated">
            <a:extLst>
              <a:ext uri="{FF2B5EF4-FFF2-40B4-BE49-F238E27FC236}">
                <a16:creationId xmlns:a16="http://schemas.microsoft.com/office/drawing/2014/main" id="{9E21B27C-6FFB-0297-69C5-8452798D915F}"/>
              </a:ext>
            </a:extLst>
          </p:cNvPr>
          <p:cNvPicPr>
            <a:picLocks noChangeAspect="1"/>
          </p:cNvPicPr>
          <p:nvPr/>
        </p:nvPicPr>
        <p:blipFill>
          <a:blip r:embed="rId3"/>
          <a:stretch>
            <a:fillRect/>
          </a:stretch>
        </p:blipFill>
        <p:spPr>
          <a:xfrm>
            <a:off x="7101276" y="3388111"/>
            <a:ext cx="4472353" cy="2959383"/>
          </a:xfrm>
          <a:prstGeom prst="rect">
            <a:avLst/>
          </a:prstGeom>
        </p:spPr>
      </p:pic>
    </p:spTree>
    <p:extLst>
      <p:ext uri="{BB962C8B-B14F-4D97-AF65-F5344CB8AC3E}">
        <p14:creationId xmlns:p14="http://schemas.microsoft.com/office/powerpoint/2010/main" val="21299612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78170-A201-C8FC-7BDF-1F0BD533AED8}"/>
              </a:ext>
            </a:extLst>
          </p:cNvPr>
          <p:cNvSpPr>
            <a:spLocks noGrp="1"/>
          </p:cNvSpPr>
          <p:nvPr>
            <p:ph type="title"/>
          </p:nvPr>
        </p:nvSpPr>
        <p:spPr/>
        <p:txBody>
          <a:bodyPr/>
          <a:lstStyle/>
          <a:p>
            <a:r>
              <a:rPr lang="en-GB"/>
              <a:t>Models</a:t>
            </a:r>
          </a:p>
        </p:txBody>
      </p:sp>
      <p:sp>
        <p:nvSpPr>
          <p:cNvPr id="3" name="Content Placeholder 2">
            <a:extLst>
              <a:ext uri="{FF2B5EF4-FFF2-40B4-BE49-F238E27FC236}">
                <a16:creationId xmlns:a16="http://schemas.microsoft.com/office/drawing/2014/main" id="{F15D1B06-AB89-B006-444F-5CF6B3CD3DA0}"/>
              </a:ext>
            </a:extLst>
          </p:cNvPr>
          <p:cNvSpPr>
            <a:spLocks noGrp="1"/>
          </p:cNvSpPr>
          <p:nvPr>
            <p:ph idx="1"/>
          </p:nvPr>
        </p:nvSpPr>
        <p:spPr>
          <a:xfrm>
            <a:off x="838200" y="1825624"/>
            <a:ext cx="10515600" cy="5297552"/>
          </a:xfrm>
        </p:spPr>
        <p:txBody>
          <a:bodyPr anchor="t">
            <a:normAutofit/>
          </a:bodyPr>
          <a:lstStyle/>
          <a:p>
            <a:pPr marL="0" indent="0">
              <a:buNone/>
            </a:pPr>
            <a:r>
              <a:rPr lang="en-GB" sz="2000"/>
              <a:t>I was given the office scene to create so my modelling was focused on props for that environment. This included a desk, filing cabinets, radio, detective equipment and windows with blinds. All the tech was based off 1920s tech with more futuristic elements. So, the ‘scanner’ is an old model of camera, and the filing cabinets contain computer screens rather than paper files.</a:t>
            </a:r>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a:p>
        </p:txBody>
      </p:sp>
      <p:pic>
        <p:nvPicPr>
          <p:cNvPr id="4" name="Picture 3" descr="Diagram, engineering drawing&#10;&#10;Description automatically generated">
            <a:extLst>
              <a:ext uri="{FF2B5EF4-FFF2-40B4-BE49-F238E27FC236}">
                <a16:creationId xmlns:a16="http://schemas.microsoft.com/office/drawing/2014/main" id="{2D5EE265-2A93-D920-6855-FB52F1D6ED89}"/>
              </a:ext>
            </a:extLst>
          </p:cNvPr>
          <p:cNvPicPr>
            <a:picLocks noChangeAspect="1"/>
          </p:cNvPicPr>
          <p:nvPr/>
        </p:nvPicPr>
        <p:blipFill rotWithShape="1">
          <a:blip r:embed="rId2">
            <a:extLst>
              <a:ext uri="{28A0092B-C50C-407E-A947-70E740481C1C}">
                <a14:useLocalDpi xmlns:a14="http://schemas.microsoft.com/office/drawing/2010/main" val="0"/>
              </a:ext>
            </a:extLst>
          </a:blip>
          <a:srcRect l="11847" t="3332" r="7942"/>
          <a:stretch/>
        </p:blipFill>
        <p:spPr>
          <a:xfrm>
            <a:off x="7396874" y="3128151"/>
            <a:ext cx="2212490" cy="3497195"/>
          </a:xfrm>
          <a:prstGeom prst="rect">
            <a:avLst/>
          </a:prstGeom>
        </p:spPr>
      </p:pic>
      <p:pic>
        <p:nvPicPr>
          <p:cNvPr id="6" name="Picture 5" descr="A picture containing white&#10;&#10;Description automatically generated">
            <a:extLst>
              <a:ext uri="{FF2B5EF4-FFF2-40B4-BE49-F238E27FC236}">
                <a16:creationId xmlns:a16="http://schemas.microsoft.com/office/drawing/2014/main" id="{F44F8BBE-34D5-44C2-8E1E-6E8821C441F7}"/>
              </a:ext>
            </a:extLst>
          </p:cNvPr>
          <p:cNvPicPr>
            <a:picLocks noChangeAspect="1"/>
          </p:cNvPicPr>
          <p:nvPr/>
        </p:nvPicPr>
        <p:blipFill rotWithShape="1">
          <a:blip r:embed="rId3">
            <a:extLst>
              <a:ext uri="{28A0092B-C50C-407E-A947-70E740481C1C}">
                <a14:useLocalDpi xmlns:a14="http://schemas.microsoft.com/office/drawing/2010/main" val="0"/>
              </a:ext>
            </a:extLst>
          </a:blip>
          <a:srcRect l="7385" t="10067" r="7156" b="4558"/>
          <a:stretch/>
        </p:blipFill>
        <p:spPr>
          <a:xfrm>
            <a:off x="891728" y="5096610"/>
            <a:ext cx="2167128" cy="1536711"/>
          </a:xfrm>
          <a:prstGeom prst="rect">
            <a:avLst/>
          </a:prstGeom>
        </p:spPr>
      </p:pic>
      <p:pic>
        <p:nvPicPr>
          <p:cNvPr id="8" name="Picture 7">
            <a:extLst>
              <a:ext uri="{FF2B5EF4-FFF2-40B4-BE49-F238E27FC236}">
                <a16:creationId xmlns:a16="http://schemas.microsoft.com/office/drawing/2014/main" id="{FEBF17B7-A661-E02F-2CB3-1CECACDD6380}"/>
              </a:ext>
            </a:extLst>
          </p:cNvPr>
          <p:cNvPicPr>
            <a:picLocks noChangeAspect="1"/>
          </p:cNvPicPr>
          <p:nvPr/>
        </p:nvPicPr>
        <p:blipFill rotWithShape="1">
          <a:blip r:embed="rId4">
            <a:extLst>
              <a:ext uri="{28A0092B-C50C-407E-A947-70E740481C1C}">
                <a14:useLocalDpi xmlns:a14="http://schemas.microsoft.com/office/drawing/2010/main" val="0"/>
              </a:ext>
            </a:extLst>
          </a:blip>
          <a:srcRect l="17538" t="6308" r="16641" b="9432"/>
          <a:stretch/>
        </p:blipFill>
        <p:spPr>
          <a:xfrm>
            <a:off x="891728" y="3130104"/>
            <a:ext cx="1949406" cy="1832738"/>
          </a:xfrm>
          <a:prstGeom prst="rect">
            <a:avLst/>
          </a:prstGeom>
        </p:spPr>
      </p:pic>
      <p:pic>
        <p:nvPicPr>
          <p:cNvPr id="5" name="Picture 6" descr="Icon&#10;&#10;Description automatically generated">
            <a:extLst>
              <a:ext uri="{FF2B5EF4-FFF2-40B4-BE49-F238E27FC236}">
                <a16:creationId xmlns:a16="http://schemas.microsoft.com/office/drawing/2014/main" id="{F39771C7-104B-E4B5-6763-ED1B69020FCF}"/>
              </a:ext>
            </a:extLst>
          </p:cNvPr>
          <p:cNvPicPr>
            <a:picLocks noChangeAspect="1"/>
          </p:cNvPicPr>
          <p:nvPr/>
        </p:nvPicPr>
        <p:blipFill rotWithShape="1">
          <a:blip r:embed="rId5"/>
          <a:srcRect l="11388" t="10286" r="4270" b="6857"/>
          <a:stretch/>
        </p:blipFill>
        <p:spPr>
          <a:xfrm>
            <a:off x="3016602" y="3128145"/>
            <a:ext cx="2714200" cy="1683220"/>
          </a:xfrm>
          <a:prstGeom prst="rect">
            <a:avLst/>
          </a:prstGeom>
        </p:spPr>
      </p:pic>
      <p:pic>
        <p:nvPicPr>
          <p:cNvPr id="7" name="Picture 8" descr="A picture containing white, outdoor object&#10;&#10;Description automatically generated">
            <a:extLst>
              <a:ext uri="{FF2B5EF4-FFF2-40B4-BE49-F238E27FC236}">
                <a16:creationId xmlns:a16="http://schemas.microsoft.com/office/drawing/2014/main" id="{958EB45B-607F-EF38-C585-FF6379261CF7}"/>
              </a:ext>
            </a:extLst>
          </p:cNvPr>
          <p:cNvPicPr>
            <a:picLocks noChangeAspect="1"/>
          </p:cNvPicPr>
          <p:nvPr/>
        </p:nvPicPr>
        <p:blipFill rotWithShape="1">
          <a:blip r:embed="rId6"/>
          <a:srcRect l="27273" t="195" r="699" b="-224"/>
          <a:stretch/>
        </p:blipFill>
        <p:spPr>
          <a:xfrm>
            <a:off x="6084570" y="3127291"/>
            <a:ext cx="1170936" cy="3509972"/>
          </a:xfrm>
          <a:prstGeom prst="rect">
            <a:avLst/>
          </a:prstGeom>
        </p:spPr>
      </p:pic>
      <p:pic>
        <p:nvPicPr>
          <p:cNvPr id="9" name="Picture 9" descr="A picture containing diagram&#10;&#10;Description automatically generated">
            <a:extLst>
              <a:ext uri="{FF2B5EF4-FFF2-40B4-BE49-F238E27FC236}">
                <a16:creationId xmlns:a16="http://schemas.microsoft.com/office/drawing/2014/main" id="{1F0C4311-3FE5-AF10-D77F-B7C26CBD694D}"/>
              </a:ext>
            </a:extLst>
          </p:cNvPr>
          <p:cNvPicPr>
            <a:picLocks noChangeAspect="1"/>
          </p:cNvPicPr>
          <p:nvPr/>
        </p:nvPicPr>
        <p:blipFill rotWithShape="1">
          <a:blip r:embed="rId7"/>
          <a:srcRect t="6283" r="356" b="702"/>
          <a:stretch/>
        </p:blipFill>
        <p:spPr>
          <a:xfrm>
            <a:off x="3368748" y="5012013"/>
            <a:ext cx="2538056" cy="1620422"/>
          </a:xfrm>
          <a:prstGeom prst="rect">
            <a:avLst/>
          </a:prstGeom>
        </p:spPr>
      </p:pic>
      <p:pic>
        <p:nvPicPr>
          <p:cNvPr id="10" name="Picture 10" descr="Diagram&#10;&#10;Description automatically generated">
            <a:extLst>
              <a:ext uri="{FF2B5EF4-FFF2-40B4-BE49-F238E27FC236}">
                <a16:creationId xmlns:a16="http://schemas.microsoft.com/office/drawing/2014/main" id="{5DEF5CE0-8756-A6E5-2A52-F6355084A4B4}"/>
              </a:ext>
            </a:extLst>
          </p:cNvPr>
          <p:cNvPicPr>
            <a:picLocks noChangeAspect="1"/>
          </p:cNvPicPr>
          <p:nvPr/>
        </p:nvPicPr>
        <p:blipFill>
          <a:blip r:embed="rId8"/>
          <a:stretch>
            <a:fillRect/>
          </a:stretch>
        </p:blipFill>
        <p:spPr>
          <a:xfrm>
            <a:off x="9732978" y="3125972"/>
            <a:ext cx="1577648" cy="3512288"/>
          </a:xfrm>
          <a:prstGeom prst="rect">
            <a:avLst/>
          </a:prstGeom>
        </p:spPr>
      </p:pic>
    </p:spTree>
    <p:extLst>
      <p:ext uri="{BB962C8B-B14F-4D97-AF65-F5344CB8AC3E}">
        <p14:creationId xmlns:p14="http://schemas.microsoft.com/office/powerpoint/2010/main" val="7551885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78170-A201-C8FC-7BDF-1F0BD533AED8}"/>
              </a:ext>
            </a:extLst>
          </p:cNvPr>
          <p:cNvSpPr>
            <a:spLocks noGrp="1"/>
          </p:cNvSpPr>
          <p:nvPr>
            <p:ph type="title"/>
          </p:nvPr>
        </p:nvSpPr>
        <p:spPr/>
        <p:txBody>
          <a:bodyPr/>
          <a:lstStyle/>
          <a:p>
            <a:r>
              <a:rPr lang="en-GB"/>
              <a:t>Textures</a:t>
            </a:r>
          </a:p>
        </p:txBody>
      </p:sp>
      <p:sp>
        <p:nvSpPr>
          <p:cNvPr id="3" name="Content Placeholder 2">
            <a:extLst>
              <a:ext uri="{FF2B5EF4-FFF2-40B4-BE49-F238E27FC236}">
                <a16:creationId xmlns:a16="http://schemas.microsoft.com/office/drawing/2014/main" id="{F15D1B06-AB89-B006-444F-5CF6B3CD3DA0}"/>
              </a:ext>
            </a:extLst>
          </p:cNvPr>
          <p:cNvSpPr>
            <a:spLocks noGrp="1"/>
          </p:cNvSpPr>
          <p:nvPr>
            <p:ph idx="1"/>
          </p:nvPr>
        </p:nvSpPr>
        <p:spPr>
          <a:xfrm>
            <a:off x="838200" y="1825624"/>
            <a:ext cx="3795184" cy="5297552"/>
          </a:xfrm>
        </p:spPr>
        <p:txBody>
          <a:bodyPr anchor="t">
            <a:normAutofit/>
          </a:bodyPr>
          <a:lstStyle/>
          <a:p>
            <a:pPr marL="0" indent="0">
              <a:buNone/>
            </a:pPr>
            <a:r>
              <a:rPr lang="en-GB" sz="2000"/>
              <a:t>I used substance painter to texture all my models. I made use of emissive, metallic and translucent textures to make the models look more interesting in game. The images shown here show how they look in game.</a:t>
            </a:r>
            <a:endParaRPr lang="en-GB" sz="2000">
              <a:cs typeface="Calibri"/>
            </a:endParaRPr>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a:p>
        </p:txBody>
      </p:sp>
      <p:pic>
        <p:nvPicPr>
          <p:cNvPr id="4" name="Picture 4" descr="A screenshot of a video game&#10;&#10;Description automatically generated">
            <a:extLst>
              <a:ext uri="{FF2B5EF4-FFF2-40B4-BE49-F238E27FC236}">
                <a16:creationId xmlns:a16="http://schemas.microsoft.com/office/drawing/2014/main" id="{4805F325-36E0-FA60-561D-9C06320FA9D1}"/>
              </a:ext>
            </a:extLst>
          </p:cNvPr>
          <p:cNvPicPr>
            <a:picLocks noChangeAspect="1"/>
          </p:cNvPicPr>
          <p:nvPr/>
        </p:nvPicPr>
        <p:blipFill>
          <a:blip r:embed="rId2"/>
          <a:stretch>
            <a:fillRect/>
          </a:stretch>
        </p:blipFill>
        <p:spPr>
          <a:xfrm>
            <a:off x="5930899" y="340659"/>
            <a:ext cx="5734965" cy="1273598"/>
          </a:xfrm>
          <a:prstGeom prst="rect">
            <a:avLst/>
          </a:prstGeom>
        </p:spPr>
      </p:pic>
      <p:pic>
        <p:nvPicPr>
          <p:cNvPr id="5" name="Picture 5">
            <a:extLst>
              <a:ext uri="{FF2B5EF4-FFF2-40B4-BE49-F238E27FC236}">
                <a16:creationId xmlns:a16="http://schemas.microsoft.com/office/drawing/2014/main" id="{631B33DE-2911-5F81-CACD-5D545DB95F47}"/>
              </a:ext>
            </a:extLst>
          </p:cNvPr>
          <p:cNvPicPr>
            <a:picLocks noChangeAspect="1"/>
          </p:cNvPicPr>
          <p:nvPr/>
        </p:nvPicPr>
        <p:blipFill>
          <a:blip r:embed="rId3"/>
          <a:stretch>
            <a:fillRect/>
          </a:stretch>
        </p:blipFill>
        <p:spPr>
          <a:xfrm>
            <a:off x="5920949" y="1746632"/>
            <a:ext cx="5738125" cy="1511389"/>
          </a:xfrm>
          <a:prstGeom prst="rect">
            <a:avLst/>
          </a:prstGeom>
        </p:spPr>
      </p:pic>
      <p:pic>
        <p:nvPicPr>
          <p:cNvPr id="6" name="Picture 6" descr="A picture containing text, sky, file&#10;&#10;Description automatically generated">
            <a:extLst>
              <a:ext uri="{FF2B5EF4-FFF2-40B4-BE49-F238E27FC236}">
                <a16:creationId xmlns:a16="http://schemas.microsoft.com/office/drawing/2014/main" id="{40F9D472-7224-8886-2A88-6704B4C08F85}"/>
              </a:ext>
            </a:extLst>
          </p:cNvPr>
          <p:cNvPicPr>
            <a:picLocks noChangeAspect="1"/>
          </p:cNvPicPr>
          <p:nvPr/>
        </p:nvPicPr>
        <p:blipFill rotWithShape="1">
          <a:blip r:embed="rId4"/>
          <a:srcRect t="20581" r="-272" b="10390"/>
          <a:stretch/>
        </p:blipFill>
        <p:spPr>
          <a:xfrm>
            <a:off x="6795258" y="3356910"/>
            <a:ext cx="4869848" cy="1389092"/>
          </a:xfrm>
          <a:prstGeom prst="rect">
            <a:avLst/>
          </a:prstGeom>
        </p:spPr>
      </p:pic>
      <p:pic>
        <p:nvPicPr>
          <p:cNvPr id="7" name="Picture 7">
            <a:extLst>
              <a:ext uri="{FF2B5EF4-FFF2-40B4-BE49-F238E27FC236}">
                <a16:creationId xmlns:a16="http://schemas.microsoft.com/office/drawing/2014/main" id="{0AEAC041-9D94-7BEB-F8F8-E6C4A3AD49E4}"/>
              </a:ext>
            </a:extLst>
          </p:cNvPr>
          <p:cNvPicPr>
            <a:picLocks noChangeAspect="1"/>
          </p:cNvPicPr>
          <p:nvPr/>
        </p:nvPicPr>
        <p:blipFill>
          <a:blip r:embed="rId5"/>
          <a:stretch>
            <a:fillRect/>
          </a:stretch>
        </p:blipFill>
        <p:spPr>
          <a:xfrm>
            <a:off x="7890397" y="4861703"/>
            <a:ext cx="3778155" cy="1642463"/>
          </a:xfrm>
          <a:prstGeom prst="rect">
            <a:avLst/>
          </a:prstGeom>
        </p:spPr>
      </p:pic>
      <p:pic>
        <p:nvPicPr>
          <p:cNvPr id="8" name="Picture 8" descr="A picture containing light, dark, blur&#10;&#10;Description automatically generated">
            <a:extLst>
              <a:ext uri="{FF2B5EF4-FFF2-40B4-BE49-F238E27FC236}">
                <a16:creationId xmlns:a16="http://schemas.microsoft.com/office/drawing/2014/main" id="{7B5A56B7-6B92-1F49-FA4E-54F145971044}"/>
              </a:ext>
            </a:extLst>
          </p:cNvPr>
          <p:cNvPicPr>
            <a:picLocks noChangeAspect="1"/>
          </p:cNvPicPr>
          <p:nvPr/>
        </p:nvPicPr>
        <p:blipFill>
          <a:blip r:embed="rId6"/>
          <a:stretch>
            <a:fillRect/>
          </a:stretch>
        </p:blipFill>
        <p:spPr>
          <a:xfrm>
            <a:off x="1570567" y="4265912"/>
            <a:ext cx="4605866" cy="2242009"/>
          </a:xfrm>
          <a:prstGeom prst="rect">
            <a:avLst/>
          </a:prstGeom>
        </p:spPr>
      </p:pic>
    </p:spTree>
    <p:extLst>
      <p:ext uri="{BB962C8B-B14F-4D97-AF65-F5344CB8AC3E}">
        <p14:creationId xmlns:p14="http://schemas.microsoft.com/office/powerpoint/2010/main" val="2784640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78170-A201-C8FC-7BDF-1F0BD533AED8}"/>
              </a:ext>
            </a:extLst>
          </p:cNvPr>
          <p:cNvSpPr>
            <a:spLocks noGrp="1"/>
          </p:cNvSpPr>
          <p:nvPr>
            <p:ph type="title"/>
          </p:nvPr>
        </p:nvSpPr>
        <p:spPr/>
        <p:txBody>
          <a:bodyPr/>
          <a:lstStyle/>
          <a:p>
            <a:r>
              <a:rPr lang="en-GB"/>
              <a:t>Writing</a:t>
            </a:r>
          </a:p>
        </p:txBody>
      </p:sp>
      <p:sp>
        <p:nvSpPr>
          <p:cNvPr id="3" name="Content Placeholder 2">
            <a:extLst>
              <a:ext uri="{FF2B5EF4-FFF2-40B4-BE49-F238E27FC236}">
                <a16:creationId xmlns:a16="http://schemas.microsoft.com/office/drawing/2014/main" id="{F15D1B06-AB89-B006-444F-5CF6B3CD3DA0}"/>
              </a:ext>
            </a:extLst>
          </p:cNvPr>
          <p:cNvSpPr>
            <a:spLocks noGrp="1"/>
          </p:cNvSpPr>
          <p:nvPr>
            <p:ph idx="1"/>
          </p:nvPr>
        </p:nvSpPr>
        <p:spPr>
          <a:xfrm>
            <a:off x="838200" y="1825624"/>
            <a:ext cx="4133850" cy="5297552"/>
          </a:xfrm>
        </p:spPr>
        <p:txBody>
          <a:bodyPr anchor="t">
            <a:normAutofit/>
          </a:bodyPr>
          <a:lstStyle/>
          <a:p>
            <a:pPr marL="0" indent="0">
              <a:buNone/>
            </a:pPr>
            <a:r>
              <a:rPr lang="en-GB" sz="2000"/>
              <a:t>I was given the writing aspect of this project which meant that, in addition to the story, I was responsible for the dialogue and text in game. For example, I created the inventory descriptions for items when you pick them up. I also wrote the text for the notes and journals in game.</a:t>
            </a:r>
            <a:endParaRPr lang="en-GB" sz="2000">
              <a:cs typeface="Calibri"/>
            </a:endParaRPr>
          </a:p>
          <a:p>
            <a:pPr marL="0" indent="0">
              <a:buNone/>
            </a:pPr>
            <a:r>
              <a:rPr lang="en-GB" sz="2000">
                <a:cs typeface="Calibri"/>
              </a:rPr>
              <a:t>Furthermore, I created a game script that gave the exact actions the player would take in game as well as all spoken dialogue.</a:t>
            </a:r>
          </a:p>
          <a:p>
            <a:pPr marL="0" indent="0">
              <a:buNone/>
            </a:pPr>
            <a:endParaRPr lang="en-GB" sz="2000">
              <a:cs typeface="Calibri"/>
            </a:endParaRPr>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cs typeface="Calibri" panose="020F0502020204030204"/>
            </a:endParaRPr>
          </a:p>
          <a:p>
            <a:pPr marL="0" indent="0">
              <a:buNone/>
            </a:pPr>
            <a:endParaRPr lang="en-GB">
              <a:cs typeface="Calibri" panose="020F0502020204030204"/>
            </a:endParaRPr>
          </a:p>
        </p:txBody>
      </p:sp>
      <p:pic>
        <p:nvPicPr>
          <p:cNvPr id="5" name="Picture 5" descr="Text&#10;&#10;Description automatically generated">
            <a:extLst>
              <a:ext uri="{FF2B5EF4-FFF2-40B4-BE49-F238E27FC236}">
                <a16:creationId xmlns:a16="http://schemas.microsoft.com/office/drawing/2014/main" id="{E7ED374C-AD8A-DD89-E279-A29B62643B8A}"/>
              </a:ext>
            </a:extLst>
          </p:cNvPr>
          <p:cNvPicPr>
            <a:picLocks noChangeAspect="1"/>
          </p:cNvPicPr>
          <p:nvPr/>
        </p:nvPicPr>
        <p:blipFill>
          <a:blip r:embed="rId2"/>
          <a:stretch>
            <a:fillRect/>
          </a:stretch>
        </p:blipFill>
        <p:spPr>
          <a:xfrm>
            <a:off x="8502157" y="1910788"/>
            <a:ext cx="3419549" cy="3546636"/>
          </a:xfrm>
          <a:prstGeom prst="rect">
            <a:avLst/>
          </a:prstGeom>
        </p:spPr>
      </p:pic>
      <p:pic>
        <p:nvPicPr>
          <p:cNvPr id="6" name="Picture 6" descr="Text&#10;&#10;Description automatically generated">
            <a:extLst>
              <a:ext uri="{FF2B5EF4-FFF2-40B4-BE49-F238E27FC236}">
                <a16:creationId xmlns:a16="http://schemas.microsoft.com/office/drawing/2014/main" id="{B3EAB537-F0B8-0052-C2E0-2749A0C05C9B}"/>
              </a:ext>
            </a:extLst>
          </p:cNvPr>
          <p:cNvPicPr>
            <a:picLocks noChangeAspect="1"/>
          </p:cNvPicPr>
          <p:nvPr/>
        </p:nvPicPr>
        <p:blipFill>
          <a:blip r:embed="rId3"/>
          <a:stretch>
            <a:fillRect/>
          </a:stretch>
        </p:blipFill>
        <p:spPr>
          <a:xfrm>
            <a:off x="5177893" y="678674"/>
            <a:ext cx="3133969" cy="2456461"/>
          </a:xfrm>
          <a:prstGeom prst="rect">
            <a:avLst/>
          </a:prstGeom>
        </p:spPr>
      </p:pic>
      <p:pic>
        <p:nvPicPr>
          <p:cNvPr id="7" name="Picture 7" descr="Text&#10;&#10;Description automatically generated">
            <a:extLst>
              <a:ext uri="{FF2B5EF4-FFF2-40B4-BE49-F238E27FC236}">
                <a16:creationId xmlns:a16="http://schemas.microsoft.com/office/drawing/2014/main" id="{4B6B211D-B84A-7786-61C9-8446E7F08B9F}"/>
              </a:ext>
            </a:extLst>
          </p:cNvPr>
          <p:cNvPicPr>
            <a:picLocks noChangeAspect="1"/>
          </p:cNvPicPr>
          <p:nvPr/>
        </p:nvPicPr>
        <p:blipFill>
          <a:blip r:embed="rId4"/>
          <a:stretch>
            <a:fillRect/>
          </a:stretch>
        </p:blipFill>
        <p:spPr>
          <a:xfrm>
            <a:off x="5190067" y="3269818"/>
            <a:ext cx="3092450" cy="2858365"/>
          </a:xfrm>
          <a:prstGeom prst="rect">
            <a:avLst/>
          </a:prstGeom>
        </p:spPr>
      </p:pic>
    </p:spTree>
    <p:extLst>
      <p:ext uri="{BB962C8B-B14F-4D97-AF65-F5344CB8AC3E}">
        <p14:creationId xmlns:p14="http://schemas.microsoft.com/office/powerpoint/2010/main" val="38127736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78170-A201-C8FC-7BDF-1F0BD533AED8}"/>
              </a:ext>
            </a:extLst>
          </p:cNvPr>
          <p:cNvSpPr>
            <a:spLocks noGrp="1"/>
          </p:cNvSpPr>
          <p:nvPr>
            <p:ph type="title"/>
          </p:nvPr>
        </p:nvSpPr>
        <p:spPr/>
        <p:txBody>
          <a:bodyPr/>
          <a:lstStyle/>
          <a:p>
            <a:r>
              <a:rPr lang="en-GB"/>
              <a:t>Unreal Engine - Scene</a:t>
            </a:r>
          </a:p>
        </p:txBody>
      </p:sp>
      <p:sp>
        <p:nvSpPr>
          <p:cNvPr id="3" name="Content Placeholder 2">
            <a:extLst>
              <a:ext uri="{FF2B5EF4-FFF2-40B4-BE49-F238E27FC236}">
                <a16:creationId xmlns:a16="http://schemas.microsoft.com/office/drawing/2014/main" id="{F15D1B06-AB89-B006-444F-5CF6B3CD3DA0}"/>
              </a:ext>
            </a:extLst>
          </p:cNvPr>
          <p:cNvSpPr>
            <a:spLocks noGrp="1"/>
          </p:cNvSpPr>
          <p:nvPr>
            <p:ph idx="1"/>
          </p:nvPr>
        </p:nvSpPr>
        <p:spPr>
          <a:xfrm>
            <a:off x="838200" y="1825624"/>
            <a:ext cx="10515600" cy="5297552"/>
          </a:xfrm>
        </p:spPr>
        <p:txBody>
          <a:bodyPr anchor="t">
            <a:normAutofit/>
          </a:bodyPr>
          <a:lstStyle/>
          <a:p>
            <a:pPr marL="0" indent="0">
              <a:buNone/>
            </a:pPr>
            <a:r>
              <a:rPr lang="en-GB" sz="2000"/>
              <a:t>The final version of the office is show here. In addition to my own models, I made use of other models that my group members worked on for their scenes which allowed me to better fill up my scene. I made use of dynamic lighting as well to give the scene accurate lighting.</a:t>
            </a:r>
          </a:p>
          <a:p>
            <a:pPr marL="0" indent="0">
              <a:buNone/>
            </a:pPr>
            <a:r>
              <a:rPr lang="en-GB" sz="2000"/>
              <a:t>Outside of the office room I created a simple city scene to give some visuals to see out the window. </a:t>
            </a:r>
            <a:endParaRPr lang="en-GB" sz="2000">
              <a:cs typeface="Calibri"/>
            </a:endParaRPr>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a:p>
        </p:txBody>
      </p:sp>
      <p:pic>
        <p:nvPicPr>
          <p:cNvPr id="4" name="Picture 3" descr="A picture containing indoor, wall, floor, room&#10;&#10;Description automatically generated">
            <a:extLst>
              <a:ext uri="{FF2B5EF4-FFF2-40B4-BE49-F238E27FC236}">
                <a16:creationId xmlns:a16="http://schemas.microsoft.com/office/drawing/2014/main" id="{0007C6BE-874D-E6B3-F0D0-8D768910FB6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90701" y="3583643"/>
            <a:ext cx="5005299" cy="2835884"/>
          </a:xfrm>
          <a:prstGeom prst="rect">
            <a:avLst/>
          </a:prstGeom>
        </p:spPr>
      </p:pic>
      <p:pic>
        <p:nvPicPr>
          <p:cNvPr id="6" name="Picture 6" descr="A picture containing purple, indoor, dark, set&#10;&#10;Description automatically generated">
            <a:extLst>
              <a:ext uri="{FF2B5EF4-FFF2-40B4-BE49-F238E27FC236}">
                <a16:creationId xmlns:a16="http://schemas.microsoft.com/office/drawing/2014/main" id="{378A1948-0CC7-9C66-3736-AE0446A0587C}"/>
              </a:ext>
            </a:extLst>
          </p:cNvPr>
          <p:cNvPicPr>
            <a:picLocks noChangeAspect="1"/>
          </p:cNvPicPr>
          <p:nvPr/>
        </p:nvPicPr>
        <p:blipFill>
          <a:blip r:embed="rId3"/>
          <a:stretch>
            <a:fillRect/>
          </a:stretch>
        </p:blipFill>
        <p:spPr>
          <a:xfrm>
            <a:off x="6589594" y="3579454"/>
            <a:ext cx="4849283" cy="2831759"/>
          </a:xfrm>
          <a:prstGeom prst="rect">
            <a:avLst/>
          </a:prstGeom>
        </p:spPr>
      </p:pic>
    </p:spTree>
    <p:extLst>
      <p:ext uri="{BB962C8B-B14F-4D97-AF65-F5344CB8AC3E}">
        <p14:creationId xmlns:p14="http://schemas.microsoft.com/office/powerpoint/2010/main" val="12611698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78170-A201-C8FC-7BDF-1F0BD533AED8}"/>
              </a:ext>
            </a:extLst>
          </p:cNvPr>
          <p:cNvSpPr>
            <a:spLocks noGrp="1"/>
          </p:cNvSpPr>
          <p:nvPr>
            <p:ph type="title"/>
          </p:nvPr>
        </p:nvSpPr>
        <p:spPr/>
        <p:txBody>
          <a:bodyPr/>
          <a:lstStyle/>
          <a:p>
            <a:r>
              <a:rPr lang="en-GB"/>
              <a:t>References – Thomas Nurse</a:t>
            </a:r>
          </a:p>
        </p:txBody>
      </p:sp>
      <p:sp>
        <p:nvSpPr>
          <p:cNvPr id="3" name="Content Placeholder 2">
            <a:extLst>
              <a:ext uri="{FF2B5EF4-FFF2-40B4-BE49-F238E27FC236}">
                <a16:creationId xmlns:a16="http://schemas.microsoft.com/office/drawing/2014/main" id="{F15D1B06-AB89-B006-444F-5CF6B3CD3DA0}"/>
              </a:ext>
            </a:extLst>
          </p:cNvPr>
          <p:cNvSpPr>
            <a:spLocks noGrp="1"/>
          </p:cNvSpPr>
          <p:nvPr>
            <p:ph idx="1"/>
          </p:nvPr>
        </p:nvSpPr>
        <p:spPr>
          <a:xfrm>
            <a:off x="838200" y="1825624"/>
            <a:ext cx="10515600" cy="5297552"/>
          </a:xfrm>
        </p:spPr>
        <p:txBody>
          <a:bodyPr anchor="t">
            <a:normAutofit/>
          </a:bodyPr>
          <a:lstStyle/>
          <a:p>
            <a:pPr marL="0" indent="0">
              <a:buNone/>
            </a:pPr>
            <a:r>
              <a:rPr lang="en-GB" sz="2000">
                <a:cs typeface="Calibri"/>
              </a:rPr>
              <a:t>[1] </a:t>
            </a:r>
            <a:r>
              <a:rPr lang="en-GB" sz="2000" err="1">
                <a:cs typeface="Calibri"/>
              </a:rPr>
              <a:t>flickr</a:t>
            </a:r>
            <a:r>
              <a:rPr lang="en-GB" sz="2000">
                <a:cs typeface="Calibri"/>
              </a:rPr>
              <a:t>, “Tornado 3.0 (wide right),” </a:t>
            </a:r>
            <a:r>
              <a:rPr lang="en-GB" sz="2000" i="1">
                <a:cs typeface="Calibri"/>
              </a:rPr>
              <a:t>Pinterest. </a:t>
            </a:r>
            <a:r>
              <a:rPr lang="en-GB" sz="2000">
                <a:cs typeface="Calibri"/>
              </a:rPr>
              <a:t>[Online]. Available: </a:t>
            </a:r>
            <a:r>
              <a:rPr lang="en-GB" sz="2000">
                <a:cs typeface="Calibri"/>
                <a:hlinkClick r:id="rId2"/>
              </a:rPr>
              <a:t>https://www.pinterest.co.uk/pin/26106872833045581/</a:t>
            </a:r>
            <a:r>
              <a:rPr lang="en-GB" sz="2000">
                <a:cs typeface="Calibri"/>
              </a:rPr>
              <a:t> [Accessed Nov. 10, 2022]</a:t>
            </a:r>
          </a:p>
          <a:p>
            <a:pPr marL="0" indent="0">
              <a:buNone/>
            </a:pPr>
            <a:r>
              <a:rPr lang="en-GB" sz="2000">
                <a:ea typeface="+mn-lt"/>
                <a:cs typeface="+mn-lt"/>
              </a:rPr>
              <a:t>[2] </a:t>
            </a:r>
            <a:r>
              <a:rPr lang="en-GB" sz="2000" err="1">
                <a:ea typeface="+mn-lt"/>
                <a:cs typeface="+mn-lt"/>
              </a:rPr>
              <a:t>Artstation</a:t>
            </a:r>
            <a:r>
              <a:rPr lang="en-GB" sz="2000">
                <a:ea typeface="+mn-lt"/>
                <a:cs typeface="+mn-lt"/>
              </a:rPr>
              <a:t>, “Steampunk Incubator, Raphael Jean” </a:t>
            </a:r>
            <a:r>
              <a:rPr lang="en-GB" sz="2000" i="1">
                <a:ea typeface="+mn-lt"/>
                <a:cs typeface="+mn-lt"/>
              </a:rPr>
              <a:t>Pinterest, </a:t>
            </a:r>
            <a:r>
              <a:rPr lang="en-GB" sz="2000">
                <a:ea typeface="+mn-lt"/>
                <a:cs typeface="+mn-lt"/>
              </a:rPr>
              <a:t>[Online]. Available: </a:t>
            </a:r>
            <a:r>
              <a:rPr lang="en-GB" sz="2000">
                <a:ea typeface="+mn-lt"/>
                <a:cs typeface="+mn-lt"/>
                <a:hlinkClick r:id="rId3"/>
              </a:rPr>
              <a:t>https://www.pinterest.co.uk/pin/907334656151341570/</a:t>
            </a:r>
            <a:r>
              <a:rPr lang="en-GB" sz="2000">
                <a:ea typeface="+mn-lt"/>
                <a:cs typeface="+mn-lt"/>
              </a:rPr>
              <a:t> [Accessed Nov. 10, 2022]</a:t>
            </a:r>
          </a:p>
          <a:p>
            <a:pPr marL="0" indent="0">
              <a:buNone/>
            </a:pPr>
            <a:r>
              <a:rPr lang="en-GB" sz="2000">
                <a:ea typeface="+mn-lt"/>
                <a:cs typeface="+mn-lt"/>
              </a:rPr>
              <a:t>[3] </a:t>
            </a:r>
            <a:r>
              <a:rPr lang="en-GB" sz="2000" err="1">
                <a:ea typeface="+mn-lt"/>
                <a:cs typeface="+mn-lt"/>
              </a:rPr>
              <a:t>Antiquiteis</a:t>
            </a:r>
            <a:r>
              <a:rPr lang="en-GB" sz="2000">
                <a:ea typeface="+mn-lt"/>
                <a:cs typeface="+mn-lt"/>
              </a:rPr>
              <a:t> warehouse, “Stripped Hoosier Cabinet” </a:t>
            </a:r>
            <a:r>
              <a:rPr lang="en-GB" sz="2000" i="1" err="1">
                <a:ea typeface="+mn-lt"/>
                <a:cs typeface="+mn-lt"/>
              </a:rPr>
              <a:t>Anitquities</a:t>
            </a:r>
            <a:r>
              <a:rPr lang="en-GB" sz="2000" i="1">
                <a:ea typeface="+mn-lt"/>
                <a:cs typeface="+mn-lt"/>
              </a:rPr>
              <a:t> warehouse, </a:t>
            </a:r>
            <a:r>
              <a:rPr lang="en-GB" sz="2000">
                <a:ea typeface="+mn-lt"/>
                <a:cs typeface="+mn-lt"/>
              </a:rPr>
              <a:t>[Online]. Available:</a:t>
            </a:r>
            <a:r>
              <a:rPr lang="en-GB" sz="2000" i="1">
                <a:ea typeface="+mn-lt"/>
                <a:cs typeface="+mn-lt"/>
              </a:rPr>
              <a:t> </a:t>
            </a:r>
            <a:r>
              <a:rPr lang="en-GB" sz="2000">
                <a:ea typeface="+mn-lt"/>
                <a:cs typeface="+mn-lt"/>
                <a:hlinkClick r:id="rId4"/>
              </a:rPr>
              <a:t>https://antiquitieswarehouse.com/products/stripped-hoosier-cabinet</a:t>
            </a:r>
            <a:r>
              <a:rPr lang="en-GB" sz="2000">
                <a:ea typeface="+mn-lt"/>
                <a:cs typeface="+mn-lt"/>
              </a:rPr>
              <a:t> [Accessed Nov 28, 2022]</a:t>
            </a:r>
          </a:p>
          <a:p>
            <a:pPr marL="0" indent="0">
              <a:buNone/>
            </a:pPr>
            <a:r>
              <a:rPr lang="en-GB" sz="2000">
                <a:ea typeface="+mn-lt"/>
                <a:cs typeface="+mn-lt"/>
              </a:rPr>
              <a:t>[4] </a:t>
            </a:r>
            <a:r>
              <a:rPr lang="en-GB" sz="2000" err="1">
                <a:ea typeface="+mn-lt"/>
                <a:cs typeface="+mn-lt"/>
              </a:rPr>
              <a:t>unicornkiosks</a:t>
            </a:r>
            <a:r>
              <a:rPr lang="en-GB" sz="2000">
                <a:ea typeface="+mn-lt"/>
                <a:cs typeface="+mn-lt"/>
              </a:rPr>
              <a:t>, “Red Telephone Box Sale &amp;Restorations,” </a:t>
            </a:r>
            <a:r>
              <a:rPr lang="en-GB" sz="2000" i="1">
                <a:ea typeface="+mn-lt"/>
                <a:cs typeface="+mn-lt"/>
              </a:rPr>
              <a:t>Pinterest. </a:t>
            </a:r>
            <a:r>
              <a:rPr lang="en-GB" sz="2000">
                <a:ea typeface="+mn-lt"/>
                <a:cs typeface="+mn-lt"/>
              </a:rPr>
              <a:t>[Online]. Available: </a:t>
            </a:r>
            <a:r>
              <a:rPr lang="en-GB" sz="2000">
                <a:ea typeface="+mn-lt"/>
                <a:cs typeface="+mn-lt"/>
                <a:hlinkClick r:id="rId5"/>
              </a:rPr>
              <a:t>https://www.pinterest.co.uk/pin/541135711448581451/</a:t>
            </a:r>
            <a:r>
              <a:rPr lang="en-GB" sz="2000">
                <a:ea typeface="+mn-lt"/>
                <a:cs typeface="+mn-lt"/>
              </a:rPr>
              <a:t> [Accessed Oct. 28, 2022]</a:t>
            </a:r>
            <a:endParaRPr lang="en-GB">
              <a:ea typeface="+mn-lt"/>
              <a:cs typeface="+mn-lt"/>
            </a:endParaRPr>
          </a:p>
          <a:p>
            <a:pPr marL="0" indent="0">
              <a:buNone/>
            </a:pPr>
            <a:r>
              <a:rPr lang="en-GB" sz="2000">
                <a:ea typeface="+mn-lt"/>
                <a:cs typeface="+mn-lt"/>
              </a:rPr>
              <a:t>[5] Spectrum Health System, “spectrumhealth.com” </a:t>
            </a:r>
            <a:r>
              <a:rPr lang="en-GB" sz="2000" i="1">
                <a:ea typeface="+mn-lt"/>
                <a:cs typeface="+mn-lt"/>
              </a:rPr>
              <a:t>Pinterest, </a:t>
            </a:r>
            <a:r>
              <a:rPr lang="en-GB" sz="2000">
                <a:ea typeface="+mn-lt"/>
                <a:cs typeface="+mn-lt"/>
              </a:rPr>
              <a:t>[Online]. Available: </a:t>
            </a:r>
            <a:r>
              <a:rPr lang="en-GB" sz="2000">
                <a:ea typeface="+mn-lt"/>
                <a:cs typeface="+mn-lt"/>
                <a:hlinkClick r:id="rId6"/>
              </a:rPr>
              <a:t>https://www.pinterest.co.uk/pin/108297566013612444/</a:t>
            </a:r>
            <a:r>
              <a:rPr lang="en-GB" sz="2000">
                <a:ea typeface="+mn-lt"/>
                <a:cs typeface="+mn-lt"/>
              </a:rPr>
              <a:t> [Accessed Nov. 27, 2022]</a:t>
            </a:r>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cs typeface="Calibri" panose="020F0502020204030204"/>
            </a:endParaRPr>
          </a:p>
          <a:p>
            <a:pPr marL="0" indent="0">
              <a:buNone/>
            </a:pPr>
            <a:endParaRPr lang="en-GB">
              <a:cs typeface="Calibri" panose="020F0502020204030204"/>
            </a:endParaRPr>
          </a:p>
        </p:txBody>
      </p:sp>
    </p:spTree>
    <p:extLst>
      <p:ext uri="{BB962C8B-B14F-4D97-AF65-F5344CB8AC3E}">
        <p14:creationId xmlns:p14="http://schemas.microsoft.com/office/powerpoint/2010/main" val="36992774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78170-A201-C8FC-7BDF-1F0BD533AED8}"/>
              </a:ext>
            </a:extLst>
          </p:cNvPr>
          <p:cNvSpPr>
            <a:spLocks noGrp="1"/>
          </p:cNvSpPr>
          <p:nvPr>
            <p:ph type="title"/>
          </p:nvPr>
        </p:nvSpPr>
        <p:spPr/>
        <p:txBody>
          <a:bodyPr/>
          <a:lstStyle/>
          <a:p>
            <a:r>
              <a:rPr lang="en-GB"/>
              <a:t>References – Luke Morgan</a:t>
            </a:r>
          </a:p>
        </p:txBody>
      </p:sp>
      <p:sp>
        <p:nvSpPr>
          <p:cNvPr id="3" name="Content Placeholder 2">
            <a:extLst>
              <a:ext uri="{FF2B5EF4-FFF2-40B4-BE49-F238E27FC236}">
                <a16:creationId xmlns:a16="http://schemas.microsoft.com/office/drawing/2014/main" id="{F15D1B06-AB89-B006-444F-5CF6B3CD3DA0}"/>
              </a:ext>
            </a:extLst>
          </p:cNvPr>
          <p:cNvSpPr>
            <a:spLocks noGrp="1"/>
          </p:cNvSpPr>
          <p:nvPr>
            <p:ph idx="1"/>
          </p:nvPr>
        </p:nvSpPr>
        <p:spPr>
          <a:xfrm>
            <a:off x="838200" y="1604112"/>
            <a:ext cx="10515600" cy="5297552"/>
          </a:xfrm>
        </p:spPr>
        <p:txBody>
          <a:bodyPr anchor="t">
            <a:normAutofit lnSpcReduction="10000"/>
          </a:bodyPr>
          <a:lstStyle/>
          <a:p>
            <a:pPr marL="0" indent="0">
              <a:buNone/>
            </a:pPr>
            <a:r>
              <a:rPr lang="en-GB" sz="2000">
                <a:cs typeface="Calibri"/>
              </a:rPr>
              <a:t>[1] </a:t>
            </a:r>
            <a:r>
              <a:rPr lang="en-GB" sz="2000">
                <a:ea typeface="+mn-lt"/>
                <a:cs typeface="+mn-lt"/>
              </a:rPr>
              <a:t>“</a:t>
            </a:r>
            <a:r>
              <a:rPr lang="en-GB" sz="2000" err="1">
                <a:ea typeface="+mn-lt"/>
                <a:cs typeface="+mn-lt"/>
              </a:rPr>
              <a:t>Vimle</a:t>
            </a:r>
            <a:r>
              <a:rPr lang="en-GB" sz="2000">
                <a:ea typeface="+mn-lt"/>
                <a:cs typeface="+mn-lt"/>
              </a:rPr>
              <a:t> 3-seat sofa, </a:t>
            </a:r>
            <a:r>
              <a:rPr lang="en-GB" sz="2000" err="1">
                <a:ea typeface="+mn-lt"/>
                <a:cs typeface="+mn-lt"/>
              </a:rPr>
              <a:t>Gunnared</a:t>
            </a:r>
            <a:r>
              <a:rPr lang="en-GB" sz="2000">
                <a:ea typeface="+mn-lt"/>
                <a:cs typeface="+mn-lt"/>
              </a:rPr>
              <a:t> Beige,” </a:t>
            </a:r>
            <a:r>
              <a:rPr lang="en-GB" sz="2000" i="1">
                <a:ea typeface="+mn-lt"/>
                <a:cs typeface="+mn-lt"/>
              </a:rPr>
              <a:t>IKEA</a:t>
            </a:r>
            <a:r>
              <a:rPr lang="en-GB" sz="2000">
                <a:ea typeface="+mn-lt"/>
                <a:cs typeface="+mn-lt"/>
              </a:rPr>
              <a:t>, n.d.. [Online]. Available: </a:t>
            </a:r>
            <a:r>
              <a:rPr lang="en-GB" sz="2000">
                <a:ea typeface="+mn-lt"/>
                <a:cs typeface="+mn-lt"/>
                <a:hlinkClick r:id="rId2"/>
              </a:rPr>
              <a:t>https://www.ikea.com/gb/en/p/vimle-3-seat-sofa-gunnared-beige-s59399031/</a:t>
            </a:r>
            <a:r>
              <a:rPr lang="en-GB" sz="2000">
                <a:ea typeface="+mn-lt"/>
                <a:cs typeface="+mn-lt"/>
              </a:rPr>
              <a:t>. [Accessed: 04-Dec-2022]. </a:t>
            </a:r>
          </a:p>
          <a:p>
            <a:pPr marL="0" indent="0">
              <a:buNone/>
            </a:pPr>
            <a:r>
              <a:rPr lang="en-GB" sz="2000">
                <a:cs typeface="Calibri"/>
              </a:rPr>
              <a:t>[2]</a:t>
            </a:r>
            <a:r>
              <a:rPr lang="en-GB" sz="2000">
                <a:ea typeface="+mn-lt"/>
                <a:cs typeface="+mn-lt"/>
              </a:rPr>
              <a:t>“</a:t>
            </a:r>
            <a:r>
              <a:rPr lang="en-GB" sz="2000" err="1">
                <a:ea typeface="+mn-lt"/>
                <a:cs typeface="+mn-lt"/>
              </a:rPr>
              <a:t>Tofteryd</a:t>
            </a:r>
            <a:r>
              <a:rPr lang="en-GB" sz="2000">
                <a:ea typeface="+mn-lt"/>
                <a:cs typeface="+mn-lt"/>
              </a:rPr>
              <a:t> high-gloss white, coffee table, 95X95 CM,” </a:t>
            </a:r>
            <a:r>
              <a:rPr lang="en-GB" sz="2000" i="1">
                <a:ea typeface="+mn-lt"/>
                <a:cs typeface="+mn-lt"/>
              </a:rPr>
              <a:t>IKEA</a:t>
            </a:r>
            <a:r>
              <a:rPr lang="en-GB" sz="2000">
                <a:ea typeface="+mn-lt"/>
                <a:cs typeface="+mn-lt"/>
              </a:rPr>
              <a:t>, n.d.. [Online]. Available: </a:t>
            </a:r>
            <a:r>
              <a:rPr lang="en-GB" sz="2000">
                <a:ea typeface="+mn-lt"/>
                <a:cs typeface="+mn-lt"/>
                <a:hlinkClick r:id="rId3"/>
              </a:rPr>
              <a:t>https://www.ikea.com/gb/en/p/tofteryd-coffee-table-high-gloss-white-90197484/</a:t>
            </a:r>
            <a:r>
              <a:rPr lang="en-GB" sz="2000">
                <a:ea typeface="+mn-lt"/>
                <a:cs typeface="+mn-lt"/>
              </a:rPr>
              <a:t>. [Accessed: 04-Dec-2022]. </a:t>
            </a:r>
          </a:p>
          <a:p>
            <a:pPr marL="0" indent="0">
              <a:buNone/>
            </a:pPr>
            <a:r>
              <a:rPr lang="en-GB" sz="2000">
                <a:cs typeface="Calibri"/>
              </a:rPr>
              <a:t>[3]</a:t>
            </a:r>
            <a:r>
              <a:rPr lang="en-GB" sz="2000" i="1">
                <a:ea typeface="+mn-lt"/>
                <a:cs typeface="+mn-lt"/>
              </a:rPr>
              <a:t>Royal Typewriters</a:t>
            </a:r>
            <a:r>
              <a:rPr lang="en-GB" sz="2000">
                <a:ea typeface="+mn-lt"/>
                <a:cs typeface="+mn-lt"/>
              </a:rPr>
              <a:t>, n.d.. [Online]. Available: </a:t>
            </a:r>
            <a:r>
              <a:rPr lang="en-GB" sz="2000">
                <a:ea typeface="+mn-lt"/>
                <a:cs typeface="+mn-lt"/>
                <a:hlinkClick r:id="rId4"/>
              </a:rPr>
              <a:t>http://machinesoflovinggrace.com/royals.htm</a:t>
            </a:r>
            <a:r>
              <a:rPr lang="en-GB" sz="2000">
                <a:ea typeface="+mn-lt"/>
                <a:cs typeface="+mn-lt"/>
              </a:rPr>
              <a:t>. [Accessed: 04-Dec-2022]. </a:t>
            </a:r>
            <a:endParaRPr lang="en-GB" sz="2000">
              <a:cs typeface="Calibri"/>
            </a:endParaRPr>
          </a:p>
          <a:p>
            <a:pPr marL="0" indent="0">
              <a:buNone/>
            </a:pPr>
            <a:r>
              <a:rPr lang="en-GB" sz="2000">
                <a:cs typeface="Calibri"/>
              </a:rPr>
              <a:t>[4]</a:t>
            </a:r>
            <a:r>
              <a:rPr lang="en-GB" sz="2000">
                <a:ea typeface="+mn-lt"/>
                <a:cs typeface="+mn-lt"/>
              </a:rPr>
              <a:t>“MRVN,” </a:t>
            </a:r>
            <a:r>
              <a:rPr lang="en-GB" sz="2000" i="1">
                <a:ea typeface="+mn-lt"/>
                <a:cs typeface="+mn-lt"/>
              </a:rPr>
              <a:t>Titanfall Wiki</a:t>
            </a:r>
            <a:r>
              <a:rPr lang="en-GB" sz="2000">
                <a:ea typeface="+mn-lt"/>
                <a:cs typeface="+mn-lt"/>
              </a:rPr>
              <a:t>, n.d.. [Online]. Available: </a:t>
            </a:r>
            <a:r>
              <a:rPr lang="en-GB" sz="2000">
                <a:ea typeface="+mn-lt"/>
                <a:cs typeface="+mn-lt"/>
                <a:hlinkClick r:id="rId5"/>
              </a:rPr>
              <a:t>https://titanfall.fandom.com/wiki/MRVN?file=MRVN.jpg</a:t>
            </a:r>
            <a:r>
              <a:rPr lang="en-GB" sz="2000">
                <a:ea typeface="+mn-lt"/>
                <a:cs typeface="+mn-lt"/>
              </a:rPr>
              <a:t>. [Accessed: 04-Dec-2022]. </a:t>
            </a:r>
            <a:endParaRPr lang="en-GB" sz="2000">
              <a:cs typeface="Calibri"/>
            </a:endParaRPr>
          </a:p>
          <a:p>
            <a:pPr marL="0" indent="0">
              <a:buNone/>
            </a:pPr>
            <a:r>
              <a:rPr lang="en-GB" sz="2000">
                <a:cs typeface="Calibri"/>
              </a:rPr>
              <a:t>[5]</a:t>
            </a:r>
            <a:r>
              <a:rPr lang="en-GB" sz="2000">
                <a:ea typeface="+mn-lt"/>
                <a:cs typeface="+mn-lt"/>
              </a:rPr>
              <a:t>“Stalker,” </a:t>
            </a:r>
            <a:r>
              <a:rPr lang="en-GB" sz="2000" i="1">
                <a:ea typeface="+mn-lt"/>
                <a:cs typeface="+mn-lt"/>
              </a:rPr>
              <a:t>Titanfall Wiki</a:t>
            </a:r>
            <a:r>
              <a:rPr lang="en-GB" sz="2000">
                <a:ea typeface="+mn-lt"/>
                <a:cs typeface="+mn-lt"/>
              </a:rPr>
              <a:t>, n.d.. [Online]. Available: </a:t>
            </a:r>
            <a:r>
              <a:rPr lang="en-GB" sz="2000">
                <a:ea typeface="+mn-lt"/>
                <a:cs typeface="+mn-lt"/>
                <a:hlinkClick r:id="rId6"/>
              </a:rPr>
              <a:t>https://titanfall.fandom.com/wiki/Stalker</a:t>
            </a:r>
            <a:r>
              <a:rPr lang="en-GB" sz="2000">
                <a:ea typeface="+mn-lt"/>
                <a:cs typeface="+mn-lt"/>
              </a:rPr>
              <a:t>. [Accessed: 04-Dec-2022]. </a:t>
            </a:r>
          </a:p>
          <a:p>
            <a:pPr>
              <a:buNone/>
            </a:pPr>
            <a:r>
              <a:rPr lang="en-GB" sz="2000">
                <a:ea typeface="+mn-lt"/>
                <a:cs typeface="+mn-lt"/>
              </a:rPr>
              <a:t>[6] “The practical and digital tech behind chappie,” </a:t>
            </a:r>
            <a:r>
              <a:rPr lang="en-GB" sz="2000" i="1" err="1">
                <a:ea typeface="+mn-lt"/>
                <a:cs typeface="+mn-lt"/>
              </a:rPr>
              <a:t>fxguide</a:t>
            </a:r>
            <a:r>
              <a:rPr lang="en-GB" sz="2000">
                <a:ea typeface="+mn-lt"/>
                <a:cs typeface="+mn-lt"/>
              </a:rPr>
              <a:t>, 01-Oct-2017. [Online]. Available: </a:t>
            </a:r>
            <a:r>
              <a:rPr lang="en-GB" sz="2000">
                <a:ea typeface="+mn-lt"/>
                <a:cs typeface="+mn-lt"/>
                <a:hlinkClick r:id="rId7"/>
              </a:rPr>
              <a:t>https://www.fxguide.com/fxfeatured/the-practical-and-digital-tech-behind-chappie/</a:t>
            </a:r>
            <a:r>
              <a:rPr lang="en-GB" sz="2000">
                <a:ea typeface="+mn-lt"/>
                <a:cs typeface="+mn-lt"/>
              </a:rPr>
              <a:t>. [Accessed: 04-Dec-2022]. </a:t>
            </a:r>
            <a:endParaRPr lang="en-GB"/>
          </a:p>
          <a:p>
            <a:pPr marL="0" indent="0">
              <a:buNone/>
            </a:pPr>
            <a:endParaRPr lang="en-GB" sz="2000">
              <a:cs typeface="Calibri"/>
            </a:endParaRPr>
          </a:p>
          <a:p>
            <a:pPr marL="0" indent="0">
              <a:buNone/>
            </a:pPr>
            <a:endParaRPr lang="en-GB" sz="2000">
              <a:cs typeface="Calibri"/>
            </a:endParaRPr>
          </a:p>
          <a:p>
            <a:pPr marL="0" indent="0">
              <a:buNone/>
            </a:pPr>
            <a:endParaRPr lang="en-GB" sz="2000"/>
          </a:p>
          <a:p>
            <a:pPr marL="0" indent="0">
              <a:buNone/>
            </a:pPr>
            <a:endParaRPr lang="en-GB" sz="2000"/>
          </a:p>
          <a:p>
            <a:pPr marL="0" indent="0">
              <a:buNone/>
            </a:pPr>
            <a:endParaRPr lang="en-GB" sz="2000">
              <a:cs typeface="Calibri" panose="020F0502020204030204"/>
            </a:endParaRPr>
          </a:p>
          <a:p>
            <a:pPr marL="0" indent="0">
              <a:buNone/>
            </a:pPr>
            <a:endParaRPr lang="en-GB" sz="2000">
              <a:cs typeface="Calibri" panose="020F0502020204030204"/>
            </a:endParaRPr>
          </a:p>
          <a:p>
            <a:pPr marL="0" indent="0">
              <a:buNone/>
            </a:pPr>
            <a:endParaRPr lang="en-GB">
              <a:cs typeface="Calibri" panose="020F0502020204030204"/>
            </a:endParaRPr>
          </a:p>
        </p:txBody>
      </p:sp>
    </p:spTree>
    <p:extLst>
      <p:ext uri="{BB962C8B-B14F-4D97-AF65-F5344CB8AC3E}">
        <p14:creationId xmlns:p14="http://schemas.microsoft.com/office/powerpoint/2010/main" val="17568498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78170-A201-C8FC-7BDF-1F0BD533AED8}"/>
              </a:ext>
            </a:extLst>
          </p:cNvPr>
          <p:cNvSpPr>
            <a:spLocks noGrp="1"/>
          </p:cNvSpPr>
          <p:nvPr>
            <p:ph type="title"/>
          </p:nvPr>
        </p:nvSpPr>
        <p:spPr/>
        <p:txBody>
          <a:bodyPr/>
          <a:lstStyle/>
          <a:p>
            <a:r>
              <a:rPr lang="en-GB"/>
              <a:t>References – Luke Rees</a:t>
            </a:r>
          </a:p>
        </p:txBody>
      </p:sp>
      <p:sp>
        <p:nvSpPr>
          <p:cNvPr id="3" name="Content Placeholder 2">
            <a:extLst>
              <a:ext uri="{FF2B5EF4-FFF2-40B4-BE49-F238E27FC236}">
                <a16:creationId xmlns:a16="http://schemas.microsoft.com/office/drawing/2014/main" id="{F15D1B06-AB89-B006-444F-5CF6B3CD3DA0}"/>
              </a:ext>
            </a:extLst>
          </p:cNvPr>
          <p:cNvSpPr>
            <a:spLocks noGrp="1"/>
          </p:cNvSpPr>
          <p:nvPr>
            <p:ph idx="1"/>
          </p:nvPr>
        </p:nvSpPr>
        <p:spPr>
          <a:xfrm>
            <a:off x="838200" y="1825624"/>
            <a:ext cx="10515600" cy="5297552"/>
          </a:xfrm>
        </p:spPr>
        <p:txBody>
          <a:bodyPr anchor="t">
            <a:normAutofit/>
          </a:bodyPr>
          <a:lstStyle/>
          <a:p>
            <a:pPr marL="0" indent="0">
              <a:buNone/>
            </a:pPr>
            <a:r>
              <a:rPr lang="en-GB" sz="2000">
                <a:cs typeface="Calibri"/>
              </a:rPr>
              <a:t>[1] </a:t>
            </a:r>
            <a:r>
              <a:rPr lang="en-GB" sz="2000" i="1">
                <a:cs typeface="Calibri"/>
              </a:rPr>
              <a:t>Fallout 4</a:t>
            </a:r>
            <a:r>
              <a:rPr lang="en-GB" sz="2000">
                <a:cs typeface="Calibri"/>
              </a:rPr>
              <a:t>. [Software], United States: Bethesda Game Studios, 2015</a:t>
            </a:r>
            <a:endParaRPr lang="en-US"/>
          </a:p>
          <a:p>
            <a:pPr marL="0" indent="0">
              <a:buNone/>
            </a:pPr>
            <a:r>
              <a:rPr lang="en-GB" sz="2000">
                <a:ea typeface="+mn-lt"/>
                <a:cs typeface="+mn-lt"/>
              </a:rPr>
              <a:t>[2] T. Haynes, Director, </a:t>
            </a:r>
            <a:r>
              <a:rPr lang="en-GB" sz="2000" i="1">
                <a:ea typeface="+mn-lt"/>
                <a:cs typeface="+mn-lt"/>
              </a:rPr>
              <a:t>Star Wars: Andor</a:t>
            </a:r>
            <a:r>
              <a:rPr lang="en-GB" sz="2000">
                <a:ea typeface="+mn-lt"/>
                <a:cs typeface="+mn-lt"/>
              </a:rPr>
              <a:t>, United States: Lucas Films, 2022</a:t>
            </a:r>
            <a:endParaRPr lang="en-GB"/>
          </a:p>
          <a:p>
            <a:pPr marL="0" indent="0">
              <a:buNone/>
            </a:pPr>
            <a:r>
              <a:rPr lang="en-GB" sz="2000">
                <a:ea typeface="+mn-lt"/>
                <a:cs typeface="+mn-lt"/>
              </a:rPr>
              <a:t>[3] </a:t>
            </a:r>
            <a:r>
              <a:rPr lang="en-GB" sz="2000" i="1">
                <a:ea typeface="+mn-lt"/>
                <a:cs typeface="+mn-lt"/>
              </a:rPr>
              <a:t>Dues Ex: Mankind Divided</a:t>
            </a:r>
            <a:r>
              <a:rPr lang="en-GB" sz="2000">
                <a:ea typeface="+mn-lt"/>
                <a:cs typeface="+mn-lt"/>
              </a:rPr>
              <a:t>. [Software], Canada: </a:t>
            </a:r>
            <a:r>
              <a:rPr lang="en-GB"/>
              <a:t>Eidos-Montréal</a:t>
            </a:r>
            <a:r>
              <a:rPr lang="en-GB" sz="2000">
                <a:ea typeface="+mn-lt"/>
                <a:cs typeface="+mn-lt"/>
              </a:rPr>
              <a:t>, 2016</a:t>
            </a:r>
            <a:endParaRPr lang="en-GB">
              <a:ea typeface="+mn-lt"/>
              <a:cs typeface="+mn-lt"/>
            </a:endParaRPr>
          </a:p>
          <a:p>
            <a:pPr marL="0" indent="0">
              <a:buNone/>
            </a:pPr>
            <a:r>
              <a:rPr lang="en-GB" sz="2000">
                <a:ea typeface="+mn-lt"/>
                <a:cs typeface="+mn-lt"/>
              </a:rPr>
              <a:t>[4] D. Filoni, Director, </a:t>
            </a:r>
            <a:r>
              <a:rPr lang="en-GB" sz="2000" i="1">
                <a:ea typeface="+mn-lt"/>
                <a:cs typeface="+mn-lt"/>
              </a:rPr>
              <a:t>Star Wars: The Clone Wars</a:t>
            </a:r>
            <a:r>
              <a:rPr lang="en-GB" sz="2000">
                <a:ea typeface="+mn-lt"/>
                <a:cs typeface="+mn-lt"/>
              </a:rPr>
              <a:t>, United States: Lucas Films, 2008</a:t>
            </a:r>
            <a:endParaRPr lang="en-GB">
              <a:ea typeface="+mn-lt"/>
              <a:cs typeface="+mn-lt"/>
            </a:endParaRPr>
          </a:p>
          <a:p>
            <a:pPr marL="0" indent="0">
              <a:buNone/>
            </a:pPr>
            <a:r>
              <a:rPr lang="en-GB" sz="2000">
                <a:ea typeface="+mn-lt"/>
                <a:cs typeface="+mn-lt"/>
              </a:rPr>
              <a:t>[5] J. Lewis, Director, </a:t>
            </a:r>
            <a:r>
              <a:rPr lang="en-GB" sz="2000" i="1">
                <a:ea typeface="+mn-lt"/>
                <a:cs typeface="+mn-lt"/>
              </a:rPr>
              <a:t>The Big Combo</a:t>
            </a:r>
            <a:r>
              <a:rPr lang="en-GB" sz="2000">
                <a:ea typeface="+mn-lt"/>
                <a:cs typeface="+mn-lt"/>
              </a:rPr>
              <a:t>, United States: Security Pictures, 1955</a:t>
            </a:r>
            <a:endParaRPr lang="en-GB">
              <a:ea typeface="+mn-lt"/>
              <a:cs typeface="+mn-lt"/>
            </a:endParaRPr>
          </a:p>
          <a:p>
            <a:pPr marL="0" indent="0">
              <a:buNone/>
            </a:pPr>
            <a:r>
              <a:rPr lang="en-GB" sz="2000">
                <a:ea typeface="+mn-lt"/>
                <a:cs typeface="+mn-lt"/>
              </a:rPr>
              <a:t>[6] J. Whedon, Director, </a:t>
            </a:r>
            <a:r>
              <a:rPr lang="en-GB" sz="2000" i="1">
                <a:ea typeface="+mn-lt"/>
                <a:cs typeface="+mn-lt"/>
              </a:rPr>
              <a:t>Agents of Shield</a:t>
            </a:r>
            <a:r>
              <a:rPr lang="en-GB" sz="2000">
                <a:ea typeface="+mn-lt"/>
                <a:cs typeface="+mn-lt"/>
              </a:rPr>
              <a:t>, United States: ABC Studios, 2013</a:t>
            </a:r>
            <a:endParaRPr lang="en-GB"/>
          </a:p>
          <a:p>
            <a:pPr marL="0" indent="0">
              <a:buNone/>
            </a:pPr>
            <a:r>
              <a:rPr lang="en-GB" sz="2000">
                <a:ea typeface="+mn-lt"/>
                <a:cs typeface="+mn-lt"/>
              </a:rPr>
              <a:t>[7] D. Villeneuve, Director, </a:t>
            </a:r>
            <a:r>
              <a:rPr lang="en-GB" sz="2000" i="1">
                <a:ea typeface="+mn-lt"/>
                <a:cs typeface="+mn-lt"/>
              </a:rPr>
              <a:t>Blade Runner 2046</a:t>
            </a:r>
            <a:r>
              <a:rPr lang="en-GB" sz="2000">
                <a:ea typeface="+mn-lt"/>
                <a:cs typeface="+mn-lt"/>
              </a:rPr>
              <a:t>, United States: Warner Bros. Pictures, 2017 </a:t>
            </a:r>
            <a:endParaRPr lang="en-GB">
              <a:ea typeface="+mn-lt"/>
              <a:cs typeface="+mn-lt"/>
            </a:endParaRPr>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cs typeface="Calibri" panose="020F0502020204030204"/>
            </a:endParaRPr>
          </a:p>
          <a:p>
            <a:pPr marL="0" indent="0">
              <a:buNone/>
            </a:pPr>
            <a:endParaRPr lang="en-GB">
              <a:cs typeface="Calibri" panose="020F0502020204030204"/>
            </a:endParaRPr>
          </a:p>
        </p:txBody>
      </p:sp>
    </p:spTree>
    <p:extLst>
      <p:ext uri="{BB962C8B-B14F-4D97-AF65-F5344CB8AC3E}">
        <p14:creationId xmlns:p14="http://schemas.microsoft.com/office/powerpoint/2010/main" val="19858063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78170-A201-C8FC-7BDF-1F0BD533AED8}"/>
              </a:ext>
            </a:extLst>
          </p:cNvPr>
          <p:cNvSpPr>
            <a:spLocks noGrp="1"/>
          </p:cNvSpPr>
          <p:nvPr>
            <p:ph type="title"/>
          </p:nvPr>
        </p:nvSpPr>
        <p:spPr/>
        <p:txBody>
          <a:bodyPr>
            <a:normAutofit/>
          </a:bodyPr>
          <a:lstStyle/>
          <a:p>
            <a:pPr algn="ctr"/>
            <a:r>
              <a:rPr lang="en-GB" sz="4800" b="1">
                <a:latin typeface="+mn-lt"/>
              </a:rPr>
              <a:t>Game Demonstration</a:t>
            </a:r>
          </a:p>
        </p:txBody>
      </p:sp>
    </p:spTree>
    <p:extLst>
      <p:ext uri="{BB962C8B-B14F-4D97-AF65-F5344CB8AC3E}">
        <p14:creationId xmlns:p14="http://schemas.microsoft.com/office/powerpoint/2010/main" val="291954246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TM03457452[[fn=Celestial]]</Template>
  <Application>Microsoft Office PowerPoint</Application>
  <PresentationFormat>Widescreen</PresentationFormat>
  <Slides>28</Slides>
  <Notes>0</Notes>
  <HiddenSlides>0</HiddenSlide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Celestial</vt:lpstr>
      <vt:lpstr>Game Design and Asset Creation</vt:lpstr>
      <vt:lpstr>Overview</vt:lpstr>
      <vt:lpstr>Game Summary</vt:lpstr>
      <vt:lpstr>Collaboration Methods</vt:lpstr>
      <vt:lpstr>Luke Morgan</vt:lpstr>
      <vt:lpstr>Research</vt:lpstr>
      <vt:lpstr>Mood board</vt:lpstr>
      <vt:lpstr>Models</vt:lpstr>
      <vt:lpstr>Models 2</vt:lpstr>
      <vt:lpstr>Character design</vt:lpstr>
      <vt:lpstr>Thomas Nurse</vt:lpstr>
      <vt:lpstr>Models</vt:lpstr>
      <vt:lpstr>Models</vt:lpstr>
      <vt:lpstr>Texturing</vt:lpstr>
      <vt:lpstr>Research</vt:lpstr>
      <vt:lpstr>Lab Scene</vt:lpstr>
      <vt:lpstr>Unreal Engine</vt:lpstr>
      <vt:lpstr>Luke Rees</vt:lpstr>
      <vt:lpstr>Mood Boards</vt:lpstr>
      <vt:lpstr>Story Ideas</vt:lpstr>
      <vt:lpstr>Models</vt:lpstr>
      <vt:lpstr>Textures</vt:lpstr>
      <vt:lpstr>Writing</vt:lpstr>
      <vt:lpstr>Unreal Engine - Scene</vt:lpstr>
      <vt:lpstr>References – Thomas Nurse</vt:lpstr>
      <vt:lpstr>References – Luke Morgan</vt:lpstr>
      <vt:lpstr>References – Luke Rees</vt:lpstr>
      <vt:lpstr>Game Demonstration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Game Design and Asset Creation</dc:title>
  <dc:creator>Luke Rees</dc:creator>
  <cp:revision>3</cp:revision>
  <dcterms:created xsi:type="dcterms:W3CDTF">2022-12-02T11:53:21Z</dcterms:created>
  <dcterms:modified xsi:type="dcterms:W3CDTF">2023-05-30T16:23:17Z</dcterms:modified>
</cp:coreProperties>
</file>