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5113000" cy="213741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9BA0"/>
    <a:srgbClr val="0A9CAF"/>
    <a:srgbClr val="98D5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EA883D-0523-4B19-A054-64252E9E652E}" v="3" dt="2025-12-18T16:21:38.2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4992" autoAdjust="0"/>
  </p:normalViewPr>
  <p:slideViewPr>
    <p:cSldViewPr>
      <p:cViewPr varScale="1">
        <p:scale>
          <a:sx n="27" d="100"/>
          <a:sy n="27" d="100"/>
        </p:scale>
        <p:origin x="2322" y="6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 Alexei" userId="1c4044f359eb5251" providerId="LiveId" clId="{6EE6539E-194F-4667-BCD4-662CF23DE704}"/>
    <pc:docChg chg="modSld">
      <pc:chgData name="Melani Alexei" userId="1c4044f359eb5251" providerId="LiveId" clId="{6EE6539E-194F-4667-BCD4-662CF23DE704}" dt="2025-12-18T16:22:00.433" v="146" actId="1076"/>
      <pc:docMkLst>
        <pc:docMk/>
      </pc:docMkLst>
      <pc:sldChg chg="addSp delSp modSp mod setBg modNotesTx">
        <pc:chgData name="Melani Alexei" userId="1c4044f359eb5251" providerId="LiveId" clId="{6EE6539E-194F-4667-BCD4-662CF23DE704}" dt="2025-12-18T16:22:00.433" v="146" actId="1076"/>
        <pc:sldMkLst>
          <pc:docMk/>
          <pc:sldMk cId="0" sldId="256"/>
        </pc:sldMkLst>
        <pc:spChg chg="mod">
          <ac:chgData name="Melani Alexei" userId="1c4044f359eb5251" providerId="LiveId" clId="{6EE6539E-194F-4667-BCD4-662CF23DE704}" dt="2025-12-18T16:20:34.170" v="127" actId="1076"/>
          <ac:spMkLst>
            <pc:docMk/>
            <pc:sldMk cId="0" sldId="256"/>
            <ac:spMk id="4" creationId="{00000000-0000-0000-0000-000000000000}"/>
          </ac:spMkLst>
        </pc:spChg>
        <pc:spChg chg="add mod">
          <ac:chgData name="Melani Alexei" userId="1c4044f359eb5251" providerId="LiveId" clId="{6EE6539E-194F-4667-BCD4-662CF23DE704}" dt="2025-12-18T16:21:49.046" v="145" actId="1076"/>
          <ac:spMkLst>
            <pc:docMk/>
            <pc:sldMk cId="0" sldId="256"/>
            <ac:spMk id="8" creationId="{9106B634-9011-8133-FB27-5D6E859918CA}"/>
          </ac:spMkLst>
        </pc:spChg>
        <pc:spChg chg="add mod">
          <ac:chgData name="Melani Alexei" userId="1c4044f359eb5251" providerId="LiveId" clId="{6EE6539E-194F-4667-BCD4-662CF23DE704}" dt="2025-12-13T13:36:10.809" v="120" actId="1076"/>
          <ac:spMkLst>
            <pc:docMk/>
            <pc:sldMk cId="0" sldId="256"/>
            <ac:spMk id="11" creationId="{12E7DCFE-F5C7-1AF4-751A-151807BC4201}"/>
          </ac:spMkLst>
        </pc:spChg>
        <pc:spChg chg="mod">
          <ac:chgData name="Melani Alexei" userId="1c4044f359eb5251" providerId="LiveId" clId="{6EE6539E-194F-4667-BCD4-662CF23DE704}" dt="2025-12-18T16:20:42.020" v="128" actId="1076"/>
          <ac:spMkLst>
            <pc:docMk/>
            <pc:sldMk cId="0" sldId="256"/>
            <ac:spMk id="14" creationId="{00000000-0000-0000-0000-000000000000}"/>
          </ac:spMkLst>
        </pc:spChg>
        <pc:spChg chg="mod">
          <ac:chgData name="Melani Alexei" userId="1c4044f359eb5251" providerId="LiveId" clId="{6EE6539E-194F-4667-BCD4-662CF23DE704}" dt="2025-12-18T16:22:00.433" v="146" actId="1076"/>
          <ac:spMkLst>
            <pc:docMk/>
            <pc:sldMk cId="0" sldId="256"/>
            <ac:spMk id="15" creationId="{00000000-0000-0000-0000-000000000000}"/>
          </ac:spMkLst>
        </pc:spChg>
        <pc:picChg chg="add mod">
          <ac:chgData name="Melani Alexei" userId="1c4044f359eb5251" providerId="LiveId" clId="{6EE6539E-194F-4667-BCD4-662CF23DE704}" dt="2025-12-13T13:36:32.998" v="122" actId="1076"/>
          <ac:picMkLst>
            <pc:docMk/>
            <pc:sldMk cId="0" sldId="256"/>
            <ac:picMk id="10" creationId="{CDB20C7A-4589-3760-71A1-D9D2BF6BCCD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6DF9F2-2DFD-425C-BA76-DCA4AC723EA4}" type="datetimeFigureOut">
              <a:rPr lang="en-IN" smtClean="0"/>
              <a:t>18-12-2025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27E53B-BB30-4F59-8343-47F3E5F6304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7943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27E53B-BB30-4F59-8343-47F3E5F63049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94988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79B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26481" y="2293529"/>
            <a:ext cx="6954312" cy="10092508"/>
          </a:xfrm>
          <a:custGeom>
            <a:avLst/>
            <a:gdLst/>
            <a:ahLst/>
            <a:cxnLst/>
            <a:rect l="l" t="t" r="r" b="b"/>
            <a:pathLst>
              <a:path w="12280706" h="10092508">
                <a:moveTo>
                  <a:pt x="0" y="0"/>
                </a:moveTo>
                <a:lnTo>
                  <a:pt x="12280706" y="0"/>
                </a:lnTo>
                <a:lnTo>
                  <a:pt x="12280706" y="10092508"/>
                </a:lnTo>
                <a:lnTo>
                  <a:pt x="0" y="100925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IN"/>
          </a:p>
        </p:txBody>
      </p:sp>
      <p:sp>
        <p:nvSpPr>
          <p:cNvPr id="3" name="Freeform 3"/>
          <p:cNvSpPr/>
          <p:nvPr/>
        </p:nvSpPr>
        <p:spPr>
          <a:xfrm>
            <a:off x="-56072" y="10716667"/>
            <a:ext cx="4209611" cy="10092508"/>
          </a:xfrm>
          <a:custGeom>
            <a:avLst/>
            <a:gdLst/>
            <a:ahLst/>
            <a:cxnLst/>
            <a:rect l="l" t="t" r="r" b="b"/>
            <a:pathLst>
              <a:path w="12280706" h="10092508">
                <a:moveTo>
                  <a:pt x="0" y="0"/>
                </a:moveTo>
                <a:lnTo>
                  <a:pt x="12280707" y="0"/>
                </a:lnTo>
                <a:lnTo>
                  <a:pt x="12280707" y="10092508"/>
                </a:lnTo>
                <a:lnTo>
                  <a:pt x="0" y="100925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4"/>
          <p:cNvSpPr/>
          <p:nvPr/>
        </p:nvSpPr>
        <p:spPr>
          <a:xfrm>
            <a:off x="8368730" y="3648307"/>
            <a:ext cx="6739041" cy="5795575"/>
          </a:xfrm>
          <a:custGeom>
            <a:avLst/>
            <a:gdLst/>
            <a:ahLst/>
            <a:cxnLst/>
            <a:rect l="l" t="t" r="r" b="b"/>
            <a:pathLst>
              <a:path w="6739041" h="5795575">
                <a:moveTo>
                  <a:pt x="0" y="0"/>
                </a:moveTo>
                <a:lnTo>
                  <a:pt x="6739041" y="0"/>
                </a:lnTo>
                <a:lnTo>
                  <a:pt x="6739041" y="5795575"/>
                </a:lnTo>
                <a:lnTo>
                  <a:pt x="0" y="57955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5"/>
          <p:cNvSpPr/>
          <p:nvPr/>
        </p:nvSpPr>
        <p:spPr>
          <a:xfrm>
            <a:off x="35822" y="8666393"/>
            <a:ext cx="5871788" cy="4916258"/>
          </a:xfrm>
          <a:custGeom>
            <a:avLst/>
            <a:gdLst/>
            <a:ahLst/>
            <a:cxnLst/>
            <a:rect l="l" t="t" r="r" b="b"/>
            <a:pathLst>
              <a:path w="6693463" h="5338037">
                <a:moveTo>
                  <a:pt x="0" y="0"/>
                </a:moveTo>
                <a:lnTo>
                  <a:pt x="6693464" y="0"/>
                </a:lnTo>
                <a:lnTo>
                  <a:pt x="6693464" y="5338037"/>
                </a:lnTo>
                <a:lnTo>
                  <a:pt x="0" y="533803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" name="Freeform 6"/>
          <p:cNvSpPr/>
          <p:nvPr/>
        </p:nvSpPr>
        <p:spPr>
          <a:xfrm>
            <a:off x="9719396" y="16732643"/>
            <a:ext cx="5393604" cy="4641457"/>
          </a:xfrm>
          <a:custGeom>
            <a:avLst/>
            <a:gdLst/>
            <a:ahLst/>
            <a:cxnLst/>
            <a:rect l="l" t="t" r="r" b="b"/>
            <a:pathLst>
              <a:path w="6835226" h="6638714">
                <a:moveTo>
                  <a:pt x="0" y="0"/>
                </a:moveTo>
                <a:lnTo>
                  <a:pt x="6835227" y="0"/>
                </a:lnTo>
                <a:lnTo>
                  <a:pt x="6835227" y="6638714"/>
                </a:lnTo>
                <a:lnTo>
                  <a:pt x="0" y="663871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" name="Freeform 7"/>
          <p:cNvSpPr/>
          <p:nvPr/>
        </p:nvSpPr>
        <p:spPr>
          <a:xfrm>
            <a:off x="219244" y="15171247"/>
            <a:ext cx="3815188" cy="3061688"/>
          </a:xfrm>
          <a:custGeom>
            <a:avLst/>
            <a:gdLst/>
            <a:ahLst/>
            <a:cxnLst/>
            <a:rect l="l" t="t" r="r" b="b"/>
            <a:pathLst>
              <a:path w="3815188" h="3061688">
                <a:moveTo>
                  <a:pt x="0" y="0"/>
                </a:moveTo>
                <a:lnTo>
                  <a:pt x="3815188" y="0"/>
                </a:lnTo>
                <a:lnTo>
                  <a:pt x="3815188" y="3061688"/>
                </a:lnTo>
                <a:lnTo>
                  <a:pt x="0" y="306168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2" name="TextBox 12"/>
          <p:cNvSpPr txBox="1"/>
          <p:nvPr/>
        </p:nvSpPr>
        <p:spPr>
          <a:xfrm>
            <a:off x="216069" y="3936564"/>
            <a:ext cx="8078204" cy="48013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endParaRPr lang="en-US" sz="2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design and develop a simple journaling application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identify emotional tone in written text using sentiment analysis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display mood patterns over time for reflection</a:t>
            </a:r>
          </a:p>
          <a:p>
            <a:pPr algn="just"/>
            <a:r>
              <a:rPr lang="en-US" sz="2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Background</a:t>
            </a:r>
            <a:b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concerns are increasing due to stress, fast digital life, and limited access to professional care. Many people find it difficult to understand and express emotions. Digital self-help tools can provide basic emotional support without stigma. However, many existing tools lack personal feedback and clear emotional insight.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069" y="1967692"/>
            <a:ext cx="14896931" cy="16908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FFFFFF"/>
                </a:solidFill>
                <a:latin typeface="Times New Roman" panose="02020603050405020304" pitchFamily="18" charset="0"/>
                <a:ea typeface="Heading Now 71-78"/>
                <a:cs typeface="Times New Roman" panose="02020603050405020304" pitchFamily="18" charset="0"/>
                <a:sym typeface="Heading Now 71-78"/>
              </a:rPr>
              <a:t>Project Overview  </a:t>
            </a:r>
          </a:p>
          <a:p>
            <a:pPr algn="just"/>
            <a:r>
              <a:rPr lang="en-US" sz="2596" dirty="0">
                <a:solidFill>
                  <a:srgbClr val="FFFFFF"/>
                </a:solidFill>
                <a:latin typeface="Times New Roman" panose="02020603050405020304" pitchFamily="18" charset="0"/>
                <a:ea typeface="Heading Now 71-78"/>
                <a:cs typeface="Times New Roman" panose="02020603050405020304" pitchFamily="18" charset="0"/>
                <a:sym typeface="Heading Now 71-78"/>
              </a:rPr>
              <a:t>This project presents a web-based Mental Health Check-In App designed to support emotional reflection through digital journaling and basic artificial intelligence. The system allows daily text entries and provides simple emotional feedback. The goal is to support self-awareness and emotional tracking in a safe and easy way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04288" y="8661475"/>
            <a:ext cx="8616764" cy="92025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2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endParaRPr lang="en-US" sz="2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Text data cleaned and prepared for analysis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TF-IDF used to convert text into numerical form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Logistic Regression model trained to classify emotions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Sentiment categories: positive, neutral, negative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Flask used to build the web application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SQLite database used for storing journal entries and results</a:t>
            </a:r>
          </a:p>
          <a:p>
            <a:pPr algn="ctr"/>
            <a:r>
              <a:rPr lang="en-US" sz="2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 Features</a:t>
            </a:r>
            <a:endParaRPr lang="en-US" sz="2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User registration and login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Daily mood journaling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Instant emotional feedback after each entry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Mood history shown as simple charts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 separation of user data (prototype level)</a:t>
            </a:r>
          </a:p>
          <a:p>
            <a:pPr algn="ctr"/>
            <a:r>
              <a:rPr lang="en-US" sz="2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  <a:endParaRPr lang="en-US" sz="2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model successfully classifies basic emotional tone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app provides fast feedback with minimal delay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Mood trends help identify emotional changes over time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Simple interface supports easy use and understanding</a:t>
            </a:r>
          </a:p>
          <a:p>
            <a:pPr algn="ctr"/>
            <a:r>
              <a:rPr lang="en-US" sz="2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  <a:endParaRPr lang="en-US" sz="2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Small training dataset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emotion categories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clinical validation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Basic security suitable only for academic use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7691" y="17855059"/>
            <a:ext cx="9021519" cy="19877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082"/>
              </a:lnSpc>
            </a:pPr>
            <a:r>
              <a:rPr lang="en-US" sz="2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project demonstrates that simple machine learning methods and a basic web system can support emotional reflection. The app shows strong potential for future improvement, including richer emotion detection, stronger security, and broader real-world use.</a:t>
            </a:r>
            <a:endParaRPr lang="en-US" sz="2600" dirty="0">
              <a:solidFill>
                <a:schemeClr val="bg1"/>
              </a:solidFill>
              <a:latin typeface="Times New Roman" panose="02020603050405020304" pitchFamily="18" charset="0"/>
              <a:ea typeface="Heading Now 71-78"/>
              <a:cs typeface="Times New Roman" panose="02020603050405020304" pitchFamily="18" charset="0"/>
              <a:sym typeface="Heading Now 71-78"/>
            </a:endParaRPr>
          </a:p>
        </p:txBody>
      </p:sp>
      <p:pic>
        <p:nvPicPr>
          <p:cNvPr id="10" name="Picture 9" descr="A close-up of a sign&#10;&#10;AI-generated content may be incorrect.">
            <a:extLst>
              <a:ext uri="{FF2B5EF4-FFF2-40B4-BE49-F238E27FC236}">
                <a16:creationId xmlns:a16="http://schemas.microsoft.com/office/drawing/2014/main" id="{CDB20C7A-4589-3760-71A1-D9D2BF6BCCD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6819" y="-81251"/>
            <a:ext cx="3522057" cy="12161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2E7DCFE-F5C7-1AF4-751A-151807BC4201}"/>
              </a:ext>
            </a:extLst>
          </p:cNvPr>
          <p:cNvSpPr txBox="1"/>
          <p:nvPr/>
        </p:nvSpPr>
        <p:spPr>
          <a:xfrm>
            <a:off x="2222500" y="295267"/>
            <a:ext cx="11272135" cy="143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2796"/>
              </a:lnSpc>
            </a:pPr>
            <a:r>
              <a:rPr lang="en-US" sz="3600" b="1" u="sng" dirty="0">
                <a:solidFill>
                  <a:srgbClr val="FFFFFF"/>
                </a:solidFill>
                <a:latin typeface="Times New Roman" panose="02020603050405020304" pitchFamily="18" charset="0"/>
                <a:ea typeface="Heading Now 71-78 Bold"/>
                <a:cs typeface="Times New Roman" panose="02020603050405020304" pitchFamily="18" charset="0"/>
                <a:sym typeface="Heading Now 71-78 Bold"/>
              </a:rPr>
              <a:t>Mental Health Check-In App with Sentiment Analysis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06B634-9011-8133-FB27-5D6E859918CA}"/>
              </a:ext>
            </a:extLst>
          </p:cNvPr>
          <p:cNvSpPr txBox="1"/>
          <p:nvPr/>
        </p:nvSpPr>
        <p:spPr>
          <a:xfrm>
            <a:off x="433658" y="19914268"/>
            <a:ext cx="1417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  <a:p>
            <a:r>
              <a:rPr lang="en-GB" b="1" dirty="0">
                <a:solidFill>
                  <a:schemeClr val="bg1"/>
                </a:solidFill>
              </a:rPr>
              <a:t>[1] S. Bird, E. Klein, and E. Loper, Natural Language Processing with Python. Sebastopol, CA, USA: O’Reilly Media, 2009.</a:t>
            </a:r>
          </a:p>
          <a:p>
            <a:r>
              <a:rPr lang="en-GB" b="1" dirty="0">
                <a:solidFill>
                  <a:schemeClr val="bg1"/>
                </a:solidFill>
              </a:rPr>
              <a:t>[2] World Health Organization, Mental Health and Well-being. Geneva, Switzerland, 2022.</a:t>
            </a:r>
          </a:p>
          <a:p>
            <a:r>
              <a:rPr lang="en-GB" b="1" dirty="0">
                <a:solidFill>
                  <a:schemeClr val="bg1"/>
                </a:solidFill>
              </a:rPr>
              <a:t>[3] F. Pedregosa et al., “Scikit-learn: Machine learning in Python,” J. Mach. Learn. Res., vol. 12, pp. 2825–2830, 2011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397</Words>
  <Application>Microsoft Office PowerPoint</Application>
  <PresentationFormat>Custom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Times New Roman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Illustrative Mental Health Poster</dc:title>
  <dc:creator>Melani Alexei</dc:creator>
  <cp:lastModifiedBy>Melani Alexei</cp:lastModifiedBy>
  <cp:revision>3</cp:revision>
  <dcterms:created xsi:type="dcterms:W3CDTF">2006-08-16T00:00:00Z</dcterms:created>
  <dcterms:modified xsi:type="dcterms:W3CDTF">2025-12-18T16:22:09Z</dcterms:modified>
  <dc:identifier>DAG6wbgfv90</dc:identifier>
</cp:coreProperties>
</file>