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894E64-8D77-49F9-DBBA-6DE4A147159D}" v="4477" dt="2024-06-04T07:44:52.2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38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12.xml" Id="rId13" /><Relationship Type="http://schemas.openxmlformats.org/officeDocument/2006/relationships/slide" Target="slides/slide17.xml" Id="rId18" /><Relationship Type="http://schemas.openxmlformats.org/officeDocument/2006/relationships/slide" Target="slides/slide25.xml" Id="rId26" /><Relationship Type="http://schemas.openxmlformats.org/officeDocument/2006/relationships/slide" Target="slides/slide20.xml" Id="rId21" /><Relationship Type="http://schemas.openxmlformats.org/officeDocument/2006/relationships/slide" Target="slides/slide33.xml" Id="rId34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openxmlformats.org/officeDocument/2006/relationships/slide" Target="slides/slide24.xml" Id="rId25" /><Relationship Type="http://schemas.openxmlformats.org/officeDocument/2006/relationships/slide" Target="slides/slide32.xml" Id="rId33" /><Relationship Type="http://schemas.openxmlformats.org/officeDocument/2006/relationships/tableStyles" Target="tableStyles.xml" Id="rId38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slide" Target="slides/slide19.xml" Id="rId20" /><Relationship Type="http://schemas.openxmlformats.org/officeDocument/2006/relationships/slide" Target="slides/slide28.xml" Id="rId29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23.xml" Id="rId24" /><Relationship Type="http://schemas.openxmlformats.org/officeDocument/2006/relationships/slide" Target="slides/slide31.xml" Id="rId32" /><Relationship Type="http://schemas.openxmlformats.org/officeDocument/2006/relationships/theme" Target="theme/theme1.xml" Id="rId37" /><Relationship Type="http://schemas.microsoft.com/office/2015/10/relationships/revisionInfo" Target="revisionInfo.xml" Id="rId40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slide" Target="slides/slide22.xml" Id="rId23" /><Relationship Type="http://schemas.openxmlformats.org/officeDocument/2006/relationships/slide" Target="slides/slide27.xml" Id="rId28" /><Relationship Type="http://schemas.openxmlformats.org/officeDocument/2006/relationships/viewProps" Target="viewProps.xml" Id="rId36" /><Relationship Type="http://schemas.openxmlformats.org/officeDocument/2006/relationships/slide" Target="slides/slide9.xml" Id="rId10" /><Relationship Type="http://schemas.openxmlformats.org/officeDocument/2006/relationships/slide" Target="slides/slide18.xml" Id="rId19" /><Relationship Type="http://schemas.openxmlformats.org/officeDocument/2006/relationships/slide" Target="slides/slide30.xml" Id="rId31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openxmlformats.org/officeDocument/2006/relationships/slide" Target="slides/slide21.xml" Id="rId22" /><Relationship Type="http://schemas.openxmlformats.org/officeDocument/2006/relationships/slide" Target="slides/slide26.xml" Id="rId27" /><Relationship Type="http://schemas.openxmlformats.org/officeDocument/2006/relationships/slide" Target="slides/slide29.xml" Id="rId30" /><Relationship Type="http://schemas.openxmlformats.org/officeDocument/2006/relationships/presProps" Target="presProps.xml" Id="rId35" /><Relationship Type="http://schemas.openxmlformats.org/officeDocument/2006/relationships/slide" Target="slides/slide7.xml" Id="rId8" /><Relationship Type="http://schemas.openxmlformats.org/officeDocument/2006/relationships/slide" Target="slides/slide2.xml" Id="rId3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5551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8195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6136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2064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9705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5406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86482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1739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8751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0872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6/4/2024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8881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6/4/2024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899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62" r:id="rId5"/>
    <p:sldLayoutId id="2147483667" r:id="rId6"/>
    <p:sldLayoutId id="2147483663" r:id="rId7"/>
    <p:sldLayoutId id="2147483664" r:id="rId8"/>
    <p:sldLayoutId id="2147483665" r:id="rId9"/>
    <p:sldLayoutId id="2147483666" r:id="rId10"/>
    <p:sldLayoutId id="214748366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filecache.mediaroom.com/mr5mr_ibmnewsroom/196446/IBM_Responsible_Leadership_Report_OCT_2023_UK_1530071123.pdf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file:///\\Users\rebeccafrancis-davies\Downloads\Artificial-Intelligence-Leadership_-Imitating-Mintzberg's-Managerial-Roles.pdf" TargetMode="External"/><Relationship Id="rId2" Type="http://schemas.openxmlformats.org/officeDocument/2006/relationships/hyperlink" Target="https://hbr.org/2024/01/the-best-leaders-cant-be-replaced-by-a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1D7EC86-7CB9-431D-8AC3-8AAF0440B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4B9777F-B610-419B-9193-80306388F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!!Arc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1108520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0742" y="1124988"/>
            <a:ext cx="4425962" cy="2387600"/>
          </a:xfrm>
        </p:spPr>
        <p:txBody>
          <a:bodyPr>
            <a:normAutofit/>
          </a:bodyPr>
          <a:lstStyle/>
          <a:p>
            <a:pPr algn="l"/>
            <a:r>
              <a:rPr lang="en-US" sz="5100"/>
              <a:t>Digital Revolution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0742" y="3633691"/>
            <a:ext cx="4425962" cy="1655762"/>
          </a:xfrm>
        </p:spPr>
        <p:txBody>
          <a:bodyPr vert="horz" lIns="91440" tIns="91440" rIns="91440" bIns="91440" rtlCol="0">
            <a:normAutofit/>
          </a:bodyPr>
          <a:lstStyle/>
          <a:p>
            <a:pPr algn="l"/>
            <a:r>
              <a:rPr lang="en-US" dirty="0"/>
              <a:t>4th June 2024</a:t>
            </a:r>
            <a:endParaRPr lang="en-US"/>
          </a:p>
        </p:txBody>
      </p:sp>
      <p:pic>
        <p:nvPicPr>
          <p:cNvPr id="4" name="Picture 3" descr="Earth as a particle with gold and blue">
            <a:extLst>
              <a:ext uri="{FF2B5EF4-FFF2-40B4-BE49-F238E27FC236}">
                <a16:creationId xmlns:a16="http://schemas.microsoft.com/office/drawing/2014/main" id="{C47CBD87-8E8E-6652-ECAA-A700CB32A4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20" r="21713" b="-4"/>
          <a:stretch/>
        </p:blipFill>
        <p:spPr>
          <a:xfrm>
            <a:off x="5733768" y="-1"/>
            <a:ext cx="6458232" cy="6858001"/>
          </a:xfrm>
          <a:custGeom>
            <a:avLst/>
            <a:gdLst/>
            <a:ahLst/>
            <a:cxnLst/>
            <a:rect l="l" t="t" r="r" b="b"/>
            <a:pathLst>
              <a:path w="6458232" h="6858001">
                <a:moveTo>
                  <a:pt x="2209000" y="0"/>
                </a:moveTo>
                <a:lnTo>
                  <a:pt x="6458232" y="0"/>
                </a:lnTo>
                <a:lnTo>
                  <a:pt x="6458232" y="6858001"/>
                </a:lnTo>
                <a:lnTo>
                  <a:pt x="651045" y="6858001"/>
                </a:lnTo>
                <a:lnTo>
                  <a:pt x="635146" y="6830200"/>
                </a:lnTo>
                <a:cubicBezTo>
                  <a:pt x="230085" y="6080469"/>
                  <a:pt x="0" y="5221296"/>
                  <a:pt x="0" y="4308089"/>
                </a:cubicBezTo>
                <a:cubicBezTo>
                  <a:pt x="0" y="2572997"/>
                  <a:pt x="830606" y="1032965"/>
                  <a:pt x="2113832" y="68046"/>
                </a:cubicBezTo>
                <a:close/>
              </a:path>
            </a:pathLst>
          </a:custGeom>
        </p:spPr>
      </p:pic>
      <p:sp>
        <p:nvSpPr>
          <p:cNvPr id="15" name="!!Rectangle">
            <a:extLst>
              <a:ext uri="{FF2B5EF4-FFF2-40B4-BE49-F238E27FC236}">
                <a16:creationId xmlns:a16="http://schemas.microsoft.com/office/drawing/2014/main" id="{95106A28-883A-4993-BF9E-C403B81A8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94269" y="4274457"/>
            <a:ext cx="825256" cy="825256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!!Oval">
            <a:extLst>
              <a:ext uri="{FF2B5EF4-FFF2-40B4-BE49-F238E27FC236}">
                <a16:creationId xmlns:a16="http://schemas.microsoft.com/office/drawing/2014/main" id="{F5AE4E4F-9F4C-43ED-8299-9BD63B74E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742" y="564968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632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4ED45-C6DF-7273-076B-35CBBCB56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Agenda 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430264-E7AF-4D8E-6587-ABFA6E52B4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Introduction</a:t>
            </a:r>
          </a:p>
          <a:p>
            <a:r>
              <a:rPr lang="en-US" dirty="0"/>
              <a:t>Impact of technology on the formation of international trade flows</a:t>
            </a:r>
          </a:p>
          <a:p>
            <a:r>
              <a:rPr lang="en-US" dirty="0"/>
              <a:t>Significance for international trade</a:t>
            </a:r>
          </a:p>
          <a:p>
            <a:r>
              <a:rPr lang="en-US" dirty="0"/>
              <a:t>Challenges &amp; Problems</a:t>
            </a:r>
          </a:p>
          <a:p>
            <a:r>
              <a:rPr lang="en-US" dirty="0"/>
              <a:t>AI &amp; Leadership</a:t>
            </a:r>
          </a:p>
        </p:txBody>
      </p:sp>
    </p:spTree>
    <p:extLst>
      <p:ext uri="{BB962C8B-B14F-4D97-AF65-F5344CB8AC3E}">
        <p14:creationId xmlns:p14="http://schemas.microsoft.com/office/powerpoint/2010/main" val="25239699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C9960-789B-A6C0-208C-55E5C422C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of information &amp; technology on international trade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C497F-1218-5F40-D96E-F0C88A40C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Information is </a:t>
            </a:r>
            <a:r>
              <a:rPr lang="en-US" dirty="0" err="1"/>
              <a:t>recognised</a:t>
            </a:r>
            <a:r>
              <a:rPr lang="en-US" dirty="0"/>
              <a:t> as an important resource</a:t>
            </a:r>
          </a:p>
          <a:p>
            <a:r>
              <a:rPr lang="en-US" dirty="0"/>
              <a:t>Often referred to as the "information society"</a:t>
            </a:r>
          </a:p>
          <a:p>
            <a:r>
              <a:rPr lang="en-US" dirty="0"/>
              <a:t>Our lives are </a:t>
            </a:r>
            <a:r>
              <a:rPr lang="en-US" err="1"/>
              <a:t>characterised</a:t>
            </a:r>
            <a:r>
              <a:rPr lang="en-US" dirty="0"/>
              <a:t> by high intensity of information in our everyday lives</a:t>
            </a:r>
          </a:p>
          <a:p>
            <a:r>
              <a:rPr lang="en-US" dirty="0"/>
              <a:t>Majority of transactions now take place electronically</a:t>
            </a:r>
          </a:p>
        </p:txBody>
      </p:sp>
    </p:spTree>
    <p:extLst>
      <p:ext uri="{BB962C8B-B14F-4D97-AF65-F5344CB8AC3E}">
        <p14:creationId xmlns:p14="http://schemas.microsoft.com/office/powerpoint/2010/main" val="4136668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35E7D-A989-3AFE-ABA2-592112A9F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A6E80-7A2F-CD02-8072-D70B43B298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Development of new logistics solutions</a:t>
            </a:r>
          </a:p>
          <a:p>
            <a:r>
              <a:rPr lang="en-US" dirty="0"/>
              <a:t>Global supply chains have emerged</a:t>
            </a:r>
          </a:p>
          <a:p>
            <a:r>
              <a:rPr lang="en-US" dirty="0"/>
              <a:t>New tech has had a positive influence on export of individual countries, and the volume of international trade (Choi, 2010)</a:t>
            </a:r>
          </a:p>
          <a:p>
            <a:r>
              <a:rPr lang="en-US" dirty="0"/>
              <a:t>Also of great importance to emerging market economies (Lui, Nath 2013)</a:t>
            </a:r>
          </a:p>
          <a:p>
            <a:r>
              <a:rPr lang="en-US" dirty="0"/>
              <a:t>Reliable, stable broadband connectivity, digital tech, servers are all preconditions for African countries entering global trade</a:t>
            </a:r>
          </a:p>
        </p:txBody>
      </p:sp>
    </p:spTree>
    <p:extLst>
      <p:ext uri="{BB962C8B-B14F-4D97-AF65-F5344CB8AC3E}">
        <p14:creationId xmlns:p14="http://schemas.microsoft.com/office/powerpoint/2010/main" val="3111676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0F5F7-2F8C-E574-BE79-F5C097A1E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E9B88-D2D0-0041-DBC1-AD9A15E83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Studies show a positive correlation between exports and with IT quality and data flow – in developing countries </a:t>
            </a:r>
            <a:r>
              <a:rPr lang="en-US" err="1"/>
              <a:t>bandwith</a:t>
            </a:r>
            <a:r>
              <a:rPr lang="en-US" dirty="0"/>
              <a:t> </a:t>
            </a:r>
            <a:r>
              <a:rPr lang="en-US"/>
              <a:t>very important</a:t>
            </a:r>
          </a:p>
          <a:p>
            <a:r>
              <a:rPr lang="en-US" dirty="0"/>
              <a:t>Research shows that reliable and stable internet allows access to a wider range of products and services, giving consumers more choice and increasing demand</a:t>
            </a:r>
          </a:p>
        </p:txBody>
      </p:sp>
    </p:spTree>
    <p:extLst>
      <p:ext uri="{BB962C8B-B14F-4D97-AF65-F5344CB8AC3E}">
        <p14:creationId xmlns:p14="http://schemas.microsoft.com/office/powerpoint/2010/main" val="3629557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9AAA0-EFE2-592D-EE4F-8E4984CA0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Significance for international trade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80926-C971-934E-A33F-4D68073F1E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High costs are a characteristic of international trade</a:t>
            </a:r>
          </a:p>
          <a:p>
            <a:r>
              <a:rPr lang="en-US" dirty="0"/>
              <a:t>Entering new markets has traditionally had big obstacles</a:t>
            </a:r>
          </a:p>
          <a:p>
            <a:r>
              <a:rPr lang="en-US" dirty="0"/>
              <a:t>IT has made data collection and analysis easier, which reduces uncertainty when entering new markets</a:t>
            </a:r>
          </a:p>
          <a:p>
            <a:r>
              <a:rPr lang="en-US" dirty="0"/>
              <a:t>Electronic tags have made supply chain management more efficient </a:t>
            </a:r>
          </a:p>
          <a:p>
            <a:r>
              <a:rPr lang="en-US" dirty="0"/>
              <a:t>Consequently, smaller companies have been able to enter international markets</a:t>
            </a:r>
          </a:p>
          <a:p>
            <a:r>
              <a:rPr lang="en-US" dirty="0" err="1"/>
              <a:t>Personalisation</a:t>
            </a:r>
            <a:r>
              <a:rPr lang="en-US" dirty="0"/>
              <a:t> and segmentation of marketing</a:t>
            </a:r>
          </a:p>
        </p:txBody>
      </p:sp>
    </p:spTree>
    <p:extLst>
      <p:ext uri="{BB962C8B-B14F-4D97-AF65-F5344CB8AC3E}">
        <p14:creationId xmlns:p14="http://schemas.microsoft.com/office/powerpoint/2010/main" val="6799896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4A379-FA37-A96E-C7CD-07138434E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and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B2AE0-1637-7861-D2B9-DD24DF4266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dirty="0"/>
              <a:t>We've discussed the positive impact on international trade</a:t>
            </a:r>
          </a:p>
          <a:p>
            <a:r>
              <a:rPr lang="en-US" dirty="0"/>
              <a:t>Challenges include privacy, data theft, fraudulent websites and hacking</a:t>
            </a:r>
          </a:p>
          <a:p>
            <a:r>
              <a:rPr lang="en-US" dirty="0"/>
              <a:t>Interference by authorities in the digital space is seen as legitimate</a:t>
            </a:r>
          </a:p>
          <a:p>
            <a:r>
              <a:rPr lang="en-US" dirty="0"/>
              <a:t>Some government block internet access and data flow, filter information, prohibit display of certain content for political </a:t>
            </a:r>
            <a:r>
              <a:rPr lang="en-US"/>
              <a:t>reasons </a:t>
            </a:r>
          </a:p>
          <a:p>
            <a:r>
              <a:rPr lang="en-US" dirty="0"/>
              <a:t>Some governments deny information to foreign companies, thereby promoting the interests of domestic companies</a:t>
            </a:r>
          </a:p>
        </p:txBody>
      </p:sp>
    </p:spTree>
    <p:extLst>
      <p:ext uri="{BB962C8B-B14F-4D97-AF65-F5344CB8AC3E}">
        <p14:creationId xmlns:p14="http://schemas.microsoft.com/office/powerpoint/2010/main" val="36536232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823D4-C302-69D4-8E7E-F2E2C9E2A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E5F5C-773A-15CF-4FFC-37CAED182D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These issues need to be tackled globally</a:t>
            </a:r>
          </a:p>
          <a:p>
            <a:r>
              <a:rPr lang="en-US" dirty="0"/>
              <a:t>Another concern is data privacy and cross-border transfer of </a:t>
            </a:r>
            <a:r>
              <a:rPr lang="en-US"/>
              <a:t>data</a:t>
            </a:r>
          </a:p>
          <a:p>
            <a:r>
              <a:rPr lang="en-US" dirty="0"/>
              <a:t>EU: GDPR and this has </a:t>
            </a:r>
            <a:r>
              <a:rPr lang="en-US" dirty="0" err="1"/>
              <a:t>harmonised</a:t>
            </a:r>
            <a:r>
              <a:rPr lang="en-US" dirty="0"/>
              <a:t> laws in all member states but has had an impact on non EU countries</a:t>
            </a:r>
          </a:p>
          <a:p>
            <a:r>
              <a:rPr lang="en-US"/>
              <a:t>Attitude to data privacy varies significantly from country to country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7513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6DF94-6FFD-EAD5-F699-D68C2DCB3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4:0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4DA5D-E9D5-0236-0E3E-91E8AFF92D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The 4th IR?  Industry 4.0? (Sung, 2011)</a:t>
            </a:r>
            <a:endParaRPr lang="en-US" dirty="0"/>
          </a:p>
          <a:p>
            <a:r>
              <a:rPr lang="en-US" dirty="0"/>
              <a:t>Next phase of </a:t>
            </a:r>
            <a:r>
              <a:rPr lang="en-US" dirty="0" err="1"/>
              <a:t>digitalisation</a:t>
            </a:r>
            <a:r>
              <a:rPr lang="en-US" dirty="0"/>
              <a:t>: big data, autonomous robots, simulation, AI and so on</a:t>
            </a:r>
          </a:p>
        </p:txBody>
      </p:sp>
    </p:spTree>
    <p:extLst>
      <p:ext uri="{BB962C8B-B14F-4D97-AF65-F5344CB8AC3E}">
        <p14:creationId xmlns:p14="http://schemas.microsoft.com/office/powerpoint/2010/main" val="1508032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59C2D-228C-AAFE-66A9-9FE571B26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Strategic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7A981-D0C7-6C48-E4D6-07908E9752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dirty="0"/>
              <a:t>Every </a:t>
            </a:r>
            <a:r>
              <a:rPr lang="en-US" err="1"/>
              <a:t>organisation</a:t>
            </a:r>
            <a:r>
              <a:rPr lang="en-US" dirty="0"/>
              <a:t> needs a management function that initiates </a:t>
            </a:r>
            <a:r>
              <a:rPr lang="en-US"/>
              <a:t>and directs communication with stakeholders (de Lange 2003)</a:t>
            </a:r>
            <a:endParaRPr lang="en-US" dirty="0"/>
          </a:p>
          <a:p>
            <a:r>
              <a:rPr lang="en-US" dirty="0"/>
              <a:t>We have previously discussed stakeholder mapping as a means of planning communication based on influence, </a:t>
            </a:r>
            <a:r>
              <a:rPr lang="en-US"/>
              <a:t>interest and power</a:t>
            </a:r>
          </a:p>
          <a:p>
            <a:r>
              <a:rPr lang="en-US" dirty="0"/>
              <a:t>Strategic communication is the umbrella term for all goal-orientated initiated by a company </a:t>
            </a:r>
          </a:p>
          <a:p>
            <a:r>
              <a:rPr lang="en-US" dirty="0"/>
              <a:t>Sometimes called PR – but this is not a term understood in all languages</a:t>
            </a:r>
          </a:p>
          <a:p>
            <a:r>
              <a:rPr lang="en-US" dirty="0"/>
              <a:t>Companies often prefer the term "corporate comms"</a:t>
            </a:r>
          </a:p>
        </p:txBody>
      </p:sp>
    </p:spTree>
    <p:extLst>
      <p:ext uri="{BB962C8B-B14F-4D97-AF65-F5344CB8AC3E}">
        <p14:creationId xmlns:p14="http://schemas.microsoft.com/office/powerpoint/2010/main" val="16044798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94D9A-CD8A-30A0-50E4-8DBDDC66B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Gen Y &amp; 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4C14F-58E5-D819-383F-071CF01B27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Companies often fail to understand their expectations, </a:t>
            </a:r>
            <a:r>
              <a:rPr lang="en-US"/>
              <a:t>preferences  and needs of Gen Y&amp;Z</a:t>
            </a:r>
          </a:p>
          <a:p>
            <a:r>
              <a:rPr lang="en-US" dirty="0"/>
              <a:t>Major shift to communicating with these generations is the shift of the communication arena to the internet and social media</a:t>
            </a:r>
          </a:p>
          <a:p>
            <a:r>
              <a:rPr lang="en-US" dirty="0"/>
              <a:t>60% of millennials care about social responsibility and changing the world</a:t>
            </a:r>
          </a:p>
          <a:p>
            <a:r>
              <a:rPr lang="en-US" dirty="0"/>
              <a:t>Relevance of CSR</a:t>
            </a:r>
          </a:p>
        </p:txBody>
      </p:sp>
    </p:spTree>
    <p:extLst>
      <p:ext uri="{BB962C8B-B14F-4D97-AF65-F5344CB8AC3E}">
        <p14:creationId xmlns:p14="http://schemas.microsoft.com/office/powerpoint/2010/main" val="34207287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6CD5-FEC8-1FC9-CCB3-CEB922828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Framework for Strategic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279C2-3B0E-D081-9351-A70FB30EF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Data analysis</a:t>
            </a:r>
          </a:p>
          <a:p>
            <a:pPr marL="0" indent="0">
              <a:buNone/>
            </a:pPr>
            <a:r>
              <a:rPr lang="en-US" dirty="0"/>
              <a:t>Setting of strategic and operational communication goals</a:t>
            </a:r>
          </a:p>
          <a:p>
            <a:pPr marL="0" indent="0">
              <a:buNone/>
            </a:pPr>
            <a:r>
              <a:rPr lang="en-US" dirty="0"/>
              <a:t>Strategy development</a:t>
            </a:r>
          </a:p>
          <a:p>
            <a:pPr marL="0" indent="0">
              <a:buNone/>
            </a:pPr>
            <a:r>
              <a:rPr lang="en-US"/>
              <a:t>Strategy Implementation</a:t>
            </a:r>
          </a:p>
          <a:p>
            <a:pPr marL="0" indent="0">
              <a:buNone/>
            </a:pPr>
            <a:r>
              <a:rPr lang="en-US" dirty="0"/>
              <a:t>Evaluation and measurement</a:t>
            </a:r>
          </a:p>
        </p:txBody>
      </p:sp>
    </p:spTree>
    <p:extLst>
      <p:ext uri="{BB962C8B-B14F-4D97-AF65-F5344CB8AC3E}">
        <p14:creationId xmlns:p14="http://schemas.microsoft.com/office/powerpoint/2010/main" val="29027880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076CC-FE52-0309-2DE0-7733A5D1D3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Crisis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B6B1D-58B1-91FD-D9D7-D27CD7450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Issue management: a trend or an event which can significantly affect the ability of the company to meet its goals (Ansoff, 1980)</a:t>
            </a:r>
          </a:p>
          <a:p>
            <a:r>
              <a:rPr lang="en-US" dirty="0"/>
              <a:t>A crisis may also be an event that may have a negative influence on the performance, image and reputation of the company and/or stakeholders (Coombs, 2007)</a:t>
            </a:r>
          </a:p>
        </p:txBody>
      </p:sp>
    </p:spTree>
    <p:extLst>
      <p:ext uri="{BB962C8B-B14F-4D97-AF65-F5344CB8AC3E}">
        <p14:creationId xmlns:p14="http://schemas.microsoft.com/office/powerpoint/2010/main" val="14274700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1E0A2-85AE-FA56-874E-A878E9701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Jaques, 2007: crisis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86AA7-9998-3C3D-1AC7-5E91FA57FE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Crisis Preparedness: planning, roles, training and simulations</a:t>
            </a:r>
          </a:p>
          <a:p>
            <a:r>
              <a:rPr lang="en-US" dirty="0"/>
              <a:t>Crisis Prevention: horizon scanning, anticipate risks and risk management, notification processes, maintenance of systems. This include key word alerts on social media</a:t>
            </a:r>
          </a:p>
          <a:p>
            <a:r>
              <a:rPr lang="en-US" dirty="0"/>
              <a:t>Crisis Management: system activation, damage limitation, stakeholder management, media response. Must be prepared. Response must happen quickly</a:t>
            </a:r>
          </a:p>
          <a:p>
            <a:r>
              <a:rPr lang="en-US" dirty="0"/>
              <a:t>Post Crisis Recovery: business resumption, reflection, evaluation and modification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7951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C2963-38BC-AB07-2360-099FB4A6A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Crisis Comms in the Digital Age (Coombs and Holaday, 2012)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DDADF-DDC0-61B6-353F-415F22203E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Refute: defending the company</a:t>
            </a:r>
          </a:p>
          <a:p>
            <a:r>
              <a:rPr lang="en-US" dirty="0"/>
              <a:t>Reform: changing practices</a:t>
            </a:r>
          </a:p>
          <a:p>
            <a:r>
              <a:rPr lang="en-US" dirty="0"/>
              <a:t>Refuse: not responding or acknowledging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63401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C50D8-6162-0C5D-26B0-814EE038A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Advice in a </a:t>
            </a:r>
            <a:r>
              <a:rPr lang="en-US" dirty="0" err="1"/>
              <a:t>paracrisis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816AF-39B0-E8C8-C7E7-BE624EDE6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Be present in social media</a:t>
            </a:r>
          </a:p>
          <a:p>
            <a:r>
              <a:rPr lang="en-US" dirty="0"/>
              <a:t>Respond via the media channel where the crisis emerged</a:t>
            </a:r>
          </a:p>
          <a:p>
            <a:r>
              <a:rPr lang="en-US" dirty="0"/>
              <a:t>Use multiple communications channels</a:t>
            </a:r>
          </a:p>
        </p:txBody>
      </p:sp>
    </p:spTree>
    <p:extLst>
      <p:ext uri="{BB962C8B-B14F-4D97-AF65-F5344CB8AC3E}">
        <p14:creationId xmlns:p14="http://schemas.microsoft.com/office/powerpoint/2010/main" val="33414011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83F31-CC5C-DA2D-6C39-83037C2AE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Fake news/Deep fakes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4CFC1-9E90-6F80-F55A-F7B68F9712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Fictitious articles or images </a:t>
            </a:r>
          </a:p>
          <a:p>
            <a:r>
              <a:rPr lang="en-US" dirty="0"/>
              <a:t>Fake news 70% more likely to be retweeted than real news (Norton 2018)</a:t>
            </a:r>
          </a:p>
          <a:p>
            <a:r>
              <a:rPr lang="en-US" dirty="0"/>
              <a:t>Impact on global business?</a:t>
            </a:r>
          </a:p>
        </p:txBody>
      </p:sp>
    </p:spTree>
    <p:extLst>
      <p:ext uri="{BB962C8B-B14F-4D97-AF65-F5344CB8AC3E}">
        <p14:creationId xmlns:p14="http://schemas.microsoft.com/office/powerpoint/2010/main" val="19642265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F0951-B3C9-E860-3618-4702CA956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Communication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EA54C-ED8D-B73D-91AF-E0B63123CF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GDPR (May 2018) regulation of data privacy</a:t>
            </a:r>
          </a:p>
          <a:p>
            <a:r>
              <a:rPr lang="en-US" dirty="0"/>
              <a:t>Professional Associations at a global level (</a:t>
            </a:r>
            <a:r>
              <a:rPr lang="en-US" err="1"/>
              <a:t>eg</a:t>
            </a:r>
            <a:r>
              <a:rPr lang="en-US" dirty="0"/>
              <a:t> CIPR)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/>
              <a:t>Misleading information and communication</a:t>
            </a:r>
            <a:endParaRPr lang="en-US" dirty="0"/>
          </a:p>
          <a:p>
            <a:pPr lvl="2">
              <a:buFont typeface="Wingdings" panose="020B0604020202020204" pitchFamily="34" charset="0"/>
              <a:buChar char="§"/>
            </a:pPr>
            <a:r>
              <a:rPr lang="en-US" dirty="0"/>
              <a:t>Masking obvious problems in a company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/>
              <a:t>Using others intellectual property and </a:t>
            </a:r>
            <a:r>
              <a:rPr lang="en-US" err="1"/>
              <a:t>plagarism</a:t>
            </a:r>
            <a:endParaRPr lang="en-US" dirty="0" err="1"/>
          </a:p>
          <a:p>
            <a:pPr lvl="2">
              <a:buFont typeface="Wingdings" panose="020B0604020202020204" pitchFamily="34" charset="0"/>
              <a:buChar char="§"/>
            </a:pPr>
            <a:r>
              <a:rPr lang="en-US"/>
              <a:t>Publishing images without permission</a:t>
            </a:r>
            <a:endParaRPr lang="en-US" dirty="0"/>
          </a:p>
          <a:p>
            <a:pPr lvl="2">
              <a:buFont typeface="Wingdings" panose="020B0604020202020204" pitchFamily="34" charset="0"/>
              <a:buChar char="§"/>
            </a:pPr>
            <a:r>
              <a:rPr lang="en-US" dirty="0"/>
              <a:t>Covert advertising 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dirty="0"/>
              <a:t>Direct or indirect payment for opinion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dirty="0"/>
              <a:t>Gifts or financial compensation to journalist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dirty="0"/>
              <a:t>Public opinion research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/>
              <a:t>Conflict of interest</a:t>
            </a:r>
            <a:endParaRPr lang="en-US" dirty="0"/>
          </a:p>
          <a:p>
            <a:pPr marL="914400" lvl="2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86663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1FD15-9A04-065D-C26E-DD82EC72C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AI?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E4E74-57B4-8E9B-9446-2AC90A059E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Technology development mostly aim to make innovations that replace human beings  to </a:t>
            </a:r>
            <a:r>
              <a:rPr lang="en-US"/>
              <a:t>facilitate business and daily life</a:t>
            </a:r>
            <a:endParaRPr lang="en-US" dirty="0"/>
          </a:p>
          <a:p>
            <a:r>
              <a:rPr lang="en-US" dirty="0"/>
              <a:t>Computer systems could accomplish solving logical complex problems</a:t>
            </a:r>
          </a:p>
          <a:p>
            <a:r>
              <a:rPr lang="en-US" dirty="0"/>
              <a:t>Researchers </a:t>
            </a:r>
            <a:r>
              <a:rPr lang="en-US" dirty="0" err="1"/>
              <a:t>foscused</a:t>
            </a:r>
            <a:r>
              <a:rPr lang="en-US" dirty="0"/>
              <a:t> on inventing smart systems which imitate the functions of the human brain such as decision-making and perception</a:t>
            </a:r>
          </a:p>
        </p:txBody>
      </p:sp>
    </p:spTree>
    <p:extLst>
      <p:ext uri="{BB962C8B-B14F-4D97-AF65-F5344CB8AC3E}">
        <p14:creationId xmlns:p14="http://schemas.microsoft.com/office/powerpoint/2010/main" val="14943281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1EB54-9B39-F8CF-8FE9-3D9A4AB4A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Definition of AI (Thomas and Liang 2016)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8AEF0-699C-5859-3808-2AE1FF4B2D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theory and development of computer systems able to perform tasks normally requiring human intelligence, such as visual perception, speech recognition, decision-making and translation between languages</a:t>
            </a:r>
          </a:p>
        </p:txBody>
      </p:sp>
    </p:spTree>
    <p:extLst>
      <p:ext uri="{BB962C8B-B14F-4D97-AF65-F5344CB8AC3E}">
        <p14:creationId xmlns:p14="http://schemas.microsoft.com/office/powerpoint/2010/main" val="13936059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5C088-043F-E90B-EB11-88FB23082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brief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856EB-746F-A161-63CE-E137D6D0D3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dirty="0"/>
              <a:t>Machines were playing chess with humans in 1769, due to inventor Wolfgang von </a:t>
            </a:r>
            <a:r>
              <a:rPr lang="en-US" err="1"/>
              <a:t>Kempelen</a:t>
            </a:r>
            <a:r>
              <a:rPr lang="en-US"/>
              <a:t>, although it was just a hoax</a:t>
            </a:r>
          </a:p>
          <a:p>
            <a:r>
              <a:rPr lang="en-US"/>
              <a:t>In 1919, another inventor produced a machine capable of playing chess automatically</a:t>
            </a:r>
          </a:p>
          <a:p>
            <a:r>
              <a:rPr lang="en-US"/>
              <a:t>In 1950 Alan Turing questioned whether machines can think, and predicted that machines would have the advantage by 2000s</a:t>
            </a:r>
          </a:p>
          <a:p>
            <a:r>
              <a:rPr lang="en-US"/>
              <a:t>Chess match between Kasparvo and IBM's Deep Blue system in 1997 seen as mileston</a:t>
            </a:r>
          </a:p>
          <a:p>
            <a:r>
              <a:rPr lang="en-US"/>
              <a:t>By 2000s, AI is being used in a commerical manner (Siri, Alexa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7066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C93B3-230B-6771-1010-A6694513C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Commerical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C1B85-8B48-401D-4D5D-64AEBA12FA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E-commerce</a:t>
            </a:r>
          </a:p>
          <a:p>
            <a:r>
              <a:rPr lang="en-US"/>
              <a:t>TQM</a:t>
            </a:r>
            <a:endParaRPr lang="en-US" dirty="0"/>
          </a:p>
          <a:p>
            <a:r>
              <a:rPr lang="en-US"/>
              <a:t>HR</a:t>
            </a:r>
            <a:endParaRPr lang="en-US" dirty="0"/>
          </a:p>
          <a:p>
            <a:r>
              <a:rPr lang="en-US"/>
              <a:t>Marketing</a:t>
            </a:r>
            <a:endParaRPr lang="en-US" dirty="0"/>
          </a:p>
          <a:p>
            <a:r>
              <a:rPr lang="en-US"/>
              <a:t>Delivers competitive advantages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94295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FF56A-0C10-8E06-C24E-B55C4AD0D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Application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A7972-03EE-5FFD-5C6C-DA98FF9EF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A recent study shows AI can diagnose disease better than </a:t>
            </a:r>
            <a:r>
              <a:rPr lang="en-US"/>
              <a:t>doctors by processing data quicker</a:t>
            </a:r>
          </a:p>
          <a:p>
            <a:pPr marL="0" indent="0">
              <a:buNone/>
            </a:pPr>
            <a:r>
              <a:rPr lang="en-US"/>
              <a:t>Currently, AI is useful as a supporting system for decision-makers</a:t>
            </a:r>
          </a:p>
          <a:p>
            <a:pPr marL="0" indent="0">
              <a:buNone/>
            </a:pPr>
            <a:r>
              <a:rPr lang="en-US"/>
              <a:t>But is there a role for AI in leadership?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19077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81725-F0A1-E245-18FB-22E25AFB1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Managerial roles &amp; AI – are we being replaced?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AD0EF-76A0-A998-697C-6C583E4D5C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AI &amp; automation have already had an impact on the workplace</a:t>
            </a:r>
          </a:p>
          <a:p>
            <a:r>
              <a:rPr lang="en-US"/>
              <a:t>Organisations need to factor this into workforce planning as automation reduces the need for certain types of job</a:t>
            </a:r>
          </a:p>
          <a:p>
            <a:r>
              <a:rPr lang="en-US"/>
              <a:t>Media has given this quite a bit of attention</a:t>
            </a:r>
          </a:p>
          <a:p>
            <a:r>
              <a:rPr lang="en-US"/>
              <a:t>But will AI replace leaders in organisations?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8421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93000-27AC-015F-9006-AE019F63C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Havard Business Review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36800-4F57-1EB4-308F-ECFDFC547E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"In my career, I have often experienced leaders who don't</a:t>
            </a:r>
            <a:r>
              <a:rPr lang="en-US" dirty="0"/>
              <a:t> </a:t>
            </a:r>
            <a:r>
              <a:rPr lang="en-US"/>
              <a:t>understand what I do and were mostly focused on their own advancement.  In many cases, I think I would have been better off with an AI bot that could be precise, unbiased, and uber-smart in how to develop me and guide my work" </a:t>
            </a:r>
            <a:r>
              <a:rPr lang="en-US" i="1"/>
              <a:t>(employee from a global consultancy firm)</a:t>
            </a:r>
          </a:p>
        </p:txBody>
      </p:sp>
    </p:spTree>
    <p:extLst>
      <p:ext uri="{BB962C8B-B14F-4D97-AF65-F5344CB8AC3E}">
        <p14:creationId xmlns:p14="http://schemas.microsoft.com/office/powerpoint/2010/main" val="207559937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6687B-FCB5-8C2B-D2E3-212E86E38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F08B7-F0FC-7F5A-F07A-C988A0C763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AI can analyse vast amounts of data and identify patterns more accurately than a human</a:t>
            </a:r>
          </a:p>
          <a:p>
            <a:r>
              <a:rPr lang="en-US"/>
              <a:t>You can reduce or eliminate the influence of a leader's mental state, background and person relationships</a:t>
            </a:r>
          </a:p>
          <a:p>
            <a:r>
              <a:rPr lang="en-US"/>
              <a:t>This positions AI to excel at strategy and decision-making</a:t>
            </a:r>
          </a:p>
          <a:p>
            <a:r>
              <a:rPr lang="en-US"/>
              <a:t>AI is more consistent and less variable</a:t>
            </a:r>
            <a:endParaRPr lang="en-US" dirty="0"/>
          </a:p>
          <a:p>
            <a:r>
              <a:rPr lang="en-US"/>
              <a:t>45% of the HBR research said that they were comfortable receiving AI driven performance feedback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17064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4DB3B-B2FB-4524-8513-B1A1CE594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Imperfect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7DF65-7E2E-0C75-28E4-26B1D8E5C7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AI has the potential to be great support for leaders</a:t>
            </a:r>
          </a:p>
          <a:p>
            <a:r>
              <a:rPr lang="en-US"/>
              <a:t>Work isn't just data and predicatable</a:t>
            </a:r>
          </a:p>
          <a:p>
            <a:r>
              <a:rPr lang="en-US"/>
              <a:t>Employees have underlying distrust and discomfort with AI using data</a:t>
            </a:r>
          </a:p>
          <a:p>
            <a:r>
              <a:rPr lang="en-US"/>
              <a:t>69% of people in this survey said they did not want AI used in recruitment and promotion decisions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9022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D6191-C6C4-D7B6-E31D-43477D7BE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AI &amp;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FB451-4B8A-A84B-8067-A347A625E3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Leaders who leverage AI will have an advantage in productivity, efficiency and decision-making</a:t>
            </a:r>
          </a:p>
          <a:p>
            <a:r>
              <a:rPr lang="en-US"/>
              <a:t>Leaders who exhibit more human-centred leadership will excel at attracting, retaining, developing and motivating top talent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Does the situation rely on knowledge, rational thinking or analysis?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/>
              <a:t>Does the situaiton require social, emotional or interpersonal qualities?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0610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75765-679F-4E4F-8E9F-08A27D9D66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Is AI is changing the shape of leadership?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ED201-B549-B71A-75E1-D127E42339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 transformative force in business</a:t>
            </a:r>
          </a:p>
          <a:p>
            <a:r>
              <a:rPr lang="en-US"/>
              <a:t>Top priority for CEOs in 2024: 82% of those surveyed have already deployed generative AI or will do this year</a:t>
            </a:r>
          </a:p>
          <a:p>
            <a:r>
              <a:rPr lang="en-US"/>
              <a:t>Growing sense of urgency to improve efficiency by automating routine tasks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288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95E12-C8F7-DF81-E333-810FBB5FB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012CE4-15B1-1340-DDA2-819452FEB3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Must realise and manage ethical and security implications </a:t>
            </a:r>
          </a:p>
          <a:p>
            <a:r>
              <a:rPr lang="en-US"/>
              <a:t>EU AI Act: aims to promote innovation and competitiveness in Europe </a:t>
            </a:r>
          </a:p>
          <a:p>
            <a:r>
              <a:rPr lang="en-US"/>
              <a:t>The Act takes a risk-based approach</a:t>
            </a:r>
          </a:p>
          <a:p>
            <a:r>
              <a:rPr lang="en-US"/>
              <a:t>Leaders must ensure regulatory compliance and prepare the workforce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4264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7E368-9483-7BC3-4FFB-71C2777B0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Governance – five pillars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14FA3-F391-5B08-444B-041DF3B655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/>
              <a:t>Explainability</a:t>
            </a:r>
          </a:p>
          <a:p>
            <a:r>
              <a:rPr lang="en-US"/>
              <a:t>Fairness</a:t>
            </a:r>
          </a:p>
          <a:p>
            <a:r>
              <a:rPr lang="en-US"/>
              <a:t>Robustness</a:t>
            </a:r>
          </a:p>
          <a:p>
            <a:r>
              <a:rPr lang="en-US"/>
              <a:t>Transparency </a:t>
            </a:r>
          </a:p>
          <a:p>
            <a:r>
              <a:rPr lang="en-US"/>
              <a:t>Privacy</a:t>
            </a:r>
          </a:p>
          <a:p>
            <a:r>
              <a:rPr lang="en-US"/>
              <a:t>Fosters responsible AI adoption, building trust</a:t>
            </a:r>
          </a:p>
          <a:p>
            <a:r>
              <a:rPr lang="en-US"/>
              <a:t>Establish ethical frameworks within businesses to guide implementation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73150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4D937-8720-A08D-F311-501B1EC2B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skills responsibility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C378B-E8E7-EB16-1EF3-95F92C3A58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Must equip the workforce: one quarter of workforces will need to reskill</a:t>
            </a:r>
          </a:p>
          <a:p>
            <a:r>
              <a:rPr lang="en-US"/>
              <a:t>Those equipped with AI skills will have a significant advantage</a:t>
            </a:r>
          </a:p>
          <a:p>
            <a:r>
              <a:rPr lang="en-US"/>
              <a:t>95% of executives state they are taking steps towards this</a:t>
            </a:r>
          </a:p>
          <a:p>
            <a:r>
              <a:rPr lang="en-US"/>
              <a:t>Competitive and societal perspective: otherwise excluded</a:t>
            </a:r>
          </a:p>
          <a:p>
            <a:endParaRPr lang="en-US" dirty="0"/>
          </a:p>
          <a:p>
            <a:r>
              <a:rPr lang="en-US" dirty="0">
                <a:ea typeface="+mn-lt"/>
                <a:cs typeface="+mn-lt"/>
                <a:hlinkClick r:id="rId2"/>
              </a:rPr>
              <a:t>link to research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43018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00ABB-AD3B-9BF4-24D4-9C6C02DDF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Some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4AE87-7151-10F0-370C-FE94C218BA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  <a:hlinkClick r:id="rId2"/>
              </a:rPr>
              <a:t>The best leaders can't be replaced by AI</a:t>
            </a:r>
          </a:p>
          <a:p>
            <a:r>
              <a:rPr lang="en-US" dirty="0">
                <a:ea typeface="+mn-lt"/>
                <a:cs typeface="+mn-lt"/>
                <a:hlinkClick r:id="rId3"/>
              </a:rPr>
              <a:t>Mintzberg's Managerial roles &amp; AI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44504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Gallery">
      <a:dk1>
        <a:srgbClr val="000000"/>
      </a:dk1>
      <a:lt1>
        <a:srgbClr val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TF10001119</Template>
  <TotalTime>0</TotalTime>
  <Words>0</Words>
  <Application>Microsoft Office PowerPoint</Application>
  <PresentationFormat>Widescreen</PresentationFormat>
  <Paragraphs>0</Paragraphs>
  <Slides>33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ShapesVTI</vt:lpstr>
      <vt:lpstr>Digital Revolution</vt:lpstr>
      <vt:lpstr>Agenda </vt:lpstr>
      <vt:lpstr>Impact of information &amp; technology on international trade</vt:lpstr>
      <vt:lpstr>Impact</vt:lpstr>
      <vt:lpstr>Impact</vt:lpstr>
      <vt:lpstr>Significance for international trade</vt:lpstr>
      <vt:lpstr>Challenges and Problems</vt:lpstr>
      <vt:lpstr>Challenges</vt:lpstr>
      <vt:lpstr>Industry 4:0</vt:lpstr>
      <vt:lpstr>Strategic Communication</vt:lpstr>
      <vt:lpstr>Gen Y &amp; Z</vt:lpstr>
      <vt:lpstr>Framework for Strategic Planning</vt:lpstr>
      <vt:lpstr>Crisis Communication</vt:lpstr>
      <vt:lpstr>Jaques, 2007: crisis communication</vt:lpstr>
      <vt:lpstr>Crisis Comms in the Digital Age (Coombs and Holaday, 2012)</vt:lpstr>
      <vt:lpstr>Advice in a paracrisis</vt:lpstr>
      <vt:lpstr>Fake news/Deep fakes</vt:lpstr>
      <vt:lpstr>Communication ethics</vt:lpstr>
      <vt:lpstr>What is AI?</vt:lpstr>
      <vt:lpstr>Definition of AI (Thomas and Liang 2016)</vt:lpstr>
      <vt:lpstr>A brief history</vt:lpstr>
      <vt:lpstr>Commerical application</vt:lpstr>
      <vt:lpstr>Application</vt:lpstr>
      <vt:lpstr>Managerial roles &amp; AI – are we being replaced?</vt:lpstr>
      <vt:lpstr>Havard Business Review</vt:lpstr>
      <vt:lpstr>Opportunities</vt:lpstr>
      <vt:lpstr>Imperfect</vt:lpstr>
      <vt:lpstr>AI &amp; leadership</vt:lpstr>
      <vt:lpstr>Is AI is changing the shape of leadership?</vt:lpstr>
      <vt:lpstr>Leadership</vt:lpstr>
      <vt:lpstr>Governance – five pillars</vt:lpstr>
      <vt:lpstr>The skills responsibility</vt:lpstr>
      <vt:lpstr>Some 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676</cp:revision>
  <dcterms:created xsi:type="dcterms:W3CDTF">2024-06-03T17:44:57Z</dcterms:created>
  <dcterms:modified xsi:type="dcterms:W3CDTF">2024-06-04T07:45:18Z</dcterms:modified>
</cp:coreProperties>
</file>