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87" r:id="rId5"/>
    <p:sldId id="285" r:id="rId6"/>
    <p:sldId id="286" r:id="rId7"/>
    <p:sldId id="275" r:id="rId8"/>
    <p:sldId id="281" r:id="rId9"/>
    <p:sldId id="283" r:id="rId10"/>
    <p:sldId id="282" r:id="rId11"/>
    <p:sldId id="284" r:id="rId12"/>
    <p:sldId id="279" r:id="rId13"/>
    <p:sldId id="265" r:id="rId14"/>
    <p:sldId id="269" r:id="rId15"/>
    <p:sldId id="258" r:id="rId16"/>
    <p:sldId id="260" r:id="rId17"/>
    <p:sldId id="270" r:id="rId18"/>
    <p:sldId id="271" r:id="rId19"/>
    <p:sldId id="266" r:id="rId20"/>
    <p:sldId id="263" r:id="rId21"/>
    <p:sldId id="28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116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-31531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>
            <a:normAutofit/>
          </a:bodyPr>
          <a:lstStyle>
            <a:lvl1pPr marL="0" indent="0" algn="l">
              <a:buNone/>
              <a:defRPr sz="36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7CE08-E8FC-482E-B008-3B5E3C76C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Online Image Placeholder 2">
            <a:extLst>
              <a:ext uri="{FF2B5EF4-FFF2-40B4-BE49-F238E27FC236}">
                <a16:creationId xmlns:a16="http://schemas.microsoft.com/office/drawing/2014/main" id="{606D33CA-2114-4725-8F10-55C7B171BE5B}"/>
              </a:ext>
            </a:extLst>
          </p:cNvPr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264C00-5AD9-4D89-B6BE-FB967D06E5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3C73B4-E58A-40C9-A146-2E5B552F96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7D0FBF-8FA0-4E46-8C41-3CF596887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FB3313-FF94-44F2-BE31-2AD164F6A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217FEF8-1B49-47CF-8FC6-CEBCB9DAE9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8551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27/09/2019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www.google.co.uk/url?sa=i&amp;rct=j&amp;q=&amp;esrc=s&amp;source=images&amp;cd=&amp;ved=2ahUKEwj8l6DE6NrkAhWjyYUKHTgcB1gQjRx6BAgBEAQ&amp;url=https%3A%2F%2Fwikivisually.com%2Fwiki%2FPuabi&amp;psig=AOvVaw2HzBCoM-COuiBcuCP4DqCl&amp;ust=1568911390480380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B3C0C37-14FC-41FA-82BC-97AE10E2E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36096" y="5748790"/>
            <a:ext cx="3382144" cy="1051544"/>
          </a:xfrm>
        </p:spPr>
        <p:txBody>
          <a:bodyPr/>
          <a:lstStyle/>
          <a:p>
            <a:r>
              <a:rPr lang="en-GB" dirty="0"/>
              <a:t>HPAR5010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BBE6E8A3-4B2E-4B46-80C8-5B66A5999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1560" y="47842"/>
            <a:ext cx="6550496" cy="1051544"/>
          </a:xfrm>
        </p:spPr>
        <p:txBody>
          <a:bodyPr/>
          <a:lstStyle/>
          <a:p>
            <a:r>
              <a:rPr lang="en-GB" b="1" dirty="0"/>
              <a:t>Memory and Identity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196752"/>
            <a:ext cx="7387511" cy="4588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D14B3-4169-41F3-A037-39ED19139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800" dirty="0"/>
              <a:t>Culture Historical Approach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4AD6E-9F0D-48DF-B541-1C894421B3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43024"/>
            <a:ext cx="4867637" cy="4910667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Archaeological assemblages (repeated groups of material culture, house types, burial practices etc.) can be related to ancient cultures</a:t>
            </a:r>
          </a:p>
          <a:p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Assemblages are repeated within discrete geographical areas identified as “culture areas”</a:t>
            </a:r>
          </a:p>
          <a:p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Essentialist approach: ignores the people behind the archaeological record &amp; internal differences:</a:t>
            </a:r>
          </a:p>
          <a:p>
            <a:pPr lvl="1"/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Social ranking, kinship, gender, age differences…</a:t>
            </a:r>
          </a:p>
          <a:p>
            <a:pPr marL="118872" indent="0">
              <a:buNone/>
            </a:pPr>
            <a:endParaRPr lang="en-GB" dirty="0"/>
          </a:p>
        </p:txBody>
      </p:sp>
      <p:pic>
        <p:nvPicPr>
          <p:cNvPr id="5" name="Picture 8" descr="childe + skara brae">
            <a:extLst>
              <a:ext uri="{FF2B5EF4-FFF2-40B4-BE49-F238E27FC236}">
                <a16:creationId xmlns:a16="http://schemas.microsoft.com/office/drawing/2014/main" id="{18F9375E-A528-46CB-84FE-259A4BB28BF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lum bright="-6000" contras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088" y="2204864"/>
            <a:ext cx="3446040" cy="248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9ED97A0-D388-4CE2-A62F-8FCEEF9AD5FC}"/>
              </a:ext>
            </a:extLst>
          </p:cNvPr>
          <p:cNvSpPr txBox="1"/>
          <p:nvPr/>
        </p:nvSpPr>
        <p:spPr>
          <a:xfrm>
            <a:off x="6584173" y="4797152"/>
            <a:ext cx="2102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Childe at </a:t>
            </a:r>
            <a:r>
              <a:rPr lang="en-GB" dirty="0" err="1"/>
              <a:t>Skara</a:t>
            </a:r>
            <a:r>
              <a:rPr lang="en-GB" dirty="0"/>
              <a:t> Brae</a:t>
            </a:r>
          </a:p>
        </p:txBody>
      </p:sp>
    </p:spTree>
    <p:extLst>
      <p:ext uri="{BB962C8B-B14F-4D97-AF65-F5344CB8AC3E}">
        <p14:creationId xmlns:p14="http://schemas.microsoft.com/office/powerpoint/2010/main" val="2741069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78B93719-7F84-46D3-8E07-7AF016F97B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5400" dirty="0" smtClean="0"/>
              <a:t>Ethnicity </a:t>
            </a:r>
            <a:endParaRPr lang="en-GB" altLang="en-US" sz="5400" dirty="0"/>
          </a:p>
        </p:txBody>
      </p:sp>
      <p:sp>
        <p:nvSpPr>
          <p:cNvPr id="77827" name="Rectangle 3">
            <a:extLst>
              <a:ext uri="{FF2B5EF4-FFF2-40B4-BE49-F238E27FC236}">
                <a16:creationId xmlns:a16="http://schemas.microsoft.com/office/drawing/2014/main" id="{D36F308C-1357-42D4-8BA5-5436355DA9A7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320480" cy="467940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Ethnicity </a:t>
            </a: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comprises sense of common descent which over-rides kinship, political groupings etc.</a:t>
            </a:r>
          </a:p>
          <a:p>
            <a:pPr>
              <a:lnSpc>
                <a:spcPct val="80000"/>
              </a:lnSpc>
            </a:pP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Encompasses common customs, language, religion, values, morality, etiquette</a:t>
            </a:r>
          </a:p>
          <a:p>
            <a:pPr>
              <a:lnSpc>
                <a:spcPct val="80000"/>
              </a:lnSpc>
            </a:pPr>
            <a:r>
              <a:rPr lang="en-GB" altLang="en-US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Ethnicity </a:t>
            </a: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is created by a combination of self-ascription and ascription by others</a:t>
            </a:r>
          </a:p>
          <a:p>
            <a:pPr>
              <a:lnSpc>
                <a:spcPct val="80000"/>
              </a:lnSpc>
            </a:pP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Is this concept relevant to archaeology?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77408" y="2060848"/>
            <a:ext cx="3600400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5400" dirty="0" smtClean="0"/>
              <a:t>Style</a:t>
            </a:r>
            <a:endParaRPr lang="en-GB" altLang="en-US" sz="4000" dirty="0"/>
          </a:p>
        </p:txBody>
      </p:sp>
      <p:sp>
        <p:nvSpPr>
          <p:cNvPr id="952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1773936"/>
            <a:ext cx="4100264" cy="4751408"/>
          </a:xfrm>
        </p:spPr>
        <p:txBody>
          <a:bodyPr>
            <a:normAutofit lnSpcReduction="10000"/>
          </a:bodyPr>
          <a:lstStyle/>
          <a:p>
            <a:r>
              <a:rPr lang="en-GB" altLang="en-US" dirty="0" smtClean="0"/>
              <a:t>A </a:t>
            </a:r>
            <a:r>
              <a:rPr lang="en-GB" altLang="en-US" sz="2800" dirty="0" smtClean="0"/>
              <a:t>means </a:t>
            </a:r>
            <a:r>
              <a:rPr lang="en-GB" altLang="en-US" sz="2800" dirty="0"/>
              <a:t>for exchanging social information through formal variation in material culture</a:t>
            </a:r>
          </a:p>
          <a:p>
            <a:r>
              <a:rPr lang="en-GB" altLang="en-US" sz="2800" dirty="0" err="1" smtClean="0"/>
              <a:t>Wiessner</a:t>
            </a:r>
            <a:r>
              <a:rPr lang="en-GB" altLang="en-US" sz="2800" dirty="0" smtClean="0"/>
              <a:t> (1983, </a:t>
            </a:r>
            <a:r>
              <a:rPr lang="en-GB" altLang="en-US" sz="2800" dirty="0" smtClean="0"/>
              <a:t>1985) </a:t>
            </a:r>
            <a:r>
              <a:rPr lang="en-GB" altLang="en-US" sz="2800" dirty="0" smtClean="0"/>
              <a:t>identifies </a:t>
            </a:r>
            <a:r>
              <a:rPr lang="en-GB" altLang="en-US" sz="2800" dirty="0"/>
              <a:t>three main forms of style:</a:t>
            </a:r>
          </a:p>
          <a:p>
            <a:pPr lvl="1"/>
            <a:r>
              <a:rPr lang="en-GB" altLang="en-US" sz="2400" dirty="0" err="1"/>
              <a:t>Emblemic</a:t>
            </a:r>
            <a:r>
              <a:rPr lang="en-GB" altLang="en-US" sz="2400" dirty="0"/>
              <a:t> style</a:t>
            </a:r>
          </a:p>
          <a:p>
            <a:pPr lvl="1"/>
            <a:r>
              <a:rPr lang="en-GB" altLang="en-US" sz="2400" dirty="0"/>
              <a:t>Assertive style</a:t>
            </a:r>
          </a:p>
          <a:p>
            <a:pPr lvl="1"/>
            <a:r>
              <a:rPr lang="en-GB" altLang="en-US" sz="2400" dirty="0" err="1"/>
              <a:t>Isochrestic</a:t>
            </a:r>
            <a:r>
              <a:rPr lang="en-GB" altLang="en-US" sz="2400" dirty="0"/>
              <a:t> </a:t>
            </a:r>
            <a:r>
              <a:rPr lang="en-GB" altLang="en-US" sz="2400" dirty="0" smtClean="0"/>
              <a:t>variation (random)</a:t>
            </a:r>
            <a:endParaRPr lang="en-GB" altLang="en-US" sz="2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9" t="6408" r="5890" b="3902"/>
          <a:stretch/>
        </p:blipFill>
        <p:spPr bwMode="auto">
          <a:xfrm>
            <a:off x="5148065" y="2348881"/>
            <a:ext cx="3312367" cy="3024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444208" y="5661248"/>
            <a:ext cx="1221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Hacilar</a:t>
            </a:r>
            <a:r>
              <a:rPr lang="en-GB" dirty="0" smtClean="0"/>
              <a:t> pot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4620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uiExpand="1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5400" dirty="0" err="1"/>
              <a:t>Emblemic</a:t>
            </a:r>
            <a:r>
              <a:rPr lang="en-GB" altLang="en-US" sz="5400" dirty="0"/>
              <a:t> Style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172272" cy="48234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This “…transmits a clear message to a defined target population about a conscious [group] affiliation and identity” (</a:t>
            </a:r>
            <a:r>
              <a:rPr lang="en-GB" altLang="en-US" sz="2400" dirty="0" err="1"/>
              <a:t>Wiessner</a:t>
            </a:r>
            <a:r>
              <a:rPr lang="en-GB" altLang="en-US" sz="2400" dirty="0"/>
              <a:t> 1983: 258)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It conveys information concerning the existence of social groups &amp; their boundaries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It should be uniform </a:t>
            </a:r>
            <a:r>
              <a:rPr lang="en-GB" altLang="en-US" sz="2400" dirty="0" smtClean="0"/>
              <a:t>&amp; </a:t>
            </a:r>
            <a:r>
              <a:rPr lang="en-GB" altLang="en-US" sz="2400" dirty="0"/>
              <a:t>clear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Important means of conveying identity (“ethnicity”)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04048" y="2204864"/>
            <a:ext cx="3750568" cy="3822576"/>
          </a:xfrm>
        </p:spPr>
      </p:pic>
    </p:spTree>
    <p:extLst>
      <p:ext uri="{BB962C8B-B14F-4D97-AF65-F5344CB8AC3E}">
        <p14:creationId xmlns:p14="http://schemas.microsoft.com/office/powerpoint/2010/main" val="1230204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6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6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59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Assertive Style</a:t>
            </a:r>
            <a:endParaRPr lang="en-GB" altLang="en-US" dirty="0"/>
          </a:p>
        </p:txBody>
      </p:sp>
      <p:sp>
        <p:nvSpPr>
          <p:cNvPr id="9830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Carries personal information which supports/proclaims individual identity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May be used consciously or unconsciously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Information encoded is complex &amp; depends upon choice of the social agent</a:t>
            </a:r>
          </a:p>
        </p:txBody>
      </p:sp>
      <p:pic>
        <p:nvPicPr>
          <p:cNvPr id="6" name="Picture 11" descr="saffron girl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66564"/>
            <a:ext cx="3240360" cy="4254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508104" y="6093296"/>
            <a:ext cx="2403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Saffron gatherer, Thera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954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>
            <a:extLst>
              <a:ext uri="{FF2B5EF4-FFF2-40B4-BE49-F238E27FC236}">
                <a16:creationId xmlns:a16="http://schemas.microsoft.com/office/drawing/2014/main" id="{11B14561-6E39-440B-9880-2DA776C638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5400"/>
              <a:t>Identity</a:t>
            </a:r>
          </a:p>
        </p:txBody>
      </p:sp>
      <p:sp>
        <p:nvSpPr>
          <p:cNvPr id="76803" name="Rectangle 3">
            <a:extLst>
              <a:ext uri="{FF2B5EF4-FFF2-40B4-BE49-F238E27FC236}">
                <a16:creationId xmlns:a16="http://schemas.microsoft.com/office/drawing/2014/main" id="{059EEB85-B315-4258-A117-B3DC7054C6A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330824" cy="4823416"/>
          </a:xfrm>
        </p:spPr>
        <p:txBody>
          <a:bodyPr/>
          <a:lstStyle/>
          <a:p>
            <a:r>
              <a:rPr lang="en-GB" altLang="en-US" sz="2400" dirty="0"/>
              <a:t>What choices do social actors make?</a:t>
            </a:r>
          </a:p>
          <a:p>
            <a:pPr lvl="1"/>
            <a:r>
              <a:rPr lang="en-GB" altLang="en-US" sz="2000" dirty="0"/>
              <a:t>How do they perceive of and chose to represent themselves?</a:t>
            </a:r>
          </a:p>
          <a:p>
            <a:r>
              <a:rPr lang="en-GB" altLang="en-US" sz="2400" dirty="0"/>
              <a:t>Self ascription of social identities </a:t>
            </a:r>
          </a:p>
          <a:p>
            <a:r>
              <a:rPr lang="en-GB" altLang="en-US" sz="2400" dirty="0"/>
              <a:t>Some identities in which there might be no choice…</a:t>
            </a:r>
          </a:p>
          <a:p>
            <a:r>
              <a:rPr lang="en-GB" altLang="en-US" sz="2400" dirty="0"/>
              <a:t>How can we identify these archaeologically?</a:t>
            </a:r>
          </a:p>
        </p:txBody>
      </p:sp>
      <p:sp>
        <p:nvSpPr>
          <p:cNvPr id="76805" name="Text Box 5">
            <a:extLst>
              <a:ext uri="{FF2B5EF4-FFF2-40B4-BE49-F238E27FC236}">
                <a16:creationId xmlns:a16="http://schemas.microsoft.com/office/drawing/2014/main" id="{03D410B0-4CBC-490E-AD6E-AE334E31BE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45918" y="6047152"/>
            <a:ext cx="275706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dirty="0"/>
              <a:t>Cypriot plank figure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A77CAD-6CE1-4581-B275-83DB0FCC10D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885903"/>
            <a:ext cx="3106688" cy="397656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47EE0-DB86-448B-9B54-EDE1722E5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FF47E-4890-4B61-92DD-BF592BC3D2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392488" cy="4823416"/>
          </a:xfrm>
        </p:spPr>
        <p:txBody>
          <a:bodyPr>
            <a:normAutofit/>
          </a:bodyPr>
          <a:lstStyle/>
          <a:p>
            <a:r>
              <a:rPr lang="en-US" dirty="0"/>
              <a:t>The agency of the agency of </a:t>
            </a:r>
            <a:r>
              <a:rPr lang="en-US" dirty="0">
                <a:solidFill>
                  <a:schemeClr val="accent1"/>
                </a:solidFill>
              </a:rPr>
              <a:t>doing</a:t>
            </a:r>
            <a:r>
              <a:rPr lang="en-US" dirty="0"/>
              <a:t> and thus </a:t>
            </a:r>
            <a:r>
              <a:rPr lang="en-US" dirty="0">
                <a:solidFill>
                  <a:schemeClr val="accent1"/>
                </a:solidFill>
              </a:rPr>
              <a:t>becoming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Through repeated embodied actions</a:t>
            </a:r>
          </a:p>
          <a:p>
            <a:r>
              <a:rPr lang="en-US" dirty="0"/>
              <a:t>How myriad social roles being mediated through language, gesture &amp; material symbols</a:t>
            </a:r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40F02787-B0BD-4806-9EC1-54306897D65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880" y="2276872"/>
            <a:ext cx="4038600" cy="3028950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38615E4-CE1E-4E5D-9668-8398F89A134C}"/>
              </a:ext>
            </a:extLst>
          </p:cNvPr>
          <p:cNvSpPr txBox="1"/>
          <p:nvPr/>
        </p:nvSpPr>
        <p:spPr>
          <a:xfrm>
            <a:off x="5210737" y="5517232"/>
            <a:ext cx="3324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Red Polished model, </a:t>
            </a:r>
            <a:r>
              <a:rPr lang="en-GB" dirty="0" err="1"/>
              <a:t>Pyla</a:t>
            </a:r>
            <a:r>
              <a:rPr lang="en-GB" dirty="0"/>
              <a:t> Cyprus.</a:t>
            </a:r>
          </a:p>
        </p:txBody>
      </p:sp>
    </p:spTree>
    <p:extLst>
      <p:ext uri="{BB962C8B-B14F-4D97-AF65-F5344CB8AC3E}">
        <p14:creationId xmlns:p14="http://schemas.microsoft.com/office/powerpoint/2010/main" val="3066645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B4013-B296-4B01-90FE-332B2DBC3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Performativity and 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AA80E-E9AF-4EBB-B42E-0C8B9EF454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680520" cy="4823416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Alberti highlights role played by material culture in identity creation:</a:t>
            </a:r>
          </a:p>
          <a:p>
            <a:pPr lvl="1"/>
            <a:r>
              <a:rPr lang="en-US" dirty="0"/>
              <a:t>Personal adornment, clothing, tools, figurines, buildings and structures</a:t>
            </a:r>
          </a:p>
          <a:p>
            <a:r>
              <a:rPr lang="en-US" dirty="0"/>
              <a:t>Identity is continually produced through material engagements and the repeated corporeal performance of acts</a:t>
            </a:r>
          </a:p>
          <a:p>
            <a:r>
              <a:rPr lang="en-US" dirty="0"/>
              <a:t>Identity is grounded in lived, embodied experiences situated within accepted cultural rules</a:t>
            </a:r>
            <a:endParaRPr lang="en-GB" dirty="0"/>
          </a:p>
        </p:txBody>
      </p:sp>
      <p:pic>
        <p:nvPicPr>
          <p:cNvPr id="1026" name="Picture 2" descr="Image result for shu abi headdress">
            <a:hlinkClick r:id="rId2"/>
            <a:extLst>
              <a:ext uri="{FF2B5EF4-FFF2-40B4-BE49-F238E27FC236}">
                <a16:creationId xmlns:a16="http://schemas.microsoft.com/office/drawing/2014/main" id="{A901EE8B-6A02-4880-B99B-3BAC18C4104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7508" y="1196753"/>
            <a:ext cx="3323847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69A9ACA-0C9D-46E9-8ADD-754169255FF8}"/>
              </a:ext>
            </a:extLst>
          </p:cNvPr>
          <p:cNvSpPr txBox="1"/>
          <p:nvPr/>
        </p:nvSpPr>
        <p:spPr>
          <a:xfrm>
            <a:off x="5390155" y="6336268"/>
            <a:ext cx="28355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Pu Abi cloak and headdress</a:t>
            </a:r>
          </a:p>
        </p:txBody>
      </p:sp>
    </p:spTree>
    <p:extLst>
      <p:ext uri="{BB962C8B-B14F-4D97-AF65-F5344CB8AC3E}">
        <p14:creationId xmlns:p14="http://schemas.microsoft.com/office/powerpoint/2010/main" val="3167620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347DC-C001-4064-BBD5-61E9AF60B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Layering the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0DE0A-FBA8-4406-9429-3115C4323F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931664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A </a:t>
            </a:r>
            <a:r>
              <a:rPr lang="en-GB" sz="2400" dirty="0" smtClean="0"/>
              <a:t>material </a:t>
            </a:r>
            <a:r>
              <a:rPr lang="en-GB" sz="2400" dirty="0"/>
              <a:t>means of creating a second skin/boundary:</a:t>
            </a:r>
          </a:p>
          <a:p>
            <a:r>
              <a:rPr lang="en-GB" sz="2400" dirty="0"/>
              <a:t>Direct interaction with the body:</a:t>
            </a:r>
          </a:p>
          <a:p>
            <a:pPr lvl="1"/>
            <a:r>
              <a:rPr lang="en-GB" sz="2000" dirty="0"/>
              <a:t>Tattooing,  scarification, henna</a:t>
            </a:r>
          </a:p>
          <a:p>
            <a:pPr lvl="1"/>
            <a:r>
              <a:rPr lang="en-GB" sz="2000" dirty="0"/>
              <a:t>Hairstyles, depilation</a:t>
            </a:r>
          </a:p>
          <a:p>
            <a:r>
              <a:rPr lang="en-US" dirty="0"/>
              <a:t>Frequently mediated through artefacts:</a:t>
            </a:r>
          </a:p>
          <a:p>
            <a:pPr lvl="1"/>
            <a:r>
              <a:rPr lang="en-GB" dirty="0"/>
              <a:t>Clothing</a:t>
            </a:r>
          </a:p>
          <a:p>
            <a:pPr lvl="1"/>
            <a:r>
              <a:rPr lang="en-GB" dirty="0"/>
              <a:t>Personal </a:t>
            </a:r>
            <a:r>
              <a:rPr lang="en-GB" dirty="0" err="1"/>
              <a:t>adronment</a:t>
            </a:r>
            <a:endParaRPr lang="en-GB" dirty="0"/>
          </a:p>
          <a:p>
            <a:pPr lvl="1"/>
            <a:r>
              <a:rPr lang="en-GB" dirty="0"/>
              <a:t>Buildings/cars….</a:t>
            </a:r>
            <a:endParaRPr lang="en-US" dirty="0"/>
          </a:p>
          <a:p>
            <a:r>
              <a:rPr lang="en-US" dirty="0"/>
              <a:t>Aim: to communicate social position, social roles, status</a:t>
            </a:r>
            <a:endParaRPr lang="en-GB" dirty="0"/>
          </a:p>
          <a:p>
            <a:pPr marL="118872" indent="0">
              <a:buNone/>
            </a:pPr>
            <a:endParaRPr lang="en-GB" dirty="0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1E4823BD-1956-4A1D-B4F7-F437082B2D1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8311" y="1709625"/>
            <a:ext cx="2998489" cy="432048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803863-29AA-4304-9767-503A422A27CD}"/>
              </a:ext>
            </a:extLst>
          </p:cNvPr>
          <p:cNvSpPr txBox="1"/>
          <p:nvPr/>
        </p:nvSpPr>
        <p:spPr>
          <a:xfrm>
            <a:off x="5796136" y="6151602"/>
            <a:ext cx="2554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Neolithic figurine, </a:t>
            </a:r>
            <a:r>
              <a:rPr lang="en-GB" dirty="0" err="1"/>
              <a:t>Sesklo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891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3C26D-BD6E-434E-824C-BE4A7C6E9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Personhood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9951D-EB11-4F7E-AFD1-3FCFE8FB9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concept of bounded, separate persons, or individuals, is in fact ‘a rather peculiar idea within the context of world cultures’ (Geertz 1984, </a:t>
            </a:r>
            <a:r>
              <a:rPr lang="en-GB" sz="2800" dirty="0" smtClean="0"/>
              <a:t>59)</a:t>
            </a:r>
            <a:endParaRPr lang="en-GB" sz="2400" dirty="0"/>
          </a:p>
          <a:p>
            <a:r>
              <a:rPr lang="en-GB" sz="2800" dirty="0" smtClean="0"/>
              <a:t>Personhood </a:t>
            </a:r>
            <a:r>
              <a:rPr lang="en-GB" sz="2800" dirty="0"/>
              <a:t>is not housed individually </a:t>
            </a:r>
            <a:endParaRPr lang="en-GB" sz="2800" dirty="0" smtClean="0"/>
          </a:p>
          <a:p>
            <a:r>
              <a:rPr lang="en-GB" sz="2800" dirty="0" smtClean="0"/>
              <a:t>Instead </a:t>
            </a:r>
            <a:r>
              <a:rPr lang="en-GB" sz="2800" dirty="0"/>
              <a:t>people are interlinked within complex networks of social </a:t>
            </a:r>
            <a:r>
              <a:rPr lang="en-GB" sz="2800" dirty="0" smtClean="0"/>
              <a:t>ties</a:t>
            </a:r>
          </a:p>
          <a:p>
            <a:pPr lvl="1"/>
            <a:r>
              <a:rPr lang="en-GB" sz="2400" dirty="0" err="1" smtClean="0"/>
              <a:t>Dividuals</a:t>
            </a:r>
            <a:r>
              <a:rPr lang="en-GB" sz="2400" dirty="0" smtClean="0"/>
              <a:t> </a:t>
            </a:r>
          </a:p>
          <a:p>
            <a:pPr lvl="1"/>
            <a:r>
              <a:rPr lang="en-GB" sz="2400" dirty="0" smtClean="0"/>
              <a:t>Partible personhood:</a:t>
            </a:r>
          </a:p>
          <a:p>
            <a:pPr lvl="1"/>
            <a:r>
              <a:rPr lang="en-GB" sz="2400" dirty="0" smtClean="0"/>
              <a:t>Emerges from </a:t>
            </a:r>
            <a:r>
              <a:rPr lang="en-GB" sz="2400" dirty="0"/>
              <a:t>composite relationships between </a:t>
            </a:r>
            <a:r>
              <a:rPr lang="en-GB" sz="2400" dirty="0" smtClean="0"/>
              <a:t>people &amp; things</a:t>
            </a:r>
          </a:p>
        </p:txBody>
      </p:sp>
    </p:spTree>
    <p:extLst>
      <p:ext uri="{BB962C8B-B14F-4D97-AF65-F5344CB8AC3E}">
        <p14:creationId xmlns:p14="http://schemas.microsoft.com/office/powerpoint/2010/main" val="4003677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Memory</a:t>
            </a:r>
            <a:endParaRPr lang="en-GB" dirty="0"/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66EA2507-48D1-4436-A637-452BAADEEBB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323528" y="1700808"/>
            <a:ext cx="4968552" cy="4968552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	“</a:t>
            </a:r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And suddenly the memory revealed itself. The taste was that of the little piece of madeleine which on Sunday mornings at </a:t>
            </a:r>
            <a:r>
              <a:rPr lang="en-GB" altLang="en-US" sz="28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Combray</a:t>
            </a:r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my aunt </a:t>
            </a:r>
            <a:r>
              <a:rPr lang="en-GB" altLang="en-US" sz="2800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Léonie</a:t>
            </a:r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used to give me… The sight of the little madeleine had recalled nothing to my mind before I tasted it … But when from a long-distant past nothing subsists… taste and smell alone … remain poised a long time … and bear unflinchingly, in the tiny and almost impalpable drop of their essence, the vast structure of recollection”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en-GB" altLang="en-US" sz="2400" dirty="0"/>
              <a:t>(Proust 1913-27: </a:t>
            </a:r>
            <a:r>
              <a:rPr lang="en-GB" altLang="en-US" sz="2400" i="1" dirty="0"/>
              <a:t>Remembrance of Things Past</a:t>
            </a:r>
            <a:r>
              <a:rPr lang="en-GB" altLang="en-US" sz="2400" dirty="0"/>
              <a:t>)</a:t>
            </a:r>
          </a:p>
        </p:txBody>
      </p:sp>
      <p:pic>
        <p:nvPicPr>
          <p:cNvPr id="6" name="Picture 4" descr="madeleine">
            <a:extLst>
              <a:ext uri="{FF2B5EF4-FFF2-40B4-BE49-F238E27FC236}">
                <a16:creationId xmlns:a16="http://schemas.microsoft.com/office/drawing/2014/main" id="{17937A60-C794-4417-9D32-5CD7FDC513F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lum bright="-10000" contras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346" y="2420888"/>
            <a:ext cx="2645454" cy="3527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7" name="Rectangle 3">
            <a:extLst>
              <a:ext uri="{FF2B5EF4-FFF2-40B4-BE49-F238E27FC236}">
                <a16:creationId xmlns:a16="http://schemas.microsoft.com/office/drawing/2014/main" id="{3D65D1A7-7D51-43FC-A6EF-6FC626F104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800"/>
              <a:t>Communicating the Past</a:t>
            </a:r>
          </a:p>
        </p:txBody>
      </p:sp>
      <p:sp>
        <p:nvSpPr>
          <p:cNvPr id="62468" name="Rectangle 4">
            <a:extLst>
              <a:ext uri="{FF2B5EF4-FFF2-40B4-BE49-F238E27FC236}">
                <a16:creationId xmlns:a16="http://schemas.microsoft.com/office/drawing/2014/main" id="{028E170C-AAD9-4B15-AC95-976E79FE9586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402832" cy="4679400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/>
              <a:t>Symbolic storage:</a:t>
            </a:r>
          </a:p>
          <a:p>
            <a:pPr>
              <a:lnSpc>
                <a:spcPct val="80000"/>
              </a:lnSpc>
            </a:pPr>
            <a:r>
              <a:rPr lang="en-GB" altLang="en-US" sz="2800" dirty="0"/>
              <a:t>Humans have developed numerous ways of communicating the past: both durable &amp; non-durable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Writing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Oral </a:t>
            </a:r>
            <a:r>
              <a:rPr lang="en-GB" altLang="en-US" sz="2400" dirty="0"/>
              <a:t>traditions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 smtClean="0"/>
              <a:t>Monumental </a:t>
            </a:r>
            <a:r>
              <a:rPr lang="en-GB" altLang="en-US" sz="2400" dirty="0"/>
              <a:t>building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/>
              <a:t>Ritual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/>
              <a:t>Veneration of ancestors</a:t>
            </a:r>
          </a:p>
          <a:p>
            <a:pPr lvl="1">
              <a:lnSpc>
                <a:spcPct val="80000"/>
              </a:lnSpc>
            </a:pPr>
            <a:r>
              <a:rPr lang="en-GB" altLang="en-US" sz="2400" dirty="0"/>
              <a:t>Collective memory: material traces in the landscape</a:t>
            </a:r>
          </a:p>
        </p:txBody>
      </p:sp>
      <p:pic>
        <p:nvPicPr>
          <p:cNvPr id="6" name="Content Placeholder 5" descr="assyrian tablet">
            <a:extLst>
              <a:ext uri="{FF2B5EF4-FFF2-40B4-BE49-F238E27FC236}">
                <a16:creationId xmlns:a16="http://schemas.microsoft.com/office/drawing/2014/main" id="{97F26E31-2D48-4087-B1B0-707022D237E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88839"/>
            <a:ext cx="2518012" cy="4270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228184" y="6397752"/>
            <a:ext cx="1808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Cueniform</a:t>
            </a:r>
            <a:r>
              <a:rPr lang="en-GB" dirty="0" smtClean="0"/>
              <a:t> tablet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24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24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24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24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24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24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24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24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>
            <a:extLst>
              <a:ext uri="{FF2B5EF4-FFF2-40B4-BE49-F238E27FC236}">
                <a16:creationId xmlns:a16="http://schemas.microsoft.com/office/drawing/2014/main" id="{36CF4F4A-FEEB-4991-9421-9B6F617665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188640"/>
            <a:ext cx="8229600" cy="1251062"/>
          </a:xfrm>
        </p:spPr>
        <p:txBody>
          <a:bodyPr/>
          <a:lstStyle/>
          <a:p>
            <a:r>
              <a:rPr lang="en-GB" altLang="en-US" sz="5400"/>
              <a:t>Collective Memory</a:t>
            </a:r>
          </a:p>
        </p:txBody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3449FC6B-F9AF-42FE-AE6F-394E04BE8C8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392488" cy="475140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 err="1"/>
              <a:t>Halbwachs</a:t>
            </a:r>
            <a:r>
              <a:rPr lang="en-GB" altLang="en-US" sz="2400" dirty="0"/>
              <a:t> (1950)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Peoples’ interaction with social </a:t>
            </a:r>
            <a:r>
              <a:rPr lang="en-GB" altLang="en-US" sz="2400" dirty="0" smtClean="0"/>
              <a:t>environment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 smtClean="0"/>
              <a:t>They </a:t>
            </a:r>
            <a:r>
              <a:rPr lang="en-GB" altLang="en-US" sz="2000" dirty="0"/>
              <a:t>acquire, recognise &amp; recall memories in society which they then actively reconstruct within the present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Social memory used to develop group identity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Rather than recollection this is a social (re)construction of the past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01880" y="1844824"/>
            <a:ext cx="3294366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1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E6631056-62DC-4C26-B6BC-1C431C3B02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5400" dirty="0"/>
              <a:t>Memory </a:t>
            </a:r>
            <a:r>
              <a:rPr lang="en-GB" altLang="en-US" sz="5400" dirty="0" smtClean="0"/>
              <a:t>and Social </a:t>
            </a:r>
            <a:r>
              <a:rPr lang="en-GB" altLang="en-US" sz="5400" dirty="0"/>
              <a:t>Relations</a:t>
            </a: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36CA73AE-74DF-490C-A31B-DFFC32984866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395536" y="1773936"/>
            <a:ext cx="4100264" cy="4751408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dirty="0">
                <a:solidFill>
                  <a:schemeClr val="tx1"/>
                </a:solidFill>
              </a:rPr>
              <a:t>Importance of memory in the creation and reaffirmation of social </a:t>
            </a:r>
            <a:r>
              <a:rPr lang="en-GB" altLang="en-US" dirty="0" smtClean="0">
                <a:solidFill>
                  <a:schemeClr val="tx1"/>
                </a:solidFill>
              </a:rPr>
              <a:t>relations</a:t>
            </a:r>
          </a:p>
          <a:p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Working of memory &amp; how information is codified:</a:t>
            </a:r>
          </a:p>
          <a:p>
            <a:pPr lvl="1"/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Continuities: successful transmission of memories across generations</a:t>
            </a:r>
          </a:p>
          <a:p>
            <a:pPr lvl="1"/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Discontinuities: loss of information (either deliberate or accidental) – forgetting; reinvention &amp; </a:t>
            </a:r>
            <a:r>
              <a:rPr lang="en-GB" alt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change</a:t>
            </a:r>
            <a:endParaRPr lang="en-GB" altLang="en-US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3574" y="2434167"/>
            <a:ext cx="4091977" cy="272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004048" y="5373216"/>
            <a:ext cx="1393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Ground Zero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4" name="Rectangle 4">
            <a:extLst>
              <a:ext uri="{FF2B5EF4-FFF2-40B4-BE49-F238E27FC236}">
                <a16:creationId xmlns:a16="http://schemas.microsoft.com/office/drawing/2014/main" id="{4C82D428-C088-49D9-918E-54009C9C63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r>
              <a:rPr lang="en-GB" altLang="en-US" sz="5400" dirty="0"/>
              <a:t>Memory </a:t>
            </a:r>
            <a:r>
              <a:rPr lang="en-GB" altLang="en-US" sz="5400" dirty="0" smtClean="0"/>
              <a:t>and Social </a:t>
            </a:r>
            <a:r>
              <a:rPr lang="en-GB" altLang="en-US" sz="5400" dirty="0"/>
              <a:t>Relations</a:t>
            </a: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F5EBF51F-F7BC-43BC-931E-6F8FA95FF387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Role of memory in socio-cultural continuity &amp; transmission (social reproduction)</a:t>
            </a:r>
          </a:p>
          <a:p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Memory is a social activity</a:t>
            </a:r>
          </a:p>
          <a:p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It entails the practical engagement of people in their material world</a:t>
            </a:r>
          </a:p>
          <a:p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Cognition: how the human mind interacts with material world to trigger memory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45548" y="2132856"/>
            <a:ext cx="4037644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:a16="http://schemas.microsoft.com/office/drawing/2014/main" id="{DFC654AD-C2F9-4E31-A87C-ADDF0DCB8E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5400"/>
              <a:t>Collective Memory</a:t>
            </a:r>
          </a:p>
        </p:txBody>
      </p:sp>
      <p:sp>
        <p:nvSpPr>
          <p:cNvPr id="69635" name="Rectangle 3">
            <a:extLst>
              <a:ext uri="{FF2B5EF4-FFF2-40B4-BE49-F238E27FC236}">
                <a16:creationId xmlns:a16="http://schemas.microsoft.com/office/drawing/2014/main" id="{D772A1AD-0007-4EDC-8C12-6CD3FA76E05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392488" cy="46794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Secular &amp; religious authorities use social memory &amp; commemoration </a:t>
            </a:r>
            <a:r>
              <a:rPr lang="en-GB" altLang="en-US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to </a:t>
            </a: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justify &amp; consolidate power</a:t>
            </a:r>
          </a:p>
          <a:p>
            <a:pPr>
              <a:lnSpc>
                <a:spcPct val="90000"/>
              </a:lnSpc>
            </a:pPr>
            <a:r>
              <a:rPr lang="en-GB" altLang="en-US" sz="2400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Tradition: </a:t>
            </a: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set of symbolic practices, rules, rituals which through repetition imply continuity with the past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Construction of invented traditions to create official </a:t>
            </a:r>
            <a:r>
              <a:rPr lang="en-GB" altLang="en-US" sz="20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memories</a:t>
            </a:r>
          </a:p>
          <a:p>
            <a:pPr>
              <a:lnSpc>
                <a:spcPct val="90000"/>
              </a:lnSpc>
            </a:pPr>
            <a:r>
              <a:rPr lang="en-GB" altLang="en-US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Official </a:t>
            </a: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versions of the past &amp; competing narratives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76056" y="2492896"/>
            <a:ext cx="3642849" cy="273630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>
            <a:extLst>
              <a:ext uri="{FF2B5EF4-FFF2-40B4-BE49-F238E27FC236}">
                <a16:creationId xmlns:a16="http://schemas.microsoft.com/office/drawing/2014/main" id="{1D0CC797-64B1-464A-902F-F74B28210D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800" dirty="0"/>
              <a:t>Transformation </a:t>
            </a:r>
            <a:r>
              <a:rPr lang="en-GB" altLang="en-US" sz="4800" dirty="0" smtClean="0"/>
              <a:t>of </a:t>
            </a:r>
            <a:r>
              <a:rPr lang="en-GB" altLang="en-US" sz="4800" dirty="0"/>
              <a:t>the Past</a:t>
            </a:r>
          </a:p>
        </p:txBody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6B15DA73-D6AB-4F24-A24D-1CFF82F4DE1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22249" y="1844824"/>
            <a:ext cx="4038600" cy="4623816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Our participation within social memories influences how we use the past</a:t>
            </a:r>
          </a:p>
          <a:p>
            <a:pPr lvl="1"/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The present </a:t>
            </a:r>
            <a:r>
              <a:rPr lang="en-GB" altLang="en-US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shapes</a:t>
            </a:r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the </a:t>
            </a:r>
            <a:r>
              <a:rPr lang="en-GB" alt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past</a:t>
            </a:r>
            <a:endParaRPr lang="en-GB" altLang="en-US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Memory is fluid &amp; selective, but this is not random</a:t>
            </a:r>
          </a:p>
          <a:p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Past persists in traditions passed </a:t>
            </a:r>
            <a:r>
              <a:rPr lang="en-GB" altLang="en-US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down the generations:</a:t>
            </a:r>
          </a:p>
          <a:p>
            <a:pPr lvl="1"/>
            <a:r>
              <a:rPr lang="en-GB" alt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Choice </a:t>
            </a:r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 what </a:t>
            </a:r>
            <a:r>
              <a:rPr lang="en-GB" alt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survives</a:t>
            </a:r>
            <a:endParaRPr lang="en-GB" altLang="en-US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en-GB" altLang="en-US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Tradition is used to shape </a:t>
            </a:r>
            <a:r>
              <a:rPr lang="en-GB" altLang="en-US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identity:</a:t>
            </a:r>
          </a:p>
          <a:p>
            <a:pPr lvl="1"/>
            <a:r>
              <a:rPr lang="en-GB" altLang="en-US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Conscious </a:t>
            </a:r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incorporation of past in the present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34195" y="2420888"/>
            <a:ext cx="3643704" cy="309634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06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BAB2B2B4-78AA-4AAF-8074-B0C7E5511C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Place</a:t>
            </a:r>
            <a:endParaRPr lang="en-GB" alt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392488" cy="48965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Use of the landscape (natural places &amp; monuments) to reference the past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“inscribed landscapes” used to forge a sense of collective identity through a shared past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Human performance at these places: experience as process in creating a sense of place</a:t>
            </a:r>
          </a:p>
          <a:p>
            <a:pPr>
              <a:lnSpc>
                <a:spcPct val="90000"/>
              </a:lnSpc>
            </a:pP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Places in the landscape or physically created monuments where memory is crystallised &amp; enacted</a:t>
            </a:r>
          </a:p>
          <a:p>
            <a:endParaRPr lang="en-GB" sz="2400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420888"/>
            <a:ext cx="3486912" cy="2450592"/>
          </a:xfrm>
        </p:spPr>
      </p:pic>
      <p:sp>
        <p:nvSpPr>
          <p:cNvPr id="9" name="TextBox 8"/>
          <p:cNvSpPr txBox="1"/>
          <p:nvPr/>
        </p:nvSpPr>
        <p:spPr>
          <a:xfrm>
            <a:off x="5940152" y="5085184"/>
            <a:ext cx="1969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Parthenon, Athens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475699D1-C4D4-4719-B335-6B88C05B0A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5400" dirty="0" smtClean="0"/>
              <a:t>Archaeologies of </a:t>
            </a:r>
            <a:r>
              <a:rPr lang="en-GB" altLang="en-US" sz="5400" dirty="0"/>
              <a:t>Memory</a:t>
            </a:r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66C6ECA1-ADD2-4E36-A390-CC115CEF294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In the present…</a:t>
            </a:r>
          </a:p>
          <a:p>
            <a:r>
              <a:rPr lang="en-GB" altLang="en-US" sz="2400" dirty="0"/>
              <a:t>Use of archaeology to create shared national identity</a:t>
            </a:r>
          </a:p>
          <a:p>
            <a:r>
              <a:rPr lang="en-GB" altLang="en-US" sz="2400" dirty="0"/>
              <a:t>Production of memory for the present – manipulation of archaeology within the heritage industry</a:t>
            </a:r>
          </a:p>
          <a:p>
            <a:r>
              <a:rPr lang="en-GB" altLang="en-US" sz="2400" dirty="0"/>
              <a:t>Looking at commemoration, landscape, monuments, &amp; their associated histories</a:t>
            </a:r>
          </a:p>
        </p:txBody>
      </p:sp>
      <p:pic>
        <p:nvPicPr>
          <p:cNvPr id="6" name="Picture 4" descr="Hill_of_Tara">
            <a:extLst>
              <a:ext uri="{FF2B5EF4-FFF2-40B4-BE49-F238E27FC236}">
                <a16:creationId xmlns:a16="http://schemas.microsoft.com/office/drawing/2014/main" id="{06680483-B533-4039-BDA4-616C8D77ED2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161288" y="1988840"/>
            <a:ext cx="3525512" cy="3285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436096" y="5661248"/>
            <a:ext cx="600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Tara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Identity &amp; memory are inextricably linked</a:t>
            </a:r>
          </a:p>
          <a:p>
            <a:r>
              <a:rPr lang="en-GB" dirty="0" smtClean="0"/>
              <a:t>Both articulate a sense of personhood, self &amp; belonging</a:t>
            </a:r>
          </a:p>
          <a:p>
            <a:r>
              <a:rPr lang="en-GB" dirty="0" smtClean="0"/>
              <a:t>Both can be articulated materially</a:t>
            </a:r>
          </a:p>
          <a:p>
            <a:r>
              <a:rPr lang="en-GB" dirty="0" smtClean="0"/>
              <a:t>Both are linked to ideas of performativity</a:t>
            </a:r>
          </a:p>
          <a:p>
            <a:pPr marL="11887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390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_Inalienable" id="{D6B201CD-6F65-4871-9690-79ADCDC713FE}" vid="{9D31E501-30F7-4657-A206-B0BB58C43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1872</TotalTime>
  <Words>914</Words>
  <Application>Microsoft Office PowerPoint</Application>
  <PresentationFormat>On-screen Show (4:3)</PresentationFormat>
  <Paragraphs>126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Corbel</vt:lpstr>
      <vt:lpstr>Wingdings</vt:lpstr>
      <vt:lpstr>Wingdings 2</vt:lpstr>
      <vt:lpstr>Wingdings 3</vt:lpstr>
      <vt:lpstr>Module</vt:lpstr>
      <vt:lpstr>HPAR5010</vt:lpstr>
      <vt:lpstr>Culture Historical Approach</vt:lpstr>
      <vt:lpstr>Ethnicity </vt:lpstr>
      <vt:lpstr>Style</vt:lpstr>
      <vt:lpstr>Emblemic Style</vt:lpstr>
      <vt:lpstr>Assertive Style</vt:lpstr>
      <vt:lpstr>Identity</vt:lpstr>
      <vt:lpstr>Performativity</vt:lpstr>
      <vt:lpstr>Performativity and identity</vt:lpstr>
      <vt:lpstr>Layering the Body</vt:lpstr>
      <vt:lpstr>Personhood </vt:lpstr>
      <vt:lpstr>Memory</vt:lpstr>
      <vt:lpstr>Communicating the Past</vt:lpstr>
      <vt:lpstr>Collective Memory</vt:lpstr>
      <vt:lpstr>Memory and Social Relations</vt:lpstr>
      <vt:lpstr>Memory and Social Relations</vt:lpstr>
      <vt:lpstr>Collective Memory</vt:lpstr>
      <vt:lpstr>Transformation of the Past</vt:lpstr>
      <vt:lpstr>Place</vt:lpstr>
      <vt:lpstr>Archaeologies of Memory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182</cp:revision>
  <dcterms:created xsi:type="dcterms:W3CDTF">2011-11-16T11:40:50Z</dcterms:created>
  <dcterms:modified xsi:type="dcterms:W3CDTF">2019-09-27T12:59:10Z</dcterms:modified>
</cp:coreProperties>
</file>