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6" r:id="rId10"/>
    <p:sldId id="264" r:id="rId11"/>
    <p:sldId id="265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6C1ABE-1B92-43EC-9FCE-68A1217AE1D1}" type="datetimeFigureOut">
              <a:rPr lang="en-GB" smtClean="0"/>
              <a:t>03/07/2015</a:t>
            </a:fld>
            <a:endParaRPr lang="en-GB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CCE404-1698-4EDF-8983-77D7F7BF61FA}" type="slidenum">
              <a:rPr lang="en-GB" smtClean="0"/>
              <a:t>‹#›</a:t>
            </a:fld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6C1ABE-1B92-43EC-9FCE-68A1217AE1D1}" type="datetimeFigureOut">
              <a:rPr lang="en-GB" smtClean="0"/>
              <a:t>03/07/2015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CCE404-1698-4EDF-8983-77D7F7BF61F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6C1ABE-1B92-43EC-9FCE-68A1217AE1D1}" type="datetimeFigureOut">
              <a:rPr lang="en-GB" smtClean="0"/>
              <a:t>03/07/2015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CCE404-1698-4EDF-8983-77D7F7BF61FA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6C1ABE-1B92-43EC-9FCE-68A1217AE1D1}" type="datetimeFigureOut">
              <a:rPr lang="en-GB" smtClean="0"/>
              <a:t>03/07/2015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CCE404-1698-4EDF-8983-77D7F7BF61F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6C1ABE-1B92-43EC-9FCE-68A1217AE1D1}" type="datetimeFigureOut">
              <a:rPr lang="en-GB" smtClean="0"/>
              <a:t>03/07/2015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CCE404-1698-4EDF-8983-77D7F7BF61F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6C1ABE-1B92-43EC-9FCE-68A1217AE1D1}" type="datetimeFigureOut">
              <a:rPr lang="en-GB" smtClean="0"/>
              <a:t>03/07/2015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CCE404-1698-4EDF-8983-77D7F7BF61F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6C1ABE-1B92-43EC-9FCE-68A1217AE1D1}" type="datetimeFigureOut">
              <a:rPr lang="en-GB" smtClean="0"/>
              <a:t>03/07/2015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CCE404-1698-4EDF-8983-77D7F7BF61FA}" type="slidenum">
              <a:rPr lang="en-GB" smtClean="0"/>
              <a:t>‹#›</a:t>
            </a:fld>
            <a:endParaRPr lang="en-GB"/>
          </a:p>
        </p:txBody>
      </p:sp>
      <p:sp>
        <p:nvSpPr>
          <p:cNvPr id="6" name="Rectangle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6C1ABE-1B92-43EC-9FCE-68A1217AE1D1}" type="datetimeFigureOut">
              <a:rPr lang="en-GB" smtClean="0"/>
              <a:t>03/07/2015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CCE404-1698-4EDF-8983-77D7F7BF61F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6C1ABE-1B92-43EC-9FCE-68A1217AE1D1}" type="datetimeFigureOut">
              <a:rPr lang="en-GB" smtClean="0"/>
              <a:t>03/07/2015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CCE404-1698-4EDF-8983-77D7F7BF61FA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9" name="Flowchart: Process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Flowchart: Process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6C1ABE-1B92-43EC-9FCE-68A1217AE1D1}" type="datetimeFigureOut">
              <a:rPr lang="en-GB" smtClean="0"/>
              <a:t>03/07/2015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CCE404-1698-4EDF-8983-77D7F7BF61F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E6C1ABE-1B92-43EC-9FCE-68A1217AE1D1}" type="datetimeFigureOut">
              <a:rPr lang="en-GB" smtClean="0"/>
              <a:t>03/07/2015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ECCE404-1698-4EDF-8983-77D7F7BF61F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e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Donut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DE6C1ABE-1B92-43EC-9FCE-68A1217AE1D1}" type="datetimeFigureOut">
              <a:rPr lang="en-GB" smtClean="0"/>
              <a:t>03/07/2015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DECCE404-1698-4EDF-8983-77D7F7BF61FA}" type="slidenum">
              <a:rPr lang="en-GB" smtClean="0"/>
              <a:t>‹#›</a:t>
            </a:fld>
            <a:endParaRPr lang="en-GB"/>
          </a:p>
        </p:txBody>
      </p:sp>
      <p:sp>
        <p:nvSpPr>
          <p:cNvPr id="15" name="Rectangle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59632" y="1844824"/>
            <a:ext cx="7406640" cy="1472184"/>
          </a:xfrm>
        </p:spPr>
        <p:txBody>
          <a:bodyPr/>
          <a:lstStyle/>
          <a:p>
            <a:pPr algn="ctr"/>
            <a:r>
              <a:rPr lang="en-GB" dirty="0" smtClean="0"/>
              <a:t>Computer Architecture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03648" y="6165304"/>
            <a:ext cx="7406640" cy="528464"/>
          </a:xfrm>
        </p:spPr>
        <p:txBody>
          <a:bodyPr/>
          <a:lstStyle/>
          <a:p>
            <a:pPr algn="ctr"/>
            <a:r>
              <a:rPr lang="en-GB" dirty="0" smtClean="0"/>
              <a:t>Term 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627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just"/>
            <a:r>
              <a:rPr lang="en-GB" dirty="0" smtClean="0"/>
              <a:t>Architecture</a:t>
            </a:r>
          </a:p>
          <a:p>
            <a:pPr lvl="1" algn="just"/>
            <a:r>
              <a:rPr lang="en-GB" dirty="0" smtClean="0"/>
              <a:t>Structure and behaviour of various modules of computer &amp; interaction to provide users’ need.</a:t>
            </a:r>
          </a:p>
          <a:p>
            <a:pPr algn="just"/>
            <a:r>
              <a:rPr lang="en-GB" dirty="0" smtClean="0"/>
              <a:t>Organization</a:t>
            </a:r>
          </a:p>
          <a:p>
            <a:pPr lvl="1" algn="just"/>
            <a:r>
              <a:rPr lang="en-GB" dirty="0" smtClean="0"/>
              <a:t>The way hardware components are connected to form computer system</a:t>
            </a:r>
          </a:p>
          <a:p>
            <a:pPr algn="just"/>
            <a:r>
              <a:rPr lang="en-GB" dirty="0" smtClean="0"/>
              <a:t>Design</a:t>
            </a:r>
          </a:p>
          <a:p>
            <a:pPr lvl="1" algn="just"/>
            <a:r>
              <a:rPr lang="en-GB" dirty="0" smtClean="0"/>
              <a:t>Developing hardware, taking into consideration a given set of specifications</a:t>
            </a:r>
          </a:p>
        </p:txBody>
      </p:sp>
    </p:spTree>
    <p:extLst>
      <p:ext uri="{BB962C8B-B14F-4D97-AF65-F5344CB8AC3E}">
        <p14:creationId xmlns:p14="http://schemas.microsoft.com/office/powerpoint/2010/main" val="3641017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Number System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6105239"/>
              </p:ext>
            </p:extLst>
          </p:nvPr>
        </p:nvGraphicFramePr>
        <p:xfrm>
          <a:off x="1619673" y="2348879"/>
          <a:ext cx="6456039" cy="28723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7"/>
                <a:gridCol w="2736304"/>
                <a:gridCol w="1847528"/>
              </a:tblGrid>
              <a:tr h="558061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Number System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Base(no. of digits used in the number</a:t>
                      </a:r>
                      <a:r>
                        <a:rPr lang="en-GB" baseline="0" dirty="0" smtClean="0"/>
                        <a:t> system)</a:t>
                      </a:r>
                      <a:r>
                        <a:rPr lang="en-GB" dirty="0" smtClean="0"/>
                        <a:t> 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Values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8061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Decimal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10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 to 9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8061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Octal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8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 to 7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8061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Hexadecimal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16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 to 9 and A – F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8061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Binary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0,1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925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Conversion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Decimal to binary</a:t>
            </a:r>
          </a:p>
          <a:p>
            <a:pPr lvl="1" algn="just"/>
            <a:r>
              <a:rPr lang="en-GB" dirty="0" smtClean="0"/>
              <a:t>Continuously divide the given decimal number by 2(base of binary number system) and store the remainder until no further division is possible and read the remainders from last to first.</a:t>
            </a:r>
          </a:p>
          <a:p>
            <a:pPr marL="402336" lvl="1" indent="0" algn="just">
              <a:buNone/>
            </a:pPr>
            <a:r>
              <a:rPr lang="en-GB" sz="2400" b="1" dirty="0" smtClean="0">
                <a:solidFill>
                  <a:schemeClr val="accent5">
                    <a:lumMod val="50000"/>
                  </a:schemeClr>
                </a:solidFill>
              </a:rPr>
              <a:t>Example : convert  18</a:t>
            </a:r>
            <a:r>
              <a:rPr lang="en-GB" sz="2400" b="1" baseline="-25000" dirty="0" smtClean="0">
                <a:solidFill>
                  <a:schemeClr val="accent5">
                    <a:lumMod val="50000"/>
                  </a:schemeClr>
                </a:solidFill>
              </a:rPr>
              <a:t>10</a:t>
            </a:r>
            <a:r>
              <a:rPr lang="en-GB" sz="2400" b="1" dirty="0" smtClean="0">
                <a:solidFill>
                  <a:schemeClr val="accent5">
                    <a:lumMod val="50000"/>
                  </a:schemeClr>
                </a:solidFill>
              </a:rPr>
              <a:t> into its binary equivalent</a:t>
            </a:r>
          </a:p>
          <a:p>
            <a:pPr marL="457200" lvl="1" indent="0">
              <a:buNone/>
            </a:pP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</a:rPr>
              <a:t>	</a:t>
            </a:r>
            <a:r>
              <a:rPr lang="en-GB" sz="2400" b="1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</a:p>
        </p:txBody>
      </p:sp>
      <p:cxnSp>
        <p:nvCxnSpPr>
          <p:cNvPr id="8" name="Elbow Connector 7"/>
          <p:cNvCxnSpPr/>
          <p:nvPr/>
        </p:nvCxnSpPr>
        <p:spPr>
          <a:xfrm>
            <a:off x="2843808" y="4581128"/>
            <a:ext cx="792088" cy="288032"/>
          </a:xfrm>
          <a:prstGeom prst="bent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Elbow Connector 8"/>
          <p:cNvCxnSpPr/>
          <p:nvPr/>
        </p:nvCxnSpPr>
        <p:spPr>
          <a:xfrm>
            <a:off x="2818547" y="4869160"/>
            <a:ext cx="817349" cy="278740"/>
          </a:xfrm>
          <a:prstGeom prst="bent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3023828" y="457183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>
            <a:off x="3275856" y="450912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18</a:t>
            </a:r>
            <a:endParaRPr lang="en-GB" dirty="0"/>
          </a:p>
        </p:txBody>
      </p:sp>
      <p:cxnSp>
        <p:nvCxnSpPr>
          <p:cNvPr id="16" name="Straight Arrow Connector 15"/>
          <p:cNvCxnSpPr/>
          <p:nvPr/>
        </p:nvCxnSpPr>
        <p:spPr>
          <a:xfrm>
            <a:off x="3635896" y="5008530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4211960" y="4797152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2987824" y="4859868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</a:t>
            </a:r>
            <a:endParaRPr lang="en-GB" dirty="0"/>
          </a:p>
        </p:txBody>
      </p:sp>
      <p:sp>
        <p:nvSpPr>
          <p:cNvPr id="20" name="TextBox 19"/>
          <p:cNvSpPr txBox="1"/>
          <p:nvPr/>
        </p:nvSpPr>
        <p:spPr>
          <a:xfrm>
            <a:off x="3275856" y="4859868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9</a:t>
            </a:r>
            <a:endParaRPr lang="en-GB" dirty="0"/>
          </a:p>
        </p:txBody>
      </p:sp>
      <p:cxnSp>
        <p:nvCxnSpPr>
          <p:cNvPr id="21" name="Elbow Connector 20"/>
          <p:cNvCxnSpPr/>
          <p:nvPr/>
        </p:nvCxnSpPr>
        <p:spPr>
          <a:xfrm>
            <a:off x="2843808" y="5157192"/>
            <a:ext cx="817349" cy="278740"/>
          </a:xfrm>
          <a:prstGeom prst="bent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2987824" y="5147900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</a:t>
            </a:r>
            <a:endParaRPr lang="en-GB" dirty="0"/>
          </a:p>
        </p:txBody>
      </p:sp>
      <p:sp>
        <p:nvSpPr>
          <p:cNvPr id="23" name="TextBox 22"/>
          <p:cNvSpPr txBox="1"/>
          <p:nvPr/>
        </p:nvSpPr>
        <p:spPr>
          <a:xfrm>
            <a:off x="3275856" y="5147900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4</a:t>
            </a:r>
          </a:p>
        </p:txBody>
      </p:sp>
      <p:cxnSp>
        <p:nvCxnSpPr>
          <p:cNvPr id="24" name="Straight Arrow Connector 23"/>
          <p:cNvCxnSpPr/>
          <p:nvPr/>
        </p:nvCxnSpPr>
        <p:spPr>
          <a:xfrm>
            <a:off x="3635896" y="5359278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/>
          <p:cNvSpPr txBox="1"/>
          <p:nvPr/>
        </p:nvSpPr>
        <p:spPr>
          <a:xfrm>
            <a:off x="4211960" y="5147900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</a:t>
            </a:r>
            <a:endParaRPr lang="en-GB" dirty="0"/>
          </a:p>
        </p:txBody>
      </p:sp>
      <p:cxnSp>
        <p:nvCxnSpPr>
          <p:cNvPr id="26" name="Elbow Connector 25"/>
          <p:cNvCxnSpPr/>
          <p:nvPr/>
        </p:nvCxnSpPr>
        <p:spPr>
          <a:xfrm>
            <a:off x="2843808" y="5454516"/>
            <a:ext cx="817349" cy="278740"/>
          </a:xfrm>
          <a:prstGeom prst="bent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/>
          <p:cNvSpPr txBox="1"/>
          <p:nvPr/>
        </p:nvSpPr>
        <p:spPr>
          <a:xfrm>
            <a:off x="2987824" y="5445224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</a:t>
            </a:r>
            <a:endParaRPr lang="en-GB" dirty="0"/>
          </a:p>
        </p:txBody>
      </p:sp>
      <p:sp>
        <p:nvSpPr>
          <p:cNvPr id="28" name="TextBox 27"/>
          <p:cNvSpPr txBox="1"/>
          <p:nvPr/>
        </p:nvSpPr>
        <p:spPr>
          <a:xfrm>
            <a:off x="3275856" y="544522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</a:t>
            </a:r>
            <a:endParaRPr lang="en-GB" dirty="0"/>
          </a:p>
        </p:txBody>
      </p:sp>
      <p:cxnSp>
        <p:nvCxnSpPr>
          <p:cNvPr id="29" name="Straight Arrow Connector 28"/>
          <p:cNvCxnSpPr/>
          <p:nvPr/>
        </p:nvCxnSpPr>
        <p:spPr>
          <a:xfrm>
            <a:off x="3635896" y="5656602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/>
          <p:cNvSpPr txBox="1"/>
          <p:nvPr/>
        </p:nvSpPr>
        <p:spPr>
          <a:xfrm>
            <a:off x="4211960" y="5445224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</a:t>
            </a:r>
          </a:p>
        </p:txBody>
      </p:sp>
      <p:cxnSp>
        <p:nvCxnSpPr>
          <p:cNvPr id="31" name="Elbow Connector 30"/>
          <p:cNvCxnSpPr/>
          <p:nvPr/>
        </p:nvCxnSpPr>
        <p:spPr>
          <a:xfrm>
            <a:off x="2843808" y="5742548"/>
            <a:ext cx="817349" cy="278740"/>
          </a:xfrm>
          <a:prstGeom prst="bent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1"/>
          <p:cNvSpPr txBox="1"/>
          <p:nvPr/>
        </p:nvSpPr>
        <p:spPr>
          <a:xfrm>
            <a:off x="2987824" y="5723964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</a:t>
            </a:r>
            <a:endParaRPr lang="en-GB" dirty="0"/>
          </a:p>
        </p:txBody>
      </p:sp>
      <p:sp>
        <p:nvSpPr>
          <p:cNvPr id="33" name="TextBox 32"/>
          <p:cNvSpPr txBox="1"/>
          <p:nvPr/>
        </p:nvSpPr>
        <p:spPr>
          <a:xfrm>
            <a:off x="3275856" y="572396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</a:t>
            </a:r>
            <a:endParaRPr lang="en-GB" dirty="0"/>
          </a:p>
        </p:txBody>
      </p:sp>
      <p:cxnSp>
        <p:nvCxnSpPr>
          <p:cNvPr id="34" name="Straight Arrow Connector 33"/>
          <p:cNvCxnSpPr/>
          <p:nvPr/>
        </p:nvCxnSpPr>
        <p:spPr>
          <a:xfrm>
            <a:off x="3635896" y="5935342"/>
            <a:ext cx="64807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/>
          <p:cNvSpPr txBox="1"/>
          <p:nvPr/>
        </p:nvSpPr>
        <p:spPr>
          <a:xfrm>
            <a:off x="4211960" y="5723964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</a:t>
            </a:r>
          </a:p>
        </p:txBody>
      </p:sp>
      <p:cxnSp>
        <p:nvCxnSpPr>
          <p:cNvPr id="37" name="Elbow Connector 36"/>
          <p:cNvCxnSpPr/>
          <p:nvPr/>
        </p:nvCxnSpPr>
        <p:spPr>
          <a:xfrm flipV="1">
            <a:off x="3419872" y="4878452"/>
            <a:ext cx="2088232" cy="1214844"/>
          </a:xfrm>
          <a:prstGeom prst="bentConnector3">
            <a:avLst>
              <a:gd name="adj1" fmla="val 50000"/>
            </a:avLst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Box 39"/>
          <p:cNvSpPr txBox="1"/>
          <p:nvPr/>
        </p:nvSpPr>
        <p:spPr>
          <a:xfrm>
            <a:off x="5508104" y="4666909"/>
            <a:ext cx="338437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600" dirty="0" smtClean="0">
                <a:solidFill>
                  <a:srgbClr val="FF0000"/>
                </a:solidFill>
              </a:rPr>
              <a:t>10010</a:t>
            </a:r>
          </a:p>
          <a:p>
            <a:pPr algn="just"/>
            <a:r>
              <a:rPr lang="en-GB" sz="1600" dirty="0" smtClean="0"/>
              <a:t>Usually any digit/character/symbol will be represented with standard bit size say 8 or 16 or 32 etc.</a:t>
            </a:r>
          </a:p>
          <a:p>
            <a:pPr algn="just"/>
            <a:r>
              <a:rPr lang="en-GB" sz="1600" dirty="0" smtClean="0"/>
              <a:t>So if we take as 8 bit format, then the binary equivalent of 18 is </a:t>
            </a:r>
            <a:r>
              <a:rPr lang="en-GB" sz="1600" b="1" dirty="0" smtClean="0">
                <a:solidFill>
                  <a:srgbClr val="FF0000"/>
                </a:solidFill>
              </a:rPr>
              <a:t>0001 0010</a:t>
            </a:r>
            <a:endParaRPr lang="en-GB" sz="1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9392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Conversion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Octal to binary</a:t>
            </a:r>
          </a:p>
          <a:p>
            <a:pPr lvl="1" algn="just"/>
            <a:r>
              <a:rPr lang="en-GB" dirty="0" smtClean="0"/>
              <a:t>Convert the number first into decimal and then convert to binary, or replace each digit of the octal number </a:t>
            </a:r>
            <a:r>
              <a:rPr lang="en-GB" dirty="0" smtClean="0"/>
              <a:t>with its binary equivalent in 3 bit form.</a:t>
            </a:r>
            <a:endParaRPr lang="en-GB" dirty="0" smtClean="0"/>
          </a:p>
          <a:p>
            <a:pPr marL="457200" lvl="1" indent="0" algn="just">
              <a:buNone/>
            </a:pPr>
            <a:r>
              <a:rPr lang="en-GB" sz="2400" b="1" dirty="0" smtClean="0">
                <a:solidFill>
                  <a:schemeClr val="accent5">
                    <a:lumMod val="50000"/>
                  </a:schemeClr>
                </a:solidFill>
              </a:rPr>
              <a:t>Example : convert  17</a:t>
            </a:r>
            <a:r>
              <a:rPr lang="en-GB" sz="2400" b="1" baseline="-25000" dirty="0" smtClean="0">
                <a:solidFill>
                  <a:schemeClr val="accent5">
                    <a:lumMod val="50000"/>
                  </a:schemeClr>
                </a:solidFill>
              </a:rPr>
              <a:t>8</a:t>
            </a:r>
            <a:r>
              <a:rPr lang="en-GB" sz="2400" b="1" dirty="0" smtClean="0">
                <a:solidFill>
                  <a:schemeClr val="accent5">
                    <a:lumMod val="50000"/>
                  </a:schemeClr>
                </a:solidFill>
              </a:rPr>
              <a:t> into its binary equivalent</a:t>
            </a:r>
          </a:p>
          <a:p>
            <a:pPr marL="457200" lvl="1" indent="0">
              <a:buNone/>
            </a:pP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</a:rPr>
              <a:t>	</a:t>
            </a:r>
            <a:r>
              <a:rPr lang="en-GB" sz="2400" b="1" dirty="0" smtClean="0">
                <a:solidFill>
                  <a:schemeClr val="accent5">
                    <a:lumMod val="50000"/>
                  </a:schemeClr>
                </a:solidFill>
              </a:rPr>
              <a:t> 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2771800" y="4655286"/>
            <a:ext cx="302433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 smtClean="0">
                <a:solidFill>
                  <a:srgbClr val="FF0000"/>
                </a:solidFill>
              </a:rPr>
              <a:t>1 	7 </a:t>
            </a:r>
          </a:p>
          <a:p>
            <a:pPr algn="ctr"/>
            <a:r>
              <a:rPr lang="en-GB" sz="1600" b="1" dirty="0" smtClean="0">
                <a:solidFill>
                  <a:srgbClr val="FF0000"/>
                </a:solidFill>
              </a:rPr>
              <a:t>001 	111</a:t>
            </a:r>
          </a:p>
          <a:p>
            <a:pPr algn="ctr"/>
            <a:endParaRPr lang="en-GB" sz="1600" b="1" dirty="0" smtClean="0">
              <a:solidFill>
                <a:srgbClr val="FF0000"/>
              </a:solidFill>
            </a:endParaRPr>
          </a:p>
          <a:p>
            <a:pPr algn="ctr"/>
            <a:r>
              <a:rPr lang="en-GB" sz="1600" b="1" dirty="0" smtClean="0">
                <a:solidFill>
                  <a:srgbClr val="FF0000"/>
                </a:solidFill>
              </a:rPr>
              <a:t>Binary equivalent of 17</a:t>
            </a:r>
            <a:r>
              <a:rPr lang="en-GB" sz="1600" b="1" baseline="-25000" dirty="0" smtClean="0">
                <a:solidFill>
                  <a:srgbClr val="FF0000"/>
                </a:solidFill>
              </a:rPr>
              <a:t>8</a:t>
            </a:r>
            <a:r>
              <a:rPr lang="en-GB" sz="1600" b="1" dirty="0" smtClean="0">
                <a:solidFill>
                  <a:srgbClr val="FF0000"/>
                </a:solidFill>
              </a:rPr>
              <a:t> is 001111</a:t>
            </a:r>
            <a:endParaRPr lang="en-GB" sz="16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5940152" y="4655286"/>
            <a:ext cx="3024336" cy="187005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Decimal equivalent of 17</a:t>
            </a:r>
            <a:r>
              <a:rPr lang="en-GB" baseline="-25000" dirty="0" smtClean="0"/>
              <a:t>8</a:t>
            </a:r>
            <a:r>
              <a:rPr lang="en-GB" dirty="0" smtClean="0"/>
              <a:t> is</a:t>
            </a:r>
          </a:p>
          <a:p>
            <a:pPr algn="ctr"/>
            <a:r>
              <a:rPr lang="en-GB" dirty="0" smtClean="0"/>
              <a:t>(1 x 8</a:t>
            </a:r>
            <a:r>
              <a:rPr lang="en-GB" baseline="30000" dirty="0" smtClean="0"/>
              <a:t>1</a:t>
            </a:r>
            <a:r>
              <a:rPr lang="en-GB" dirty="0" smtClean="0"/>
              <a:t>) + (7 x 8</a:t>
            </a:r>
            <a:r>
              <a:rPr lang="en-GB" baseline="30000" dirty="0" smtClean="0"/>
              <a:t>0</a:t>
            </a:r>
            <a:r>
              <a:rPr lang="en-GB" dirty="0" smtClean="0"/>
              <a:t>) =&gt; 8 + 7 = 15</a:t>
            </a:r>
          </a:p>
          <a:p>
            <a:pPr algn="ctr"/>
            <a:r>
              <a:rPr lang="en-GB" dirty="0" smtClean="0"/>
              <a:t>Binary equivalent of 15 is 1111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357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Hexadecimal Number System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Numbers from 0 to 15 ( 0 to 9 and A – F)</a:t>
            </a:r>
          </a:p>
          <a:p>
            <a:pPr lvl="1"/>
            <a:r>
              <a:rPr lang="en-GB" dirty="0" smtClean="0"/>
              <a:t>A : 10</a:t>
            </a:r>
          </a:p>
          <a:p>
            <a:pPr lvl="1"/>
            <a:r>
              <a:rPr lang="en-GB" dirty="0" smtClean="0"/>
              <a:t>B : 11</a:t>
            </a:r>
          </a:p>
          <a:p>
            <a:pPr lvl="1"/>
            <a:r>
              <a:rPr lang="en-GB" dirty="0" smtClean="0"/>
              <a:t>C : 12</a:t>
            </a:r>
          </a:p>
          <a:p>
            <a:pPr lvl="1"/>
            <a:r>
              <a:rPr lang="en-GB" dirty="0" smtClean="0"/>
              <a:t>D : 13</a:t>
            </a:r>
          </a:p>
          <a:p>
            <a:pPr lvl="1"/>
            <a:r>
              <a:rPr lang="en-GB" dirty="0" smtClean="0"/>
              <a:t>E : 14</a:t>
            </a:r>
          </a:p>
          <a:p>
            <a:pPr lvl="1"/>
            <a:r>
              <a:rPr lang="en-GB" dirty="0" smtClean="0"/>
              <a:t>F : 15</a:t>
            </a:r>
          </a:p>
          <a:p>
            <a:pPr marL="402336" lvl="1" indent="0">
              <a:buNone/>
            </a:pP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</a:rPr>
              <a:t>Example : 12A4</a:t>
            </a:r>
            <a:r>
              <a:rPr lang="en-GB" sz="2400" b="1" baseline="-25000" dirty="0">
                <a:solidFill>
                  <a:schemeClr val="accent5">
                    <a:lumMod val="50000"/>
                  </a:schemeClr>
                </a:solidFill>
              </a:rPr>
              <a:t>16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</a:rPr>
              <a:t> is a hexadecimal number.</a:t>
            </a:r>
          </a:p>
        </p:txBody>
      </p:sp>
    </p:spTree>
    <p:extLst>
      <p:ext uri="{BB962C8B-B14F-4D97-AF65-F5344CB8AC3E}">
        <p14:creationId xmlns:p14="http://schemas.microsoft.com/office/powerpoint/2010/main" val="2188948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Conversion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Hexadecimal to binary</a:t>
            </a:r>
          </a:p>
          <a:p>
            <a:pPr marL="457200" lvl="1" indent="0" algn="just">
              <a:buNone/>
            </a:pPr>
            <a:r>
              <a:rPr lang="en-GB" sz="2400" b="1" dirty="0" smtClean="0">
                <a:solidFill>
                  <a:schemeClr val="accent5">
                    <a:lumMod val="50000"/>
                  </a:schemeClr>
                </a:solidFill>
              </a:rPr>
              <a:t>Example : convert  12A4</a:t>
            </a:r>
            <a:r>
              <a:rPr lang="en-GB" sz="2400" b="1" baseline="-25000" dirty="0" smtClean="0">
                <a:solidFill>
                  <a:schemeClr val="accent5">
                    <a:lumMod val="50000"/>
                  </a:schemeClr>
                </a:solidFill>
              </a:rPr>
              <a:t>16</a:t>
            </a:r>
            <a:r>
              <a:rPr lang="en-GB" sz="2400" b="1" dirty="0" smtClean="0">
                <a:solidFill>
                  <a:schemeClr val="accent5">
                    <a:lumMod val="50000"/>
                  </a:schemeClr>
                </a:solidFill>
              </a:rPr>
              <a:t> into its binary equivalent</a:t>
            </a:r>
            <a:endParaRPr lang="en-GB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4003175"/>
              </p:ext>
            </p:extLst>
          </p:nvPr>
        </p:nvGraphicFramePr>
        <p:xfrm>
          <a:off x="1728192" y="2924944"/>
          <a:ext cx="7020272" cy="3205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20280"/>
                <a:gridCol w="4499992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dirty="0" smtClean="0"/>
                        <a:t>Step 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 smtClean="0"/>
                        <a:t>Step 2 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1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 smtClean="0">
                          <a:solidFill>
                            <a:schemeClr val="tx1"/>
                          </a:solidFill>
                        </a:rPr>
                        <a:t>Take decimal equivalent of each hexadecimal digit.</a:t>
                      </a:r>
                    </a:p>
                    <a:p>
                      <a:pPr marL="0" marR="0" lvl="1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 smtClean="0">
                          <a:solidFill>
                            <a:schemeClr val="tx1"/>
                          </a:solidFill>
                        </a:rPr>
                        <a:t>1 =</a:t>
                      </a:r>
                      <a:r>
                        <a:rPr lang="en-GB" sz="1400" b="1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400" b="1" dirty="0" smtClean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  <a:p>
                      <a:pPr marL="0" marR="0" lvl="1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 smtClean="0">
                          <a:solidFill>
                            <a:schemeClr val="tx1"/>
                          </a:solidFill>
                        </a:rPr>
                        <a:t>2 = 2</a:t>
                      </a:r>
                    </a:p>
                    <a:p>
                      <a:pPr marL="0" marR="0" lvl="1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 smtClean="0">
                          <a:solidFill>
                            <a:schemeClr val="tx1"/>
                          </a:solidFill>
                        </a:rPr>
                        <a:t>A = 10</a:t>
                      </a:r>
                    </a:p>
                    <a:p>
                      <a:pPr marL="0" marR="0" lvl="1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1" dirty="0" smtClean="0">
                          <a:solidFill>
                            <a:schemeClr val="tx1"/>
                          </a:solidFill>
                        </a:rPr>
                        <a:t>4 = 4 </a:t>
                      </a:r>
                    </a:p>
                    <a:p>
                      <a:pPr algn="just"/>
                      <a:endParaRPr lang="en-GB" sz="1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dirty="0" smtClean="0"/>
                        <a:t>Take binary equivalent of each of the decimal digit(use procedure</a:t>
                      </a:r>
                      <a:r>
                        <a:rPr lang="en-GB" baseline="0" dirty="0" smtClean="0"/>
                        <a:t> as described in slide 4)</a:t>
                      </a:r>
                      <a:r>
                        <a:rPr lang="en-GB" dirty="0" smtClean="0"/>
                        <a:t> &amp; represent each</a:t>
                      </a:r>
                      <a:r>
                        <a:rPr lang="en-GB" baseline="0" dirty="0" smtClean="0"/>
                        <a:t> in 4-bit format.</a:t>
                      </a:r>
                    </a:p>
                    <a:p>
                      <a:pPr algn="just"/>
                      <a:r>
                        <a:rPr lang="en-GB" baseline="0" dirty="0" smtClean="0"/>
                        <a:t>1 = 0001</a:t>
                      </a:r>
                    </a:p>
                    <a:p>
                      <a:pPr algn="just"/>
                      <a:r>
                        <a:rPr lang="en-GB" baseline="0" dirty="0" smtClean="0"/>
                        <a:t>2= 0010</a:t>
                      </a:r>
                    </a:p>
                    <a:p>
                      <a:pPr algn="just"/>
                      <a:r>
                        <a:rPr lang="en-GB" baseline="0" dirty="0" smtClean="0"/>
                        <a:t>A = 1010</a:t>
                      </a:r>
                    </a:p>
                    <a:p>
                      <a:pPr algn="just"/>
                      <a:r>
                        <a:rPr lang="en-GB" baseline="0" dirty="0" smtClean="0"/>
                        <a:t>4 = 0100</a:t>
                      </a:r>
                    </a:p>
                    <a:p>
                      <a:pPr algn="just"/>
                      <a:endParaRPr lang="en-GB" baseline="0" dirty="0" smtClean="0"/>
                    </a:p>
                    <a:p>
                      <a:pPr algn="just"/>
                      <a:r>
                        <a:rPr lang="en-GB" dirty="0" smtClean="0"/>
                        <a:t>Now the binary equivalent of the hexadecimal number</a:t>
                      </a:r>
                      <a:r>
                        <a:rPr lang="en-GB" baseline="0" dirty="0" smtClean="0"/>
                        <a:t> 12A4</a:t>
                      </a:r>
                      <a:r>
                        <a:rPr lang="en-GB" baseline="-25000" dirty="0" smtClean="0"/>
                        <a:t>16</a:t>
                      </a:r>
                      <a:r>
                        <a:rPr lang="en-GB" baseline="0" dirty="0" smtClean="0"/>
                        <a:t> is </a:t>
                      </a:r>
                      <a:r>
                        <a:rPr lang="en-GB" b="1" baseline="0" dirty="0" smtClean="0">
                          <a:solidFill>
                            <a:srgbClr val="C00000"/>
                          </a:solidFill>
                        </a:rPr>
                        <a:t>0001 0010 1010 0100</a:t>
                      </a:r>
                      <a:endParaRPr lang="en-GB" b="1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85241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Conversion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3648" y="1412776"/>
            <a:ext cx="7498080" cy="4800600"/>
          </a:xfrm>
        </p:spPr>
        <p:txBody>
          <a:bodyPr/>
          <a:lstStyle/>
          <a:p>
            <a:r>
              <a:rPr lang="en-GB" dirty="0" smtClean="0"/>
              <a:t>Binary to Decimal</a:t>
            </a:r>
          </a:p>
          <a:p>
            <a:pPr lvl="1"/>
            <a:r>
              <a:rPr lang="en-GB" sz="2400" b="1" dirty="0">
                <a:solidFill>
                  <a:schemeClr val="accent5">
                    <a:lumMod val="50000"/>
                  </a:schemeClr>
                </a:solidFill>
              </a:rPr>
              <a:t>Example (0010 0011)</a:t>
            </a:r>
            <a:r>
              <a:rPr lang="en-GB" sz="2400" b="1" baseline="-25000" dirty="0">
                <a:solidFill>
                  <a:schemeClr val="accent5">
                    <a:lumMod val="50000"/>
                  </a:schemeClr>
                </a:solidFill>
              </a:rPr>
              <a:t>2</a:t>
            </a:r>
            <a:r>
              <a:rPr lang="en-GB" sz="2400" b="1" dirty="0">
                <a:solidFill>
                  <a:schemeClr val="accent5">
                    <a:lumMod val="50000"/>
                  </a:schemeClr>
                </a:solidFill>
              </a:rPr>
              <a:t> to decimal</a:t>
            </a:r>
          </a:p>
          <a:p>
            <a:pPr marL="401638" lvl="1" indent="-304800">
              <a:buNone/>
            </a:pPr>
            <a:r>
              <a:rPr lang="en-GB" dirty="0" smtClean="0"/>
              <a:t>0		0	1</a:t>
            </a:r>
            <a:r>
              <a:rPr lang="en-GB" dirty="0"/>
              <a:t>	</a:t>
            </a:r>
            <a:r>
              <a:rPr lang="en-GB" dirty="0" smtClean="0"/>
              <a:t>0	0	0	1	1</a:t>
            </a:r>
          </a:p>
          <a:p>
            <a:pPr marL="401638" lvl="1" indent="-304800">
              <a:buNone/>
            </a:pPr>
            <a:r>
              <a:rPr lang="en-GB" dirty="0" smtClean="0"/>
              <a:t>2</a:t>
            </a:r>
            <a:r>
              <a:rPr lang="en-GB" baseline="30000" dirty="0" smtClean="0"/>
              <a:t>7</a:t>
            </a:r>
            <a:r>
              <a:rPr lang="en-GB" dirty="0" smtClean="0"/>
              <a:t>		2</a:t>
            </a:r>
            <a:r>
              <a:rPr lang="en-GB" baseline="30000" dirty="0" smtClean="0"/>
              <a:t>6</a:t>
            </a:r>
            <a:r>
              <a:rPr lang="en-GB" dirty="0" smtClean="0"/>
              <a:t>	2</a:t>
            </a:r>
            <a:r>
              <a:rPr lang="en-GB" baseline="30000" dirty="0" smtClean="0"/>
              <a:t>5</a:t>
            </a:r>
            <a:r>
              <a:rPr lang="en-GB" dirty="0" smtClean="0"/>
              <a:t>	2</a:t>
            </a:r>
            <a:r>
              <a:rPr lang="en-GB" baseline="30000" dirty="0" smtClean="0"/>
              <a:t>4</a:t>
            </a:r>
            <a:r>
              <a:rPr lang="en-GB" dirty="0" smtClean="0"/>
              <a:t>	2</a:t>
            </a:r>
            <a:r>
              <a:rPr lang="en-GB" baseline="30000" dirty="0" smtClean="0"/>
              <a:t>3</a:t>
            </a:r>
            <a:r>
              <a:rPr lang="en-GB" dirty="0" smtClean="0"/>
              <a:t>	2</a:t>
            </a:r>
            <a:r>
              <a:rPr lang="en-GB" baseline="30000" dirty="0" smtClean="0"/>
              <a:t>2</a:t>
            </a:r>
            <a:r>
              <a:rPr lang="en-GB" dirty="0" smtClean="0"/>
              <a:t>	2</a:t>
            </a:r>
            <a:r>
              <a:rPr lang="en-GB" baseline="30000" dirty="0" smtClean="0"/>
              <a:t>1</a:t>
            </a:r>
            <a:r>
              <a:rPr lang="en-GB" dirty="0" smtClean="0"/>
              <a:t>	2</a:t>
            </a:r>
            <a:r>
              <a:rPr lang="en-GB" baseline="30000" dirty="0" smtClean="0"/>
              <a:t>0  </a:t>
            </a:r>
            <a:endParaRPr lang="en-GB" dirty="0" smtClean="0"/>
          </a:p>
          <a:p>
            <a:pPr marL="401638" lvl="1" indent="-304800">
              <a:buNone/>
            </a:pPr>
            <a:endParaRPr lang="en-GB" baseline="30000" dirty="0" smtClean="0"/>
          </a:p>
        </p:txBody>
      </p:sp>
      <p:cxnSp>
        <p:nvCxnSpPr>
          <p:cNvPr id="7" name="Straight Arrow Connector 6"/>
          <p:cNvCxnSpPr/>
          <p:nvPr/>
        </p:nvCxnSpPr>
        <p:spPr>
          <a:xfrm>
            <a:off x="1691680" y="3429000"/>
            <a:ext cx="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1403648" y="414908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</a:t>
            </a:r>
            <a:r>
              <a:rPr lang="en-GB" baseline="30000" dirty="0" smtClean="0"/>
              <a:t>7</a:t>
            </a:r>
            <a:r>
              <a:rPr lang="en-GB" dirty="0" smtClean="0"/>
              <a:t> x 0</a:t>
            </a:r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2195736" y="414908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</a:t>
            </a:r>
            <a:r>
              <a:rPr lang="en-GB" baseline="30000" dirty="0" smtClean="0"/>
              <a:t>6</a:t>
            </a:r>
            <a:r>
              <a:rPr lang="en-GB" dirty="0" smtClean="0"/>
              <a:t> x 0</a:t>
            </a:r>
            <a:endParaRPr lang="en-GB" dirty="0"/>
          </a:p>
        </p:txBody>
      </p:sp>
      <p:sp>
        <p:nvSpPr>
          <p:cNvPr id="19" name="TextBox 18"/>
          <p:cNvSpPr txBox="1"/>
          <p:nvPr/>
        </p:nvSpPr>
        <p:spPr>
          <a:xfrm>
            <a:off x="4067944" y="414908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</a:t>
            </a:r>
            <a:r>
              <a:rPr lang="en-GB" baseline="30000" dirty="0" smtClean="0"/>
              <a:t>4</a:t>
            </a:r>
            <a:r>
              <a:rPr lang="en-GB" dirty="0" smtClean="0"/>
              <a:t> x 0</a:t>
            </a:r>
            <a:endParaRPr lang="en-GB" dirty="0"/>
          </a:p>
        </p:txBody>
      </p:sp>
      <p:sp>
        <p:nvSpPr>
          <p:cNvPr id="20" name="TextBox 19"/>
          <p:cNvSpPr txBox="1"/>
          <p:nvPr/>
        </p:nvSpPr>
        <p:spPr>
          <a:xfrm>
            <a:off x="3203848" y="414908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</a:t>
            </a:r>
            <a:r>
              <a:rPr lang="en-GB" baseline="30000" dirty="0" smtClean="0"/>
              <a:t>5</a:t>
            </a:r>
            <a:r>
              <a:rPr lang="en-GB" dirty="0" smtClean="0"/>
              <a:t> x 1</a:t>
            </a:r>
            <a:endParaRPr lang="en-GB" dirty="0"/>
          </a:p>
        </p:txBody>
      </p:sp>
      <p:sp>
        <p:nvSpPr>
          <p:cNvPr id="21" name="TextBox 20"/>
          <p:cNvSpPr txBox="1"/>
          <p:nvPr/>
        </p:nvSpPr>
        <p:spPr>
          <a:xfrm>
            <a:off x="5832140" y="414908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</a:t>
            </a:r>
            <a:r>
              <a:rPr lang="en-GB" baseline="30000" dirty="0" smtClean="0"/>
              <a:t>2</a:t>
            </a:r>
            <a:r>
              <a:rPr lang="en-GB" dirty="0" smtClean="0"/>
              <a:t> x 0</a:t>
            </a:r>
            <a:endParaRPr lang="en-GB" dirty="0"/>
          </a:p>
        </p:txBody>
      </p:sp>
      <p:sp>
        <p:nvSpPr>
          <p:cNvPr id="22" name="TextBox 21"/>
          <p:cNvSpPr txBox="1"/>
          <p:nvPr/>
        </p:nvSpPr>
        <p:spPr>
          <a:xfrm>
            <a:off x="4917014" y="414908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</a:t>
            </a:r>
            <a:r>
              <a:rPr lang="en-GB" baseline="30000" dirty="0" smtClean="0"/>
              <a:t>3</a:t>
            </a:r>
            <a:r>
              <a:rPr lang="en-GB" dirty="0" smtClean="0"/>
              <a:t> x 0</a:t>
            </a:r>
            <a:endParaRPr lang="en-GB" dirty="0"/>
          </a:p>
        </p:txBody>
      </p:sp>
      <p:sp>
        <p:nvSpPr>
          <p:cNvPr id="23" name="TextBox 22"/>
          <p:cNvSpPr txBox="1"/>
          <p:nvPr/>
        </p:nvSpPr>
        <p:spPr>
          <a:xfrm>
            <a:off x="7668344" y="414908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</a:t>
            </a:r>
            <a:r>
              <a:rPr lang="en-GB" baseline="30000" dirty="0" smtClean="0"/>
              <a:t>0</a:t>
            </a:r>
            <a:r>
              <a:rPr lang="en-GB" dirty="0" smtClean="0"/>
              <a:t> x 1</a:t>
            </a:r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6876256" y="414908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</a:t>
            </a:r>
            <a:r>
              <a:rPr lang="en-GB" baseline="30000" dirty="0" smtClean="0"/>
              <a:t>1</a:t>
            </a:r>
            <a:r>
              <a:rPr lang="en-GB" dirty="0" smtClean="0"/>
              <a:t> x 1</a:t>
            </a:r>
            <a:endParaRPr lang="en-GB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547664" y="4149080"/>
            <a:ext cx="65887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/>
          <p:nvPr/>
        </p:nvCxnSpPr>
        <p:spPr>
          <a:xfrm>
            <a:off x="2483768" y="3429000"/>
            <a:ext cx="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/>
          <p:nvPr/>
        </p:nvCxnSpPr>
        <p:spPr>
          <a:xfrm>
            <a:off x="7956376" y="3429000"/>
            <a:ext cx="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/>
          <p:nvPr/>
        </p:nvCxnSpPr>
        <p:spPr>
          <a:xfrm>
            <a:off x="7092280" y="3429000"/>
            <a:ext cx="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Arrow Connector 31"/>
          <p:cNvCxnSpPr/>
          <p:nvPr/>
        </p:nvCxnSpPr>
        <p:spPr>
          <a:xfrm>
            <a:off x="6156176" y="3429000"/>
            <a:ext cx="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/>
          <p:nvPr/>
        </p:nvCxnSpPr>
        <p:spPr>
          <a:xfrm>
            <a:off x="5220072" y="3429000"/>
            <a:ext cx="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/>
          <p:cNvCxnSpPr/>
          <p:nvPr/>
        </p:nvCxnSpPr>
        <p:spPr>
          <a:xfrm>
            <a:off x="4355976" y="3429000"/>
            <a:ext cx="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/>
          <p:cNvCxnSpPr/>
          <p:nvPr/>
        </p:nvCxnSpPr>
        <p:spPr>
          <a:xfrm>
            <a:off x="3419872" y="3429000"/>
            <a:ext cx="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Arrow Connector 35"/>
          <p:cNvCxnSpPr/>
          <p:nvPr/>
        </p:nvCxnSpPr>
        <p:spPr>
          <a:xfrm>
            <a:off x="1727684" y="4509120"/>
            <a:ext cx="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/>
          <p:cNvCxnSpPr/>
          <p:nvPr/>
        </p:nvCxnSpPr>
        <p:spPr>
          <a:xfrm>
            <a:off x="1583668" y="5229200"/>
            <a:ext cx="65887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Arrow Connector 37"/>
          <p:cNvCxnSpPr/>
          <p:nvPr/>
        </p:nvCxnSpPr>
        <p:spPr>
          <a:xfrm>
            <a:off x="2519772" y="4509120"/>
            <a:ext cx="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/>
          <p:cNvCxnSpPr/>
          <p:nvPr/>
        </p:nvCxnSpPr>
        <p:spPr>
          <a:xfrm>
            <a:off x="7992380" y="4509120"/>
            <a:ext cx="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>
            <a:off x="7128284" y="4509120"/>
            <a:ext cx="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/>
          <p:nvPr/>
        </p:nvCxnSpPr>
        <p:spPr>
          <a:xfrm>
            <a:off x="6192180" y="4509120"/>
            <a:ext cx="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/>
          <p:nvPr/>
        </p:nvCxnSpPr>
        <p:spPr>
          <a:xfrm>
            <a:off x="5256076" y="4509120"/>
            <a:ext cx="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/>
          <p:nvPr/>
        </p:nvCxnSpPr>
        <p:spPr>
          <a:xfrm>
            <a:off x="4391980" y="4509120"/>
            <a:ext cx="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/>
          <p:nvPr/>
        </p:nvCxnSpPr>
        <p:spPr>
          <a:xfrm>
            <a:off x="3455876" y="4509120"/>
            <a:ext cx="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Box 44"/>
          <p:cNvSpPr txBox="1"/>
          <p:nvPr/>
        </p:nvSpPr>
        <p:spPr>
          <a:xfrm>
            <a:off x="1619672" y="522920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0</a:t>
            </a:r>
            <a:endParaRPr lang="en-GB" dirty="0"/>
          </a:p>
        </p:txBody>
      </p:sp>
      <p:sp>
        <p:nvSpPr>
          <p:cNvPr id="53" name="TextBox 52"/>
          <p:cNvSpPr txBox="1"/>
          <p:nvPr/>
        </p:nvSpPr>
        <p:spPr>
          <a:xfrm>
            <a:off x="1979712" y="522920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+</a:t>
            </a:r>
            <a:endParaRPr lang="en-GB" dirty="0"/>
          </a:p>
        </p:txBody>
      </p:sp>
      <p:sp>
        <p:nvSpPr>
          <p:cNvPr id="54" name="TextBox 53"/>
          <p:cNvSpPr txBox="1"/>
          <p:nvPr/>
        </p:nvSpPr>
        <p:spPr>
          <a:xfrm>
            <a:off x="2339752" y="522920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0</a:t>
            </a:r>
            <a:endParaRPr lang="en-GB" dirty="0"/>
          </a:p>
        </p:txBody>
      </p:sp>
      <p:sp>
        <p:nvSpPr>
          <p:cNvPr id="55" name="TextBox 54"/>
          <p:cNvSpPr txBox="1"/>
          <p:nvPr/>
        </p:nvSpPr>
        <p:spPr>
          <a:xfrm>
            <a:off x="2699792" y="522920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+</a:t>
            </a:r>
            <a:endParaRPr lang="en-GB" dirty="0"/>
          </a:p>
        </p:txBody>
      </p:sp>
      <p:sp>
        <p:nvSpPr>
          <p:cNvPr id="56" name="TextBox 55"/>
          <p:cNvSpPr txBox="1"/>
          <p:nvPr/>
        </p:nvSpPr>
        <p:spPr>
          <a:xfrm>
            <a:off x="3275856" y="522920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32</a:t>
            </a:r>
            <a:endParaRPr lang="en-GB" dirty="0"/>
          </a:p>
        </p:txBody>
      </p:sp>
      <p:sp>
        <p:nvSpPr>
          <p:cNvPr id="57" name="TextBox 56"/>
          <p:cNvSpPr txBox="1"/>
          <p:nvPr/>
        </p:nvSpPr>
        <p:spPr>
          <a:xfrm>
            <a:off x="3635896" y="522920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+</a:t>
            </a:r>
            <a:endParaRPr lang="en-GB" dirty="0"/>
          </a:p>
        </p:txBody>
      </p:sp>
      <p:sp>
        <p:nvSpPr>
          <p:cNvPr id="58" name="TextBox 57"/>
          <p:cNvSpPr txBox="1"/>
          <p:nvPr/>
        </p:nvSpPr>
        <p:spPr>
          <a:xfrm>
            <a:off x="4283968" y="522920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0</a:t>
            </a:r>
            <a:endParaRPr lang="en-GB" dirty="0"/>
          </a:p>
        </p:txBody>
      </p:sp>
      <p:sp>
        <p:nvSpPr>
          <p:cNvPr id="59" name="TextBox 58"/>
          <p:cNvSpPr txBox="1"/>
          <p:nvPr/>
        </p:nvSpPr>
        <p:spPr>
          <a:xfrm>
            <a:off x="4644008" y="522920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+</a:t>
            </a:r>
            <a:endParaRPr lang="en-GB" dirty="0"/>
          </a:p>
        </p:txBody>
      </p:sp>
      <p:sp>
        <p:nvSpPr>
          <p:cNvPr id="60" name="TextBox 59"/>
          <p:cNvSpPr txBox="1"/>
          <p:nvPr/>
        </p:nvSpPr>
        <p:spPr>
          <a:xfrm>
            <a:off x="5148064" y="522920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0</a:t>
            </a:r>
            <a:endParaRPr lang="en-GB" dirty="0"/>
          </a:p>
        </p:txBody>
      </p:sp>
      <p:sp>
        <p:nvSpPr>
          <p:cNvPr id="61" name="TextBox 60"/>
          <p:cNvSpPr txBox="1"/>
          <p:nvPr/>
        </p:nvSpPr>
        <p:spPr>
          <a:xfrm>
            <a:off x="5508104" y="522920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+</a:t>
            </a:r>
            <a:endParaRPr lang="en-GB" dirty="0"/>
          </a:p>
        </p:txBody>
      </p:sp>
      <p:sp>
        <p:nvSpPr>
          <p:cNvPr id="62" name="TextBox 61"/>
          <p:cNvSpPr txBox="1"/>
          <p:nvPr/>
        </p:nvSpPr>
        <p:spPr>
          <a:xfrm>
            <a:off x="6084168" y="522920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0</a:t>
            </a:r>
            <a:endParaRPr lang="en-GB" dirty="0"/>
          </a:p>
        </p:txBody>
      </p:sp>
      <p:sp>
        <p:nvSpPr>
          <p:cNvPr id="63" name="TextBox 62"/>
          <p:cNvSpPr txBox="1"/>
          <p:nvPr/>
        </p:nvSpPr>
        <p:spPr>
          <a:xfrm>
            <a:off x="6444208" y="522920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+</a:t>
            </a:r>
            <a:endParaRPr lang="en-GB" dirty="0"/>
          </a:p>
        </p:txBody>
      </p:sp>
      <p:sp>
        <p:nvSpPr>
          <p:cNvPr id="64" name="TextBox 63"/>
          <p:cNvSpPr txBox="1"/>
          <p:nvPr/>
        </p:nvSpPr>
        <p:spPr>
          <a:xfrm>
            <a:off x="7020272" y="522920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</a:t>
            </a:r>
            <a:endParaRPr lang="en-GB" dirty="0"/>
          </a:p>
        </p:txBody>
      </p:sp>
      <p:sp>
        <p:nvSpPr>
          <p:cNvPr id="65" name="TextBox 64"/>
          <p:cNvSpPr txBox="1"/>
          <p:nvPr/>
        </p:nvSpPr>
        <p:spPr>
          <a:xfrm>
            <a:off x="7380312" y="522920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+</a:t>
            </a:r>
            <a:endParaRPr lang="en-GB" dirty="0"/>
          </a:p>
        </p:txBody>
      </p:sp>
      <p:sp>
        <p:nvSpPr>
          <p:cNvPr id="66" name="TextBox 65"/>
          <p:cNvSpPr txBox="1"/>
          <p:nvPr/>
        </p:nvSpPr>
        <p:spPr>
          <a:xfrm>
            <a:off x="7812360" y="522920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</a:t>
            </a:r>
            <a:endParaRPr lang="en-GB" dirty="0"/>
          </a:p>
        </p:txBody>
      </p:sp>
      <p:sp>
        <p:nvSpPr>
          <p:cNvPr id="67" name="TextBox 66"/>
          <p:cNvSpPr txBox="1"/>
          <p:nvPr/>
        </p:nvSpPr>
        <p:spPr>
          <a:xfrm>
            <a:off x="8172400" y="5229200"/>
            <a:ext cx="971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= </a:t>
            </a:r>
            <a:r>
              <a:rPr lang="en-GB" b="1" dirty="0" smtClean="0">
                <a:solidFill>
                  <a:srgbClr val="FF0000"/>
                </a:solidFill>
              </a:rPr>
              <a:t>35</a:t>
            </a:r>
            <a:r>
              <a:rPr lang="en-GB" b="1" baseline="-25000" dirty="0" smtClean="0">
                <a:solidFill>
                  <a:srgbClr val="FF0000"/>
                </a:solidFill>
              </a:rPr>
              <a:t>10</a:t>
            </a:r>
            <a:r>
              <a:rPr lang="en-GB" b="1" dirty="0" smtClean="0">
                <a:solidFill>
                  <a:srgbClr val="FF0000"/>
                </a:solidFill>
              </a:rPr>
              <a:t> 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68" name="Oval 67"/>
          <p:cNvSpPr/>
          <p:nvPr/>
        </p:nvSpPr>
        <p:spPr>
          <a:xfrm>
            <a:off x="6624228" y="548680"/>
            <a:ext cx="2124236" cy="1080120"/>
          </a:xfrm>
          <a:prstGeom prst="ellipse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200" dirty="0" err="1" smtClean="0"/>
              <a:t>a</a:t>
            </a:r>
            <a:r>
              <a:rPr lang="en-GB" sz="3200" baseline="30000" dirty="0" err="1" smtClean="0"/>
              <a:t>x</a:t>
            </a:r>
            <a:endParaRPr lang="en-GB" sz="3200" baseline="30000" dirty="0" smtClean="0"/>
          </a:p>
          <a:p>
            <a:pPr algn="ctr"/>
            <a:r>
              <a:rPr lang="en-GB" sz="1200" dirty="0" smtClean="0"/>
              <a:t>Where ‘a’ is base and ‘x’ is index</a:t>
            </a:r>
          </a:p>
          <a:p>
            <a:pPr algn="ctr"/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261691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Representing Negative numbers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dirty="0" smtClean="0"/>
              <a:t>Sign bit</a:t>
            </a:r>
          </a:p>
          <a:p>
            <a:pPr lvl="1" algn="just"/>
            <a:r>
              <a:rPr lang="en-GB" dirty="0" smtClean="0"/>
              <a:t>MSB, LSB</a:t>
            </a:r>
          </a:p>
          <a:p>
            <a:pPr algn="just"/>
            <a:r>
              <a:rPr lang="en-GB" dirty="0" smtClean="0"/>
              <a:t>1’s complement</a:t>
            </a:r>
          </a:p>
          <a:p>
            <a:pPr lvl="1" algn="just"/>
            <a:r>
              <a:rPr lang="en-GB" dirty="0" smtClean="0"/>
              <a:t>0’s are changed to 1’s &amp; vice versa</a:t>
            </a:r>
          </a:p>
          <a:p>
            <a:pPr algn="just"/>
            <a:r>
              <a:rPr lang="en-GB" dirty="0" smtClean="0"/>
              <a:t>2’s complement</a:t>
            </a:r>
          </a:p>
          <a:p>
            <a:pPr lvl="1" algn="just"/>
            <a:r>
              <a:rPr lang="en-GB" dirty="0" smtClean="0"/>
              <a:t>1’s complement &amp; then adding a 1 to the LSB.</a:t>
            </a:r>
          </a:p>
        </p:txBody>
      </p:sp>
    </p:spTree>
    <p:extLst>
      <p:ext uri="{BB962C8B-B14F-4D97-AF65-F5344CB8AC3E}">
        <p14:creationId xmlns:p14="http://schemas.microsoft.com/office/powerpoint/2010/main" val="5228199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Appendix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dirty="0" smtClean="0"/>
              <a:t>If number of bits read/write at a time is ‘n’, then 0 to 2</a:t>
            </a:r>
            <a:r>
              <a:rPr lang="en-GB" baseline="30000" dirty="0" smtClean="0"/>
              <a:t>n</a:t>
            </a:r>
            <a:r>
              <a:rPr lang="en-GB" dirty="0" smtClean="0"/>
              <a:t> – 1 values can be stored.</a:t>
            </a:r>
          </a:p>
          <a:p>
            <a:pPr lvl="1" algn="just"/>
            <a:r>
              <a:rPr lang="en-GB" dirty="0" smtClean="0"/>
              <a:t>If bit size is 2, then 0 to 2</a:t>
            </a:r>
            <a:r>
              <a:rPr lang="en-GB" baseline="30000" dirty="0" smtClean="0"/>
              <a:t>2</a:t>
            </a:r>
            <a:r>
              <a:rPr lang="en-GB" dirty="0" smtClean="0"/>
              <a:t> – 1[0 to (4 – 1=) 3] values can be stored.</a:t>
            </a:r>
          </a:p>
          <a:p>
            <a:pPr lvl="1"/>
            <a:endParaRPr lang="en-GB" dirty="0" smtClean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5469732"/>
              </p:ext>
            </p:extLst>
          </p:nvPr>
        </p:nvGraphicFramePr>
        <p:xfrm>
          <a:off x="2123728" y="3429000"/>
          <a:ext cx="6096000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Bit 1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Bit 2</a:t>
                      </a:r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Value in decimal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2051720" y="5733256"/>
            <a:ext cx="6192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rgbClr val="FF0000"/>
                </a:solidFill>
              </a:rPr>
              <a:t>If bit size is n, then 2</a:t>
            </a:r>
            <a:r>
              <a:rPr lang="en-GB" baseline="30000" dirty="0" smtClean="0">
                <a:solidFill>
                  <a:srgbClr val="FF0000"/>
                </a:solidFill>
              </a:rPr>
              <a:t>n </a:t>
            </a:r>
            <a:r>
              <a:rPr lang="en-GB" dirty="0" smtClean="0">
                <a:solidFill>
                  <a:srgbClr val="FF0000"/>
                </a:solidFill>
              </a:rPr>
              <a:t>combinations of 0 and 1 are possible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7892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Appendix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Bit 3(2</a:t>
            </a:r>
            <a:r>
              <a:rPr lang="en-GB" baseline="30000" dirty="0" smtClean="0"/>
              <a:t>3</a:t>
            </a:r>
            <a:r>
              <a:rPr lang="en-GB" dirty="0" smtClean="0"/>
              <a:t> combinations resulting in values from 0 to 2</a:t>
            </a:r>
            <a:r>
              <a:rPr lang="en-GB" baseline="30000" dirty="0" smtClean="0"/>
              <a:t>3</a:t>
            </a:r>
            <a:r>
              <a:rPr lang="en-GB" dirty="0" smtClean="0"/>
              <a:t> – 1)</a:t>
            </a:r>
          </a:p>
          <a:p>
            <a:pPr marL="82296" indent="0">
              <a:buNone/>
            </a:pPr>
            <a:endParaRPr lang="en-GB" dirty="0"/>
          </a:p>
          <a:p>
            <a:pPr marL="82296" indent="0">
              <a:buNone/>
            </a:pP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8349663"/>
              </p:ext>
            </p:extLst>
          </p:nvPr>
        </p:nvGraphicFramePr>
        <p:xfrm>
          <a:off x="2051720" y="2636912"/>
          <a:ext cx="5904656" cy="38797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76164"/>
                <a:gridCol w="1476164"/>
                <a:gridCol w="1476164"/>
                <a:gridCol w="1476164"/>
              </a:tblGrid>
              <a:tr h="42349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Bit 1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Bit 2</a:t>
                      </a:r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Bit 3</a:t>
                      </a:r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Value in decimal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404956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404956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404956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2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404956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3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404956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4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404956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5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404956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6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404956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1</a:t>
                      </a:r>
                      <a:endParaRPr lang="en-GB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7</a:t>
                      </a:r>
                      <a:endParaRPr lang="en-GB" dirty="0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32524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lstice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319</TotalTime>
  <Words>609</Words>
  <Application>Microsoft Office PowerPoint</Application>
  <PresentationFormat>On-screen Show (4:3)</PresentationFormat>
  <Paragraphs>180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Solstice</vt:lpstr>
      <vt:lpstr>Computer Architecture</vt:lpstr>
      <vt:lpstr>Definition</vt:lpstr>
      <vt:lpstr>Number System</vt:lpstr>
      <vt:lpstr>Conversion</vt:lpstr>
      <vt:lpstr>Conversion</vt:lpstr>
      <vt:lpstr>Hexadecimal Number System</vt:lpstr>
      <vt:lpstr>Conversion</vt:lpstr>
      <vt:lpstr>Conversion</vt:lpstr>
      <vt:lpstr>Representing Negative numbers</vt:lpstr>
      <vt:lpstr>Appendix</vt:lpstr>
      <vt:lpstr>Appendix</vt:lpstr>
    </vt:vector>
  </TitlesOfParts>
  <Company>Home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Computer Architecture</dc:title>
  <dc:creator>anly</dc:creator>
  <cp:lastModifiedBy>Anly ChandraMohan</cp:lastModifiedBy>
  <cp:revision>32</cp:revision>
  <dcterms:created xsi:type="dcterms:W3CDTF">2015-06-19T11:11:37Z</dcterms:created>
  <dcterms:modified xsi:type="dcterms:W3CDTF">2015-07-03T08:10:24Z</dcterms:modified>
</cp:coreProperties>
</file>