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Touvlo" panose="020B0604020202020204" charset="0"/>
      <p:regular r:id="rId19"/>
    </p:embeddedFont>
    <p:embeddedFont>
      <p:font typeface="Touvlo Bold" panose="020B0604020202020204" charset="0"/>
      <p:regular r:id="rId20"/>
    </p:embeddedFont>
    <p:embeddedFont>
      <p:font typeface="Touvlo Bold Italics" panose="020B0604020202020204" charset="0"/>
      <p:regular r:id="rId21"/>
    </p:embeddedFont>
    <p:embeddedFont>
      <p:font typeface="Touvlo Italics"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1E45F4-6018-499F-B95C-8A3E7FC16B2F}" v="31" dt="2026-06-17T08:51:54.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8" d="100"/>
          <a:sy n="58" d="100"/>
        </p:scale>
        <p:origin x="400" y="1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a Da Costa Gomes (2326791)" userId="39b654de-75f6-4a4e-921d-b8ff3b37332e" providerId="ADAL" clId="{5C9467A4-1067-4B2C-95DC-5858D66BF60B}"/>
    <pc:docChg chg="modSld">
      <pc:chgData name="Claudia Da Costa Gomes (2326791)" userId="39b654de-75f6-4a4e-921d-b8ff3b37332e" providerId="ADAL" clId="{5C9467A4-1067-4B2C-95DC-5858D66BF60B}" dt="2026-06-17T08:53:56.412" v="62" actId="20577"/>
      <pc:docMkLst>
        <pc:docMk/>
      </pc:docMkLst>
      <pc:sldChg chg="addSp modSp">
        <pc:chgData name="Claudia Da Costa Gomes (2326791)" userId="39b654de-75f6-4a4e-921d-b8ff3b37332e" providerId="ADAL" clId="{5C9467A4-1067-4B2C-95DC-5858D66BF60B}" dt="2026-06-17T07:47:51.089" v="0"/>
        <pc:sldMkLst>
          <pc:docMk/>
          <pc:sldMk cId="0" sldId="257"/>
        </pc:sldMkLst>
        <pc:picChg chg="add mod">
          <ac:chgData name="Claudia Da Costa Gomes (2326791)" userId="39b654de-75f6-4a4e-921d-b8ff3b37332e" providerId="ADAL" clId="{5C9467A4-1067-4B2C-95DC-5858D66BF60B}" dt="2026-06-17T07:47:51.089" v="0"/>
          <ac:picMkLst>
            <pc:docMk/>
            <pc:sldMk cId="0" sldId="257"/>
            <ac:picMk id="27" creationId="{0E96A99F-D9FC-F033-70EF-7D3AE0680381}"/>
          </ac:picMkLst>
        </pc:picChg>
      </pc:sldChg>
      <pc:sldChg chg="addSp modSp">
        <pc:chgData name="Claudia Da Costa Gomes (2326791)" userId="39b654de-75f6-4a4e-921d-b8ff3b37332e" providerId="ADAL" clId="{5C9467A4-1067-4B2C-95DC-5858D66BF60B}" dt="2026-06-17T07:56:25.670" v="1"/>
        <pc:sldMkLst>
          <pc:docMk/>
          <pc:sldMk cId="0" sldId="258"/>
        </pc:sldMkLst>
        <pc:picChg chg="add mod">
          <ac:chgData name="Claudia Da Costa Gomes (2326791)" userId="39b654de-75f6-4a4e-921d-b8ff3b37332e" providerId="ADAL" clId="{5C9467A4-1067-4B2C-95DC-5858D66BF60B}" dt="2026-06-17T07:56:25.670" v="1"/>
          <ac:picMkLst>
            <pc:docMk/>
            <pc:sldMk cId="0" sldId="258"/>
            <ac:picMk id="33" creationId="{BC8EC403-788B-EEC0-10DC-2A4FCC3B4B5D}"/>
          </ac:picMkLst>
        </pc:picChg>
      </pc:sldChg>
      <pc:sldChg chg="addSp modSp">
        <pc:chgData name="Claudia Da Costa Gomes (2326791)" userId="39b654de-75f6-4a4e-921d-b8ff3b37332e" providerId="ADAL" clId="{5C9467A4-1067-4B2C-95DC-5858D66BF60B}" dt="2026-06-17T08:00:03.145" v="2"/>
        <pc:sldMkLst>
          <pc:docMk/>
          <pc:sldMk cId="0" sldId="259"/>
        </pc:sldMkLst>
        <pc:picChg chg="add mod">
          <ac:chgData name="Claudia Da Costa Gomes (2326791)" userId="39b654de-75f6-4a4e-921d-b8ff3b37332e" providerId="ADAL" clId="{5C9467A4-1067-4B2C-95DC-5858D66BF60B}" dt="2026-06-17T08:00:03.145" v="2"/>
          <ac:picMkLst>
            <pc:docMk/>
            <pc:sldMk cId="0" sldId="259"/>
            <ac:picMk id="33" creationId="{69933A1D-0977-FBD2-7E0B-F1242607ABDB}"/>
          </ac:picMkLst>
        </pc:picChg>
      </pc:sldChg>
      <pc:sldChg chg="addSp delSp modSp mod modTransition modAnim">
        <pc:chgData name="Claudia Da Costa Gomes (2326791)" userId="39b654de-75f6-4a4e-921d-b8ff3b37332e" providerId="ADAL" clId="{5C9467A4-1067-4B2C-95DC-5858D66BF60B}" dt="2026-06-17T08:07:47.260" v="9"/>
        <pc:sldMkLst>
          <pc:docMk/>
          <pc:sldMk cId="0" sldId="260"/>
        </pc:sldMkLst>
        <pc:picChg chg="add del mod">
          <ac:chgData name="Claudia Da Costa Gomes (2326791)" userId="39b654de-75f6-4a4e-921d-b8ff3b37332e" providerId="ADAL" clId="{5C9467A4-1067-4B2C-95DC-5858D66BF60B}" dt="2026-06-17T08:03:34.650" v="5"/>
          <ac:picMkLst>
            <pc:docMk/>
            <pc:sldMk cId="0" sldId="260"/>
            <ac:picMk id="23" creationId="{0B726442-E693-4A18-EB19-563A7FF505CE}"/>
          </ac:picMkLst>
        </pc:picChg>
        <pc:picChg chg="add del mod ord">
          <ac:chgData name="Claudia Da Costa Gomes (2326791)" userId="39b654de-75f6-4a4e-921d-b8ff3b37332e" providerId="ADAL" clId="{5C9467A4-1067-4B2C-95DC-5858D66BF60B}" dt="2026-06-17T08:04:17.461" v="6"/>
          <ac:picMkLst>
            <pc:docMk/>
            <pc:sldMk cId="0" sldId="260"/>
            <ac:picMk id="27" creationId="{B20C537B-E00A-1EF7-5F77-202026C2603F}"/>
          </ac:picMkLst>
        </pc:picChg>
        <pc:picChg chg="add del mod">
          <ac:chgData name="Claudia Da Costa Gomes (2326791)" userId="39b654de-75f6-4a4e-921d-b8ff3b37332e" providerId="ADAL" clId="{5C9467A4-1067-4B2C-95DC-5858D66BF60B}" dt="2026-06-17T08:06:32.840" v="8"/>
          <ac:picMkLst>
            <pc:docMk/>
            <pc:sldMk cId="0" sldId="260"/>
            <ac:picMk id="28" creationId="{CDC03E56-1CED-A556-67EA-F38038FC2BAD}"/>
          </ac:picMkLst>
        </pc:picChg>
        <pc:picChg chg="add del mod ord">
          <ac:chgData name="Claudia Da Costa Gomes (2326791)" userId="39b654de-75f6-4a4e-921d-b8ff3b37332e" providerId="ADAL" clId="{5C9467A4-1067-4B2C-95DC-5858D66BF60B}" dt="2026-06-17T08:07:47.260" v="9"/>
          <ac:picMkLst>
            <pc:docMk/>
            <pc:sldMk cId="0" sldId="260"/>
            <ac:picMk id="31" creationId="{96824080-3AAD-7124-F51C-7D3F20B9951C}"/>
          </ac:picMkLst>
        </pc:picChg>
        <pc:picChg chg="add mod">
          <ac:chgData name="Claudia Da Costa Gomes (2326791)" userId="39b654de-75f6-4a4e-921d-b8ff3b37332e" providerId="ADAL" clId="{5C9467A4-1067-4B2C-95DC-5858D66BF60B}" dt="2026-06-17T08:07:47.260" v="9"/>
          <ac:picMkLst>
            <pc:docMk/>
            <pc:sldMk cId="0" sldId="260"/>
            <ac:picMk id="32" creationId="{41502799-AACD-4641-6F1B-BD25BB6B79D1}"/>
          </ac:picMkLst>
        </pc:picChg>
      </pc:sldChg>
      <pc:sldChg chg="addSp modSp">
        <pc:chgData name="Claudia Da Costa Gomes (2326791)" userId="39b654de-75f6-4a4e-921d-b8ff3b37332e" providerId="ADAL" clId="{5C9467A4-1067-4B2C-95DC-5858D66BF60B}" dt="2026-06-17T08:09:16.310" v="10"/>
        <pc:sldMkLst>
          <pc:docMk/>
          <pc:sldMk cId="0" sldId="261"/>
        </pc:sldMkLst>
        <pc:picChg chg="add mod">
          <ac:chgData name="Claudia Da Costa Gomes (2326791)" userId="39b654de-75f6-4a4e-921d-b8ff3b37332e" providerId="ADAL" clId="{5C9467A4-1067-4B2C-95DC-5858D66BF60B}" dt="2026-06-17T08:09:16.310" v="10"/>
          <ac:picMkLst>
            <pc:docMk/>
            <pc:sldMk cId="0" sldId="261"/>
            <ac:picMk id="45" creationId="{5E43093D-9721-935C-DA96-89E6AB0D20EF}"/>
          </ac:picMkLst>
        </pc:picChg>
      </pc:sldChg>
      <pc:sldChg chg="addSp delSp modSp mod modTransition modAnim">
        <pc:chgData name="Claudia Da Costa Gomes (2326791)" userId="39b654de-75f6-4a4e-921d-b8ff3b37332e" providerId="ADAL" clId="{5C9467A4-1067-4B2C-95DC-5858D66BF60B}" dt="2026-06-17T08:53:56.412" v="62" actId="20577"/>
        <pc:sldMkLst>
          <pc:docMk/>
          <pc:sldMk cId="0" sldId="262"/>
        </pc:sldMkLst>
        <pc:spChg chg="mod">
          <ac:chgData name="Claudia Da Costa Gomes (2326791)" userId="39b654de-75f6-4a4e-921d-b8ff3b37332e" providerId="ADAL" clId="{5C9467A4-1067-4B2C-95DC-5858D66BF60B}" dt="2026-06-17T08:53:56.412" v="62" actId="20577"/>
          <ac:spMkLst>
            <pc:docMk/>
            <pc:sldMk cId="0" sldId="262"/>
            <ac:spMk id="15" creationId="{00000000-0000-0000-0000-000000000000}"/>
          </ac:spMkLst>
        </pc:spChg>
        <pc:picChg chg="add del mod">
          <ac:chgData name="Claudia Da Costa Gomes (2326791)" userId="39b654de-75f6-4a4e-921d-b8ff3b37332e" providerId="ADAL" clId="{5C9467A4-1067-4B2C-95DC-5858D66BF60B}" dt="2026-06-17T08:10:43.761" v="13"/>
          <ac:picMkLst>
            <pc:docMk/>
            <pc:sldMk cId="0" sldId="262"/>
            <ac:picMk id="34" creationId="{18382B52-42D4-1E58-51D3-8BB2A5F40DB2}"/>
          </ac:picMkLst>
        </pc:picChg>
        <pc:picChg chg="add del mod ord">
          <ac:chgData name="Claudia Da Costa Gomes (2326791)" userId="39b654de-75f6-4a4e-921d-b8ff3b37332e" providerId="ADAL" clId="{5C9467A4-1067-4B2C-95DC-5858D66BF60B}" dt="2026-06-17T08:11:13.223" v="14"/>
          <ac:picMkLst>
            <pc:docMk/>
            <pc:sldMk cId="0" sldId="262"/>
            <ac:picMk id="37" creationId="{F24CDAED-805C-4DDD-C40A-1895808A7FF9}"/>
          </ac:picMkLst>
        </pc:picChg>
        <pc:picChg chg="add del mod">
          <ac:chgData name="Claudia Da Costa Gomes (2326791)" userId="39b654de-75f6-4a4e-921d-b8ff3b37332e" providerId="ADAL" clId="{5C9467A4-1067-4B2C-95DC-5858D66BF60B}" dt="2026-06-17T08:11:19.819" v="16"/>
          <ac:picMkLst>
            <pc:docMk/>
            <pc:sldMk cId="0" sldId="262"/>
            <ac:picMk id="38" creationId="{6552CF47-0ED9-5643-94C2-8D27179D4EB9}"/>
          </ac:picMkLst>
        </pc:picChg>
        <pc:picChg chg="add del mod ord">
          <ac:chgData name="Claudia Da Costa Gomes (2326791)" userId="39b654de-75f6-4a4e-921d-b8ff3b37332e" providerId="ADAL" clId="{5C9467A4-1067-4B2C-95DC-5858D66BF60B}" dt="2026-06-17T08:13:14.132" v="17"/>
          <ac:picMkLst>
            <pc:docMk/>
            <pc:sldMk cId="0" sldId="262"/>
            <ac:picMk id="41" creationId="{BF32040E-0C6B-4C23-5DAF-6747C0E396AD}"/>
          </ac:picMkLst>
        </pc:picChg>
        <pc:picChg chg="add mod">
          <ac:chgData name="Claudia Da Costa Gomes (2326791)" userId="39b654de-75f6-4a4e-921d-b8ff3b37332e" providerId="ADAL" clId="{5C9467A4-1067-4B2C-95DC-5858D66BF60B}" dt="2026-06-17T08:13:14.132" v="17"/>
          <ac:picMkLst>
            <pc:docMk/>
            <pc:sldMk cId="0" sldId="262"/>
            <ac:picMk id="42" creationId="{0D9154C1-7E9E-1AD5-4AB4-416301B3EECC}"/>
          </ac:picMkLst>
        </pc:picChg>
      </pc:sldChg>
      <pc:sldChg chg="addSp delSp modSp mod modTransition modAnim">
        <pc:chgData name="Claudia Da Costa Gomes (2326791)" userId="39b654de-75f6-4a4e-921d-b8ff3b37332e" providerId="ADAL" clId="{5C9467A4-1067-4B2C-95DC-5858D66BF60B}" dt="2026-06-17T08:18:03.158" v="21"/>
        <pc:sldMkLst>
          <pc:docMk/>
          <pc:sldMk cId="0" sldId="263"/>
        </pc:sldMkLst>
        <pc:picChg chg="add del mod">
          <ac:chgData name="Claudia Da Costa Gomes (2326791)" userId="39b654de-75f6-4a4e-921d-b8ff3b37332e" providerId="ADAL" clId="{5C9467A4-1067-4B2C-95DC-5858D66BF60B}" dt="2026-06-17T08:16:49.856" v="20"/>
          <ac:picMkLst>
            <pc:docMk/>
            <pc:sldMk cId="0" sldId="263"/>
            <ac:picMk id="32" creationId="{BD0DA98F-3BBA-5078-CBBA-A15E5B3A08AD}"/>
          </ac:picMkLst>
        </pc:picChg>
        <pc:picChg chg="add del mod ord">
          <ac:chgData name="Claudia Da Costa Gomes (2326791)" userId="39b654de-75f6-4a4e-921d-b8ff3b37332e" providerId="ADAL" clId="{5C9467A4-1067-4B2C-95DC-5858D66BF60B}" dt="2026-06-17T08:18:03.158" v="21"/>
          <ac:picMkLst>
            <pc:docMk/>
            <pc:sldMk cId="0" sldId="263"/>
            <ac:picMk id="35" creationId="{85B856C6-58C5-6E19-C73D-DC2A3410D3F0}"/>
          </ac:picMkLst>
        </pc:picChg>
        <pc:picChg chg="add mod">
          <ac:chgData name="Claudia Da Costa Gomes (2326791)" userId="39b654de-75f6-4a4e-921d-b8ff3b37332e" providerId="ADAL" clId="{5C9467A4-1067-4B2C-95DC-5858D66BF60B}" dt="2026-06-17T08:18:03.158" v="21"/>
          <ac:picMkLst>
            <pc:docMk/>
            <pc:sldMk cId="0" sldId="263"/>
            <ac:picMk id="36" creationId="{2B855E20-33CC-D95C-4431-248E1CE062A1}"/>
          </ac:picMkLst>
        </pc:picChg>
      </pc:sldChg>
      <pc:sldChg chg="addSp delSp modSp mod modTransition modAnim">
        <pc:chgData name="Claudia Da Costa Gomes (2326791)" userId="39b654de-75f6-4a4e-921d-b8ff3b37332e" providerId="ADAL" clId="{5C9467A4-1067-4B2C-95DC-5858D66BF60B}" dt="2026-06-17T08:25:17.698" v="25"/>
        <pc:sldMkLst>
          <pc:docMk/>
          <pc:sldMk cId="0" sldId="264"/>
        </pc:sldMkLst>
        <pc:picChg chg="add del mod">
          <ac:chgData name="Claudia Da Costa Gomes (2326791)" userId="39b654de-75f6-4a4e-921d-b8ff3b37332e" providerId="ADAL" clId="{5C9467A4-1067-4B2C-95DC-5858D66BF60B}" dt="2026-06-17T08:23:03.263" v="24"/>
          <ac:picMkLst>
            <pc:docMk/>
            <pc:sldMk cId="0" sldId="264"/>
            <ac:picMk id="31" creationId="{93C109C9-405D-AFBF-9D5B-4E0D4E58D61F}"/>
          </ac:picMkLst>
        </pc:picChg>
        <pc:picChg chg="add del mod ord">
          <ac:chgData name="Claudia Da Costa Gomes (2326791)" userId="39b654de-75f6-4a4e-921d-b8ff3b37332e" providerId="ADAL" clId="{5C9467A4-1067-4B2C-95DC-5858D66BF60B}" dt="2026-06-17T08:25:17.698" v="25"/>
          <ac:picMkLst>
            <pc:docMk/>
            <pc:sldMk cId="0" sldId="264"/>
            <ac:picMk id="34" creationId="{538AEA27-5E64-5B6D-2458-F4DA9EA3DCFA}"/>
          </ac:picMkLst>
        </pc:picChg>
        <pc:picChg chg="add mod">
          <ac:chgData name="Claudia Da Costa Gomes (2326791)" userId="39b654de-75f6-4a4e-921d-b8ff3b37332e" providerId="ADAL" clId="{5C9467A4-1067-4B2C-95DC-5858D66BF60B}" dt="2026-06-17T08:25:17.698" v="25"/>
          <ac:picMkLst>
            <pc:docMk/>
            <pc:sldMk cId="0" sldId="264"/>
            <ac:picMk id="35" creationId="{D1CD1327-2123-0C58-CE31-3218FFB9CFE8}"/>
          </ac:picMkLst>
        </pc:picChg>
      </pc:sldChg>
      <pc:sldChg chg="addSp modSp">
        <pc:chgData name="Claudia Da Costa Gomes (2326791)" userId="39b654de-75f6-4a4e-921d-b8ff3b37332e" providerId="ADAL" clId="{5C9467A4-1067-4B2C-95DC-5858D66BF60B}" dt="2026-06-17T08:29:13.649" v="26"/>
        <pc:sldMkLst>
          <pc:docMk/>
          <pc:sldMk cId="0" sldId="265"/>
        </pc:sldMkLst>
        <pc:picChg chg="add mod">
          <ac:chgData name="Claudia Da Costa Gomes (2326791)" userId="39b654de-75f6-4a4e-921d-b8ff3b37332e" providerId="ADAL" clId="{5C9467A4-1067-4B2C-95DC-5858D66BF60B}" dt="2026-06-17T08:29:13.649" v="26"/>
          <ac:picMkLst>
            <pc:docMk/>
            <pc:sldMk cId="0" sldId="265"/>
            <ac:picMk id="35" creationId="{3DFBFFE5-A4F2-6244-2141-5804B5A68059}"/>
          </ac:picMkLst>
        </pc:picChg>
      </pc:sldChg>
      <pc:sldChg chg="addSp delSp modSp mod modTransition modAnim">
        <pc:chgData name="Claudia Da Costa Gomes (2326791)" userId="39b654de-75f6-4a4e-921d-b8ff3b37332e" providerId="ADAL" clId="{5C9467A4-1067-4B2C-95DC-5858D66BF60B}" dt="2026-06-17T08:40:53.554" v="30"/>
        <pc:sldMkLst>
          <pc:docMk/>
          <pc:sldMk cId="0" sldId="266"/>
        </pc:sldMkLst>
        <pc:picChg chg="add del mod">
          <ac:chgData name="Claudia Da Costa Gomes (2326791)" userId="39b654de-75f6-4a4e-921d-b8ff3b37332e" providerId="ADAL" clId="{5C9467A4-1067-4B2C-95DC-5858D66BF60B}" dt="2026-06-17T08:39:22.023" v="29"/>
          <ac:picMkLst>
            <pc:docMk/>
            <pc:sldMk cId="0" sldId="266"/>
            <ac:picMk id="26" creationId="{0DE91D7C-3C98-AD1B-B4DC-51CF55D94107}"/>
          </ac:picMkLst>
        </pc:picChg>
        <pc:picChg chg="add del mod ord">
          <ac:chgData name="Claudia Da Costa Gomes (2326791)" userId="39b654de-75f6-4a4e-921d-b8ff3b37332e" providerId="ADAL" clId="{5C9467A4-1067-4B2C-95DC-5858D66BF60B}" dt="2026-06-17T08:40:53.554" v="30"/>
          <ac:picMkLst>
            <pc:docMk/>
            <pc:sldMk cId="0" sldId="266"/>
            <ac:picMk id="29" creationId="{6C23F9E5-0648-BCF0-AD30-02970E2FFC08}"/>
          </ac:picMkLst>
        </pc:picChg>
        <pc:picChg chg="add mod">
          <ac:chgData name="Claudia Da Costa Gomes (2326791)" userId="39b654de-75f6-4a4e-921d-b8ff3b37332e" providerId="ADAL" clId="{5C9467A4-1067-4B2C-95DC-5858D66BF60B}" dt="2026-06-17T08:40:53.554" v="30"/>
          <ac:picMkLst>
            <pc:docMk/>
            <pc:sldMk cId="0" sldId="266"/>
            <ac:picMk id="30" creationId="{EADF5F9A-C75E-4283-33DA-E5AA2C35D4CE}"/>
          </ac:picMkLst>
        </pc:picChg>
      </pc:sldChg>
      <pc:sldChg chg="addSp delSp modSp mod modTransition modAnim">
        <pc:chgData name="Claudia Da Costa Gomes (2326791)" userId="39b654de-75f6-4a4e-921d-b8ff3b37332e" providerId="ADAL" clId="{5C9467A4-1067-4B2C-95DC-5858D66BF60B}" dt="2026-06-17T08:45:59.206" v="37"/>
        <pc:sldMkLst>
          <pc:docMk/>
          <pc:sldMk cId="0" sldId="267"/>
        </pc:sldMkLst>
        <pc:picChg chg="add del mod">
          <ac:chgData name="Claudia Da Costa Gomes (2326791)" userId="39b654de-75f6-4a4e-921d-b8ff3b37332e" providerId="ADAL" clId="{5C9467A4-1067-4B2C-95DC-5858D66BF60B}" dt="2026-06-17T08:45:02.519" v="33"/>
          <ac:picMkLst>
            <pc:docMk/>
            <pc:sldMk cId="0" sldId="267"/>
            <ac:picMk id="21" creationId="{7DFDE641-088E-A94F-B417-9CD8DC179E8F}"/>
          </ac:picMkLst>
        </pc:picChg>
        <pc:picChg chg="add del mod ord">
          <ac:chgData name="Claudia Da Costa Gomes (2326791)" userId="39b654de-75f6-4a4e-921d-b8ff3b37332e" providerId="ADAL" clId="{5C9467A4-1067-4B2C-95DC-5858D66BF60B}" dt="2026-06-17T08:45:13.162" v="34"/>
          <ac:picMkLst>
            <pc:docMk/>
            <pc:sldMk cId="0" sldId="267"/>
            <ac:picMk id="24" creationId="{77679E3F-D3D1-9F0F-F9D5-D5A9D3C4884A}"/>
          </ac:picMkLst>
        </pc:picChg>
        <pc:picChg chg="add del mod">
          <ac:chgData name="Claudia Da Costa Gomes (2326791)" userId="39b654de-75f6-4a4e-921d-b8ff3b37332e" providerId="ADAL" clId="{5C9467A4-1067-4B2C-95DC-5858D66BF60B}" dt="2026-06-17T08:45:16.720" v="36"/>
          <ac:picMkLst>
            <pc:docMk/>
            <pc:sldMk cId="0" sldId="267"/>
            <ac:picMk id="25" creationId="{73640DAC-E28D-AB7B-75A7-F64B8823DA7B}"/>
          </ac:picMkLst>
        </pc:picChg>
        <pc:picChg chg="add del mod ord">
          <ac:chgData name="Claudia Da Costa Gomes (2326791)" userId="39b654de-75f6-4a4e-921d-b8ff3b37332e" providerId="ADAL" clId="{5C9467A4-1067-4B2C-95DC-5858D66BF60B}" dt="2026-06-17T08:45:59.206" v="37"/>
          <ac:picMkLst>
            <pc:docMk/>
            <pc:sldMk cId="0" sldId="267"/>
            <ac:picMk id="28" creationId="{8E7AFCA6-0908-A86D-80CE-EC0E766A1B58}"/>
          </ac:picMkLst>
        </pc:picChg>
        <pc:picChg chg="add mod">
          <ac:chgData name="Claudia Da Costa Gomes (2326791)" userId="39b654de-75f6-4a4e-921d-b8ff3b37332e" providerId="ADAL" clId="{5C9467A4-1067-4B2C-95DC-5858D66BF60B}" dt="2026-06-17T08:45:59.206" v="37"/>
          <ac:picMkLst>
            <pc:docMk/>
            <pc:sldMk cId="0" sldId="267"/>
            <ac:picMk id="29" creationId="{2531D2BB-E17E-E0D5-FC9E-0B5C958A53B0}"/>
          </ac:picMkLst>
        </pc:picChg>
      </pc:sldChg>
      <pc:sldChg chg="addSp modSp">
        <pc:chgData name="Claudia Da Costa Gomes (2326791)" userId="39b654de-75f6-4a4e-921d-b8ff3b37332e" providerId="ADAL" clId="{5C9467A4-1067-4B2C-95DC-5858D66BF60B}" dt="2026-06-17T08:48:32.722" v="38"/>
        <pc:sldMkLst>
          <pc:docMk/>
          <pc:sldMk cId="0" sldId="268"/>
        </pc:sldMkLst>
        <pc:picChg chg="add mod">
          <ac:chgData name="Claudia Da Costa Gomes (2326791)" userId="39b654de-75f6-4a4e-921d-b8ff3b37332e" providerId="ADAL" clId="{5C9467A4-1067-4B2C-95DC-5858D66BF60B}" dt="2026-06-17T08:48:32.722" v="38"/>
          <ac:picMkLst>
            <pc:docMk/>
            <pc:sldMk cId="0" sldId="268"/>
            <ac:picMk id="21" creationId="{14228294-DE84-16EA-2179-876222CAD309}"/>
          </ac:picMkLst>
        </pc:picChg>
      </pc:sldChg>
      <pc:sldChg chg="addSp modSp">
        <pc:chgData name="Claudia Da Costa Gomes (2326791)" userId="39b654de-75f6-4a4e-921d-b8ff3b37332e" providerId="ADAL" clId="{5C9467A4-1067-4B2C-95DC-5858D66BF60B}" dt="2026-06-17T08:51:54.126" v="39"/>
        <pc:sldMkLst>
          <pc:docMk/>
          <pc:sldMk cId="0" sldId="269"/>
        </pc:sldMkLst>
        <pc:picChg chg="add mod">
          <ac:chgData name="Claudia Da Costa Gomes (2326791)" userId="39b654de-75f6-4a4e-921d-b8ff3b37332e" providerId="ADAL" clId="{5C9467A4-1067-4B2C-95DC-5858D66BF60B}" dt="2026-06-17T08:51:54.126" v="39"/>
          <ac:picMkLst>
            <pc:docMk/>
            <pc:sldMk cId="0" sldId="269"/>
            <ac:picMk id="18" creationId="{B6133292-24BD-EB7A-9A84-C703DE97343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EA686F-7385-434D-AF61-BDF407899843}" type="datetimeFigureOut">
              <a:rPr lang="en-GB" smtClean="0"/>
              <a:t>17/06/2026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5C8B1-E3F4-4790-BE6A-FFCBA16F1B49}" type="slidenum">
              <a:rPr lang="en-GB" smtClean="0"/>
              <a:t>‹#›</a:t>
            </a:fld>
            <a:endParaRPr lang="en-GB"/>
          </a:p>
        </p:txBody>
      </p:sp>
    </p:spTree>
    <p:extLst>
      <p:ext uri="{BB962C8B-B14F-4D97-AF65-F5344CB8AC3E}">
        <p14:creationId xmlns:p14="http://schemas.microsoft.com/office/powerpoint/2010/main" val="322163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85C8B1-E3F4-4790-BE6A-FFCBA16F1B49}" type="slidenum">
              <a:rPr lang="en-GB" smtClean="0"/>
              <a:t>1</a:t>
            </a:fld>
            <a:endParaRPr lang="en-GB"/>
          </a:p>
        </p:txBody>
      </p:sp>
    </p:spTree>
    <p:extLst>
      <p:ext uri="{BB962C8B-B14F-4D97-AF65-F5344CB8AC3E}">
        <p14:creationId xmlns:p14="http://schemas.microsoft.com/office/powerpoint/2010/main" val="2986840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svg"/><Relationship Id="rId5" Type="http://schemas.openxmlformats.org/officeDocument/2006/relationships/image" Target="../media/image1.sv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7.sv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12.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slideLayout" Target="../slideLayouts/slideLayout7.xml"/><Relationship Id="rId7" Type="http://schemas.openxmlformats.org/officeDocument/2006/relationships/image" Target="../media/image17.sv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9.sv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svg"/><Relationship Id="rId5" Type="http://schemas.openxmlformats.org/officeDocument/2006/relationships/image" Target="../media/image20.svg"/><Relationship Id="rId4" Type="http://schemas.openxmlformats.org/officeDocument/2006/relationships/image" Target="../media/image19.sv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22.svg"/><Relationship Id="rId4" Type="http://schemas.openxmlformats.org/officeDocument/2006/relationships/image" Target="../media/image21.sv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4.svg"/><Relationship Id="rId5" Type="http://schemas.openxmlformats.org/officeDocument/2006/relationships/image" Target="../media/image9.svg"/><Relationship Id="rId4" Type="http://schemas.openxmlformats.org/officeDocument/2006/relationships/image" Target="../media/image23.svg"/></Relationships>
</file>

<file path=ppt/slides/_rels/slide10.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slideLayout" Target="../slideLayouts/slideLayout7.xml"/><Relationship Id="rId7" Type="http://schemas.openxmlformats.org/officeDocument/2006/relationships/image" Target="../media/image27.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10.svg"/><Relationship Id="rId9"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1.png"/><Relationship Id="rId5" Type="http://schemas.openxmlformats.org/officeDocument/2006/relationships/image" Target="../media/image30.svg"/><Relationship Id="rId4" Type="http://schemas.openxmlformats.org/officeDocument/2006/relationships/image" Target="../media/image29.sv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3.svg"/><Relationship Id="rId5" Type="http://schemas.openxmlformats.org/officeDocument/2006/relationships/image" Target="../media/image32.svg"/><Relationship Id="rId4" Type="http://schemas.openxmlformats.org/officeDocument/2006/relationships/image" Target="../media/image19.sv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5.svg"/><Relationship Id="rId5" Type="http://schemas.openxmlformats.org/officeDocument/2006/relationships/image" Target="../media/image33.svg"/><Relationship Id="rId4" Type="http://schemas.openxmlformats.org/officeDocument/2006/relationships/image" Target="../media/image34.sv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36.svg"/></Relationships>
</file>

<file path=ppt/slides/_rels/slide15.xml.rels><?xml version="1.0" encoding="UTF-8" standalone="yes"?>
<Relationships xmlns="http://schemas.openxmlformats.org/package/2006/relationships"><Relationship Id="rId2" Type="http://schemas.openxmlformats.org/officeDocument/2006/relationships/hyperlink" Target="https://doi.org/10.1007/978-3-030-22009-9_749"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sciencedirect.com/topics/psychology/activity-theory" TargetMode="External"/><Relationship Id="rId2" Type="http://schemas.openxmlformats.org/officeDocument/2006/relationships/hyperlink" Target="https://www.health.org.uk/reports-and-analysis/briefings/health-care-for-older-adults" TargetMode="External"/><Relationship Id="rId1" Type="http://schemas.openxmlformats.org/officeDocument/2006/relationships/slideLayout" Target="../slideLayouts/slideLayout7.xml"/><Relationship Id="rId6" Type="http://schemas.openxmlformats.org/officeDocument/2006/relationships/hyperlink" Target="https://www.who.int/news-room/fact-sheets/detail/ageing-and-health" TargetMode="External"/><Relationship Id="rId5" Type="http://schemas.openxmlformats.org/officeDocument/2006/relationships/hyperlink" Target="https://www.ons.gov.uk/peoplepopulationandcommunity/populationandmigration/populationprojections/bulletins/nationalpopulationprojections/2024based" TargetMode="External"/><Relationship Id="rId4" Type="http://schemas.openxmlformats.org/officeDocument/2006/relationships/hyperlink" Target="https://service-manual.nhs.uk/content/inclusive-content/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a:off x="13106348" y="1473354"/>
            <a:ext cx="3086100" cy="308610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762000" cap="sq">
              <a:solidFill>
                <a:srgbClr val="46526D"/>
              </a:solidFill>
              <a:prstDash val="solid"/>
              <a:miter/>
            </a:ln>
          </p:spPr>
          <p:txBody>
            <a:bodyPr/>
            <a:lstStyle/>
            <a:p>
              <a:endParaRPr lang="en-GB"/>
            </a:p>
          </p:txBody>
        </p:sp>
        <p:sp>
          <p:nvSpPr>
            <p:cNvPr id="4" name="TextBox 4"/>
            <p:cNvSpPr txBox="1"/>
            <p:nvPr/>
          </p:nvSpPr>
          <p:spPr>
            <a:xfrm>
              <a:off x="76200" y="142875"/>
              <a:ext cx="660400" cy="593725"/>
            </a:xfrm>
            <a:prstGeom prst="rect">
              <a:avLst/>
            </a:prstGeom>
          </p:spPr>
          <p:txBody>
            <a:bodyPr lIns="50800" tIns="50800" rIns="50800" bIns="50800" rtlCol="0" anchor="ctr"/>
            <a:lstStyle/>
            <a:p>
              <a:pPr algn="ctr">
                <a:lnSpc>
                  <a:spcPts val="1547"/>
                </a:lnSpc>
              </a:pPr>
              <a:endParaRPr/>
            </a:p>
          </p:txBody>
        </p:sp>
      </p:grpSp>
      <p:grpSp>
        <p:nvGrpSpPr>
          <p:cNvPr id="5" name="Group 5"/>
          <p:cNvGrpSpPr/>
          <p:nvPr/>
        </p:nvGrpSpPr>
        <p:grpSpPr>
          <a:xfrm rot="5400000">
            <a:off x="0" y="7507194"/>
            <a:ext cx="2863545" cy="2863545"/>
            <a:chOff x="0" y="0"/>
            <a:chExt cx="558800" cy="558800"/>
          </a:xfrm>
        </p:grpSpPr>
        <p:sp>
          <p:nvSpPr>
            <p:cNvPr id="6" name="Freeform 6"/>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ECD0BD"/>
            </a:solidFill>
            <a:ln cap="sq">
              <a:noFill/>
              <a:prstDash val="solid"/>
              <a:miter/>
            </a:ln>
          </p:spPr>
          <p:txBody>
            <a:bodyPr/>
            <a:lstStyle/>
            <a:p>
              <a:endParaRPr lang="en-GB"/>
            </a:p>
          </p:txBody>
        </p:sp>
        <p:sp>
          <p:nvSpPr>
            <p:cNvPr id="7" name="TextBox 7"/>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8" name="Freeform 8"/>
          <p:cNvSpPr/>
          <p:nvPr/>
        </p:nvSpPr>
        <p:spPr>
          <a:xfrm>
            <a:off x="9459941" y="938054"/>
            <a:ext cx="1070600" cy="1070600"/>
          </a:xfrm>
          <a:custGeom>
            <a:avLst/>
            <a:gdLst/>
            <a:ahLst/>
            <a:cxnLst/>
            <a:rect l="l" t="t" r="r" b="b"/>
            <a:pathLst>
              <a:path w="1070600" h="1070600">
                <a:moveTo>
                  <a:pt x="0" y="0"/>
                </a:moveTo>
                <a:lnTo>
                  <a:pt x="1070601" y="0"/>
                </a:lnTo>
                <a:lnTo>
                  <a:pt x="1070601" y="1070600"/>
                </a:lnTo>
                <a:lnTo>
                  <a:pt x="0" y="10706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a:off x="684850" y="4455800"/>
            <a:ext cx="687700" cy="687700"/>
          </a:xfrm>
          <a:custGeom>
            <a:avLst/>
            <a:gdLst/>
            <a:ahLst/>
            <a:cxnLst/>
            <a:rect l="l" t="t" r="r" b="b"/>
            <a:pathLst>
              <a:path w="687700" h="687700">
                <a:moveTo>
                  <a:pt x="0" y="0"/>
                </a:moveTo>
                <a:lnTo>
                  <a:pt x="687700" y="0"/>
                </a:lnTo>
                <a:lnTo>
                  <a:pt x="687700" y="687700"/>
                </a:lnTo>
                <a:lnTo>
                  <a:pt x="0" y="6877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12409575" y="2533075"/>
            <a:ext cx="5165099" cy="6175662"/>
          </a:xfrm>
          <a:custGeom>
            <a:avLst/>
            <a:gdLst/>
            <a:ahLst/>
            <a:cxnLst/>
            <a:rect l="l" t="t" r="r" b="b"/>
            <a:pathLst>
              <a:path w="5165099" h="6175662">
                <a:moveTo>
                  <a:pt x="0" y="0"/>
                </a:moveTo>
                <a:lnTo>
                  <a:pt x="5165099" y="0"/>
                </a:lnTo>
                <a:lnTo>
                  <a:pt x="5165099" y="6175662"/>
                </a:lnTo>
                <a:lnTo>
                  <a:pt x="0" y="617566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TextBox 11"/>
          <p:cNvSpPr txBox="1"/>
          <p:nvPr/>
        </p:nvSpPr>
        <p:spPr>
          <a:xfrm>
            <a:off x="570897" y="1067884"/>
            <a:ext cx="9959645" cy="3063585"/>
          </a:xfrm>
          <a:prstGeom prst="rect">
            <a:avLst/>
          </a:prstGeom>
        </p:spPr>
        <p:txBody>
          <a:bodyPr lIns="0" tIns="0" rIns="0" bIns="0" rtlCol="0" anchor="t">
            <a:spAutoFit/>
          </a:bodyPr>
          <a:lstStyle/>
          <a:p>
            <a:pPr algn="l">
              <a:lnSpc>
                <a:spcPts val="11817"/>
              </a:lnSpc>
            </a:pPr>
            <a:r>
              <a:rPr lang="en-US" sz="11700" b="1" spc="-1228" dirty="0">
                <a:solidFill>
                  <a:srgbClr val="46526D"/>
                </a:solidFill>
                <a:latin typeface="Touvlo Bold"/>
                <a:ea typeface="Touvlo Bold"/>
                <a:cs typeface="Touvlo Bold"/>
                <a:sym typeface="Touvlo Bold"/>
              </a:rPr>
              <a:t>Empowering the </a:t>
            </a:r>
          </a:p>
        </p:txBody>
      </p:sp>
      <p:sp>
        <p:nvSpPr>
          <p:cNvPr id="12" name="TextBox 12"/>
          <p:cNvSpPr txBox="1"/>
          <p:nvPr/>
        </p:nvSpPr>
        <p:spPr>
          <a:xfrm>
            <a:off x="2933172" y="2991265"/>
            <a:ext cx="7924031" cy="1568189"/>
          </a:xfrm>
          <a:prstGeom prst="rect">
            <a:avLst/>
          </a:prstGeom>
        </p:spPr>
        <p:txBody>
          <a:bodyPr lIns="0" tIns="0" rIns="0" bIns="0" rtlCol="0" anchor="t">
            <a:spAutoFit/>
          </a:bodyPr>
          <a:lstStyle/>
          <a:p>
            <a:pPr algn="l">
              <a:lnSpc>
                <a:spcPts val="11817"/>
              </a:lnSpc>
            </a:pPr>
            <a:r>
              <a:rPr lang="en-US" sz="11700" i="1" spc="-573">
                <a:solidFill>
                  <a:srgbClr val="46526D"/>
                </a:solidFill>
                <a:latin typeface="Touvlo Italics"/>
                <a:ea typeface="Touvlo Italics"/>
                <a:cs typeface="Touvlo Italics"/>
                <a:sym typeface="Touvlo Italics"/>
              </a:rPr>
              <a:t>Older person</a:t>
            </a:r>
          </a:p>
        </p:txBody>
      </p:sp>
      <p:sp>
        <p:nvSpPr>
          <p:cNvPr id="13" name="TextBox 13"/>
          <p:cNvSpPr txBox="1"/>
          <p:nvPr/>
        </p:nvSpPr>
        <p:spPr>
          <a:xfrm>
            <a:off x="2103185" y="4904162"/>
            <a:ext cx="10757152" cy="5244165"/>
          </a:xfrm>
          <a:prstGeom prst="rect">
            <a:avLst/>
          </a:prstGeom>
        </p:spPr>
        <p:txBody>
          <a:bodyPr lIns="0" tIns="0" rIns="0" bIns="0" rtlCol="0" anchor="t">
            <a:spAutoFit/>
          </a:bodyPr>
          <a:lstStyle/>
          <a:p>
            <a:pPr algn="ctr">
              <a:lnSpc>
                <a:spcPts val="3769"/>
              </a:lnSpc>
            </a:pPr>
            <a:endParaRPr/>
          </a:p>
          <a:p>
            <a:pPr algn="ctr">
              <a:lnSpc>
                <a:spcPts val="3769"/>
              </a:lnSpc>
            </a:pPr>
            <a:r>
              <a:rPr lang="en-US" sz="3426" i="1" spc="-137">
                <a:solidFill>
                  <a:srgbClr val="46526D"/>
                </a:solidFill>
                <a:latin typeface="Touvlo Italics"/>
                <a:ea typeface="Touvlo Italics"/>
                <a:cs typeface="Touvlo Italics"/>
                <a:sym typeface="Touvlo Italics"/>
              </a:rPr>
              <a:t>Claudia Gomes</a:t>
            </a:r>
          </a:p>
          <a:p>
            <a:pPr algn="ctr">
              <a:lnSpc>
                <a:spcPts val="3769"/>
              </a:lnSpc>
            </a:pPr>
            <a:r>
              <a:rPr lang="en-US" sz="3426" i="1" spc="-137">
                <a:solidFill>
                  <a:srgbClr val="46526D"/>
                </a:solidFill>
                <a:latin typeface="Touvlo Italics"/>
                <a:ea typeface="Touvlo Italics"/>
                <a:cs typeface="Touvlo Italics"/>
                <a:sym typeface="Touvlo Italics"/>
              </a:rPr>
              <a:t>Student N 2326791</a:t>
            </a:r>
          </a:p>
          <a:p>
            <a:pPr algn="ctr">
              <a:lnSpc>
                <a:spcPts val="3769"/>
              </a:lnSpc>
            </a:pPr>
            <a:endParaRPr lang="en-US" sz="3426" i="1" spc="-137">
              <a:solidFill>
                <a:srgbClr val="46526D"/>
              </a:solidFill>
              <a:latin typeface="Touvlo Italics"/>
              <a:ea typeface="Touvlo Italics"/>
              <a:cs typeface="Touvlo Italics"/>
              <a:sym typeface="Touvlo Italics"/>
            </a:endParaRPr>
          </a:p>
          <a:p>
            <a:pPr algn="ctr">
              <a:lnSpc>
                <a:spcPts val="3769"/>
              </a:lnSpc>
            </a:pPr>
            <a:r>
              <a:rPr lang="en-US" sz="3426" i="1" spc="-137">
                <a:solidFill>
                  <a:srgbClr val="46526D"/>
                </a:solidFill>
                <a:latin typeface="Touvlo Italics"/>
                <a:ea typeface="Touvlo Italics"/>
                <a:cs typeface="Touvlo Italics"/>
                <a:sym typeface="Touvlo Italics"/>
              </a:rPr>
              <a:t>Component 1</a:t>
            </a:r>
          </a:p>
          <a:p>
            <a:pPr algn="ctr">
              <a:lnSpc>
                <a:spcPts val="3769"/>
              </a:lnSpc>
            </a:pPr>
            <a:endParaRPr lang="en-US" sz="3426" i="1" spc="-137">
              <a:solidFill>
                <a:srgbClr val="46526D"/>
              </a:solidFill>
              <a:latin typeface="Touvlo Italics"/>
              <a:ea typeface="Touvlo Italics"/>
              <a:cs typeface="Touvlo Italics"/>
              <a:sym typeface="Touvlo Italics"/>
            </a:endParaRPr>
          </a:p>
          <a:p>
            <a:pPr algn="ctr">
              <a:lnSpc>
                <a:spcPts val="3769"/>
              </a:lnSpc>
            </a:pPr>
            <a:r>
              <a:rPr lang="en-US" sz="3426" i="1" spc="-137">
                <a:solidFill>
                  <a:srgbClr val="46526D"/>
                </a:solidFill>
                <a:latin typeface="Touvlo Italics"/>
                <a:ea typeface="Touvlo Italics"/>
                <a:cs typeface="Touvlo Italics"/>
                <a:sym typeface="Touvlo Italics"/>
              </a:rPr>
              <a:t>Individual Presentation BMHP6027 – Empowering the older person</a:t>
            </a:r>
          </a:p>
          <a:p>
            <a:pPr algn="ctr">
              <a:lnSpc>
                <a:spcPts val="3769"/>
              </a:lnSpc>
            </a:pPr>
            <a:endParaRPr lang="en-US" sz="3426" i="1" spc="-137">
              <a:solidFill>
                <a:srgbClr val="46526D"/>
              </a:solidFill>
              <a:latin typeface="Touvlo Italics"/>
              <a:ea typeface="Touvlo Italics"/>
              <a:cs typeface="Touvlo Italics"/>
              <a:sym typeface="Touvlo Italics"/>
            </a:endParaRPr>
          </a:p>
          <a:p>
            <a:pPr algn="ctr">
              <a:lnSpc>
                <a:spcPts val="3769"/>
              </a:lnSpc>
            </a:pPr>
            <a:r>
              <a:rPr lang="en-US" sz="3426" i="1" spc="-137">
                <a:solidFill>
                  <a:srgbClr val="46526D"/>
                </a:solidFill>
                <a:latin typeface="Touvlo Italics"/>
                <a:ea typeface="Touvlo Italics"/>
                <a:cs typeface="Touvlo Italics"/>
                <a:sym typeface="Touvlo Italics"/>
              </a:rPr>
              <a:t>Lecturer - Parese Ahmed</a:t>
            </a:r>
          </a:p>
          <a:p>
            <a:pPr algn="ctr">
              <a:lnSpc>
                <a:spcPts val="3769"/>
              </a:lnSpc>
            </a:pPr>
            <a:endParaRPr lang="en-US" sz="3426" i="1" spc="-137">
              <a:solidFill>
                <a:srgbClr val="46526D"/>
              </a:solidFill>
              <a:latin typeface="Touvlo Italics"/>
              <a:ea typeface="Touvlo Italics"/>
              <a:cs typeface="Touvlo Italics"/>
              <a:sym typeface="Touvlo Italics"/>
            </a:endParaRPr>
          </a:p>
        </p:txBody>
      </p:sp>
      <p:pic>
        <p:nvPicPr>
          <p:cNvPr id="27" name="Audio 26">
            <a:hlinkClick r:id="" action="ppaction://media"/>
            <a:extLst>
              <a:ext uri="{FF2B5EF4-FFF2-40B4-BE49-F238E27FC236}">
                <a16:creationId xmlns:a16="http://schemas.microsoft.com/office/drawing/2014/main" id="{31A0687B-84BA-6E30-A897-F4BDF6B6555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249"/>
    </mc:Choice>
    <mc:Fallback>
      <p:transition spd="slow" advTm="13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a:off x="4346337" y="8110664"/>
            <a:ext cx="3933571" cy="1966786"/>
            <a:chOff x="0" y="0"/>
            <a:chExt cx="660400" cy="330200"/>
          </a:xfrm>
        </p:grpSpPr>
        <p:sp>
          <p:nvSpPr>
            <p:cNvPr id="3" name="Freeform 3"/>
            <p:cNvSpPr/>
            <p:nvPr/>
          </p:nvSpPr>
          <p:spPr>
            <a:xfrm>
              <a:off x="0" y="0"/>
              <a:ext cx="660400" cy="330200"/>
            </a:xfrm>
            <a:custGeom>
              <a:avLst/>
              <a:gdLst/>
              <a:ahLst/>
              <a:cxnLst/>
              <a:rect l="l" t="t" r="r" b="b"/>
              <a:pathLst>
                <a:path w="660400" h="330200">
                  <a:moveTo>
                    <a:pt x="660400" y="330200"/>
                  </a:moveTo>
                  <a:cubicBezTo>
                    <a:pt x="660400" y="150345"/>
                    <a:pt x="510055" y="0"/>
                    <a:pt x="330200" y="0"/>
                  </a:cubicBezTo>
                  <a:cubicBezTo>
                    <a:pt x="150345" y="0"/>
                    <a:pt x="0" y="150345"/>
                    <a:pt x="0" y="330200"/>
                  </a:cubicBezTo>
                  <a:lnTo>
                    <a:pt x="183347" y="330200"/>
                  </a:lnTo>
                  <a:cubicBezTo>
                    <a:pt x="183347" y="250212"/>
                    <a:pt x="250212" y="183347"/>
                    <a:pt x="330200" y="183347"/>
                  </a:cubicBezTo>
                  <a:cubicBezTo>
                    <a:pt x="410188" y="183347"/>
                    <a:pt x="477053" y="250212"/>
                    <a:pt x="477053" y="330200"/>
                  </a:cubicBezTo>
                  <a:lnTo>
                    <a:pt x="660400" y="330200"/>
                  </a:lnTo>
                  <a:close/>
                </a:path>
              </a:pathLst>
            </a:custGeom>
            <a:solidFill>
              <a:srgbClr val="F6996C"/>
            </a:solidFill>
          </p:spPr>
          <p:txBody>
            <a:bodyPr/>
            <a:lstStyle/>
            <a:p>
              <a:endParaRPr lang="en-GB"/>
            </a:p>
          </p:txBody>
        </p:sp>
        <p:sp>
          <p:nvSpPr>
            <p:cNvPr id="4" name="TextBox 4"/>
            <p:cNvSpPr txBox="1"/>
            <p:nvPr/>
          </p:nvSpPr>
          <p:spPr>
            <a:xfrm>
              <a:off x="127000" y="111125"/>
              <a:ext cx="406400" cy="79375"/>
            </a:xfrm>
            <a:prstGeom prst="rect">
              <a:avLst/>
            </a:prstGeom>
          </p:spPr>
          <p:txBody>
            <a:bodyPr lIns="50800" tIns="50800" rIns="50800" bIns="50800" rtlCol="0" anchor="ctr"/>
            <a:lstStyle/>
            <a:p>
              <a:pPr algn="ctr">
                <a:lnSpc>
                  <a:spcPts val="1547"/>
                </a:lnSpc>
              </a:pPr>
              <a:endParaRPr/>
            </a:p>
          </p:txBody>
        </p:sp>
      </p:grpSp>
      <p:grpSp>
        <p:nvGrpSpPr>
          <p:cNvPr id="5" name="Group 5"/>
          <p:cNvGrpSpPr/>
          <p:nvPr/>
        </p:nvGrpSpPr>
        <p:grpSpPr>
          <a:xfrm rot="-5400000">
            <a:off x="15659735" y="-12741"/>
            <a:ext cx="2863545" cy="2863545"/>
            <a:chOff x="0" y="0"/>
            <a:chExt cx="558800" cy="558800"/>
          </a:xfrm>
        </p:grpSpPr>
        <p:sp>
          <p:nvSpPr>
            <p:cNvPr id="6" name="Freeform 6"/>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txBody>
            <a:bodyPr/>
            <a:lstStyle/>
            <a:p>
              <a:endParaRPr lang="en-GB"/>
            </a:p>
          </p:txBody>
        </p:sp>
        <p:sp>
          <p:nvSpPr>
            <p:cNvPr id="7" name="TextBox 7"/>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8" name="AutoShape 8"/>
          <p:cNvSpPr/>
          <p:nvPr/>
        </p:nvSpPr>
        <p:spPr>
          <a:xfrm>
            <a:off x="4346337" y="10077450"/>
            <a:ext cx="12912963" cy="0"/>
          </a:xfrm>
          <a:prstGeom prst="line">
            <a:avLst/>
          </a:prstGeom>
          <a:ln w="19050" cap="flat">
            <a:solidFill>
              <a:srgbClr val="000000"/>
            </a:solidFill>
            <a:prstDash val="solid"/>
            <a:headEnd type="none" w="sm" len="sm"/>
            <a:tailEnd type="none" w="sm" len="sm"/>
          </a:ln>
        </p:spPr>
        <p:txBody>
          <a:bodyPr/>
          <a:lstStyle/>
          <a:p>
            <a:endParaRPr lang="en-GB"/>
          </a:p>
        </p:txBody>
      </p:sp>
      <p:grpSp>
        <p:nvGrpSpPr>
          <p:cNvPr id="9" name="Group 9"/>
          <p:cNvGrpSpPr/>
          <p:nvPr/>
        </p:nvGrpSpPr>
        <p:grpSpPr>
          <a:xfrm>
            <a:off x="13131933" y="4846631"/>
            <a:ext cx="4430625" cy="3895292"/>
            <a:chOff x="0" y="0"/>
            <a:chExt cx="5907500" cy="5193722"/>
          </a:xfrm>
        </p:grpSpPr>
        <p:sp>
          <p:nvSpPr>
            <p:cNvPr id="10" name="Freeform 10"/>
            <p:cNvSpPr/>
            <p:nvPr/>
          </p:nvSpPr>
          <p:spPr>
            <a:xfrm>
              <a:off x="0" y="854395"/>
              <a:ext cx="5907500" cy="4339327"/>
            </a:xfrm>
            <a:custGeom>
              <a:avLst/>
              <a:gdLst/>
              <a:ahLst/>
              <a:cxnLst/>
              <a:rect l="l" t="t" r="r" b="b"/>
              <a:pathLst>
                <a:path w="5907500" h="4339327">
                  <a:moveTo>
                    <a:pt x="0" y="0"/>
                  </a:moveTo>
                  <a:lnTo>
                    <a:pt x="5907500" y="0"/>
                  </a:lnTo>
                  <a:lnTo>
                    <a:pt x="5907500" y="4339327"/>
                  </a:lnTo>
                  <a:lnTo>
                    <a:pt x="0" y="433932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a:off x="3445531" y="549498"/>
              <a:ext cx="1129019" cy="1129019"/>
            </a:xfrm>
            <a:custGeom>
              <a:avLst/>
              <a:gdLst/>
              <a:ahLst/>
              <a:cxnLst/>
              <a:rect l="l" t="t" r="r" b="b"/>
              <a:pathLst>
                <a:path w="1129019" h="1129019">
                  <a:moveTo>
                    <a:pt x="0" y="0"/>
                  </a:moveTo>
                  <a:lnTo>
                    <a:pt x="1129018" y="0"/>
                  </a:lnTo>
                  <a:lnTo>
                    <a:pt x="1129018" y="1129018"/>
                  </a:lnTo>
                  <a:lnTo>
                    <a:pt x="0" y="112901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a:off x="3460543" y="0"/>
              <a:ext cx="549498" cy="549498"/>
            </a:xfrm>
            <a:custGeom>
              <a:avLst/>
              <a:gdLst/>
              <a:ahLst/>
              <a:cxnLst/>
              <a:rect l="l" t="t" r="r" b="b"/>
              <a:pathLst>
                <a:path w="549498" h="549498">
                  <a:moveTo>
                    <a:pt x="0" y="0"/>
                  </a:moveTo>
                  <a:lnTo>
                    <a:pt x="549497" y="0"/>
                  </a:lnTo>
                  <a:lnTo>
                    <a:pt x="549497" y="549498"/>
                  </a:lnTo>
                  <a:lnTo>
                    <a:pt x="0" y="54949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a:off x="4228984" y="0"/>
              <a:ext cx="549498" cy="549498"/>
            </a:xfrm>
            <a:custGeom>
              <a:avLst/>
              <a:gdLst/>
              <a:ahLst/>
              <a:cxnLst/>
              <a:rect l="l" t="t" r="r" b="b"/>
              <a:pathLst>
                <a:path w="549498" h="549498">
                  <a:moveTo>
                    <a:pt x="0" y="0"/>
                  </a:moveTo>
                  <a:lnTo>
                    <a:pt x="549498" y="0"/>
                  </a:lnTo>
                  <a:lnTo>
                    <a:pt x="549498" y="549498"/>
                  </a:lnTo>
                  <a:lnTo>
                    <a:pt x="0" y="54949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grpSp>
      <p:sp>
        <p:nvSpPr>
          <p:cNvPr id="14" name="TextBox 14"/>
          <p:cNvSpPr txBox="1"/>
          <p:nvPr/>
        </p:nvSpPr>
        <p:spPr>
          <a:xfrm>
            <a:off x="230629" y="739718"/>
            <a:ext cx="14297974" cy="1568178"/>
          </a:xfrm>
          <a:prstGeom prst="rect">
            <a:avLst/>
          </a:prstGeom>
        </p:spPr>
        <p:txBody>
          <a:bodyPr lIns="0" tIns="0" rIns="0" bIns="0" rtlCol="0" anchor="t">
            <a:spAutoFit/>
          </a:bodyPr>
          <a:lstStyle/>
          <a:p>
            <a:pPr algn="l">
              <a:lnSpc>
                <a:spcPts val="11817"/>
              </a:lnSpc>
            </a:pPr>
            <a:r>
              <a:rPr lang="en-US" sz="11700" b="1" spc="-1228">
                <a:solidFill>
                  <a:srgbClr val="46526D"/>
                </a:solidFill>
                <a:latin typeface="Touvlo Bold"/>
                <a:ea typeface="Touvlo Bold"/>
                <a:cs typeface="Touvlo Bold"/>
                <a:sym typeface="Touvlo Bold"/>
              </a:rPr>
              <a:t>Presentation overview</a:t>
            </a:r>
          </a:p>
        </p:txBody>
      </p:sp>
      <p:sp>
        <p:nvSpPr>
          <p:cNvPr id="15" name="TextBox 15"/>
          <p:cNvSpPr txBox="1"/>
          <p:nvPr/>
        </p:nvSpPr>
        <p:spPr>
          <a:xfrm>
            <a:off x="363477" y="2995731"/>
            <a:ext cx="15574881" cy="5105844"/>
          </a:xfrm>
          <a:prstGeom prst="rect">
            <a:avLst/>
          </a:prstGeom>
        </p:spPr>
        <p:txBody>
          <a:bodyPr lIns="0" tIns="0" rIns="0" bIns="0" rtlCol="0" anchor="t">
            <a:spAutoFit/>
          </a:bodyPr>
          <a:lstStyle/>
          <a:p>
            <a:pPr algn="l">
              <a:lnSpc>
                <a:spcPts val="5133"/>
              </a:lnSpc>
              <a:spcBef>
                <a:spcPct val="0"/>
              </a:spcBef>
            </a:pPr>
            <a:r>
              <a:rPr lang="en-US" sz="3666" spc="-146">
                <a:solidFill>
                  <a:srgbClr val="46526D"/>
                </a:solidFill>
                <a:latin typeface="Touvlo"/>
                <a:ea typeface="Touvlo"/>
                <a:cs typeface="Touvlo"/>
                <a:sym typeface="Touvlo"/>
              </a:rPr>
              <a:t>•Explore ageing and its impact on Health and Social Care (H&amp;SC) services </a:t>
            </a:r>
          </a:p>
          <a:p>
            <a:pPr algn="l">
              <a:lnSpc>
                <a:spcPts val="5133"/>
              </a:lnSpc>
              <a:spcBef>
                <a:spcPct val="0"/>
              </a:spcBef>
            </a:pPr>
            <a:r>
              <a:rPr lang="en-US" sz="3666" spc="-146">
                <a:solidFill>
                  <a:srgbClr val="46526D"/>
                </a:solidFill>
                <a:latin typeface="Touvlo"/>
                <a:ea typeface="Touvlo"/>
                <a:cs typeface="Touvlo"/>
                <a:sym typeface="Touvlo"/>
              </a:rPr>
              <a:t>•Discuss theories of ageing, loneliness, and social isolation </a:t>
            </a:r>
          </a:p>
          <a:p>
            <a:pPr algn="l">
              <a:lnSpc>
                <a:spcPts val="5133"/>
              </a:lnSpc>
              <a:spcBef>
                <a:spcPct val="0"/>
              </a:spcBef>
            </a:pPr>
            <a:r>
              <a:rPr lang="en-US" sz="3666" spc="-146">
                <a:solidFill>
                  <a:srgbClr val="46526D"/>
                </a:solidFill>
                <a:latin typeface="Touvlo"/>
                <a:ea typeface="Touvlo"/>
                <a:cs typeface="Touvlo"/>
                <a:sym typeface="Touvlo"/>
              </a:rPr>
              <a:t>•Evaluate different care settings for older adults </a:t>
            </a:r>
          </a:p>
          <a:p>
            <a:pPr algn="l">
              <a:lnSpc>
                <a:spcPts val="5133"/>
              </a:lnSpc>
              <a:spcBef>
                <a:spcPct val="0"/>
              </a:spcBef>
            </a:pPr>
            <a:r>
              <a:rPr lang="en-US" sz="3666" spc="-146">
                <a:solidFill>
                  <a:srgbClr val="46526D"/>
                </a:solidFill>
                <a:latin typeface="Touvlo"/>
                <a:ea typeface="Touvlo"/>
                <a:cs typeface="Touvlo"/>
                <a:sym typeface="Touvlo"/>
              </a:rPr>
              <a:t>•Examine relevant policies and legislation </a:t>
            </a:r>
          </a:p>
          <a:p>
            <a:pPr algn="l">
              <a:lnSpc>
                <a:spcPts val="5133"/>
              </a:lnSpc>
              <a:spcBef>
                <a:spcPct val="0"/>
              </a:spcBef>
            </a:pPr>
            <a:r>
              <a:rPr lang="en-US" sz="3666" spc="-146">
                <a:solidFill>
                  <a:srgbClr val="46526D"/>
                </a:solidFill>
                <a:latin typeface="Touvlo"/>
                <a:ea typeface="Touvlo"/>
                <a:cs typeface="Touvlo"/>
                <a:sym typeface="Touvlo"/>
              </a:rPr>
              <a:t>•Technological innovations in elderly care </a:t>
            </a:r>
          </a:p>
          <a:p>
            <a:pPr algn="l">
              <a:lnSpc>
                <a:spcPts val="5133"/>
              </a:lnSpc>
              <a:spcBef>
                <a:spcPct val="0"/>
              </a:spcBef>
            </a:pPr>
            <a:r>
              <a:rPr lang="en-US" sz="3666" spc="-146">
                <a:solidFill>
                  <a:srgbClr val="46526D"/>
                </a:solidFill>
                <a:latin typeface="Touvlo"/>
                <a:ea typeface="Touvlo"/>
                <a:cs typeface="Touvlo"/>
                <a:sym typeface="Touvlo"/>
              </a:rPr>
              <a:t>•Analise a case study</a:t>
            </a:r>
          </a:p>
          <a:p>
            <a:pPr algn="l">
              <a:lnSpc>
                <a:spcPts val="5133"/>
              </a:lnSpc>
              <a:spcBef>
                <a:spcPct val="0"/>
              </a:spcBef>
            </a:pPr>
            <a:r>
              <a:rPr lang="en-US" sz="3666" spc="-146">
                <a:solidFill>
                  <a:srgbClr val="46526D"/>
                </a:solidFill>
                <a:latin typeface="Touvlo"/>
                <a:ea typeface="Touvlo"/>
                <a:cs typeface="Touvlo"/>
                <a:sym typeface="Touvlo"/>
              </a:rPr>
              <a:t>•Provide recommendations to improve care and wellbeing for older people</a:t>
            </a:r>
          </a:p>
        </p:txBody>
      </p:sp>
      <p:pic>
        <p:nvPicPr>
          <p:cNvPr id="27" name="Audio 26">
            <a:hlinkClick r:id="" action="ppaction://media"/>
            <a:extLst>
              <a:ext uri="{FF2B5EF4-FFF2-40B4-BE49-F238E27FC236}">
                <a16:creationId xmlns:a16="http://schemas.microsoft.com/office/drawing/2014/main" id="{0E96A99F-D9FC-F033-70EF-7D3AE068038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2485"/>
    </mc:Choice>
    <mc:Fallback>
      <p:transition spd="slow" advTm="32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a:off x="4346337" y="8110664"/>
            <a:ext cx="3933571" cy="1966786"/>
            <a:chOff x="0" y="0"/>
            <a:chExt cx="660400" cy="330200"/>
          </a:xfrm>
        </p:grpSpPr>
        <p:sp>
          <p:nvSpPr>
            <p:cNvPr id="3" name="Freeform 3"/>
            <p:cNvSpPr/>
            <p:nvPr/>
          </p:nvSpPr>
          <p:spPr>
            <a:xfrm>
              <a:off x="0" y="0"/>
              <a:ext cx="660400" cy="330200"/>
            </a:xfrm>
            <a:custGeom>
              <a:avLst/>
              <a:gdLst/>
              <a:ahLst/>
              <a:cxnLst/>
              <a:rect l="l" t="t" r="r" b="b"/>
              <a:pathLst>
                <a:path w="660400" h="330200">
                  <a:moveTo>
                    <a:pt x="660400" y="330200"/>
                  </a:moveTo>
                  <a:cubicBezTo>
                    <a:pt x="660400" y="150345"/>
                    <a:pt x="510055" y="0"/>
                    <a:pt x="330200" y="0"/>
                  </a:cubicBezTo>
                  <a:cubicBezTo>
                    <a:pt x="150345" y="0"/>
                    <a:pt x="0" y="150345"/>
                    <a:pt x="0" y="330200"/>
                  </a:cubicBezTo>
                  <a:lnTo>
                    <a:pt x="183347" y="330200"/>
                  </a:lnTo>
                  <a:cubicBezTo>
                    <a:pt x="183347" y="250212"/>
                    <a:pt x="250212" y="183347"/>
                    <a:pt x="330200" y="183347"/>
                  </a:cubicBezTo>
                  <a:cubicBezTo>
                    <a:pt x="410188" y="183347"/>
                    <a:pt x="477053" y="250212"/>
                    <a:pt x="477053" y="330200"/>
                  </a:cubicBezTo>
                  <a:lnTo>
                    <a:pt x="660400" y="330200"/>
                  </a:lnTo>
                  <a:close/>
                </a:path>
              </a:pathLst>
            </a:custGeom>
            <a:solidFill>
              <a:srgbClr val="C75026">
                <a:alpha val="50980"/>
              </a:srgbClr>
            </a:solidFill>
          </p:spPr>
          <p:txBody>
            <a:bodyPr/>
            <a:lstStyle/>
            <a:p>
              <a:endParaRPr lang="en-GB"/>
            </a:p>
          </p:txBody>
        </p:sp>
        <p:sp>
          <p:nvSpPr>
            <p:cNvPr id="4" name="TextBox 4"/>
            <p:cNvSpPr txBox="1"/>
            <p:nvPr/>
          </p:nvSpPr>
          <p:spPr>
            <a:xfrm>
              <a:off x="127000" y="111125"/>
              <a:ext cx="406400" cy="79375"/>
            </a:xfrm>
            <a:prstGeom prst="rect">
              <a:avLst/>
            </a:prstGeom>
          </p:spPr>
          <p:txBody>
            <a:bodyPr lIns="50800" tIns="50800" rIns="50800" bIns="50800" rtlCol="0" anchor="ctr"/>
            <a:lstStyle/>
            <a:p>
              <a:pPr algn="ctr">
                <a:lnSpc>
                  <a:spcPts val="1547"/>
                </a:lnSpc>
              </a:pPr>
              <a:endParaRPr/>
            </a:p>
          </p:txBody>
        </p:sp>
      </p:grpSp>
      <p:grpSp>
        <p:nvGrpSpPr>
          <p:cNvPr id="5" name="Group 5"/>
          <p:cNvGrpSpPr/>
          <p:nvPr/>
        </p:nvGrpSpPr>
        <p:grpSpPr>
          <a:xfrm>
            <a:off x="9321073" y="314138"/>
            <a:ext cx="7770435" cy="4060878"/>
            <a:chOff x="0" y="0"/>
            <a:chExt cx="2046534" cy="1069532"/>
          </a:xfrm>
        </p:grpSpPr>
        <p:sp>
          <p:nvSpPr>
            <p:cNvPr id="6" name="Freeform 6"/>
            <p:cNvSpPr/>
            <p:nvPr/>
          </p:nvSpPr>
          <p:spPr>
            <a:xfrm>
              <a:off x="0" y="0"/>
              <a:ext cx="2046534" cy="1069532"/>
            </a:xfrm>
            <a:custGeom>
              <a:avLst/>
              <a:gdLst/>
              <a:ahLst/>
              <a:cxnLst/>
              <a:rect l="l" t="t" r="r" b="b"/>
              <a:pathLst>
                <a:path w="2046534" h="1069532">
                  <a:moveTo>
                    <a:pt x="50813" y="0"/>
                  </a:moveTo>
                  <a:lnTo>
                    <a:pt x="1995722" y="0"/>
                  </a:lnTo>
                  <a:cubicBezTo>
                    <a:pt x="2023785" y="0"/>
                    <a:pt x="2046534" y="22750"/>
                    <a:pt x="2046534" y="50813"/>
                  </a:cubicBezTo>
                  <a:lnTo>
                    <a:pt x="2046534" y="1018719"/>
                  </a:lnTo>
                  <a:cubicBezTo>
                    <a:pt x="2046534" y="1046782"/>
                    <a:pt x="2023785" y="1069532"/>
                    <a:pt x="1995722" y="1069532"/>
                  </a:cubicBezTo>
                  <a:lnTo>
                    <a:pt x="50813" y="1069532"/>
                  </a:lnTo>
                  <a:cubicBezTo>
                    <a:pt x="22750" y="1069532"/>
                    <a:pt x="0" y="1046782"/>
                    <a:pt x="0" y="1018719"/>
                  </a:cubicBezTo>
                  <a:lnTo>
                    <a:pt x="0" y="50813"/>
                  </a:lnTo>
                  <a:cubicBezTo>
                    <a:pt x="0" y="22750"/>
                    <a:pt x="22750" y="0"/>
                    <a:pt x="50813" y="0"/>
                  </a:cubicBezTo>
                  <a:close/>
                </a:path>
              </a:pathLst>
            </a:custGeom>
            <a:solidFill>
              <a:srgbClr val="669CEE">
                <a:alpha val="51765"/>
              </a:srgbClr>
            </a:solidFill>
          </p:spPr>
          <p:txBody>
            <a:bodyPr/>
            <a:lstStyle/>
            <a:p>
              <a:endParaRPr lang="en-GB"/>
            </a:p>
          </p:txBody>
        </p:sp>
        <p:sp>
          <p:nvSpPr>
            <p:cNvPr id="7" name="TextBox 7"/>
            <p:cNvSpPr txBox="1"/>
            <p:nvPr/>
          </p:nvSpPr>
          <p:spPr>
            <a:xfrm>
              <a:off x="0" y="-57150"/>
              <a:ext cx="2046534" cy="1126682"/>
            </a:xfrm>
            <a:prstGeom prst="rect">
              <a:avLst/>
            </a:prstGeom>
          </p:spPr>
          <p:txBody>
            <a:bodyPr lIns="50800" tIns="50800" rIns="50800" bIns="50800" rtlCol="0" anchor="ctr"/>
            <a:lstStyle/>
            <a:p>
              <a:pPr marL="0" lvl="0" indent="0" algn="ctr">
                <a:lnSpc>
                  <a:spcPts val="4376"/>
                </a:lnSpc>
                <a:spcBef>
                  <a:spcPct val="0"/>
                </a:spcBef>
              </a:pPr>
              <a:endParaRPr/>
            </a:p>
          </p:txBody>
        </p:sp>
      </p:grpSp>
      <p:sp>
        <p:nvSpPr>
          <p:cNvPr id="8" name="AutoShape 8"/>
          <p:cNvSpPr/>
          <p:nvPr/>
        </p:nvSpPr>
        <p:spPr>
          <a:xfrm flipH="1">
            <a:off x="8554510" y="-12741"/>
            <a:ext cx="0" cy="10299741"/>
          </a:xfrm>
          <a:prstGeom prst="line">
            <a:avLst/>
          </a:prstGeom>
          <a:ln w="19050" cap="flat">
            <a:solidFill>
              <a:srgbClr val="000000"/>
            </a:solidFill>
            <a:prstDash val="solid"/>
            <a:headEnd type="none" w="sm" len="sm"/>
            <a:tailEnd type="none" w="sm" len="sm"/>
          </a:ln>
        </p:spPr>
        <p:txBody>
          <a:bodyPr/>
          <a:lstStyle/>
          <a:p>
            <a:endParaRPr lang="en-GB"/>
          </a:p>
        </p:txBody>
      </p:sp>
      <p:grpSp>
        <p:nvGrpSpPr>
          <p:cNvPr id="9" name="Group 9"/>
          <p:cNvGrpSpPr/>
          <p:nvPr/>
        </p:nvGrpSpPr>
        <p:grpSpPr>
          <a:xfrm>
            <a:off x="0" y="3798059"/>
            <a:ext cx="8279908" cy="5130482"/>
            <a:chOff x="0" y="0"/>
            <a:chExt cx="2180717" cy="1351238"/>
          </a:xfrm>
        </p:grpSpPr>
        <p:sp>
          <p:nvSpPr>
            <p:cNvPr id="10" name="Freeform 10"/>
            <p:cNvSpPr/>
            <p:nvPr/>
          </p:nvSpPr>
          <p:spPr>
            <a:xfrm>
              <a:off x="0" y="0"/>
              <a:ext cx="2180717" cy="1351238"/>
            </a:xfrm>
            <a:custGeom>
              <a:avLst/>
              <a:gdLst/>
              <a:ahLst/>
              <a:cxnLst/>
              <a:rect l="l" t="t" r="r" b="b"/>
              <a:pathLst>
                <a:path w="2180717" h="1351238">
                  <a:moveTo>
                    <a:pt x="47686" y="0"/>
                  </a:moveTo>
                  <a:lnTo>
                    <a:pt x="2133030" y="0"/>
                  </a:lnTo>
                  <a:cubicBezTo>
                    <a:pt x="2159367" y="0"/>
                    <a:pt x="2180717" y="21350"/>
                    <a:pt x="2180717" y="47686"/>
                  </a:cubicBezTo>
                  <a:lnTo>
                    <a:pt x="2180717" y="1303552"/>
                  </a:lnTo>
                  <a:cubicBezTo>
                    <a:pt x="2180717" y="1329888"/>
                    <a:pt x="2159367" y="1351238"/>
                    <a:pt x="2133030" y="1351238"/>
                  </a:cubicBezTo>
                  <a:lnTo>
                    <a:pt x="47686" y="1351238"/>
                  </a:lnTo>
                  <a:cubicBezTo>
                    <a:pt x="21350" y="1351238"/>
                    <a:pt x="0" y="1329888"/>
                    <a:pt x="0" y="1303552"/>
                  </a:cubicBezTo>
                  <a:lnTo>
                    <a:pt x="0" y="47686"/>
                  </a:lnTo>
                  <a:cubicBezTo>
                    <a:pt x="0" y="21350"/>
                    <a:pt x="21350" y="0"/>
                    <a:pt x="47686" y="0"/>
                  </a:cubicBezTo>
                  <a:close/>
                </a:path>
              </a:pathLst>
            </a:custGeom>
            <a:solidFill>
              <a:srgbClr val="FBB378">
                <a:alpha val="46667"/>
              </a:srgbClr>
            </a:solidFill>
          </p:spPr>
          <p:txBody>
            <a:bodyPr/>
            <a:lstStyle/>
            <a:p>
              <a:endParaRPr lang="en-GB"/>
            </a:p>
          </p:txBody>
        </p:sp>
        <p:sp>
          <p:nvSpPr>
            <p:cNvPr id="11" name="TextBox 11"/>
            <p:cNvSpPr txBox="1"/>
            <p:nvPr/>
          </p:nvSpPr>
          <p:spPr>
            <a:xfrm>
              <a:off x="0" y="66675"/>
              <a:ext cx="2180717" cy="1284563"/>
            </a:xfrm>
            <a:prstGeom prst="rect">
              <a:avLst/>
            </a:prstGeom>
          </p:spPr>
          <p:txBody>
            <a:bodyPr lIns="50800" tIns="50800" rIns="50800" bIns="50800" rtlCol="0" anchor="ctr"/>
            <a:lstStyle/>
            <a:p>
              <a:pPr algn="ctr">
                <a:lnSpc>
                  <a:spcPts val="1547"/>
                </a:lnSpc>
              </a:pPr>
              <a:endParaRPr/>
            </a:p>
          </p:txBody>
        </p:sp>
      </p:grpSp>
      <p:sp>
        <p:nvSpPr>
          <p:cNvPr id="12" name="Freeform 12"/>
          <p:cNvSpPr/>
          <p:nvPr/>
        </p:nvSpPr>
        <p:spPr>
          <a:xfrm>
            <a:off x="9191966" y="4530545"/>
            <a:ext cx="3249016" cy="5415027"/>
          </a:xfrm>
          <a:custGeom>
            <a:avLst/>
            <a:gdLst/>
            <a:ahLst/>
            <a:cxnLst/>
            <a:rect l="l" t="t" r="r" b="b"/>
            <a:pathLst>
              <a:path w="3249016" h="5415027">
                <a:moveTo>
                  <a:pt x="0" y="0"/>
                </a:moveTo>
                <a:lnTo>
                  <a:pt x="3249016" y="0"/>
                </a:lnTo>
                <a:lnTo>
                  <a:pt x="3249016" y="5415027"/>
                </a:lnTo>
                <a:lnTo>
                  <a:pt x="0" y="5415027"/>
                </a:lnTo>
                <a:lnTo>
                  <a:pt x="0" y="0"/>
                </a:lnTo>
                <a:close/>
              </a:path>
            </a:pathLst>
          </a:custGeom>
          <a:blipFill>
            <a:blip>
              <a:alphaModFix amt="64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p:cNvSpPr txBox="1"/>
          <p:nvPr/>
        </p:nvSpPr>
        <p:spPr>
          <a:xfrm>
            <a:off x="230629" y="739718"/>
            <a:ext cx="5081114" cy="1568178"/>
          </a:xfrm>
          <a:prstGeom prst="rect">
            <a:avLst/>
          </a:prstGeom>
        </p:spPr>
        <p:txBody>
          <a:bodyPr lIns="0" tIns="0" rIns="0" bIns="0" rtlCol="0" anchor="t">
            <a:spAutoFit/>
          </a:bodyPr>
          <a:lstStyle/>
          <a:p>
            <a:pPr algn="l">
              <a:lnSpc>
                <a:spcPts val="11817"/>
              </a:lnSpc>
            </a:pPr>
            <a:r>
              <a:rPr lang="en-US" sz="11700" b="1" spc="-1228">
                <a:solidFill>
                  <a:srgbClr val="46526D"/>
                </a:solidFill>
                <a:latin typeface="Touvlo Bold"/>
                <a:ea typeface="Touvlo Bold"/>
                <a:cs typeface="Touvlo Bold"/>
                <a:sym typeface="Touvlo Bold"/>
              </a:rPr>
              <a:t>What is </a:t>
            </a:r>
          </a:p>
        </p:txBody>
      </p:sp>
      <p:sp>
        <p:nvSpPr>
          <p:cNvPr id="14" name="TextBox 14"/>
          <p:cNvSpPr txBox="1"/>
          <p:nvPr/>
        </p:nvSpPr>
        <p:spPr>
          <a:xfrm>
            <a:off x="640760" y="4014485"/>
            <a:ext cx="6552763" cy="4397494"/>
          </a:xfrm>
          <a:prstGeom prst="rect">
            <a:avLst/>
          </a:prstGeom>
        </p:spPr>
        <p:txBody>
          <a:bodyPr lIns="0" tIns="0" rIns="0" bIns="0" rtlCol="0" anchor="t">
            <a:spAutoFit/>
          </a:bodyPr>
          <a:lstStyle/>
          <a:p>
            <a:pPr algn="l">
              <a:lnSpc>
                <a:spcPts val="4376"/>
              </a:lnSpc>
              <a:spcBef>
                <a:spcPct val="0"/>
              </a:spcBef>
            </a:pPr>
            <a:r>
              <a:rPr lang="en-US" sz="3125" spc="-125">
                <a:solidFill>
                  <a:srgbClr val="C75026"/>
                </a:solidFill>
                <a:latin typeface="Touvlo"/>
                <a:ea typeface="Touvlo"/>
                <a:cs typeface="Touvlo"/>
                <a:sym typeface="Touvlo"/>
              </a:rPr>
              <a:t>Ageing is a natural and lifelong process of growing older that involves physical, psychological, and social changes over time. It affects the body, mind, and everyday life as people move through different stages of life. (World Health Organization, 2024)</a:t>
            </a:r>
          </a:p>
        </p:txBody>
      </p:sp>
      <p:sp>
        <p:nvSpPr>
          <p:cNvPr id="15" name="TextBox 15"/>
          <p:cNvSpPr txBox="1"/>
          <p:nvPr/>
        </p:nvSpPr>
        <p:spPr>
          <a:xfrm>
            <a:off x="2288200" y="1901022"/>
            <a:ext cx="5346737" cy="1568189"/>
          </a:xfrm>
          <a:prstGeom prst="rect">
            <a:avLst/>
          </a:prstGeom>
        </p:spPr>
        <p:txBody>
          <a:bodyPr lIns="0" tIns="0" rIns="0" bIns="0" rtlCol="0" anchor="t">
            <a:spAutoFit/>
          </a:bodyPr>
          <a:lstStyle/>
          <a:p>
            <a:pPr algn="l">
              <a:lnSpc>
                <a:spcPts val="11817"/>
              </a:lnSpc>
            </a:pPr>
            <a:r>
              <a:rPr lang="en-US" sz="11700" i="1" spc="-573">
                <a:solidFill>
                  <a:srgbClr val="46526D"/>
                </a:solidFill>
                <a:latin typeface="Touvlo Italics"/>
                <a:ea typeface="Touvlo Italics"/>
                <a:cs typeface="Touvlo Italics"/>
                <a:sym typeface="Touvlo Italics"/>
              </a:rPr>
              <a:t>Ageing?</a:t>
            </a:r>
          </a:p>
        </p:txBody>
      </p:sp>
      <p:sp>
        <p:nvSpPr>
          <p:cNvPr id="16" name="TextBox 16"/>
          <p:cNvSpPr txBox="1"/>
          <p:nvPr/>
        </p:nvSpPr>
        <p:spPr>
          <a:xfrm>
            <a:off x="9929909" y="1222192"/>
            <a:ext cx="6552763" cy="2187622"/>
          </a:xfrm>
          <a:prstGeom prst="rect">
            <a:avLst/>
          </a:prstGeom>
        </p:spPr>
        <p:txBody>
          <a:bodyPr lIns="0" tIns="0" rIns="0" bIns="0" rtlCol="0" anchor="t">
            <a:spAutoFit/>
          </a:bodyPr>
          <a:lstStyle/>
          <a:p>
            <a:pPr algn="l">
              <a:lnSpc>
                <a:spcPts val="4376"/>
              </a:lnSpc>
              <a:spcBef>
                <a:spcPct val="0"/>
              </a:spcBef>
            </a:pPr>
            <a:r>
              <a:rPr lang="en-US" sz="3125" b="1" spc="-125">
                <a:solidFill>
                  <a:srgbClr val="46526D"/>
                </a:solidFill>
                <a:latin typeface="Touvlo Bold"/>
                <a:ea typeface="Touvlo Bold"/>
                <a:cs typeface="Touvlo Bold"/>
                <a:sym typeface="Touvlo Bold"/>
              </a:rPr>
              <a:t> Key Facts and Stats, (2026) states that ageism is prejudice, discrimination, or unfair treatment based on age</a:t>
            </a:r>
          </a:p>
        </p:txBody>
      </p:sp>
      <p:grpSp>
        <p:nvGrpSpPr>
          <p:cNvPr id="17" name="Group 17"/>
          <p:cNvGrpSpPr/>
          <p:nvPr/>
        </p:nvGrpSpPr>
        <p:grpSpPr>
          <a:xfrm rot="-5400000">
            <a:off x="15659735" y="-41316"/>
            <a:ext cx="2863545" cy="2863545"/>
            <a:chOff x="0" y="0"/>
            <a:chExt cx="558800" cy="558800"/>
          </a:xfrm>
        </p:grpSpPr>
        <p:sp>
          <p:nvSpPr>
            <p:cNvPr id="18" name="Freeform 18"/>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440704">
                <a:alpha val="35686"/>
              </a:srgbClr>
            </a:solidFill>
            <a:ln cap="sq">
              <a:noFill/>
              <a:prstDash val="solid"/>
              <a:miter/>
            </a:ln>
          </p:spPr>
          <p:txBody>
            <a:bodyPr/>
            <a:lstStyle/>
            <a:p>
              <a:endParaRPr lang="en-GB"/>
            </a:p>
          </p:txBody>
        </p:sp>
        <p:sp>
          <p:nvSpPr>
            <p:cNvPr id="19" name="TextBox 19"/>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20" name="TextBox 20"/>
          <p:cNvSpPr txBox="1"/>
          <p:nvPr/>
        </p:nvSpPr>
        <p:spPr>
          <a:xfrm>
            <a:off x="11006195" y="6850693"/>
            <a:ext cx="5081114" cy="1568178"/>
          </a:xfrm>
          <a:prstGeom prst="rect">
            <a:avLst/>
          </a:prstGeom>
        </p:spPr>
        <p:txBody>
          <a:bodyPr lIns="0" tIns="0" rIns="0" bIns="0" rtlCol="0" anchor="t">
            <a:spAutoFit/>
          </a:bodyPr>
          <a:lstStyle/>
          <a:p>
            <a:pPr algn="l">
              <a:lnSpc>
                <a:spcPts val="11817"/>
              </a:lnSpc>
            </a:pPr>
            <a:r>
              <a:rPr lang="en-US" sz="11700" b="1" spc="-1228">
                <a:solidFill>
                  <a:srgbClr val="C75026"/>
                </a:solidFill>
                <a:latin typeface="Touvlo Bold"/>
                <a:ea typeface="Touvlo Bold"/>
                <a:cs typeface="Touvlo Bold"/>
                <a:sym typeface="Touvlo Bold"/>
              </a:rPr>
              <a:t>What is </a:t>
            </a:r>
          </a:p>
        </p:txBody>
      </p:sp>
      <p:sp>
        <p:nvSpPr>
          <p:cNvPr id="21" name="TextBox 21"/>
          <p:cNvSpPr txBox="1"/>
          <p:nvPr/>
        </p:nvSpPr>
        <p:spPr>
          <a:xfrm>
            <a:off x="12572903" y="8011997"/>
            <a:ext cx="5346737" cy="1568189"/>
          </a:xfrm>
          <a:prstGeom prst="rect">
            <a:avLst/>
          </a:prstGeom>
        </p:spPr>
        <p:txBody>
          <a:bodyPr lIns="0" tIns="0" rIns="0" bIns="0" rtlCol="0" anchor="t">
            <a:spAutoFit/>
          </a:bodyPr>
          <a:lstStyle/>
          <a:p>
            <a:pPr algn="l">
              <a:lnSpc>
                <a:spcPts val="11817"/>
              </a:lnSpc>
            </a:pPr>
            <a:r>
              <a:rPr lang="en-US" sz="11700" i="1" spc="-573">
                <a:solidFill>
                  <a:srgbClr val="C75026"/>
                </a:solidFill>
                <a:latin typeface="Touvlo Italics"/>
                <a:ea typeface="Touvlo Italics"/>
                <a:cs typeface="Touvlo Italics"/>
                <a:sym typeface="Touvlo Italics"/>
              </a:rPr>
              <a:t>Ageism?</a:t>
            </a:r>
          </a:p>
        </p:txBody>
      </p:sp>
      <p:pic>
        <p:nvPicPr>
          <p:cNvPr id="33" name="Audio 32">
            <a:hlinkClick r:id="" action="ppaction://media"/>
            <a:extLst>
              <a:ext uri="{FF2B5EF4-FFF2-40B4-BE49-F238E27FC236}">
                <a16:creationId xmlns:a16="http://schemas.microsoft.com/office/drawing/2014/main" id="{BC8EC403-788B-EEC0-10DC-2A4FCC3B4B5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5570"/>
    </mc:Choice>
    <mc:Fallback>
      <p:transition spd="slow" advTm="95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sp>
        <p:nvSpPr>
          <p:cNvPr id="2" name="AutoShape 2"/>
          <p:cNvSpPr/>
          <p:nvPr/>
        </p:nvSpPr>
        <p:spPr>
          <a:xfrm>
            <a:off x="6316684" y="9582150"/>
            <a:ext cx="11353996" cy="0"/>
          </a:xfrm>
          <a:prstGeom prst="line">
            <a:avLst/>
          </a:prstGeom>
          <a:ln w="19050" cap="flat">
            <a:solidFill>
              <a:srgbClr val="000000"/>
            </a:solidFill>
            <a:prstDash val="solid"/>
            <a:headEnd type="none" w="sm" len="sm"/>
            <a:tailEnd type="none" w="sm" len="sm"/>
          </a:ln>
        </p:spPr>
        <p:txBody>
          <a:bodyPr/>
          <a:lstStyle/>
          <a:p>
            <a:endParaRPr lang="en-GB"/>
          </a:p>
        </p:txBody>
      </p:sp>
      <p:sp>
        <p:nvSpPr>
          <p:cNvPr id="3" name="AutoShape 3"/>
          <p:cNvSpPr/>
          <p:nvPr/>
        </p:nvSpPr>
        <p:spPr>
          <a:xfrm>
            <a:off x="538392" y="9582150"/>
            <a:ext cx="6083803" cy="0"/>
          </a:xfrm>
          <a:prstGeom prst="line">
            <a:avLst/>
          </a:prstGeom>
          <a:ln w="19050" cap="flat">
            <a:solidFill>
              <a:srgbClr val="000000"/>
            </a:solidFill>
            <a:prstDash val="solid"/>
            <a:headEnd type="none" w="sm" len="sm"/>
            <a:tailEnd type="none" w="sm" len="sm"/>
          </a:ln>
        </p:spPr>
        <p:txBody>
          <a:bodyPr/>
          <a:lstStyle/>
          <a:p>
            <a:endParaRPr lang="en-GB"/>
          </a:p>
        </p:txBody>
      </p:sp>
      <p:sp>
        <p:nvSpPr>
          <p:cNvPr id="4" name="AutoShape 4"/>
          <p:cNvSpPr/>
          <p:nvPr/>
        </p:nvSpPr>
        <p:spPr>
          <a:xfrm>
            <a:off x="2499177" y="7854416"/>
            <a:ext cx="0" cy="577883"/>
          </a:xfrm>
          <a:prstGeom prst="line">
            <a:avLst/>
          </a:prstGeom>
          <a:ln w="19050" cap="flat">
            <a:solidFill>
              <a:srgbClr val="E0C060"/>
            </a:solidFill>
            <a:prstDash val="solid"/>
            <a:headEnd type="none" w="sm" len="sm"/>
            <a:tailEnd type="none" w="sm" len="sm"/>
          </a:ln>
        </p:spPr>
        <p:txBody>
          <a:bodyPr/>
          <a:lstStyle/>
          <a:p>
            <a:endParaRPr lang="en-GB"/>
          </a:p>
        </p:txBody>
      </p:sp>
      <p:sp>
        <p:nvSpPr>
          <p:cNvPr id="5" name="AutoShape 5"/>
          <p:cNvSpPr/>
          <p:nvPr/>
        </p:nvSpPr>
        <p:spPr>
          <a:xfrm>
            <a:off x="14902779" y="7115596"/>
            <a:ext cx="0" cy="577883"/>
          </a:xfrm>
          <a:prstGeom prst="line">
            <a:avLst/>
          </a:prstGeom>
          <a:ln w="19050" cap="flat">
            <a:solidFill>
              <a:srgbClr val="E0C060"/>
            </a:solidFill>
            <a:prstDash val="solid"/>
            <a:headEnd type="none" w="sm" len="sm"/>
            <a:tailEnd type="none" w="sm" len="sm"/>
          </a:ln>
        </p:spPr>
        <p:txBody>
          <a:bodyPr/>
          <a:lstStyle/>
          <a:p>
            <a:endParaRPr lang="en-GB"/>
          </a:p>
        </p:txBody>
      </p:sp>
      <p:sp>
        <p:nvSpPr>
          <p:cNvPr id="6" name="Freeform 6"/>
          <p:cNvSpPr/>
          <p:nvPr/>
        </p:nvSpPr>
        <p:spPr>
          <a:xfrm>
            <a:off x="13666035" y="0"/>
            <a:ext cx="1070600" cy="1070600"/>
          </a:xfrm>
          <a:custGeom>
            <a:avLst/>
            <a:gdLst/>
            <a:ahLst/>
            <a:cxnLst/>
            <a:rect l="l" t="t" r="r" b="b"/>
            <a:pathLst>
              <a:path w="1070600" h="1070600">
                <a:moveTo>
                  <a:pt x="0" y="0"/>
                </a:moveTo>
                <a:lnTo>
                  <a:pt x="1070600" y="0"/>
                </a:lnTo>
                <a:lnTo>
                  <a:pt x="1070600" y="1070600"/>
                </a:lnTo>
                <a:lnTo>
                  <a:pt x="0" y="10706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270830" y="2720111"/>
            <a:ext cx="738820" cy="738820"/>
          </a:xfrm>
          <a:custGeom>
            <a:avLst/>
            <a:gdLst/>
            <a:ahLst/>
            <a:cxnLst/>
            <a:rect l="l" t="t" r="r" b="b"/>
            <a:pathLst>
              <a:path w="738820" h="738820">
                <a:moveTo>
                  <a:pt x="0" y="0"/>
                </a:moveTo>
                <a:lnTo>
                  <a:pt x="738820" y="0"/>
                </a:lnTo>
                <a:lnTo>
                  <a:pt x="738820" y="738820"/>
                </a:lnTo>
                <a:lnTo>
                  <a:pt x="0" y="73882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8" name="Group 8"/>
          <p:cNvGrpSpPr/>
          <p:nvPr/>
        </p:nvGrpSpPr>
        <p:grpSpPr>
          <a:xfrm rot="-5400000">
            <a:off x="16046933" y="-183667"/>
            <a:ext cx="2424734" cy="2424734"/>
            <a:chOff x="0" y="0"/>
            <a:chExt cx="558800" cy="558800"/>
          </a:xfrm>
        </p:grpSpPr>
        <p:sp>
          <p:nvSpPr>
            <p:cNvPr id="9" name="Freeform 9"/>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txBody>
            <a:bodyPr/>
            <a:lstStyle/>
            <a:p>
              <a:endParaRPr lang="en-GB"/>
            </a:p>
          </p:txBody>
        </p:sp>
        <p:sp>
          <p:nvSpPr>
            <p:cNvPr id="10" name="TextBox 10"/>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grpSp>
        <p:nvGrpSpPr>
          <p:cNvPr id="11" name="Group 11"/>
          <p:cNvGrpSpPr/>
          <p:nvPr/>
        </p:nvGrpSpPr>
        <p:grpSpPr>
          <a:xfrm>
            <a:off x="872806" y="2998506"/>
            <a:ext cx="7457891" cy="6432533"/>
            <a:chOff x="0" y="0"/>
            <a:chExt cx="1964218" cy="1694165"/>
          </a:xfrm>
        </p:grpSpPr>
        <p:sp>
          <p:nvSpPr>
            <p:cNvPr id="12" name="Freeform 12"/>
            <p:cNvSpPr/>
            <p:nvPr/>
          </p:nvSpPr>
          <p:spPr>
            <a:xfrm>
              <a:off x="0" y="0"/>
              <a:ext cx="1964218" cy="1694165"/>
            </a:xfrm>
            <a:custGeom>
              <a:avLst/>
              <a:gdLst/>
              <a:ahLst/>
              <a:cxnLst/>
              <a:rect l="l" t="t" r="r" b="b"/>
              <a:pathLst>
                <a:path w="1964218" h="1694165">
                  <a:moveTo>
                    <a:pt x="73704" y="0"/>
                  </a:moveTo>
                  <a:lnTo>
                    <a:pt x="1890514" y="0"/>
                  </a:lnTo>
                  <a:cubicBezTo>
                    <a:pt x="1910062" y="0"/>
                    <a:pt x="1928809" y="7765"/>
                    <a:pt x="1942631" y="21587"/>
                  </a:cubicBezTo>
                  <a:cubicBezTo>
                    <a:pt x="1956453" y="35410"/>
                    <a:pt x="1964218" y="54156"/>
                    <a:pt x="1964218" y="73704"/>
                  </a:cubicBezTo>
                  <a:lnTo>
                    <a:pt x="1964218" y="1620461"/>
                  </a:lnTo>
                  <a:cubicBezTo>
                    <a:pt x="1964218" y="1661167"/>
                    <a:pt x="1931220" y="1694165"/>
                    <a:pt x="1890514" y="1694165"/>
                  </a:cubicBezTo>
                  <a:lnTo>
                    <a:pt x="73704" y="1694165"/>
                  </a:lnTo>
                  <a:cubicBezTo>
                    <a:pt x="32998" y="1694165"/>
                    <a:pt x="0" y="1661167"/>
                    <a:pt x="0" y="1620461"/>
                  </a:cubicBezTo>
                  <a:lnTo>
                    <a:pt x="0" y="73704"/>
                  </a:lnTo>
                  <a:cubicBezTo>
                    <a:pt x="0" y="32998"/>
                    <a:pt x="32998" y="0"/>
                    <a:pt x="73704" y="0"/>
                  </a:cubicBezTo>
                  <a:close/>
                </a:path>
              </a:pathLst>
            </a:custGeom>
            <a:solidFill>
              <a:srgbClr val="E0C060"/>
            </a:solidFill>
          </p:spPr>
          <p:txBody>
            <a:bodyPr/>
            <a:lstStyle/>
            <a:p>
              <a:endParaRPr lang="en-GB"/>
            </a:p>
          </p:txBody>
        </p:sp>
        <p:sp>
          <p:nvSpPr>
            <p:cNvPr id="13" name="TextBox 13"/>
            <p:cNvSpPr txBox="1"/>
            <p:nvPr/>
          </p:nvSpPr>
          <p:spPr>
            <a:xfrm>
              <a:off x="0" y="-28575"/>
              <a:ext cx="1964218" cy="1722740"/>
            </a:xfrm>
            <a:prstGeom prst="rect">
              <a:avLst/>
            </a:prstGeom>
          </p:spPr>
          <p:txBody>
            <a:bodyPr lIns="12700" tIns="12700" rIns="12700" bIns="12700" rtlCol="0" anchor="t"/>
            <a:lstStyle/>
            <a:p>
              <a:pPr algn="l">
                <a:lnSpc>
                  <a:spcPts val="2944"/>
                </a:lnSpc>
              </a:pPr>
              <a:endParaRPr/>
            </a:p>
            <a:p>
              <a:pPr marL="496571" lvl="1" indent="-248285" algn="l">
                <a:lnSpc>
                  <a:spcPts val="2944"/>
                </a:lnSpc>
                <a:buFont typeface="Arial"/>
                <a:buChar char="•"/>
              </a:pPr>
              <a:r>
                <a:rPr lang="en-US" sz="2300" spc="-92">
                  <a:solidFill>
                    <a:srgbClr val="000000"/>
                  </a:solidFill>
                  <a:latin typeface="Touvlo"/>
                  <a:ea typeface="Touvlo"/>
                  <a:cs typeface="Touvlo"/>
                  <a:sym typeface="Touvlo"/>
                </a:rPr>
                <a:t>Japan has one of the oldest populations in the world , high life expectancy and large population aged 65+.</a:t>
              </a:r>
            </a:p>
            <a:p>
              <a:pPr algn="l">
                <a:lnSpc>
                  <a:spcPts val="2944"/>
                </a:lnSpc>
              </a:pPr>
              <a:endParaRPr lang="en-US" sz="2300" spc="-92">
                <a:solidFill>
                  <a:srgbClr val="000000"/>
                </a:solidFill>
                <a:latin typeface="Touvlo"/>
                <a:ea typeface="Touvlo"/>
                <a:cs typeface="Touvlo"/>
                <a:sym typeface="Touvlo"/>
              </a:endParaRPr>
            </a:p>
            <a:p>
              <a:pPr marL="496571" lvl="1" indent="-248285" algn="l">
                <a:lnSpc>
                  <a:spcPts val="2944"/>
                </a:lnSpc>
                <a:buFont typeface="Arial"/>
                <a:buChar char="•"/>
              </a:pPr>
              <a:r>
                <a:rPr lang="en-US" sz="2300" spc="-92">
                  <a:solidFill>
                    <a:srgbClr val="000000"/>
                  </a:solidFill>
                  <a:latin typeface="Touvlo"/>
                  <a:ea typeface="Touvlo"/>
                  <a:cs typeface="Touvlo"/>
                  <a:sym typeface="Touvlo"/>
                </a:rPr>
                <a:t>Focus on technology and healthy lifestyles (Curry, Castle-Clarke and Hemmings, 2018).</a:t>
              </a:r>
            </a:p>
            <a:p>
              <a:pPr algn="l">
                <a:lnSpc>
                  <a:spcPts val="2944"/>
                </a:lnSpc>
              </a:pPr>
              <a:endParaRPr lang="en-US" sz="2300" spc="-92">
                <a:solidFill>
                  <a:srgbClr val="000000"/>
                </a:solidFill>
                <a:latin typeface="Touvlo"/>
                <a:ea typeface="Touvlo"/>
                <a:cs typeface="Touvlo"/>
                <a:sym typeface="Touvlo"/>
              </a:endParaRPr>
            </a:p>
            <a:p>
              <a:pPr marL="496571" lvl="1" indent="-248285" algn="l">
                <a:lnSpc>
                  <a:spcPts val="2944"/>
                </a:lnSpc>
                <a:buFont typeface="Arial"/>
                <a:buChar char="•"/>
              </a:pPr>
              <a:r>
                <a:rPr lang="en-US" sz="2300" spc="-92">
                  <a:solidFill>
                    <a:srgbClr val="000000"/>
                  </a:solidFill>
                  <a:latin typeface="Touvlo"/>
                  <a:ea typeface="Touvlo"/>
                  <a:cs typeface="Touvlo"/>
                  <a:sym typeface="Touvlo"/>
                </a:rPr>
                <a:t>Comprehensive long-term care insurance (LTCI) is mandatory for everyone over 40.</a:t>
              </a:r>
            </a:p>
            <a:p>
              <a:pPr algn="l">
                <a:lnSpc>
                  <a:spcPts val="2944"/>
                </a:lnSpc>
              </a:pPr>
              <a:endParaRPr lang="en-US" sz="2300" spc="-92">
                <a:solidFill>
                  <a:srgbClr val="000000"/>
                </a:solidFill>
                <a:latin typeface="Touvlo"/>
                <a:ea typeface="Touvlo"/>
                <a:cs typeface="Touvlo"/>
                <a:sym typeface="Touvlo"/>
              </a:endParaRPr>
            </a:p>
            <a:p>
              <a:pPr marL="496571" lvl="1" indent="-248285" algn="l">
                <a:lnSpc>
                  <a:spcPts val="2944"/>
                </a:lnSpc>
                <a:buFont typeface="Arial"/>
                <a:buChar char="•"/>
              </a:pPr>
              <a:r>
                <a:rPr lang="en-US" sz="2300" spc="-92">
                  <a:solidFill>
                    <a:srgbClr val="000000"/>
                  </a:solidFill>
                  <a:latin typeface="Touvlo"/>
                  <a:ea typeface="Touvlo"/>
                  <a:cs typeface="Touvlo"/>
                  <a:sym typeface="Touvlo"/>
                </a:rPr>
                <a:t>Uses robotic care systems and age-friendly transport. </a:t>
              </a:r>
            </a:p>
            <a:p>
              <a:pPr algn="l">
                <a:lnSpc>
                  <a:spcPts val="2944"/>
                </a:lnSpc>
              </a:pPr>
              <a:endParaRPr lang="en-US" sz="2300" spc="-92">
                <a:solidFill>
                  <a:srgbClr val="000000"/>
                </a:solidFill>
                <a:latin typeface="Touvlo"/>
                <a:ea typeface="Touvlo"/>
                <a:cs typeface="Touvlo"/>
                <a:sym typeface="Touvlo"/>
              </a:endParaRPr>
            </a:p>
            <a:p>
              <a:pPr marL="496571" lvl="1" indent="-248285" algn="l">
                <a:lnSpc>
                  <a:spcPts val="2944"/>
                </a:lnSpc>
                <a:buFont typeface="Arial"/>
                <a:buChar char="•"/>
              </a:pPr>
              <a:r>
                <a:rPr lang="en-US" sz="2300" spc="-92">
                  <a:solidFill>
                    <a:srgbClr val="000000"/>
                  </a:solidFill>
                  <a:latin typeface="Touvlo"/>
                  <a:ea typeface="Touvlo"/>
                  <a:cs typeface="Touvlo"/>
                  <a:sym typeface="Touvlo"/>
                </a:rPr>
                <a:t>Strong community / family support. </a:t>
              </a:r>
            </a:p>
            <a:p>
              <a:pPr algn="l">
                <a:lnSpc>
                  <a:spcPts val="2944"/>
                </a:lnSpc>
              </a:pPr>
              <a:endParaRPr lang="en-US" sz="2300" spc="-92">
                <a:solidFill>
                  <a:srgbClr val="000000"/>
                </a:solidFill>
                <a:latin typeface="Touvlo"/>
                <a:ea typeface="Touvlo"/>
                <a:cs typeface="Touvlo"/>
                <a:sym typeface="Touvlo"/>
              </a:endParaRPr>
            </a:p>
            <a:p>
              <a:pPr marL="496571" lvl="1" indent="-248285" algn="l">
                <a:lnSpc>
                  <a:spcPts val="2944"/>
                </a:lnSpc>
                <a:buFont typeface="Arial"/>
                <a:buChar char="•"/>
              </a:pPr>
              <a:r>
                <a:rPr lang="en-US" sz="2300" spc="-92">
                  <a:solidFill>
                    <a:srgbClr val="000000"/>
                  </a:solidFill>
                  <a:latin typeface="Touvlo"/>
                  <a:ea typeface="Touvlo"/>
                  <a:cs typeface="Touvlo"/>
                  <a:sym typeface="Touvlo"/>
                </a:rPr>
                <a:t>Older people are highly respected in society.</a:t>
              </a:r>
            </a:p>
            <a:p>
              <a:pPr algn="ctr">
                <a:lnSpc>
                  <a:spcPts val="2944"/>
                </a:lnSpc>
              </a:pPr>
              <a:endParaRPr lang="en-US" sz="2300" spc="-92">
                <a:solidFill>
                  <a:srgbClr val="000000"/>
                </a:solidFill>
                <a:latin typeface="Touvlo"/>
                <a:ea typeface="Touvlo"/>
                <a:cs typeface="Touvlo"/>
                <a:sym typeface="Touvlo"/>
              </a:endParaRPr>
            </a:p>
          </p:txBody>
        </p:sp>
      </p:grpSp>
      <p:grpSp>
        <p:nvGrpSpPr>
          <p:cNvPr id="14" name="Group 14"/>
          <p:cNvGrpSpPr/>
          <p:nvPr/>
        </p:nvGrpSpPr>
        <p:grpSpPr>
          <a:xfrm>
            <a:off x="10664065" y="2720111"/>
            <a:ext cx="5382868" cy="4735627"/>
            <a:chOff x="0" y="0"/>
            <a:chExt cx="1417710" cy="1247243"/>
          </a:xfrm>
        </p:grpSpPr>
        <p:sp>
          <p:nvSpPr>
            <p:cNvPr id="15" name="Freeform 15"/>
            <p:cNvSpPr/>
            <p:nvPr/>
          </p:nvSpPr>
          <p:spPr>
            <a:xfrm>
              <a:off x="0" y="0"/>
              <a:ext cx="1417710" cy="1247243"/>
            </a:xfrm>
            <a:custGeom>
              <a:avLst/>
              <a:gdLst/>
              <a:ahLst/>
              <a:cxnLst/>
              <a:rect l="l" t="t" r="r" b="b"/>
              <a:pathLst>
                <a:path w="1417710" h="1247243">
                  <a:moveTo>
                    <a:pt x="102116" y="0"/>
                  </a:moveTo>
                  <a:lnTo>
                    <a:pt x="1315594" y="0"/>
                  </a:lnTo>
                  <a:cubicBezTo>
                    <a:pt x="1342677" y="0"/>
                    <a:pt x="1368651" y="10759"/>
                    <a:pt x="1387801" y="29909"/>
                  </a:cubicBezTo>
                  <a:cubicBezTo>
                    <a:pt x="1406952" y="49059"/>
                    <a:pt x="1417710" y="75033"/>
                    <a:pt x="1417710" y="102116"/>
                  </a:cubicBezTo>
                  <a:lnTo>
                    <a:pt x="1417710" y="1145127"/>
                  </a:lnTo>
                  <a:cubicBezTo>
                    <a:pt x="1417710" y="1201524"/>
                    <a:pt x="1371991" y="1247243"/>
                    <a:pt x="1315594" y="1247243"/>
                  </a:cubicBezTo>
                  <a:lnTo>
                    <a:pt x="102116" y="1247243"/>
                  </a:lnTo>
                  <a:cubicBezTo>
                    <a:pt x="45719" y="1247243"/>
                    <a:pt x="0" y="1201524"/>
                    <a:pt x="0" y="1145127"/>
                  </a:cubicBezTo>
                  <a:lnTo>
                    <a:pt x="0" y="102116"/>
                  </a:lnTo>
                  <a:cubicBezTo>
                    <a:pt x="0" y="45719"/>
                    <a:pt x="45719" y="0"/>
                    <a:pt x="102116" y="0"/>
                  </a:cubicBezTo>
                  <a:close/>
                </a:path>
              </a:pathLst>
            </a:custGeom>
            <a:solidFill>
              <a:srgbClr val="F6996C"/>
            </a:solidFill>
          </p:spPr>
          <p:txBody>
            <a:bodyPr/>
            <a:lstStyle/>
            <a:p>
              <a:endParaRPr lang="en-GB"/>
            </a:p>
          </p:txBody>
        </p:sp>
        <p:sp>
          <p:nvSpPr>
            <p:cNvPr id="16" name="TextBox 16"/>
            <p:cNvSpPr txBox="1"/>
            <p:nvPr/>
          </p:nvSpPr>
          <p:spPr>
            <a:xfrm>
              <a:off x="0" y="-28575"/>
              <a:ext cx="1417710" cy="1275818"/>
            </a:xfrm>
            <a:prstGeom prst="rect">
              <a:avLst/>
            </a:prstGeom>
          </p:spPr>
          <p:txBody>
            <a:bodyPr lIns="12700" tIns="12700" rIns="12700" bIns="12700" rtlCol="0" anchor="t"/>
            <a:lstStyle/>
            <a:p>
              <a:pPr algn="l">
                <a:lnSpc>
                  <a:spcPts val="2944"/>
                </a:lnSpc>
              </a:pPr>
              <a:endParaRPr/>
            </a:p>
            <a:p>
              <a:pPr marL="496571" lvl="1" indent="-248285" algn="l">
                <a:lnSpc>
                  <a:spcPts val="2944"/>
                </a:lnSpc>
                <a:buFont typeface="Arial"/>
                <a:buChar char="•"/>
              </a:pPr>
              <a:r>
                <a:rPr lang="en-US" sz="2300" spc="-92">
                  <a:solidFill>
                    <a:srgbClr val="000000"/>
                  </a:solidFill>
                  <a:latin typeface="Touvlo"/>
                  <a:ea typeface="Touvlo"/>
                  <a:cs typeface="Touvlo"/>
                  <a:sym typeface="Touvlo"/>
                </a:rPr>
                <a:t>The UK older population relies on the NHS and social care services (Bottery, 2019).</a:t>
              </a:r>
            </a:p>
            <a:p>
              <a:pPr algn="l">
                <a:lnSpc>
                  <a:spcPts val="2944"/>
                </a:lnSpc>
              </a:pPr>
              <a:endParaRPr lang="en-US" sz="2300" spc="-92">
                <a:solidFill>
                  <a:srgbClr val="000000"/>
                </a:solidFill>
                <a:latin typeface="Touvlo"/>
                <a:ea typeface="Touvlo"/>
                <a:cs typeface="Touvlo"/>
                <a:sym typeface="Touvlo"/>
              </a:endParaRPr>
            </a:p>
            <a:p>
              <a:pPr marL="496571" lvl="1" indent="-248285" algn="l">
                <a:lnSpc>
                  <a:spcPts val="2944"/>
                </a:lnSpc>
                <a:buFont typeface="Arial"/>
                <a:buChar char="•"/>
              </a:pPr>
              <a:r>
                <a:rPr lang="en-US" sz="2300" spc="-92">
                  <a:solidFill>
                    <a:srgbClr val="000000"/>
                  </a:solidFill>
                  <a:latin typeface="Touvlo"/>
                  <a:ea typeface="Touvlo"/>
                  <a:cs typeface="Touvlo"/>
                  <a:sym typeface="Touvlo"/>
                </a:rPr>
                <a:t>Higher rates of long-term illnesses such as obesity and dementia, loneliness.</a:t>
              </a:r>
            </a:p>
            <a:p>
              <a:pPr algn="l">
                <a:lnSpc>
                  <a:spcPts val="2944"/>
                </a:lnSpc>
              </a:pPr>
              <a:endParaRPr lang="en-US" sz="2300" spc="-92">
                <a:solidFill>
                  <a:srgbClr val="000000"/>
                </a:solidFill>
                <a:latin typeface="Touvlo"/>
                <a:ea typeface="Touvlo"/>
                <a:cs typeface="Touvlo"/>
                <a:sym typeface="Touvlo"/>
              </a:endParaRPr>
            </a:p>
            <a:p>
              <a:pPr marL="496571" lvl="1" indent="-248285" algn="l">
                <a:lnSpc>
                  <a:spcPts val="2944"/>
                </a:lnSpc>
                <a:buFont typeface="Arial"/>
                <a:buChar char="•"/>
              </a:pPr>
              <a:r>
                <a:rPr lang="en-US" sz="2300" spc="-92">
                  <a:solidFill>
                    <a:srgbClr val="000000"/>
                  </a:solidFill>
                  <a:latin typeface="Touvlo"/>
                  <a:ea typeface="Touvlo"/>
                  <a:cs typeface="Touvlo"/>
                  <a:sym typeface="Touvlo"/>
                </a:rPr>
                <a:t>Subject to local council budgets constraints.</a:t>
              </a:r>
            </a:p>
            <a:p>
              <a:pPr algn="ctr">
                <a:lnSpc>
                  <a:spcPts val="2944"/>
                </a:lnSpc>
              </a:pPr>
              <a:endParaRPr lang="en-US" sz="2300" spc="-92">
                <a:solidFill>
                  <a:srgbClr val="000000"/>
                </a:solidFill>
                <a:latin typeface="Touvlo"/>
                <a:ea typeface="Touvlo"/>
                <a:cs typeface="Touvlo"/>
                <a:sym typeface="Touvlo"/>
              </a:endParaRPr>
            </a:p>
          </p:txBody>
        </p:sp>
      </p:grpSp>
      <p:sp>
        <p:nvSpPr>
          <p:cNvPr id="17" name="TextBox 17"/>
          <p:cNvSpPr txBox="1"/>
          <p:nvPr/>
        </p:nvSpPr>
        <p:spPr>
          <a:xfrm>
            <a:off x="1255343" y="1730480"/>
            <a:ext cx="10547987" cy="1069326"/>
          </a:xfrm>
          <a:prstGeom prst="rect">
            <a:avLst/>
          </a:prstGeom>
        </p:spPr>
        <p:txBody>
          <a:bodyPr lIns="0" tIns="0" rIns="0" bIns="0" rtlCol="0" anchor="t">
            <a:spAutoFit/>
          </a:bodyPr>
          <a:lstStyle/>
          <a:p>
            <a:pPr algn="l">
              <a:lnSpc>
                <a:spcPts val="8080"/>
              </a:lnSpc>
            </a:pPr>
            <a:r>
              <a:rPr lang="en-US" sz="8000" spc="-840">
                <a:solidFill>
                  <a:srgbClr val="46526D"/>
                </a:solidFill>
                <a:latin typeface="Touvlo"/>
                <a:ea typeface="Touvlo"/>
                <a:cs typeface="Touvlo"/>
                <a:sym typeface="Touvlo"/>
              </a:rPr>
              <a:t>Compared to the UK</a:t>
            </a:r>
          </a:p>
        </p:txBody>
      </p:sp>
      <p:sp>
        <p:nvSpPr>
          <p:cNvPr id="18" name="Freeform 18"/>
          <p:cNvSpPr/>
          <p:nvPr/>
        </p:nvSpPr>
        <p:spPr>
          <a:xfrm>
            <a:off x="6517797" y="3089521"/>
            <a:ext cx="3862222" cy="6034722"/>
          </a:xfrm>
          <a:custGeom>
            <a:avLst/>
            <a:gdLst/>
            <a:ahLst/>
            <a:cxnLst/>
            <a:rect l="l" t="t" r="r" b="b"/>
            <a:pathLst>
              <a:path w="3862222" h="6034722">
                <a:moveTo>
                  <a:pt x="0" y="0"/>
                </a:moveTo>
                <a:lnTo>
                  <a:pt x="3862222" y="0"/>
                </a:lnTo>
                <a:lnTo>
                  <a:pt x="3862222" y="6034722"/>
                </a:lnTo>
                <a:lnTo>
                  <a:pt x="0" y="603472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Freeform 19"/>
          <p:cNvSpPr/>
          <p:nvPr/>
        </p:nvSpPr>
        <p:spPr>
          <a:xfrm>
            <a:off x="14502761" y="5990143"/>
            <a:ext cx="3469345" cy="3450421"/>
          </a:xfrm>
          <a:custGeom>
            <a:avLst/>
            <a:gdLst/>
            <a:ahLst/>
            <a:cxnLst/>
            <a:rect l="l" t="t" r="r" b="b"/>
            <a:pathLst>
              <a:path w="3469345" h="3450421">
                <a:moveTo>
                  <a:pt x="0" y="0"/>
                </a:moveTo>
                <a:lnTo>
                  <a:pt x="3469345" y="0"/>
                </a:lnTo>
                <a:lnTo>
                  <a:pt x="3469345" y="3450421"/>
                </a:lnTo>
                <a:lnTo>
                  <a:pt x="0" y="345042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0" name="TextBox 20"/>
          <p:cNvSpPr txBox="1"/>
          <p:nvPr/>
        </p:nvSpPr>
        <p:spPr>
          <a:xfrm>
            <a:off x="538392" y="398644"/>
            <a:ext cx="7792305" cy="1174386"/>
          </a:xfrm>
          <a:prstGeom prst="rect">
            <a:avLst/>
          </a:prstGeom>
        </p:spPr>
        <p:txBody>
          <a:bodyPr lIns="0" tIns="0" rIns="0" bIns="0" rtlCol="0" anchor="t">
            <a:spAutoFit/>
          </a:bodyPr>
          <a:lstStyle/>
          <a:p>
            <a:pPr algn="l">
              <a:lnSpc>
                <a:spcPts val="8887"/>
              </a:lnSpc>
            </a:pPr>
            <a:r>
              <a:rPr lang="en-US" sz="8799" b="1" spc="-923">
                <a:solidFill>
                  <a:srgbClr val="46526D"/>
                </a:solidFill>
                <a:latin typeface="Touvlo Bold"/>
                <a:ea typeface="Touvlo Bold"/>
                <a:cs typeface="Touvlo Bold"/>
                <a:sym typeface="Touvlo Bold"/>
              </a:rPr>
              <a:t>Ageing in Japan </a:t>
            </a:r>
          </a:p>
        </p:txBody>
      </p:sp>
      <p:pic>
        <p:nvPicPr>
          <p:cNvPr id="33" name="Audio 32">
            <a:hlinkClick r:id="" action="ppaction://media"/>
            <a:extLst>
              <a:ext uri="{FF2B5EF4-FFF2-40B4-BE49-F238E27FC236}">
                <a16:creationId xmlns:a16="http://schemas.microsoft.com/office/drawing/2014/main" id="{69933A1D-0977-FBD2-7E0B-F1242607ABDB}"/>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2593"/>
    </mc:Choice>
    <mc:Fallback>
      <p:transition spd="slow" advTm="82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a:off x="16115622" y="-114978"/>
            <a:ext cx="2287357" cy="2287357"/>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762000" cap="sq">
              <a:solidFill>
                <a:srgbClr val="E2E7EE"/>
              </a:solidFill>
              <a:prstDash val="solid"/>
              <a:miter/>
            </a:ln>
          </p:spPr>
          <p:txBody>
            <a:bodyPr/>
            <a:lstStyle/>
            <a:p>
              <a:endParaRPr lang="en-GB"/>
            </a:p>
          </p:txBody>
        </p:sp>
        <p:sp>
          <p:nvSpPr>
            <p:cNvPr id="4" name="TextBox 4"/>
            <p:cNvSpPr txBox="1"/>
            <p:nvPr/>
          </p:nvSpPr>
          <p:spPr>
            <a:xfrm>
              <a:off x="76200" y="142875"/>
              <a:ext cx="660400" cy="593725"/>
            </a:xfrm>
            <a:prstGeom prst="rect">
              <a:avLst/>
            </a:prstGeom>
          </p:spPr>
          <p:txBody>
            <a:bodyPr lIns="50800" tIns="50800" rIns="50800" bIns="50800" rtlCol="0" anchor="ctr"/>
            <a:lstStyle/>
            <a:p>
              <a:pPr algn="ctr">
                <a:lnSpc>
                  <a:spcPts val="1547"/>
                </a:lnSpc>
              </a:pPr>
              <a:endParaRPr/>
            </a:p>
          </p:txBody>
        </p:sp>
      </p:grpSp>
      <p:grpSp>
        <p:nvGrpSpPr>
          <p:cNvPr id="5" name="Group 5"/>
          <p:cNvGrpSpPr/>
          <p:nvPr/>
        </p:nvGrpSpPr>
        <p:grpSpPr>
          <a:xfrm>
            <a:off x="-3911444" y="-504875"/>
            <a:ext cx="12459064" cy="12464778"/>
            <a:chOff x="0" y="0"/>
            <a:chExt cx="812427" cy="812800"/>
          </a:xfrm>
        </p:grpSpPr>
        <p:sp>
          <p:nvSpPr>
            <p:cNvPr id="6" name="Freeform 6"/>
            <p:cNvSpPr/>
            <p:nvPr/>
          </p:nvSpPr>
          <p:spPr>
            <a:xfrm>
              <a:off x="0" y="0"/>
              <a:ext cx="812427" cy="812800"/>
            </a:xfrm>
            <a:custGeom>
              <a:avLst/>
              <a:gdLst/>
              <a:ahLst/>
              <a:cxnLst/>
              <a:rect l="l" t="t" r="r" b="b"/>
              <a:pathLst>
                <a:path w="812427" h="812800">
                  <a:moveTo>
                    <a:pt x="406214" y="0"/>
                  </a:moveTo>
                  <a:cubicBezTo>
                    <a:pt x="181868" y="0"/>
                    <a:pt x="0" y="181951"/>
                    <a:pt x="0" y="406400"/>
                  </a:cubicBezTo>
                  <a:cubicBezTo>
                    <a:pt x="0" y="630849"/>
                    <a:pt x="181868" y="812800"/>
                    <a:pt x="406214" y="812800"/>
                  </a:cubicBezTo>
                  <a:cubicBezTo>
                    <a:pt x="630559" y="812800"/>
                    <a:pt x="812427" y="630849"/>
                    <a:pt x="812427" y="406400"/>
                  </a:cubicBezTo>
                  <a:cubicBezTo>
                    <a:pt x="812427" y="181951"/>
                    <a:pt x="630559" y="0"/>
                    <a:pt x="406214" y="0"/>
                  </a:cubicBezTo>
                  <a:close/>
                </a:path>
              </a:pathLst>
            </a:custGeom>
            <a:solidFill>
              <a:srgbClr val="FBB378"/>
            </a:solidFill>
          </p:spPr>
          <p:txBody>
            <a:bodyPr/>
            <a:lstStyle/>
            <a:p>
              <a:endParaRPr lang="en-GB"/>
            </a:p>
          </p:txBody>
        </p:sp>
        <p:sp>
          <p:nvSpPr>
            <p:cNvPr id="7" name="TextBox 7"/>
            <p:cNvSpPr txBox="1"/>
            <p:nvPr/>
          </p:nvSpPr>
          <p:spPr>
            <a:xfrm>
              <a:off x="76165" y="142875"/>
              <a:ext cx="660097" cy="593725"/>
            </a:xfrm>
            <a:prstGeom prst="rect">
              <a:avLst/>
            </a:prstGeom>
          </p:spPr>
          <p:txBody>
            <a:bodyPr lIns="50800" tIns="50800" rIns="50800" bIns="50800" rtlCol="0" anchor="ctr"/>
            <a:lstStyle/>
            <a:p>
              <a:pPr algn="ctr">
                <a:lnSpc>
                  <a:spcPts val="1547"/>
                </a:lnSpc>
              </a:pPr>
              <a:endParaRPr/>
            </a:p>
          </p:txBody>
        </p:sp>
      </p:grpSp>
      <p:sp>
        <p:nvSpPr>
          <p:cNvPr id="8" name="Freeform 8"/>
          <p:cNvSpPr/>
          <p:nvPr/>
        </p:nvSpPr>
        <p:spPr>
          <a:xfrm>
            <a:off x="6976560" y="3138539"/>
            <a:ext cx="11006640" cy="7652791"/>
          </a:xfrm>
          <a:custGeom>
            <a:avLst/>
            <a:gdLst/>
            <a:ahLst/>
            <a:cxnLst/>
            <a:rect l="l" t="t" r="r" b="b"/>
            <a:pathLst>
              <a:path w="10678045" h="6753031">
                <a:moveTo>
                  <a:pt x="0" y="0"/>
                </a:moveTo>
                <a:lnTo>
                  <a:pt x="10678045" y="0"/>
                </a:lnTo>
                <a:lnTo>
                  <a:pt x="10678045" y="6753031"/>
                </a:lnTo>
                <a:lnTo>
                  <a:pt x="0" y="6753031"/>
                </a:lnTo>
                <a:lnTo>
                  <a:pt x="0" y="0"/>
                </a:lnTo>
                <a:close/>
              </a:path>
            </a:pathLst>
          </a:custGeom>
          <a:blipFill>
            <a:blip r:embed="rId4"/>
            <a:stretch>
              <a:fillRect r="-5226"/>
            </a:stretch>
          </a:blipFill>
        </p:spPr>
        <p:txBody>
          <a:bodyPr/>
          <a:lstStyle/>
          <a:p>
            <a:endParaRPr lang="en-GB"/>
          </a:p>
        </p:txBody>
      </p:sp>
      <p:sp>
        <p:nvSpPr>
          <p:cNvPr id="9" name="TextBox 9"/>
          <p:cNvSpPr txBox="1"/>
          <p:nvPr/>
        </p:nvSpPr>
        <p:spPr>
          <a:xfrm>
            <a:off x="149053" y="1231353"/>
            <a:ext cx="6213127" cy="8206732"/>
          </a:xfrm>
          <a:prstGeom prst="rect">
            <a:avLst/>
          </a:prstGeom>
        </p:spPr>
        <p:txBody>
          <a:bodyPr lIns="0" tIns="0" rIns="0" bIns="0" rtlCol="0" anchor="t">
            <a:spAutoFit/>
          </a:bodyPr>
          <a:lstStyle/>
          <a:p>
            <a:pPr algn="ctr">
              <a:lnSpc>
                <a:spcPts val="4682"/>
              </a:lnSpc>
            </a:pPr>
            <a:r>
              <a:rPr lang="en-US" sz="2690" b="1" spc="-107">
                <a:solidFill>
                  <a:srgbClr val="46526D"/>
                </a:solidFill>
                <a:latin typeface="Touvlo Bold"/>
                <a:ea typeface="Touvlo Bold"/>
                <a:cs typeface="Touvlo Bold"/>
                <a:sym typeface="Touvlo Bold"/>
              </a:rPr>
              <a:t>According to the Office for National Statistics (2026), approximately 19% of the UK population was aged 65 and over in 2022, and this figure is projected to rise to 27% by 2072. Furthermore, the number of adults aged 85 and over is expected to increase substantially over the coming decades. </a:t>
            </a:r>
          </a:p>
          <a:p>
            <a:pPr algn="ctr">
              <a:lnSpc>
                <a:spcPts val="4682"/>
              </a:lnSpc>
            </a:pPr>
            <a:r>
              <a:rPr lang="en-US" sz="2690" b="1" spc="-107">
                <a:solidFill>
                  <a:srgbClr val="46526D"/>
                </a:solidFill>
                <a:latin typeface="Touvlo Bold"/>
                <a:ea typeface="Touvlo Bold"/>
                <a:cs typeface="Touvlo Bold"/>
                <a:sym typeface="Touvlo Bold"/>
              </a:rPr>
              <a:t>This demographic change places considerable pressure on H&amp;SC services (Health care for older adults, 2023)</a:t>
            </a:r>
          </a:p>
          <a:p>
            <a:pPr algn="ctr">
              <a:lnSpc>
                <a:spcPts val="4682"/>
              </a:lnSpc>
            </a:pPr>
            <a:endParaRPr lang="en-US" sz="2690" b="1" spc="-107">
              <a:solidFill>
                <a:srgbClr val="46526D"/>
              </a:solidFill>
              <a:latin typeface="Touvlo Bold"/>
              <a:ea typeface="Touvlo Bold"/>
              <a:cs typeface="Touvlo Bold"/>
              <a:sym typeface="Touvlo Bold"/>
            </a:endParaRPr>
          </a:p>
        </p:txBody>
      </p:sp>
      <p:grpSp>
        <p:nvGrpSpPr>
          <p:cNvPr id="10" name="Group 10"/>
          <p:cNvGrpSpPr/>
          <p:nvPr/>
        </p:nvGrpSpPr>
        <p:grpSpPr>
          <a:xfrm>
            <a:off x="149053" y="-206590"/>
            <a:ext cx="18878279" cy="3123536"/>
            <a:chOff x="0" y="0"/>
            <a:chExt cx="25171038" cy="4164715"/>
          </a:xfrm>
        </p:grpSpPr>
        <p:sp>
          <p:nvSpPr>
            <p:cNvPr id="11" name="TextBox 11"/>
            <p:cNvSpPr txBox="1"/>
            <p:nvPr/>
          </p:nvSpPr>
          <p:spPr>
            <a:xfrm>
              <a:off x="0" y="209550"/>
              <a:ext cx="21288758" cy="2160754"/>
            </a:xfrm>
            <a:prstGeom prst="rect">
              <a:avLst/>
            </a:prstGeom>
          </p:spPr>
          <p:txBody>
            <a:bodyPr lIns="0" tIns="0" rIns="0" bIns="0" rtlCol="0" anchor="t">
              <a:spAutoFit/>
            </a:bodyPr>
            <a:lstStyle/>
            <a:p>
              <a:pPr algn="r">
                <a:lnSpc>
                  <a:spcPts val="11817"/>
                </a:lnSpc>
              </a:pPr>
              <a:r>
                <a:rPr lang="en-US" sz="11700" b="1" spc="-1228">
                  <a:solidFill>
                    <a:srgbClr val="C75026"/>
                  </a:solidFill>
                  <a:latin typeface="Touvlo Bold"/>
                  <a:ea typeface="Touvlo Bold"/>
                  <a:cs typeface="Touvlo Bold"/>
                  <a:sym typeface="Touvlo Bold"/>
                </a:rPr>
                <a:t>The ageing </a:t>
              </a:r>
            </a:p>
          </p:txBody>
        </p:sp>
        <p:sp>
          <p:nvSpPr>
            <p:cNvPr id="12" name="TextBox 12"/>
            <p:cNvSpPr txBox="1"/>
            <p:nvPr/>
          </p:nvSpPr>
          <p:spPr>
            <a:xfrm>
              <a:off x="14605663" y="2003947"/>
              <a:ext cx="10565375" cy="2160768"/>
            </a:xfrm>
            <a:prstGeom prst="rect">
              <a:avLst/>
            </a:prstGeom>
          </p:spPr>
          <p:txBody>
            <a:bodyPr lIns="0" tIns="0" rIns="0" bIns="0" rtlCol="0" anchor="t">
              <a:spAutoFit/>
            </a:bodyPr>
            <a:lstStyle/>
            <a:p>
              <a:pPr algn="l">
                <a:lnSpc>
                  <a:spcPts val="11817"/>
                </a:lnSpc>
              </a:pPr>
              <a:r>
                <a:rPr lang="en-US" sz="11700" i="1" spc="-573">
                  <a:solidFill>
                    <a:srgbClr val="C75026"/>
                  </a:solidFill>
                  <a:latin typeface="Touvlo Italics"/>
                  <a:ea typeface="Touvlo Italics"/>
                  <a:cs typeface="Touvlo Italics"/>
                  <a:sym typeface="Touvlo Italics"/>
                </a:rPr>
                <a:t>Population</a:t>
              </a:r>
            </a:p>
          </p:txBody>
        </p:sp>
      </p:grpSp>
      <p:sp>
        <p:nvSpPr>
          <p:cNvPr id="13" name="TextBox 13"/>
          <p:cNvSpPr txBox="1"/>
          <p:nvPr/>
        </p:nvSpPr>
        <p:spPr>
          <a:xfrm>
            <a:off x="14524126" y="9980277"/>
            <a:ext cx="3614629" cy="619593"/>
          </a:xfrm>
          <a:prstGeom prst="rect">
            <a:avLst/>
          </a:prstGeom>
        </p:spPr>
        <p:txBody>
          <a:bodyPr lIns="0" tIns="0" rIns="0" bIns="0" rtlCol="0" anchor="t">
            <a:spAutoFit/>
          </a:bodyPr>
          <a:lstStyle/>
          <a:p>
            <a:pPr algn="ctr">
              <a:lnSpc>
                <a:spcPts val="2519"/>
              </a:lnSpc>
              <a:spcBef>
                <a:spcPct val="0"/>
              </a:spcBef>
            </a:pPr>
            <a:r>
              <a:rPr lang="en-US" sz="1799" b="1" i="1" spc="-71" dirty="0">
                <a:solidFill>
                  <a:srgbClr val="0B3B54"/>
                </a:solidFill>
                <a:latin typeface="Touvlo Bold Italics"/>
                <a:ea typeface="Touvlo Bold Italics"/>
                <a:cs typeface="Touvlo Bold Italics"/>
                <a:sym typeface="Touvlo Bold Italics"/>
              </a:rPr>
              <a:t>Office for National Statistics (2026) (2026)</a:t>
            </a:r>
          </a:p>
        </p:txBody>
      </p:sp>
      <p:pic>
        <p:nvPicPr>
          <p:cNvPr id="32" name="Audio 31">
            <a:hlinkClick r:id="" action="ppaction://media"/>
            <a:extLst>
              <a:ext uri="{FF2B5EF4-FFF2-40B4-BE49-F238E27FC236}">
                <a16:creationId xmlns:a16="http://schemas.microsoft.com/office/drawing/2014/main" id="{41502799-AACD-4641-6F1B-BD25BB6B79D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0996"/>
    </mc:Choice>
    <mc:Fallback>
      <p:transition spd="slow" advTm="70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28575" y="-132599"/>
            <a:ext cx="2057400" cy="1061075"/>
            <a:chOff x="0" y="0"/>
            <a:chExt cx="660400" cy="340592"/>
          </a:xfrm>
        </p:grpSpPr>
        <p:sp>
          <p:nvSpPr>
            <p:cNvPr id="3" name="Freeform 3"/>
            <p:cNvSpPr/>
            <p:nvPr/>
          </p:nvSpPr>
          <p:spPr>
            <a:xfrm>
              <a:off x="0" y="0"/>
              <a:ext cx="660400" cy="340592"/>
            </a:xfrm>
            <a:custGeom>
              <a:avLst/>
              <a:gdLst/>
              <a:ahLst/>
              <a:cxnLst/>
              <a:rect l="l" t="t" r="r" b="b"/>
              <a:pathLst>
                <a:path w="660400" h="340592">
                  <a:moveTo>
                    <a:pt x="660400" y="340592"/>
                  </a:moveTo>
                  <a:cubicBezTo>
                    <a:pt x="660400" y="155077"/>
                    <a:pt x="510055" y="0"/>
                    <a:pt x="330200" y="0"/>
                  </a:cubicBezTo>
                  <a:cubicBezTo>
                    <a:pt x="150345" y="0"/>
                    <a:pt x="0" y="155077"/>
                    <a:pt x="0" y="340592"/>
                  </a:cubicBezTo>
                  <a:lnTo>
                    <a:pt x="183347" y="340592"/>
                  </a:lnTo>
                  <a:cubicBezTo>
                    <a:pt x="183347" y="258086"/>
                    <a:pt x="250212" y="189118"/>
                    <a:pt x="330200" y="189118"/>
                  </a:cubicBezTo>
                  <a:cubicBezTo>
                    <a:pt x="410188" y="189118"/>
                    <a:pt x="477053" y="258086"/>
                    <a:pt x="477053" y="340592"/>
                  </a:cubicBezTo>
                  <a:lnTo>
                    <a:pt x="660400" y="340592"/>
                  </a:lnTo>
                  <a:close/>
                </a:path>
              </a:pathLst>
            </a:custGeom>
            <a:solidFill>
              <a:srgbClr val="A05528"/>
            </a:solidFill>
          </p:spPr>
          <p:txBody>
            <a:bodyPr/>
            <a:lstStyle/>
            <a:p>
              <a:endParaRPr lang="en-GB"/>
            </a:p>
          </p:txBody>
        </p:sp>
        <p:sp>
          <p:nvSpPr>
            <p:cNvPr id="4" name="TextBox 4"/>
            <p:cNvSpPr txBox="1"/>
            <p:nvPr/>
          </p:nvSpPr>
          <p:spPr>
            <a:xfrm>
              <a:off x="127000" y="112524"/>
              <a:ext cx="406400" cy="83972"/>
            </a:xfrm>
            <a:prstGeom prst="rect">
              <a:avLst/>
            </a:prstGeom>
          </p:spPr>
          <p:txBody>
            <a:bodyPr lIns="50800" tIns="50800" rIns="50800" bIns="50800" rtlCol="0" anchor="ctr"/>
            <a:lstStyle/>
            <a:p>
              <a:pPr algn="ctr">
                <a:lnSpc>
                  <a:spcPts val="1547"/>
                </a:lnSpc>
              </a:pPr>
              <a:endParaRPr/>
            </a:p>
          </p:txBody>
        </p:sp>
      </p:grpSp>
      <p:sp>
        <p:nvSpPr>
          <p:cNvPr id="5" name="TextBox 5"/>
          <p:cNvSpPr txBox="1"/>
          <p:nvPr/>
        </p:nvSpPr>
        <p:spPr>
          <a:xfrm>
            <a:off x="2568510" y="-48632"/>
            <a:ext cx="13477234" cy="1776853"/>
          </a:xfrm>
          <a:prstGeom prst="rect">
            <a:avLst/>
          </a:prstGeom>
        </p:spPr>
        <p:txBody>
          <a:bodyPr lIns="0" tIns="0" rIns="0" bIns="0" rtlCol="0" anchor="t">
            <a:spAutoFit/>
          </a:bodyPr>
          <a:lstStyle/>
          <a:p>
            <a:pPr algn="l">
              <a:lnSpc>
                <a:spcPts val="13389"/>
              </a:lnSpc>
            </a:pPr>
            <a:r>
              <a:rPr lang="en-US" sz="13257" b="1" spc="-1392">
                <a:solidFill>
                  <a:srgbClr val="E0C060"/>
                </a:solidFill>
                <a:latin typeface="Touvlo Bold"/>
                <a:ea typeface="Touvlo Bold"/>
                <a:cs typeface="Touvlo Bold"/>
                <a:sym typeface="Touvlo Bold"/>
              </a:rPr>
              <a:t>Elderly care needs</a:t>
            </a:r>
          </a:p>
        </p:txBody>
      </p:sp>
      <p:grpSp>
        <p:nvGrpSpPr>
          <p:cNvPr id="6" name="Group 6"/>
          <p:cNvGrpSpPr/>
          <p:nvPr/>
        </p:nvGrpSpPr>
        <p:grpSpPr>
          <a:xfrm rot="-5400000">
            <a:off x="15505775" y="-192499"/>
            <a:ext cx="2782225" cy="2782225"/>
            <a:chOff x="0" y="0"/>
            <a:chExt cx="558800" cy="558800"/>
          </a:xfrm>
        </p:grpSpPr>
        <p:sp>
          <p:nvSpPr>
            <p:cNvPr id="7" name="Freeform 7"/>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A05528"/>
            </a:solidFill>
            <a:ln cap="sq">
              <a:noFill/>
              <a:prstDash val="solid"/>
              <a:miter/>
            </a:ln>
          </p:spPr>
          <p:txBody>
            <a:bodyPr/>
            <a:lstStyle/>
            <a:p>
              <a:endParaRPr lang="en-GB"/>
            </a:p>
          </p:txBody>
        </p:sp>
        <p:sp>
          <p:nvSpPr>
            <p:cNvPr id="8" name="TextBox 8"/>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9" name="Freeform 9"/>
          <p:cNvSpPr/>
          <p:nvPr/>
        </p:nvSpPr>
        <p:spPr>
          <a:xfrm>
            <a:off x="17259300" y="-132599"/>
            <a:ext cx="1070600" cy="1070600"/>
          </a:xfrm>
          <a:custGeom>
            <a:avLst/>
            <a:gdLst/>
            <a:ahLst/>
            <a:cxnLst/>
            <a:rect l="l" t="t" r="r" b="b"/>
            <a:pathLst>
              <a:path w="1070600" h="1070600">
                <a:moveTo>
                  <a:pt x="0" y="0"/>
                </a:moveTo>
                <a:lnTo>
                  <a:pt x="1070600" y="0"/>
                </a:lnTo>
                <a:lnTo>
                  <a:pt x="1070600" y="1070601"/>
                </a:lnTo>
                <a:lnTo>
                  <a:pt x="0" y="10706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a:off x="17106900" y="9599300"/>
            <a:ext cx="687700" cy="687700"/>
          </a:xfrm>
          <a:custGeom>
            <a:avLst/>
            <a:gdLst/>
            <a:ahLst/>
            <a:cxnLst/>
            <a:rect l="l" t="t" r="r" b="b"/>
            <a:pathLst>
              <a:path w="687700" h="687700">
                <a:moveTo>
                  <a:pt x="0" y="0"/>
                </a:moveTo>
                <a:lnTo>
                  <a:pt x="687700" y="0"/>
                </a:lnTo>
                <a:lnTo>
                  <a:pt x="687700" y="687700"/>
                </a:lnTo>
                <a:lnTo>
                  <a:pt x="0" y="6877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a:off x="1470387" y="1589177"/>
            <a:ext cx="2737238" cy="2508305"/>
          </a:xfrm>
          <a:custGeom>
            <a:avLst/>
            <a:gdLst/>
            <a:ahLst/>
            <a:cxnLst/>
            <a:rect l="l" t="t" r="r" b="b"/>
            <a:pathLst>
              <a:path w="2737238" h="2508305">
                <a:moveTo>
                  <a:pt x="0" y="0"/>
                </a:moveTo>
                <a:lnTo>
                  <a:pt x="2737238" y="0"/>
                </a:lnTo>
                <a:lnTo>
                  <a:pt x="2737238" y="2508305"/>
                </a:lnTo>
                <a:lnTo>
                  <a:pt x="0" y="250830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2" name="Group 12"/>
          <p:cNvGrpSpPr/>
          <p:nvPr/>
        </p:nvGrpSpPr>
        <p:grpSpPr>
          <a:xfrm>
            <a:off x="2231965" y="2917750"/>
            <a:ext cx="5590152" cy="2849674"/>
            <a:chOff x="0" y="0"/>
            <a:chExt cx="7453536" cy="3799566"/>
          </a:xfrm>
        </p:grpSpPr>
        <p:grpSp>
          <p:nvGrpSpPr>
            <p:cNvPr id="13" name="Group 13"/>
            <p:cNvGrpSpPr/>
            <p:nvPr/>
          </p:nvGrpSpPr>
          <p:grpSpPr>
            <a:xfrm>
              <a:off x="0" y="0"/>
              <a:ext cx="7453536" cy="3799566"/>
              <a:chOff x="0" y="0"/>
              <a:chExt cx="1472303" cy="750531"/>
            </a:xfrm>
          </p:grpSpPr>
          <p:sp>
            <p:nvSpPr>
              <p:cNvPr id="14" name="Freeform 14"/>
              <p:cNvSpPr/>
              <p:nvPr/>
            </p:nvSpPr>
            <p:spPr>
              <a:xfrm>
                <a:off x="0" y="0"/>
                <a:ext cx="1472303" cy="750532"/>
              </a:xfrm>
              <a:custGeom>
                <a:avLst/>
                <a:gdLst/>
                <a:ahLst/>
                <a:cxnLst/>
                <a:rect l="l" t="t" r="r" b="b"/>
                <a:pathLst>
                  <a:path w="1472303" h="750532">
                    <a:moveTo>
                      <a:pt x="70631" y="0"/>
                    </a:moveTo>
                    <a:lnTo>
                      <a:pt x="1401672" y="0"/>
                    </a:lnTo>
                    <a:cubicBezTo>
                      <a:pt x="1440681" y="0"/>
                      <a:pt x="1472303" y="31623"/>
                      <a:pt x="1472303" y="70631"/>
                    </a:cubicBezTo>
                    <a:lnTo>
                      <a:pt x="1472303" y="679901"/>
                    </a:lnTo>
                    <a:cubicBezTo>
                      <a:pt x="1472303" y="718909"/>
                      <a:pt x="1440681" y="750532"/>
                      <a:pt x="1401672" y="750532"/>
                    </a:cubicBezTo>
                    <a:lnTo>
                      <a:pt x="70631" y="750532"/>
                    </a:lnTo>
                    <a:cubicBezTo>
                      <a:pt x="31623" y="750532"/>
                      <a:pt x="0" y="718909"/>
                      <a:pt x="0" y="679901"/>
                    </a:cubicBezTo>
                    <a:lnTo>
                      <a:pt x="0" y="70631"/>
                    </a:lnTo>
                    <a:cubicBezTo>
                      <a:pt x="0" y="31623"/>
                      <a:pt x="31623" y="0"/>
                      <a:pt x="70631" y="0"/>
                    </a:cubicBezTo>
                    <a:close/>
                  </a:path>
                </a:pathLst>
              </a:custGeom>
              <a:solidFill>
                <a:srgbClr val="ECD0BD"/>
              </a:solidFill>
            </p:spPr>
            <p:txBody>
              <a:bodyPr/>
              <a:lstStyle/>
              <a:p>
                <a:endParaRPr lang="en-GB"/>
              </a:p>
            </p:txBody>
          </p:sp>
          <p:sp>
            <p:nvSpPr>
              <p:cNvPr id="15" name="TextBox 15"/>
              <p:cNvSpPr txBox="1"/>
              <p:nvPr/>
            </p:nvSpPr>
            <p:spPr>
              <a:xfrm>
                <a:off x="0" y="19050"/>
                <a:ext cx="1472303" cy="731481"/>
              </a:xfrm>
              <a:prstGeom prst="rect">
                <a:avLst/>
              </a:prstGeom>
            </p:spPr>
            <p:txBody>
              <a:bodyPr lIns="50800" tIns="50800" rIns="50800" bIns="50800" rtlCol="0" anchor="ctr"/>
              <a:lstStyle/>
              <a:p>
                <a:pPr algn="ctr">
                  <a:lnSpc>
                    <a:spcPts val="2199"/>
                  </a:lnSpc>
                </a:pPr>
                <a:endParaRPr/>
              </a:p>
            </p:txBody>
          </p:sp>
        </p:grpSp>
        <p:sp>
          <p:nvSpPr>
            <p:cNvPr id="16" name="TextBox 16"/>
            <p:cNvSpPr txBox="1"/>
            <p:nvPr/>
          </p:nvSpPr>
          <p:spPr>
            <a:xfrm>
              <a:off x="277324" y="422789"/>
              <a:ext cx="6799994" cy="2998438"/>
            </a:xfrm>
            <a:prstGeom prst="rect">
              <a:avLst/>
            </a:prstGeom>
          </p:spPr>
          <p:txBody>
            <a:bodyPr lIns="0" tIns="0" rIns="0" bIns="0" rtlCol="0" anchor="t">
              <a:spAutoFit/>
            </a:bodyPr>
            <a:lstStyle/>
            <a:p>
              <a:pPr algn="ctr">
                <a:lnSpc>
                  <a:spcPts val="2831"/>
                </a:lnSpc>
              </a:pPr>
              <a:r>
                <a:rPr lang="en-US" sz="2574" b="1" spc="-102">
                  <a:solidFill>
                    <a:srgbClr val="0B3B54"/>
                  </a:solidFill>
                  <a:latin typeface="Touvlo Bold"/>
                  <a:ea typeface="Touvlo Bold"/>
                  <a:cs typeface="Touvlo Bold"/>
                  <a:sym typeface="Touvlo Bold"/>
                </a:rPr>
                <a:t>Physical Needs</a:t>
              </a:r>
            </a:p>
            <a:p>
              <a:pPr algn="ctr">
                <a:lnSpc>
                  <a:spcPts val="631"/>
                </a:lnSpc>
              </a:pPr>
              <a:endParaRPr lang="en-US" sz="2574" b="1" spc="-102">
                <a:solidFill>
                  <a:srgbClr val="0B3B54"/>
                </a:solidFill>
                <a:latin typeface="Touvlo Bold"/>
                <a:ea typeface="Touvlo Bold"/>
                <a:cs typeface="Touvlo Bold"/>
                <a:sym typeface="Touvlo Bold"/>
              </a:endParaRPr>
            </a:p>
            <a:p>
              <a:pPr marL="555779" lvl="1" indent="-277889" algn="l">
                <a:lnSpc>
                  <a:spcPts val="2831"/>
                </a:lnSpc>
                <a:buFont typeface="Arial"/>
                <a:buChar char="•"/>
              </a:pPr>
              <a:r>
                <a:rPr lang="en-US" sz="2574" spc="-102">
                  <a:solidFill>
                    <a:srgbClr val="0B3B54"/>
                  </a:solidFill>
                  <a:latin typeface="Touvlo"/>
                  <a:ea typeface="Touvlo"/>
                  <a:cs typeface="Touvlo"/>
                  <a:sym typeface="Touvlo"/>
                </a:rPr>
                <a:t>Mobility support. </a:t>
              </a:r>
            </a:p>
            <a:p>
              <a:pPr marL="555779" lvl="1" indent="-277889" algn="l">
                <a:lnSpc>
                  <a:spcPts val="2831"/>
                </a:lnSpc>
                <a:buFont typeface="Arial"/>
                <a:buChar char="•"/>
              </a:pPr>
              <a:r>
                <a:rPr lang="en-US" sz="2574" spc="-102">
                  <a:solidFill>
                    <a:srgbClr val="0B3B54"/>
                  </a:solidFill>
                  <a:latin typeface="Touvlo"/>
                  <a:ea typeface="Touvlo"/>
                  <a:cs typeface="Touvlo"/>
                  <a:sym typeface="Touvlo"/>
                </a:rPr>
                <a:t>Medication management </a:t>
              </a:r>
            </a:p>
            <a:p>
              <a:pPr marL="555779" lvl="1" indent="-277889" algn="l">
                <a:lnSpc>
                  <a:spcPts val="2831"/>
                </a:lnSpc>
                <a:buFont typeface="Arial"/>
                <a:buChar char="•"/>
              </a:pPr>
              <a:r>
                <a:rPr lang="en-US" sz="2574" spc="-102">
                  <a:solidFill>
                    <a:srgbClr val="0B3B54"/>
                  </a:solidFill>
                  <a:latin typeface="Touvlo"/>
                  <a:ea typeface="Touvlo"/>
                  <a:cs typeface="Touvlo"/>
                  <a:sym typeface="Touvlo"/>
                </a:rPr>
                <a:t>Personal care nutrition / Hydration.</a:t>
              </a:r>
            </a:p>
            <a:p>
              <a:pPr marL="555779" lvl="1" indent="-277889" algn="l">
                <a:lnSpc>
                  <a:spcPts val="2831"/>
                </a:lnSpc>
                <a:buFont typeface="Arial"/>
                <a:buChar char="•"/>
              </a:pPr>
              <a:r>
                <a:rPr lang="en-US" sz="2574" spc="-102">
                  <a:solidFill>
                    <a:srgbClr val="0B3B54"/>
                  </a:solidFill>
                  <a:latin typeface="Touvlo"/>
                  <a:ea typeface="Touvlo"/>
                  <a:cs typeface="Touvlo"/>
                  <a:sym typeface="Touvlo"/>
                </a:rPr>
                <a:t>Support with chronic illnesses.</a:t>
              </a:r>
            </a:p>
          </p:txBody>
        </p:sp>
      </p:grpSp>
      <p:sp>
        <p:nvSpPr>
          <p:cNvPr id="17" name="Freeform 17"/>
          <p:cNvSpPr/>
          <p:nvPr/>
        </p:nvSpPr>
        <p:spPr>
          <a:xfrm>
            <a:off x="9349441" y="1966466"/>
            <a:ext cx="3576465" cy="2158884"/>
          </a:xfrm>
          <a:custGeom>
            <a:avLst/>
            <a:gdLst/>
            <a:ahLst/>
            <a:cxnLst/>
            <a:rect l="l" t="t" r="r" b="b"/>
            <a:pathLst>
              <a:path w="3576465" h="2158884">
                <a:moveTo>
                  <a:pt x="0" y="0"/>
                </a:moveTo>
                <a:lnTo>
                  <a:pt x="3576465" y="0"/>
                </a:lnTo>
                <a:lnTo>
                  <a:pt x="3576465" y="2158885"/>
                </a:lnTo>
                <a:lnTo>
                  <a:pt x="0" y="215888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a:off x="1470387" y="5810041"/>
            <a:ext cx="2366465" cy="2233083"/>
          </a:xfrm>
          <a:custGeom>
            <a:avLst/>
            <a:gdLst/>
            <a:ahLst/>
            <a:cxnLst/>
            <a:rect l="l" t="t" r="r" b="b"/>
            <a:pathLst>
              <a:path w="2366465" h="2233083">
                <a:moveTo>
                  <a:pt x="0" y="0"/>
                </a:moveTo>
                <a:lnTo>
                  <a:pt x="2366465" y="0"/>
                </a:lnTo>
                <a:lnTo>
                  <a:pt x="2366465" y="2233083"/>
                </a:lnTo>
                <a:lnTo>
                  <a:pt x="0" y="2233083"/>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19" name="Group 19"/>
          <p:cNvGrpSpPr/>
          <p:nvPr/>
        </p:nvGrpSpPr>
        <p:grpSpPr>
          <a:xfrm>
            <a:off x="2231965" y="7145118"/>
            <a:ext cx="5390127" cy="2975511"/>
            <a:chOff x="0" y="0"/>
            <a:chExt cx="7186836" cy="3967348"/>
          </a:xfrm>
        </p:grpSpPr>
        <p:grpSp>
          <p:nvGrpSpPr>
            <p:cNvPr id="20" name="Group 20"/>
            <p:cNvGrpSpPr/>
            <p:nvPr/>
          </p:nvGrpSpPr>
          <p:grpSpPr>
            <a:xfrm>
              <a:off x="0" y="0"/>
              <a:ext cx="7128946" cy="3967348"/>
              <a:chOff x="0" y="0"/>
              <a:chExt cx="1408187" cy="783674"/>
            </a:xfrm>
          </p:grpSpPr>
          <p:sp>
            <p:nvSpPr>
              <p:cNvPr id="21" name="Freeform 21"/>
              <p:cNvSpPr/>
              <p:nvPr/>
            </p:nvSpPr>
            <p:spPr>
              <a:xfrm>
                <a:off x="0" y="0"/>
                <a:ext cx="1408187" cy="783674"/>
              </a:xfrm>
              <a:custGeom>
                <a:avLst/>
                <a:gdLst/>
                <a:ahLst/>
                <a:cxnLst/>
                <a:rect l="l" t="t" r="r" b="b"/>
                <a:pathLst>
                  <a:path w="1408187" h="783674">
                    <a:moveTo>
                      <a:pt x="73847" y="0"/>
                    </a:moveTo>
                    <a:lnTo>
                      <a:pt x="1334340" y="0"/>
                    </a:lnTo>
                    <a:cubicBezTo>
                      <a:pt x="1353925" y="0"/>
                      <a:pt x="1372709" y="7780"/>
                      <a:pt x="1386558" y="21629"/>
                    </a:cubicBezTo>
                    <a:cubicBezTo>
                      <a:pt x="1400407" y="35478"/>
                      <a:pt x="1408187" y="54261"/>
                      <a:pt x="1408187" y="73847"/>
                    </a:cubicBezTo>
                    <a:lnTo>
                      <a:pt x="1408187" y="709827"/>
                    </a:lnTo>
                    <a:cubicBezTo>
                      <a:pt x="1408187" y="750611"/>
                      <a:pt x="1375124" y="783674"/>
                      <a:pt x="1334340" y="783674"/>
                    </a:cubicBezTo>
                    <a:lnTo>
                      <a:pt x="73847" y="783674"/>
                    </a:lnTo>
                    <a:cubicBezTo>
                      <a:pt x="33062" y="783674"/>
                      <a:pt x="0" y="750611"/>
                      <a:pt x="0" y="709827"/>
                    </a:cubicBezTo>
                    <a:lnTo>
                      <a:pt x="0" y="73847"/>
                    </a:lnTo>
                    <a:cubicBezTo>
                      <a:pt x="0" y="33062"/>
                      <a:pt x="33062" y="0"/>
                      <a:pt x="73847" y="0"/>
                    </a:cubicBezTo>
                    <a:close/>
                  </a:path>
                </a:pathLst>
              </a:custGeom>
              <a:solidFill>
                <a:srgbClr val="ECD0BD"/>
              </a:solidFill>
            </p:spPr>
            <p:txBody>
              <a:bodyPr/>
              <a:lstStyle/>
              <a:p>
                <a:endParaRPr lang="en-GB"/>
              </a:p>
            </p:txBody>
          </p:sp>
          <p:sp>
            <p:nvSpPr>
              <p:cNvPr id="22" name="TextBox 22"/>
              <p:cNvSpPr txBox="1"/>
              <p:nvPr/>
            </p:nvSpPr>
            <p:spPr>
              <a:xfrm>
                <a:off x="0" y="19050"/>
                <a:ext cx="1408187" cy="764624"/>
              </a:xfrm>
              <a:prstGeom prst="rect">
                <a:avLst/>
              </a:prstGeom>
            </p:spPr>
            <p:txBody>
              <a:bodyPr lIns="50800" tIns="50800" rIns="50800" bIns="50800" rtlCol="0" anchor="ctr"/>
              <a:lstStyle/>
              <a:p>
                <a:pPr algn="ctr">
                  <a:lnSpc>
                    <a:spcPts val="2199"/>
                  </a:lnSpc>
                </a:pPr>
                <a:endParaRPr/>
              </a:p>
            </p:txBody>
          </p:sp>
        </p:grpSp>
        <p:sp>
          <p:nvSpPr>
            <p:cNvPr id="23" name="TextBox 23"/>
            <p:cNvSpPr txBox="1"/>
            <p:nvPr/>
          </p:nvSpPr>
          <p:spPr>
            <a:xfrm>
              <a:off x="38134" y="448189"/>
              <a:ext cx="7148702" cy="2998438"/>
            </a:xfrm>
            <a:prstGeom prst="rect">
              <a:avLst/>
            </a:prstGeom>
          </p:spPr>
          <p:txBody>
            <a:bodyPr lIns="0" tIns="0" rIns="0" bIns="0" rtlCol="0" anchor="t">
              <a:spAutoFit/>
            </a:bodyPr>
            <a:lstStyle/>
            <a:p>
              <a:pPr algn="ctr">
                <a:lnSpc>
                  <a:spcPts val="2831"/>
                </a:lnSpc>
              </a:pPr>
              <a:r>
                <a:rPr lang="en-US" sz="2574" b="1" spc="-102">
                  <a:solidFill>
                    <a:srgbClr val="0B3B54"/>
                  </a:solidFill>
                  <a:latin typeface="Touvlo Bold"/>
                  <a:ea typeface="Touvlo Bold"/>
                  <a:cs typeface="Touvlo Bold"/>
                  <a:sym typeface="Touvlo Bold"/>
                </a:rPr>
                <a:t>Social Needs</a:t>
              </a:r>
            </a:p>
            <a:p>
              <a:pPr algn="ctr">
                <a:lnSpc>
                  <a:spcPts val="631"/>
                </a:lnSpc>
              </a:pPr>
              <a:endParaRPr lang="en-US" sz="2574" b="1" spc="-102">
                <a:solidFill>
                  <a:srgbClr val="0B3B54"/>
                </a:solidFill>
                <a:latin typeface="Touvlo Bold"/>
                <a:ea typeface="Touvlo Bold"/>
                <a:cs typeface="Touvlo Bold"/>
                <a:sym typeface="Touvlo Bold"/>
              </a:endParaRPr>
            </a:p>
            <a:p>
              <a:pPr marL="555779" lvl="1" indent="-277889" algn="l">
                <a:lnSpc>
                  <a:spcPts val="2831"/>
                </a:lnSpc>
                <a:buFont typeface="Arial"/>
                <a:buChar char="•"/>
              </a:pPr>
              <a:r>
                <a:rPr lang="en-US" sz="2574" spc="-102">
                  <a:solidFill>
                    <a:srgbClr val="0B3B54"/>
                  </a:solidFill>
                  <a:latin typeface="Touvlo"/>
                  <a:ea typeface="Touvlo"/>
                  <a:cs typeface="Touvlo"/>
                  <a:sym typeface="Touvlo"/>
                </a:rPr>
                <a:t>Social interaction / community participation (Morais, 2019).</a:t>
              </a:r>
            </a:p>
            <a:p>
              <a:pPr marL="555779" lvl="1" indent="-277889" algn="l">
                <a:lnSpc>
                  <a:spcPts val="2831"/>
                </a:lnSpc>
                <a:buFont typeface="Arial"/>
                <a:buChar char="•"/>
              </a:pPr>
              <a:r>
                <a:rPr lang="en-US" sz="2574" spc="-102">
                  <a:solidFill>
                    <a:srgbClr val="0B3B54"/>
                  </a:solidFill>
                  <a:latin typeface="Touvlo"/>
                  <a:ea typeface="Touvlo"/>
                  <a:cs typeface="Touvlo"/>
                  <a:sym typeface="Touvlo"/>
                </a:rPr>
                <a:t>Maintain relationships (friends and family).</a:t>
              </a:r>
            </a:p>
            <a:p>
              <a:pPr marL="555779" lvl="1" indent="-277889" algn="l">
                <a:lnSpc>
                  <a:spcPts val="2831"/>
                </a:lnSpc>
                <a:buFont typeface="Arial"/>
                <a:buChar char="•"/>
              </a:pPr>
              <a:r>
                <a:rPr lang="en-US" sz="2574" spc="-102">
                  <a:solidFill>
                    <a:srgbClr val="0B3B54"/>
                  </a:solidFill>
                  <a:latin typeface="Touvlo"/>
                  <a:ea typeface="Touvlo"/>
                  <a:cs typeface="Touvlo"/>
                  <a:sym typeface="Touvlo"/>
                </a:rPr>
                <a:t>Safety / security.</a:t>
              </a:r>
            </a:p>
          </p:txBody>
        </p:sp>
      </p:grpSp>
      <p:grpSp>
        <p:nvGrpSpPr>
          <p:cNvPr id="24" name="Group 24"/>
          <p:cNvGrpSpPr/>
          <p:nvPr/>
        </p:nvGrpSpPr>
        <p:grpSpPr>
          <a:xfrm>
            <a:off x="10853750" y="3088526"/>
            <a:ext cx="5590152" cy="2849674"/>
            <a:chOff x="0" y="0"/>
            <a:chExt cx="7453536" cy="3799566"/>
          </a:xfrm>
        </p:grpSpPr>
        <p:grpSp>
          <p:nvGrpSpPr>
            <p:cNvPr id="25" name="Group 25"/>
            <p:cNvGrpSpPr/>
            <p:nvPr/>
          </p:nvGrpSpPr>
          <p:grpSpPr>
            <a:xfrm>
              <a:off x="0" y="0"/>
              <a:ext cx="7453536" cy="3799566"/>
              <a:chOff x="0" y="0"/>
              <a:chExt cx="1472303" cy="750531"/>
            </a:xfrm>
          </p:grpSpPr>
          <p:sp>
            <p:nvSpPr>
              <p:cNvPr id="26" name="Freeform 26"/>
              <p:cNvSpPr/>
              <p:nvPr/>
            </p:nvSpPr>
            <p:spPr>
              <a:xfrm>
                <a:off x="0" y="0"/>
                <a:ext cx="1472303" cy="750532"/>
              </a:xfrm>
              <a:custGeom>
                <a:avLst/>
                <a:gdLst/>
                <a:ahLst/>
                <a:cxnLst/>
                <a:rect l="l" t="t" r="r" b="b"/>
                <a:pathLst>
                  <a:path w="1472303" h="750532">
                    <a:moveTo>
                      <a:pt x="70631" y="0"/>
                    </a:moveTo>
                    <a:lnTo>
                      <a:pt x="1401672" y="0"/>
                    </a:lnTo>
                    <a:cubicBezTo>
                      <a:pt x="1440681" y="0"/>
                      <a:pt x="1472303" y="31623"/>
                      <a:pt x="1472303" y="70631"/>
                    </a:cubicBezTo>
                    <a:lnTo>
                      <a:pt x="1472303" y="679901"/>
                    </a:lnTo>
                    <a:cubicBezTo>
                      <a:pt x="1472303" y="718909"/>
                      <a:pt x="1440681" y="750532"/>
                      <a:pt x="1401672" y="750532"/>
                    </a:cubicBezTo>
                    <a:lnTo>
                      <a:pt x="70631" y="750532"/>
                    </a:lnTo>
                    <a:cubicBezTo>
                      <a:pt x="31623" y="750532"/>
                      <a:pt x="0" y="718909"/>
                      <a:pt x="0" y="679901"/>
                    </a:cubicBezTo>
                    <a:lnTo>
                      <a:pt x="0" y="70631"/>
                    </a:lnTo>
                    <a:cubicBezTo>
                      <a:pt x="0" y="31623"/>
                      <a:pt x="31623" y="0"/>
                      <a:pt x="70631" y="0"/>
                    </a:cubicBezTo>
                    <a:close/>
                  </a:path>
                </a:pathLst>
              </a:custGeom>
              <a:solidFill>
                <a:srgbClr val="ECD0BD"/>
              </a:solidFill>
            </p:spPr>
            <p:txBody>
              <a:bodyPr/>
              <a:lstStyle/>
              <a:p>
                <a:endParaRPr lang="en-GB"/>
              </a:p>
            </p:txBody>
          </p:sp>
          <p:sp>
            <p:nvSpPr>
              <p:cNvPr id="27" name="TextBox 27"/>
              <p:cNvSpPr txBox="1"/>
              <p:nvPr/>
            </p:nvSpPr>
            <p:spPr>
              <a:xfrm>
                <a:off x="0" y="19050"/>
                <a:ext cx="1472303" cy="731481"/>
              </a:xfrm>
              <a:prstGeom prst="rect">
                <a:avLst/>
              </a:prstGeom>
            </p:spPr>
            <p:txBody>
              <a:bodyPr lIns="50800" tIns="50800" rIns="50800" bIns="50800" rtlCol="0" anchor="ctr"/>
              <a:lstStyle/>
              <a:p>
                <a:pPr algn="ctr">
                  <a:lnSpc>
                    <a:spcPts val="2199"/>
                  </a:lnSpc>
                </a:pPr>
                <a:endParaRPr/>
              </a:p>
            </p:txBody>
          </p:sp>
        </p:grpSp>
        <p:sp>
          <p:nvSpPr>
            <p:cNvPr id="28" name="TextBox 28"/>
            <p:cNvSpPr txBox="1"/>
            <p:nvPr/>
          </p:nvSpPr>
          <p:spPr>
            <a:xfrm>
              <a:off x="277324" y="422789"/>
              <a:ext cx="6799994" cy="2998438"/>
            </a:xfrm>
            <a:prstGeom prst="rect">
              <a:avLst/>
            </a:prstGeom>
          </p:spPr>
          <p:txBody>
            <a:bodyPr lIns="0" tIns="0" rIns="0" bIns="0" rtlCol="0" anchor="t">
              <a:spAutoFit/>
            </a:bodyPr>
            <a:lstStyle/>
            <a:p>
              <a:pPr algn="ctr">
                <a:lnSpc>
                  <a:spcPts val="2831"/>
                </a:lnSpc>
              </a:pPr>
              <a:r>
                <a:rPr lang="en-US" sz="2574" b="1" spc="-102">
                  <a:solidFill>
                    <a:srgbClr val="0B3B54"/>
                  </a:solidFill>
                  <a:latin typeface="Touvlo Bold"/>
                  <a:ea typeface="Touvlo Bold"/>
                  <a:cs typeface="Touvlo Bold"/>
                  <a:sym typeface="Touvlo Bold"/>
                </a:rPr>
                <a:t>Emotional Needs</a:t>
              </a:r>
            </a:p>
            <a:p>
              <a:pPr algn="ctr">
                <a:lnSpc>
                  <a:spcPts val="631"/>
                </a:lnSpc>
              </a:pPr>
              <a:endParaRPr lang="en-US" sz="2574" b="1" spc="-102">
                <a:solidFill>
                  <a:srgbClr val="0B3B54"/>
                </a:solidFill>
                <a:latin typeface="Touvlo Bold"/>
                <a:ea typeface="Touvlo Bold"/>
                <a:cs typeface="Touvlo Bold"/>
                <a:sym typeface="Touvlo Bold"/>
              </a:endParaRPr>
            </a:p>
            <a:p>
              <a:pPr marL="555779" lvl="1" indent="-277889" algn="l">
                <a:lnSpc>
                  <a:spcPts val="2831"/>
                </a:lnSpc>
                <a:buFont typeface="Arial"/>
                <a:buChar char="•"/>
              </a:pPr>
              <a:r>
                <a:rPr lang="en-US" sz="2574" spc="-102">
                  <a:solidFill>
                    <a:srgbClr val="0B3B54"/>
                  </a:solidFill>
                  <a:latin typeface="Touvlo"/>
                  <a:ea typeface="Touvlo"/>
                  <a:cs typeface="Touvlo"/>
                  <a:sym typeface="Touvlo"/>
                </a:rPr>
                <a:t>Emotional support / Empathy / reassurance.</a:t>
              </a:r>
            </a:p>
            <a:p>
              <a:pPr marL="555779" lvl="1" indent="-277889" algn="l">
                <a:lnSpc>
                  <a:spcPts val="2831"/>
                </a:lnSpc>
                <a:buFont typeface="Arial"/>
                <a:buChar char="•"/>
              </a:pPr>
              <a:r>
                <a:rPr lang="en-US" sz="2574" spc="-102">
                  <a:solidFill>
                    <a:srgbClr val="0B3B54"/>
                  </a:solidFill>
                  <a:latin typeface="Touvlo"/>
                  <a:ea typeface="Touvlo"/>
                  <a:cs typeface="Touvlo"/>
                  <a:sym typeface="Touvlo"/>
                </a:rPr>
                <a:t>Maintaining dignity and independence.</a:t>
              </a:r>
            </a:p>
            <a:p>
              <a:pPr marL="555779" lvl="1" indent="-277889" algn="l">
                <a:lnSpc>
                  <a:spcPts val="2831"/>
                </a:lnSpc>
                <a:buFont typeface="Arial"/>
                <a:buChar char="•"/>
              </a:pPr>
              <a:r>
                <a:rPr lang="en-US" sz="2574" spc="-102">
                  <a:solidFill>
                    <a:srgbClr val="0B3B54"/>
                  </a:solidFill>
                  <a:latin typeface="Touvlo"/>
                  <a:ea typeface="Touvlo"/>
                  <a:cs typeface="Touvlo"/>
                  <a:sym typeface="Touvlo"/>
                </a:rPr>
                <a:t>Reducing loneliness. </a:t>
              </a:r>
            </a:p>
          </p:txBody>
        </p:sp>
      </p:grpSp>
      <p:sp>
        <p:nvSpPr>
          <p:cNvPr id="29" name="Freeform 29"/>
          <p:cNvSpPr/>
          <p:nvPr/>
        </p:nvSpPr>
        <p:spPr>
          <a:xfrm>
            <a:off x="9301816" y="5938200"/>
            <a:ext cx="2172580" cy="2694673"/>
          </a:xfrm>
          <a:custGeom>
            <a:avLst/>
            <a:gdLst/>
            <a:ahLst/>
            <a:cxnLst/>
            <a:rect l="l" t="t" r="r" b="b"/>
            <a:pathLst>
              <a:path w="2172580" h="2694673">
                <a:moveTo>
                  <a:pt x="0" y="0"/>
                </a:moveTo>
                <a:lnTo>
                  <a:pt x="2172581" y="0"/>
                </a:lnTo>
                <a:lnTo>
                  <a:pt x="2172581" y="2694673"/>
                </a:lnTo>
                <a:lnTo>
                  <a:pt x="0" y="269467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30" name="Group 30"/>
          <p:cNvGrpSpPr/>
          <p:nvPr/>
        </p:nvGrpSpPr>
        <p:grpSpPr>
          <a:xfrm>
            <a:off x="10853750" y="7084119"/>
            <a:ext cx="5353123" cy="3036510"/>
            <a:chOff x="0" y="0"/>
            <a:chExt cx="7137497" cy="4048679"/>
          </a:xfrm>
        </p:grpSpPr>
        <p:grpSp>
          <p:nvGrpSpPr>
            <p:cNvPr id="31" name="Group 31"/>
            <p:cNvGrpSpPr/>
            <p:nvPr/>
          </p:nvGrpSpPr>
          <p:grpSpPr>
            <a:xfrm>
              <a:off x="0" y="0"/>
              <a:ext cx="7137497" cy="4048679"/>
              <a:chOff x="0" y="0"/>
              <a:chExt cx="1472303" cy="835151"/>
            </a:xfrm>
          </p:grpSpPr>
          <p:sp>
            <p:nvSpPr>
              <p:cNvPr id="32" name="Freeform 32"/>
              <p:cNvSpPr/>
              <p:nvPr/>
            </p:nvSpPr>
            <p:spPr>
              <a:xfrm>
                <a:off x="0" y="0"/>
                <a:ext cx="1472303" cy="835150"/>
              </a:xfrm>
              <a:custGeom>
                <a:avLst/>
                <a:gdLst/>
                <a:ahLst/>
                <a:cxnLst/>
                <a:rect l="l" t="t" r="r" b="b"/>
                <a:pathLst>
                  <a:path w="1472303" h="835150">
                    <a:moveTo>
                      <a:pt x="70631" y="0"/>
                    </a:moveTo>
                    <a:lnTo>
                      <a:pt x="1401672" y="0"/>
                    </a:lnTo>
                    <a:cubicBezTo>
                      <a:pt x="1440681" y="0"/>
                      <a:pt x="1472303" y="31623"/>
                      <a:pt x="1472303" y="70631"/>
                    </a:cubicBezTo>
                    <a:lnTo>
                      <a:pt x="1472303" y="764520"/>
                    </a:lnTo>
                    <a:cubicBezTo>
                      <a:pt x="1472303" y="783252"/>
                      <a:pt x="1464862" y="801217"/>
                      <a:pt x="1451616" y="814463"/>
                    </a:cubicBezTo>
                    <a:cubicBezTo>
                      <a:pt x="1438370" y="827709"/>
                      <a:pt x="1420405" y="835150"/>
                      <a:pt x="1401672" y="835150"/>
                    </a:cubicBezTo>
                    <a:lnTo>
                      <a:pt x="70631" y="835150"/>
                    </a:lnTo>
                    <a:cubicBezTo>
                      <a:pt x="31623" y="835150"/>
                      <a:pt x="0" y="803528"/>
                      <a:pt x="0" y="764520"/>
                    </a:cubicBezTo>
                    <a:lnTo>
                      <a:pt x="0" y="70631"/>
                    </a:lnTo>
                    <a:cubicBezTo>
                      <a:pt x="0" y="31623"/>
                      <a:pt x="31623" y="0"/>
                      <a:pt x="70631" y="0"/>
                    </a:cubicBezTo>
                    <a:close/>
                  </a:path>
                </a:pathLst>
              </a:custGeom>
              <a:solidFill>
                <a:srgbClr val="ECD0BD"/>
              </a:solidFill>
            </p:spPr>
            <p:txBody>
              <a:bodyPr/>
              <a:lstStyle/>
              <a:p>
                <a:endParaRPr lang="en-GB"/>
              </a:p>
            </p:txBody>
          </p:sp>
          <p:sp>
            <p:nvSpPr>
              <p:cNvPr id="33" name="TextBox 33"/>
              <p:cNvSpPr txBox="1"/>
              <p:nvPr/>
            </p:nvSpPr>
            <p:spPr>
              <a:xfrm>
                <a:off x="0" y="19050"/>
                <a:ext cx="1472303" cy="816101"/>
              </a:xfrm>
              <a:prstGeom prst="rect">
                <a:avLst/>
              </a:prstGeom>
            </p:spPr>
            <p:txBody>
              <a:bodyPr lIns="50800" tIns="50800" rIns="50800" bIns="50800" rtlCol="0" anchor="ctr"/>
              <a:lstStyle/>
              <a:p>
                <a:pPr algn="ctr">
                  <a:lnSpc>
                    <a:spcPts val="2199"/>
                  </a:lnSpc>
                </a:pPr>
                <a:endParaRPr/>
              </a:p>
            </p:txBody>
          </p:sp>
        </p:grpSp>
        <p:sp>
          <p:nvSpPr>
            <p:cNvPr id="34" name="TextBox 34"/>
            <p:cNvSpPr txBox="1"/>
            <p:nvPr/>
          </p:nvSpPr>
          <p:spPr>
            <a:xfrm>
              <a:off x="312916" y="1056436"/>
              <a:ext cx="6511666" cy="1954858"/>
            </a:xfrm>
            <a:prstGeom prst="rect">
              <a:avLst/>
            </a:prstGeom>
          </p:spPr>
          <p:txBody>
            <a:bodyPr lIns="0" tIns="0" rIns="0" bIns="0" rtlCol="0" anchor="t">
              <a:spAutoFit/>
            </a:bodyPr>
            <a:lstStyle/>
            <a:p>
              <a:pPr algn="ctr">
                <a:lnSpc>
                  <a:spcPts val="2711"/>
                </a:lnSpc>
              </a:pPr>
              <a:r>
                <a:rPr lang="en-US" sz="2465" b="1" spc="-98">
                  <a:solidFill>
                    <a:srgbClr val="0B3B54"/>
                  </a:solidFill>
                  <a:latin typeface="Touvlo Bold"/>
                  <a:ea typeface="Touvlo Bold"/>
                  <a:cs typeface="Touvlo Bold"/>
                  <a:sym typeface="Touvlo Bold"/>
                </a:rPr>
                <a:t>Psychological Needs</a:t>
              </a:r>
            </a:p>
            <a:p>
              <a:pPr algn="ctr">
                <a:lnSpc>
                  <a:spcPts val="604"/>
                </a:lnSpc>
              </a:pPr>
              <a:endParaRPr lang="en-US" sz="2465" b="1" spc="-98">
                <a:solidFill>
                  <a:srgbClr val="0B3B54"/>
                </a:solidFill>
                <a:latin typeface="Touvlo Bold"/>
                <a:ea typeface="Touvlo Bold"/>
                <a:cs typeface="Touvlo Bold"/>
                <a:sym typeface="Touvlo Bold"/>
              </a:endParaRPr>
            </a:p>
            <a:p>
              <a:pPr marL="532213" lvl="1" indent="-266107" algn="l">
                <a:lnSpc>
                  <a:spcPts val="2711"/>
                </a:lnSpc>
                <a:buFont typeface="Arial"/>
                <a:buChar char="•"/>
              </a:pPr>
              <a:r>
                <a:rPr lang="en-US" sz="2465" spc="-98">
                  <a:solidFill>
                    <a:srgbClr val="0B3B54"/>
                  </a:solidFill>
                  <a:latin typeface="Touvlo"/>
                  <a:ea typeface="Touvlo"/>
                  <a:cs typeface="Touvlo"/>
                  <a:sym typeface="Touvlo"/>
                </a:rPr>
                <a:t>Cognitive stimulation activities.</a:t>
              </a:r>
            </a:p>
            <a:p>
              <a:pPr marL="532213" lvl="1" indent="-266107" algn="l">
                <a:lnSpc>
                  <a:spcPts val="2711"/>
                </a:lnSpc>
                <a:buFont typeface="Arial"/>
                <a:buChar char="•"/>
              </a:pPr>
              <a:r>
                <a:rPr lang="en-US" sz="2465" spc="-98">
                  <a:solidFill>
                    <a:srgbClr val="0B3B54"/>
                  </a:solidFill>
                  <a:latin typeface="Touvlo"/>
                  <a:ea typeface="Touvlo"/>
                  <a:cs typeface="Touvlo"/>
                  <a:sym typeface="Touvlo"/>
                </a:rPr>
                <a:t>Ensuring sense of purpose.</a:t>
              </a:r>
            </a:p>
            <a:p>
              <a:pPr marL="532213" lvl="1" indent="-266107" algn="l">
                <a:lnSpc>
                  <a:spcPts val="2711"/>
                </a:lnSpc>
                <a:buFont typeface="Arial"/>
                <a:buChar char="•"/>
              </a:pPr>
              <a:r>
                <a:rPr lang="en-US" sz="2465" spc="-98">
                  <a:solidFill>
                    <a:srgbClr val="0B3B54"/>
                  </a:solidFill>
                  <a:latin typeface="Touvlo"/>
                  <a:ea typeface="Touvlo"/>
                  <a:cs typeface="Touvlo"/>
                  <a:sym typeface="Touvlo"/>
                </a:rPr>
                <a:t>Mental health support.</a:t>
              </a:r>
            </a:p>
          </p:txBody>
        </p:sp>
      </p:grpSp>
      <p:pic>
        <p:nvPicPr>
          <p:cNvPr id="45" name="Audio 44">
            <a:hlinkClick r:id="" action="ppaction://media"/>
            <a:extLst>
              <a:ext uri="{FF2B5EF4-FFF2-40B4-BE49-F238E27FC236}">
                <a16:creationId xmlns:a16="http://schemas.microsoft.com/office/drawing/2014/main" id="{5E43093D-9721-935C-DA96-89E6AB0D20E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9436"/>
    </mc:Choice>
    <mc:Fallback>
      <p:transition spd="slow" advTm="49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a:off x="9005445" y="2403667"/>
            <a:ext cx="8287970" cy="4539041"/>
            <a:chOff x="0" y="0"/>
            <a:chExt cx="2182840" cy="1195468"/>
          </a:xfrm>
        </p:grpSpPr>
        <p:sp>
          <p:nvSpPr>
            <p:cNvPr id="3" name="Freeform 3"/>
            <p:cNvSpPr/>
            <p:nvPr/>
          </p:nvSpPr>
          <p:spPr>
            <a:xfrm>
              <a:off x="0" y="0"/>
              <a:ext cx="2182840" cy="1195468"/>
            </a:xfrm>
            <a:custGeom>
              <a:avLst/>
              <a:gdLst/>
              <a:ahLst/>
              <a:cxnLst/>
              <a:rect l="l" t="t" r="r" b="b"/>
              <a:pathLst>
                <a:path w="2182840" h="1195468">
                  <a:moveTo>
                    <a:pt x="47640" y="0"/>
                  </a:moveTo>
                  <a:lnTo>
                    <a:pt x="2135200" y="0"/>
                  </a:lnTo>
                  <a:cubicBezTo>
                    <a:pt x="2147835" y="0"/>
                    <a:pt x="2159952" y="5019"/>
                    <a:pt x="2168886" y="13953"/>
                  </a:cubicBezTo>
                  <a:cubicBezTo>
                    <a:pt x="2177821" y="22888"/>
                    <a:pt x="2182840" y="35005"/>
                    <a:pt x="2182840" y="47640"/>
                  </a:cubicBezTo>
                  <a:lnTo>
                    <a:pt x="2182840" y="1147828"/>
                  </a:lnTo>
                  <a:cubicBezTo>
                    <a:pt x="2182840" y="1160462"/>
                    <a:pt x="2177821" y="1172580"/>
                    <a:pt x="2168886" y="1181514"/>
                  </a:cubicBezTo>
                  <a:cubicBezTo>
                    <a:pt x="2159952" y="1190448"/>
                    <a:pt x="2147835" y="1195468"/>
                    <a:pt x="2135200" y="1195468"/>
                  </a:cubicBezTo>
                  <a:lnTo>
                    <a:pt x="47640" y="1195468"/>
                  </a:lnTo>
                  <a:cubicBezTo>
                    <a:pt x="35005" y="1195468"/>
                    <a:pt x="22888" y="1190448"/>
                    <a:pt x="13953" y="1181514"/>
                  </a:cubicBezTo>
                  <a:cubicBezTo>
                    <a:pt x="5019" y="1172580"/>
                    <a:pt x="0" y="1160462"/>
                    <a:pt x="0" y="1147828"/>
                  </a:cubicBezTo>
                  <a:lnTo>
                    <a:pt x="0" y="47640"/>
                  </a:lnTo>
                  <a:cubicBezTo>
                    <a:pt x="0" y="35005"/>
                    <a:pt x="5019" y="22888"/>
                    <a:pt x="13953" y="13953"/>
                  </a:cubicBezTo>
                  <a:cubicBezTo>
                    <a:pt x="22888" y="5019"/>
                    <a:pt x="35005" y="0"/>
                    <a:pt x="47640" y="0"/>
                  </a:cubicBezTo>
                  <a:close/>
                </a:path>
              </a:pathLst>
            </a:custGeom>
            <a:solidFill>
              <a:srgbClr val="669CEE">
                <a:alpha val="51765"/>
              </a:srgbClr>
            </a:solidFill>
          </p:spPr>
          <p:txBody>
            <a:bodyPr/>
            <a:lstStyle/>
            <a:p>
              <a:endParaRPr lang="en-GB"/>
            </a:p>
          </p:txBody>
        </p:sp>
        <p:sp>
          <p:nvSpPr>
            <p:cNvPr id="4" name="TextBox 4"/>
            <p:cNvSpPr txBox="1"/>
            <p:nvPr/>
          </p:nvSpPr>
          <p:spPr>
            <a:xfrm>
              <a:off x="0" y="-57150"/>
              <a:ext cx="2182840" cy="1252618"/>
            </a:xfrm>
            <a:prstGeom prst="rect">
              <a:avLst/>
            </a:prstGeom>
          </p:spPr>
          <p:txBody>
            <a:bodyPr lIns="50800" tIns="50800" rIns="50800" bIns="50800" rtlCol="0" anchor="ctr"/>
            <a:lstStyle/>
            <a:p>
              <a:pPr marL="0" lvl="0" indent="0" algn="ctr">
                <a:lnSpc>
                  <a:spcPts val="4376"/>
                </a:lnSpc>
                <a:spcBef>
                  <a:spcPct val="0"/>
                </a:spcBef>
              </a:pPr>
              <a:endParaRPr/>
            </a:p>
          </p:txBody>
        </p:sp>
      </p:grpSp>
      <p:grpSp>
        <p:nvGrpSpPr>
          <p:cNvPr id="5" name="Group 5"/>
          <p:cNvGrpSpPr/>
          <p:nvPr/>
        </p:nvGrpSpPr>
        <p:grpSpPr>
          <a:xfrm>
            <a:off x="138538" y="2403667"/>
            <a:ext cx="8362081" cy="4210890"/>
            <a:chOff x="0" y="0"/>
            <a:chExt cx="2202359" cy="1109041"/>
          </a:xfrm>
        </p:grpSpPr>
        <p:sp>
          <p:nvSpPr>
            <p:cNvPr id="6" name="Freeform 6"/>
            <p:cNvSpPr/>
            <p:nvPr/>
          </p:nvSpPr>
          <p:spPr>
            <a:xfrm>
              <a:off x="0" y="0"/>
              <a:ext cx="2202359" cy="1109041"/>
            </a:xfrm>
            <a:custGeom>
              <a:avLst/>
              <a:gdLst/>
              <a:ahLst/>
              <a:cxnLst/>
              <a:rect l="l" t="t" r="r" b="b"/>
              <a:pathLst>
                <a:path w="2202359" h="1109041">
                  <a:moveTo>
                    <a:pt x="47218" y="0"/>
                  </a:moveTo>
                  <a:lnTo>
                    <a:pt x="2155141" y="0"/>
                  </a:lnTo>
                  <a:cubicBezTo>
                    <a:pt x="2181219" y="0"/>
                    <a:pt x="2202359" y="21140"/>
                    <a:pt x="2202359" y="47218"/>
                  </a:cubicBezTo>
                  <a:lnTo>
                    <a:pt x="2202359" y="1061823"/>
                  </a:lnTo>
                  <a:cubicBezTo>
                    <a:pt x="2202359" y="1087901"/>
                    <a:pt x="2181219" y="1109041"/>
                    <a:pt x="2155141" y="1109041"/>
                  </a:cubicBezTo>
                  <a:lnTo>
                    <a:pt x="47218" y="1109041"/>
                  </a:lnTo>
                  <a:cubicBezTo>
                    <a:pt x="21140" y="1109041"/>
                    <a:pt x="0" y="1087901"/>
                    <a:pt x="0" y="1061823"/>
                  </a:cubicBezTo>
                  <a:lnTo>
                    <a:pt x="0" y="47218"/>
                  </a:lnTo>
                  <a:cubicBezTo>
                    <a:pt x="0" y="21140"/>
                    <a:pt x="21140" y="0"/>
                    <a:pt x="47218" y="0"/>
                  </a:cubicBezTo>
                  <a:close/>
                </a:path>
              </a:pathLst>
            </a:custGeom>
            <a:solidFill>
              <a:srgbClr val="FBB378">
                <a:alpha val="46667"/>
              </a:srgbClr>
            </a:solidFill>
          </p:spPr>
          <p:txBody>
            <a:bodyPr/>
            <a:lstStyle/>
            <a:p>
              <a:endParaRPr lang="en-GB"/>
            </a:p>
          </p:txBody>
        </p:sp>
        <p:sp>
          <p:nvSpPr>
            <p:cNvPr id="7" name="TextBox 7"/>
            <p:cNvSpPr txBox="1"/>
            <p:nvPr/>
          </p:nvSpPr>
          <p:spPr>
            <a:xfrm>
              <a:off x="0" y="66675"/>
              <a:ext cx="2202359" cy="1042366"/>
            </a:xfrm>
            <a:prstGeom prst="rect">
              <a:avLst/>
            </a:prstGeom>
          </p:spPr>
          <p:txBody>
            <a:bodyPr lIns="50800" tIns="50800" rIns="50800" bIns="50800" rtlCol="0" anchor="ctr"/>
            <a:lstStyle/>
            <a:p>
              <a:pPr algn="ctr">
                <a:lnSpc>
                  <a:spcPts val="1547"/>
                </a:lnSpc>
              </a:pPr>
              <a:endParaRPr/>
            </a:p>
          </p:txBody>
        </p:sp>
      </p:grpSp>
      <p:grpSp>
        <p:nvGrpSpPr>
          <p:cNvPr id="8" name="Group 8"/>
          <p:cNvGrpSpPr/>
          <p:nvPr/>
        </p:nvGrpSpPr>
        <p:grpSpPr>
          <a:xfrm rot="-5400000">
            <a:off x="15659735" y="-41316"/>
            <a:ext cx="2863545" cy="2863545"/>
            <a:chOff x="0" y="0"/>
            <a:chExt cx="558800" cy="558800"/>
          </a:xfrm>
        </p:grpSpPr>
        <p:sp>
          <p:nvSpPr>
            <p:cNvPr id="9" name="Freeform 9"/>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440704">
                <a:alpha val="35686"/>
              </a:srgbClr>
            </a:solidFill>
            <a:ln cap="sq">
              <a:noFill/>
              <a:prstDash val="solid"/>
              <a:miter/>
            </a:ln>
          </p:spPr>
          <p:txBody>
            <a:bodyPr/>
            <a:lstStyle/>
            <a:p>
              <a:endParaRPr lang="en-GB"/>
            </a:p>
          </p:txBody>
        </p:sp>
        <p:sp>
          <p:nvSpPr>
            <p:cNvPr id="10" name="TextBox 10"/>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grpSp>
        <p:nvGrpSpPr>
          <p:cNvPr id="11" name="Group 11"/>
          <p:cNvGrpSpPr/>
          <p:nvPr/>
        </p:nvGrpSpPr>
        <p:grpSpPr>
          <a:xfrm rot="-10800000">
            <a:off x="3696145" y="6573161"/>
            <a:ext cx="3530402" cy="1171318"/>
            <a:chOff x="0" y="0"/>
            <a:chExt cx="740949" cy="245832"/>
          </a:xfrm>
        </p:grpSpPr>
        <p:sp>
          <p:nvSpPr>
            <p:cNvPr id="12" name="Freeform 12"/>
            <p:cNvSpPr/>
            <p:nvPr/>
          </p:nvSpPr>
          <p:spPr>
            <a:xfrm>
              <a:off x="0" y="0"/>
              <a:ext cx="740949" cy="245832"/>
            </a:xfrm>
            <a:custGeom>
              <a:avLst/>
              <a:gdLst/>
              <a:ahLst/>
              <a:cxnLst/>
              <a:rect l="l" t="t" r="r" b="b"/>
              <a:pathLst>
                <a:path w="740949" h="245832">
                  <a:moveTo>
                    <a:pt x="740949" y="245832"/>
                  </a:moveTo>
                  <a:cubicBezTo>
                    <a:pt x="740949" y="111931"/>
                    <a:pt x="572267" y="0"/>
                    <a:pt x="370474" y="0"/>
                  </a:cubicBezTo>
                  <a:cubicBezTo>
                    <a:pt x="168682" y="0"/>
                    <a:pt x="0" y="111931"/>
                    <a:pt x="0" y="245832"/>
                  </a:cubicBezTo>
                  <a:lnTo>
                    <a:pt x="740949" y="245832"/>
                  </a:lnTo>
                  <a:close/>
                </a:path>
              </a:pathLst>
            </a:custGeom>
            <a:solidFill>
              <a:srgbClr val="C75026">
                <a:alpha val="52941"/>
              </a:srgbClr>
            </a:solidFill>
          </p:spPr>
          <p:txBody>
            <a:bodyPr/>
            <a:lstStyle/>
            <a:p>
              <a:endParaRPr lang="en-GB"/>
            </a:p>
          </p:txBody>
        </p:sp>
        <p:sp>
          <p:nvSpPr>
            <p:cNvPr id="13" name="TextBox 13"/>
            <p:cNvSpPr txBox="1"/>
            <p:nvPr/>
          </p:nvSpPr>
          <p:spPr>
            <a:xfrm>
              <a:off x="174341" y="104495"/>
              <a:ext cx="392267" cy="141337"/>
            </a:xfrm>
            <a:prstGeom prst="rect">
              <a:avLst/>
            </a:prstGeom>
          </p:spPr>
          <p:txBody>
            <a:bodyPr lIns="50800" tIns="50800" rIns="50800" bIns="50800" rtlCol="0" anchor="ctr"/>
            <a:lstStyle/>
            <a:p>
              <a:pPr algn="ctr">
                <a:lnSpc>
                  <a:spcPts val="1547"/>
                </a:lnSpc>
              </a:pPr>
              <a:endParaRPr/>
            </a:p>
          </p:txBody>
        </p:sp>
      </p:grpSp>
      <p:sp>
        <p:nvSpPr>
          <p:cNvPr id="14" name="TextBox 14"/>
          <p:cNvSpPr txBox="1"/>
          <p:nvPr/>
        </p:nvSpPr>
        <p:spPr>
          <a:xfrm>
            <a:off x="0" y="349386"/>
            <a:ext cx="15429106" cy="1568178"/>
          </a:xfrm>
          <a:prstGeom prst="rect">
            <a:avLst/>
          </a:prstGeom>
        </p:spPr>
        <p:txBody>
          <a:bodyPr lIns="0" tIns="0" rIns="0" bIns="0" rtlCol="0" anchor="t">
            <a:spAutoFit/>
          </a:bodyPr>
          <a:lstStyle/>
          <a:p>
            <a:pPr algn="l">
              <a:lnSpc>
                <a:spcPts val="11817"/>
              </a:lnSpc>
            </a:pPr>
            <a:r>
              <a:rPr lang="en-US" sz="11700" b="1" spc="-1228">
                <a:solidFill>
                  <a:srgbClr val="46526D"/>
                </a:solidFill>
                <a:latin typeface="Touvlo Bold"/>
                <a:ea typeface="Touvlo Bold"/>
                <a:cs typeface="Touvlo Bold"/>
                <a:sym typeface="Touvlo Bold"/>
              </a:rPr>
              <a:t>Theoretical frameworks</a:t>
            </a:r>
          </a:p>
        </p:txBody>
      </p:sp>
      <p:sp>
        <p:nvSpPr>
          <p:cNvPr id="15" name="TextBox 15"/>
          <p:cNvSpPr txBox="1"/>
          <p:nvPr/>
        </p:nvSpPr>
        <p:spPr>
          <a:xfrm>
            <a:off x="450345" y="2510558"/>
            <a:ext cx="7843355" cy="3681568"/>
          </a:xfrm>
          <a:prstGeom prst="rect">
            <a:avLst/>
          </a:prstGeom>
        </p:spPr>
        <p:txBody>
          <a:bodyPr lIns="0" tIns="0" rIns="0" bIns="0" rtlCol="0" anchor="t">
            <a:spAutoFit/>
          </a:bodyPr>
          <a:lstStyle/>
          <a:p>
            <a:pPr algn="ctr">
              <a:lnSpc>
                <a:spcPts val="3919"/>
              </a:lnSpc>
            </a:pPr>
            <a:r>
              <a:rPr lang="en-US" sz="2799" b="1" spc="-111" dirty="0">
                <a:solidFill>
                  <a:srgbClr val="C75026"/>
                </a:solidFill>
                <a:latin typeface="Touvlo Bold"/>
                <a:ea typeface="Touvlo Bold"/>
                <a:cs typeface="Touvlo Bold"/>
                <a:sym typeface="Touvlo Bold"/>
              </a:rPr>
              <a:t>Continuity Theory:</a:t>
            </a:r>
          </a:p>
          <a:p>
            <a:pPr algn="ctr">
              <a:lnSpc>
                <a:spcPts val="1820"/>
              </a:lnSpc>
            </a:pPr>
            <a:endParaRPr lang="en-US" sz="2799" b="1" spc="-111" dirty="0">
              <a:solidFill>
                <a:srgbClr val="C75026"/>
              </a:solidFill>
              <a:latin typeface="Touvlo Bold"/>
              <a:ea typeface="Touvlo Bold"/>
              <a:cs typeface="Touvlo Bold"/>
              <a:sym typeface="Touvlo Bold"/>
            </a:endParaRPr>
          </a:p>
          <a:p>
            <a:pPr algn="l">
              <a:lnSpc>
                <a:spcPts val="3919"/>
              </a:lnSpc>
            </a:pPr>
            <a:r>
              <a:rPr lang="en-US" sz="2799" spc="-111" dirty="0">
                <a:solidFill>
                  <a:srgbClr val="C75026"/>
                </a:solidFill>
                <a:latin typeface="Touvlo"/>
                <a:ea typeface="Touvlo"/>
                <a:cs typeface="Touvlo"/>
                <a:sym typeface="Touvlo"/>
              </a:rPr>
              <a:t>Older adults prefer to maintain familiar routines, relationships, and lifestyles as they age. </a:t>
            </a:r>
          </a:p>
          <a:p>
            <a:pPr algn="l">
              <a:lnSpc>
                <a:spcPts val="3919"/>
              </a:lnSpc>
            </a:pPr>
            <a:r>
              <a:rPr lang="en-US" sz="2799" spc="-111" dirty="0">
                <a:solidFill>
                  <a:srgbClr val="C75026"/>
                </a:solidFill>
                <a:latin typeface="Touvlo"/>
                <a:ea typeface="Touvlo"/>
                <a:cs typeface="Touvlo"/>
                <a:sym typeface="Touvlo"/>
              </a:rPr>
              <a:t>Supports person-</a:t>
            </a:r>
            <a:r>
              <a:rPr lang="en-US" sz="2799" spc="-111" dirty="0" err="1">
                <a:solidFill>
                  <a:srgbClr val="C75026"/>
                </a:solidFill>
                <a:latin typeface="Touvlo"/>
                <a:ea typeface="Touvlo"/>
                <a:cs typeface="Touvlo"/>
                <a:sym typeface="Touvlo"/>
              </a:rPr>
              <a:t>centred</a:t>
            </a:r>
            <a:r>
              <a:rPr lang="en-US" sz="2799" spc="-111" dirty="0">
                <a:solidFill>
                  <a:srgbClr val="C75026"/>
                </a:solidFill>
                <a:latin typeface="Touvlo"/>
                <a:ea typeface="Touvlo"/>
                <a:cs typeface="Touvlo"/>
                <a:sym typeface="Touvlo"/>
              </a:rPr>
              <a:t> care and home care services that promote independence. </a:t>
            </a:r>
          </a:p>
          <a:p>
            <a:pPr algn="l">
              <a:lnSpc>
                <a:spcPts val="3919"/>
              </a:lnSpc>
              <a:spcBef>
                <a:spcPct val="0"/>
              </a:spcBef>
            </a:pPr>
            <a:r>
              <a:rPr lang="en-US" sz="2799" spc="-111" dirty="0">
                <a:solidFill>
                  <a:srgbClr val="C75026"/>
                </a:solidFill>
                <a:latin typeface="Touvlo"/>
                <a:ea typeface="Touvlo"/>
                <a:cs typeface="Touvlo"/>
                <a:sym typeface="Touvlo"/>
              </a:rPr>
              <a:t>Helps older people continue daily activities and remain in familiar </a:t>
            </a:r>
            <a:r>
              <a:rPr lang="en-US" sz="2799" spc="-111">
                <a:solidFill>
                  <a:srgbClr val="C75026"/>
                </a:solidFill>
                <a:latin typeface="Touvlo"/>
                <a:ea typeface="Touvlo"/>
                <a:cs typeface="Touvlo"/>
                <a:sym typeface="Touvlo"/>
              </a:rPr>
              <a:t>(Guedes and Melo,2021).</a:t>
            </a:r>
            <a:endParaRPr lang="en-US" sz="2799" spc="-111" dirty="0">
              <a:solidFill>
                <a:srgbClr val="C75026"/>
              </a:solidFill>
              <a:latin typeface="Touvlo"/>
              <a:ea typeface="Touvlo"/>
              <a:cs typeface="Touvlo"/>
              <a:sym typeface="Touvlo"/>
            </a:endParaRPr>
          </a:p>
        </p:txBody>
      </p:sp>
      <p:sp>
        <p:nvSpPr>
          <p:cNvPr id="16" name="TextBox 16"/>
          <p:cNvSpPr txBox="1"/>
          <p:nvPr/>
        </p:nvSpPr>
        <p:spPr>
          <a:xfrm>
            <a:off x="9422499" y="2394254"/>
            <a:ext cx="7603157" cy="4443567"/>
          </a:xfrm>
          <a:prstGeom prst="rect">
            <a:avLst/>
          </a:prstGeom>
        </p:spPr>
        <p:txBody>
          <a:bodyPr lIns="0" tIns="0" rIns="0" bIns="0" rtlCol="0" anchor="t">
            <a:spAutoFit/>
          </a:bodyPr>
          <a:lstStyle/>
          <a:p>
            <a:pPr marL="0" lvl="0" indent="0" algn="ctr">
              <a:lnSpc>
                <a:spcPts val="3919"/>
              </a:lnSpc>
              <a:spcBef>
                <a:spcPct val="0"/>
              </a:spcBef>
            </a:pPr>
            <a:r>
              <a:rPr lang="en-US" sz="2799" b="1" u="none" strike="noStrike" spc="-111">
                <a:solidFill>
                  <a:srgbClr val="0B3B54"/>
                </a:solidFill>
                <a:latin typeface="Touvlo Bold"/>
                <a:ea typeface="Touvlo Bold"/>
                <a:cs typeface="Touvlo Bold"/>
                <a:sym typeface="Touvlo Bold"/>
              </a:rPr>
              <a:t>Activity Theory:</a:t>
            </a:r>
          </a:p>
          <a:p>
            <a:pPr marL="0" lvl="0" indent="0" algn="l">
              <a:lnSpc>
                <a:spcPts val="3919"/>
              </a:lnSpc>
              <a:spcBef>
                <a:spcPct val="0"/>
              </a:spcBef>
            </a:pPr>
            <a:r>
              <a:rPr lang="en-US" sz="2799" u="none" strike="noStrike" spc="-111">
                <a:solidFill>
                  <a:srgbClr val="0B3B54"/>
                </a:solidFill>
                <a:latin typeface="Touvlo"/>
                <a:ea typeface="Touvlo"/>
                <a:cs typeface="Touvlo"/>
                <a:sym typeface="Touvlo"/>
              </a:rPr>
              <a:t>Staying socially, mentally, and physically active improves wellbeing and quality of life (McAvinia, 2016). </a:t>
            </a:r>
          </a:p>
          <a:p>
            <a:pPr marL="0" lvl="0" indent="0" algn="l">
              <a:lnSpc>
                <a:spcPts val="3919"/>
              </a:lnSpc>
              <a:spcBef>
                <a:spcPct val="0"/>
              </a:spcBef>
            </a:pPr>
            <a:r>
              <a:rPr lang="en-US" sz="2799" u="none" strike="noStrike" spc="-111">
                <a:solidFill>
                  <a:srgbClr val="0B3B54"/>
                </a:solidFill>
                <a:latin typeface="Touvlo"/>
                <a:ea typeface="Touvlo"/>
                <a:cs typeface="Touvlo"/>
                <a:sym typeface="Touvlo"/>
              </a:rPr>
              <a:t>Age UK supports older adults through community groups, exercise programs, and befriending services. </a:t>
            </a:r>
          </a:p>
          <a:p>
            <a:pPr marL="0" lvl="0" indent="0" algn="l">
              <a:lnSpc>
                <a:spcPts val="3919"/>
              </a:lnSpc>
              <a:spcBef>
                <a:spcPct val="0"/>
              </a:spcBef>
            </a:pPr>
            <a:r>
              <a:rPr lang="en-US" sz="2799" u="none" strike="noStrike" spc="-111">
                <a:solidFill>
                  <a:srgbClr val="0B3B54"/>
                </a:solidFill>
                <a:latin typeface="Touvlo"/>
                <a:ea typeface="Touvlo"/>
                <a:cs typeface="Touvlo"/>
                <a:sym typeface="Touvlo"/>
              </a:rPr>
              <a:t>Encourages social inclusion and reduces loneliness.</a:t>
            </a:r>
          </a:p>
        </p:txBody>
      </p:sp>
      <p:sp>
        <p:nvSpPr>
          <p:cNvPr id="17" name="TextBox 17"/>
          <p:cNvSpPr txBox="1"/>
          <p:nvPr/>
        </p:nvSpPr>
        <p:spPr>
          <a:xfrm>
            <a:off x="4437715" y="6769409"/>
            <a:ext cx="2254537" cy="526381"/>
          </a:xfrm>
          <a:prstGeom prst="rect">
            <a:avLst/>
          </a:prstGeom>
        </p:spPr>
        <p:txBody>
          <a:bodyPr lIns="0" tIns="0" rIns="0" bIns="0" rtlCol="0" anchor="t">
            <a:spAutoFit/>
          </a:bodyPr>
          <a:lstStyle/>
          <a:p>
            <a:pPr algn="l">
              <a:lnSpc>
                <a:spcPts val="4093"/>
              </a:lnSpc>
            </a:pPr>
            <a:r>
              <a:rPr lang="en-US" sz="4052" i="1" spc="-425">
                <a:solidFill>
                  <a:srgbClr val="46526D"/>
                </a:solidFill>
                <a:latin typeface="Touvlo Italics"/>
                <a:ea typeface="Touvlo Italics"/>
                <a:cs typeface="Touvlo Italics"/>
                <a:sym typeface="Touvlo Italics"/>
              </a:rPr>
              <a:t>Challenges:</a:t>
            </a:r>
          </a:p>
        </p:txBody>
      </p:sp>
      <p:sp>
        <p:nvSpPr>
          <p:cNvPr id="18" name="TextBox 18"/>
          <p:cNvSpPr txBox="1"/>
          <p:nvPr/>
        </p:nvSpPr>
        <p:spPr>
          <a:xfrm>
            <a:off x="3891649" y="7801629"/>
            <a:ext cx="4628021" cy="1153904"/>
          </a:xfrm>
          <a:prstGeom prst="rect">
            <a:avLst/>
          </a:prstGeom>
        </p:spPr>
        <p:txBody>
          <a:bodyPr lIns="0" tIns="0" rIns="0" bIns="0" rtlCol="0" anchor="t">
            <a:spAutoFit/>
          </a:bodyPr>
          <a:lstStyle/>
          <a:p>
            <a:pPr algn="ctr">
              <a:lnSpc>
                <a:spcPts val="3079"/>
              </a:lnSpc>
              <a:spcBef>
                <a:spcPct val="0"/>
              </a:spcBef>
            </a:pPr>
            <a:r>
              <a:rPr lang="en-US" sz="2199" spc="-87">
                <a:solidFill>
                  <a:srgbClr val="000000"/>
                </a:solidFill>
                <a:latin typeface="Touvlo"/>
                <a:ea typeface="Touvlo"/>
                <a:cs typeface="Touvlo"/>
                <a:sym typeface="Touvlo"/>
              </a:rPr>
              <a:t> Illness, Dementia, and limited social care funding may reduce independence. </a:t>
            </a:r>
          </a:p>
        </p:txBody>
      </p:sp>
      <p:sp>
        <p:nvSpPr>
          <p:cNvPr id="19" name="Freeform 19"/>
          <p:cNvSpPr/>
          <p:nvPr/>
        </p:nvSpPr>
        <p:spPr>
          <a:xfrm>
            <a:off x="-82631" y="6693209"/>
            <a:ext cx="3946981" cy="4095924"/>
          </a:xfrm>
          <a:custGeom>
            <a:avLst/>
            <a:gdLst/>
            <a:ahLst/>
            <a:cxnLst/>
            <a:rect l="l" t="t" r="r" b="b"/>
            <a:pathLst>
              <a:path w="3946981" h="4095924">
                <a:moveTo>
                  <a:pt x="0" y="0"/>
                </a:moveTo>
                <a:lnTo>
                  <a:pt x="3946982" y="0"/>
                </a:lnTo>
                <a:lnTo>
                  <a:pt x="3946982" y="4095925"/>
                </a:lnTo>
                <a:lnTo>
                  <a:pt x="0" y="409592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20" name="Group 20"/>
          <p:cNvGrpSpPr/>
          <p:nvPr/>
        </p:nvGrpSpPr>
        <p:grpSpPr>
          <a:xfrm rot="-10800000">
            <a:off x="12129333" y="6933183"/>
            <a:ext cx="3530402" cy="1171318"/>
            <a:chOff x="0" y="0"/>
            <a:chExt cx="740949" cy="245832"/>
          </a:xfrm>
        </p:grpSpPr>
        <p:sp>
          <p:nvSpPr>
            <p:cNvPr id="21" name="Freeform 21"/>
            <p:cNvSpPr/>
            <p:nvPr/>
          </p:nvSpPr>
          <p:spPr>
            <a:xfrm>
              <a:off x="0" y="0"/>
              <a:ext cx="740949" cy="245832"/>
            </a:xfrm>
            <a:custGeom>
              <a:avLst/>
              <a:gdLst/>
              <a:ahLst/>
              <a:cxnLst/>
              <a:rect l="l" t="t" r="r" b="b"/>
              <a:pathLst>
                <a:path w="740949" h="245832">
                  <a:moveTo>
                    <a:pt x="740949" y="245832"/>
                  </a:moveTo>
                  <a:cubicBezTo>
                    <a:pt x="740949" y="111931"/>
                    <a:pt x="572267" y="0"/>
                    <a:pt x="370474" y="0"/>
                  </a:cubicBezTo>
                  <a:cubicBezTo>
                    <a:pt x="168682" y="0"/>
                    <a:pt x="0" y="111931"/>
                    <a:pt x="0" y="245832"/>
                  </a:cubicBezTo>
                  <a:lnTo>
                    <a:pt x="740949" y="245832"/>
                  </a:lnTo>
                  <a:close/>
                </a:path>
              </a:pathLst>
            </a:custGeom>
            <a:solidFill>
              <a:srgbClr val="216094">
                <a:alpha val="52941"/>
              </a:srgbClr>
            </a:solidFill>
          </p:spPr>
          <p:txBody>
            <a:bodyPr/>
            <a:lstStyle/>
            <a:p>
              <a:endParaRPr lang="en-GB"/>
            </a:p>
          </p:txBody>
        </p:sp>
        <p:sp>
          <p:nvSpPr>
            <p:cNvPr id="22" name="TextBox 22"/>
            <p:cNvSpPr txBox="1"/>
            <p:nvPr/>
          </p:nvSpPr>
          <p:spPr>
            <a:xfrm>
              <a:off x="174341" y="104495"/>
              <a:ext cx="392267" cy="141337"/>
            </a:xfrm>
            <a:prstGeom prst="rect">
              <a:avLst/>
            </a:prstGeom>
          </p:spPr>
          <p:txBody>
            <a:bodyPr lIns="50800" tIns="50800" rIns="50800" bIns="50800" rtlCol="0" anchor="ctr"/>
            <a:lstStyle/>
            <a:p>
              <a:pPr algn="ctr">
                <a:lnSpc>
                  <a:spcPts val="1547"/>
                </a:lnSpc>
              </a:pPr>
              <a:endParaRPr/>
            </a:p>
          </p:txBody>
        </p:sp>
      </p:grpSp>
      <p:sp>
        <p:nvSpPr>
          <p:cNvPr id="23" name="TextBox 23"/>
          <p:cNvSpPr txBox="1"/>
          <p:nvPr/>
        </p:nvSpPr>
        <p:spPr>
          <a:xfrm>
            <a:off x="12899109" y="7103798"/>
            <a:ext cx="2254537" cy="526381"/>
          </a:xfrm>
          <a:prstGeom prst="rect">
            <a:avLst/>
          </a:prstGeom>
        </p:spPr>
        <p:txBody>
          <a:bodyPr lIns="0" tIns="0" rIns="0" bIns="0" rtlCol="0" anchor="t">
            <a:spAutoFit/>
          </a:bodyPr>
          <a:lstStyle/>
          <a:p>
            <a:pPr algn="l">
              <a:lnSpc>
                <a:spcPts val="4093"/>
              </a:lnSpc>
            </a:pPr>
            <a:r>
              <a:rPr lang="en-US" sz="4052" i="1" spc="-425">
                <a:solidFill>
                  <a:srgbClr val="C75026"/>
                </a:solidFill>
                <a:latin typeface="Touvlo Italics"/>
                <a:ea typeface="Touvlo Italics"/>
                <a:cs typeface="Touvlo Italics"/>
                <a:sym typeface="Touvlo Italics"/>
              </a:rPr>
              <a:t>Challenges:</a:t>
            </a:r>
          </a:p>
        </p:txBody>
      </p:sp>
      <p:sp>
        <p:nvSpPr>
          <p:cNvPr id="24" name="TextBox 24"/>
          <p:cNvSpPr txBox="1"/>
          <p:nvPr/>
        </p:nvSpPr>
        <p:spPr>
          <a:xfrm>
            <a:off x="11987642" y="8247376"/>
            <a:ext cx="5869865" cy="1153904"/>
          </a:xfrm>
          <a:prstGeom prst="rect">
            <a:avLst/>
          </a:prstGeom>
        </p:spPr>
        <p:txBody>
          <a:bodyPr lIns="0" tIns="0" rIns="0" bIns="0" rtlCol="0" anchor="t">
            <a:spAutoFit/>
          </a:bodyPr>
          <a:lstStyle/>
          <a:p>
            <a:pPr algn="l">
              <a:lnSpc>
                <a:spcPts val="3079"/>
              </a:lnSpc>
              <a:spcBef>
                <a:spcPct val="0"/>
              </a:spcBef>
            </a:pPr>
            <a:r>
              <a:rPr lang="en-US" sz="2199" spc="-87">
                <a:solidFill>
                  <a:srgbClr val="000000"/>
                </a:solidFill>
                <a:latin typeface="Touvlo"/>
                <a:ea typeface="Touvlo"/>
                <a:cs typeface="Touvlo"/>
                <a:sym typeface="Touvlo"/>
              </a:rPr>
              <a:t> Some older adults may be unable or unwilling to stay active due to poor health, disability, or isolation</a:t>
            </a:r>
          </a:p>
        </p:txBody>
      </p:sp>
      <p:sp>
        <p:nvSpPr>
          <p:cNvPr id="25" name="Freeform 25"/>
          <p:cNvSpPr/>
          <p:nvPr/>
        </p:nvSpPr>
        <p:spPr>
          <a:xfrm>
            <a:off x="9144000" y="7033901"/>
            <a:ext cx="1070600" cy="1070600"/>
          </a:xfrm>
          <a:custGeom>
            <a:avLst/>
            <a:gdLst/>
            <a:ahLst/>
            <a:cxnLst/>
            <a:rect l="l" t="t" r="r" b="b"/>
            <a:pathLst>
              <a:path w="1070600" h="1070600">
                <a:moveTo>
                  <a:pt x="0" y="0"/>
                </a:moveTo>
                <a:lnTo>
                  <a:pt x="1070600" y="0"/>
                </a:lnTo>
                <a:lnTo>
                  <a:pt x="1070600" y="1070600"/>
                </a:lnTo>
                <a:lnTo>
                  <a:pt x="0" y="10706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6" name="Freeform 26"/>
          <p:cNvSpPr/>
          <p:nvPr/>
        </p:nvSpPr>
        <p:spPr>
          <a:xfrm>
            <a:off x="9943457" y="8199751"/>
            <a:ext cx="620399" cy="620399"/>
          </a:xfrm>
          <a:custGeom>
            <a:avLst/>
            <a:gdLst/>
            <a:ahLst/>
            <a:cxnLst/>
            <a:rect l="l" t="t" r="r" b="b"/>
            <a:pathLst>
              <a:path w="620399" h="620399">
                <a:moveTo>
                  <a:pt x="0" y="0"/>
                </a:moveTo>
                <a:lnTo>
                  <a:pt x="620398" y="0"/>
                </a:lnTo>
                <a:lnTo>
                  <a:pt x="620398" y="620399"/>
                </a:lnTo>
                <a:lnTo>
                  <a:pt x="0" y="620399"/>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7" name="Freeform 27"/>
          <p:cNvSpPr/>
          <p:nvPr/>
        </p:nvSpPr>
        <p:spPr>
          <a:xfrm>
            <a:off x="8833801" y="8509951"/>
            <a:ext cx="620399" cy="620399"/>
          </a:xfrm>
          <a:custGeom>
            <a:avLst/>
            <a:gdLst/>
            <a:ahLst/>
            <a:cxnLst/>
            <a:rect l="l" t="t" r="r" b="b"/>
            <a:pathLst>
              <a:path w="620399" h="620399">
                <a:moveTo>
                  <a:pt x="0" y="0"/>
                </a:moveTo>
                <a:lnTo>
                  <a:pt x="620398" y="0"/>
                </a:lnTo>
                <a:lnTo>
                  <a:pt x="620398" y="620398"/>
                </a:lnTo>
                <a:lnTo>
                  <a:pt x="0" y="62039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pic>
        <p:nvPicPr>
          <p:cNvPr id="42" name="Audio 41">
            <a:hlinkClick r:id="" action="ppaction://media"/>
            <a:extLst>
              <a:ext uri="{FF2B5EF4-FFF2-40B4-BE49-F238E27FC236}">
                <a16:creationId xmlns:a16="http://schemas.microsoft.com/office/drawing/2014/main" id="{0D9154C1-7E9E-1AD5-4AB4-416301B3EEC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0898"/>
    </mc:Choice>
    <mc:Fallback>
      <p:transition spd="slow" advTm="1108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a:off x="15307338" y="2518407"/>
            <a:ext cx="2980662" cy="2980662"/>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762000" cap="sq">
              <a:solidFill>
                <a:srgbClr val="E1ECE7"/>
              </a:solidFill>
              <a:prstDash val="solid"/>
              <a:miter/>
            </a:ln>
          </p:spPr>
          <p:txBody>
            <a:bodyPr/>
            <a:lstStyle/>
            <a:p>
              <a:endParaRPr lang="en-GB"/>
            </a:p>
          </p:txBody>
        </p:sp>
        <p:sp>
          <p:nvSpPr>
            <p:cNvPr id="4" name="TextBox 4"/>
            <p:cNvSpPr txBox="1"/>
            <p:nvPr/>
          </p:nvSpPr>
          <p:spPr>
            <a:xfrm>
              <a:off x="76200" y="142875"/>
              <a:ext cx="660400" cy="593725"/>
            </a:xfrm>
            <a:prstGeom prst="rect">
              <a:avLst/>
            </a:prstGeom>
          </p:spPr>
          <p:txBody>
            <a:bodyPr lIns="50800" tIns="50800" rIns="50800" bIns="50800" rtlCol="0" anchor="ctr"/>
            <a:lstStyle/>
            <a:p>
              <a:pPr algn="ctr">
                <a:lnSpc>
                  <a:spcPts val="1547"/>
                </a:lnSpc>
              </a:pPr>
              <a:endParaRPr/>
            </a:p>
          </p:txBody>
        </p:sp>
      </p:grpSp>
      <p:sp>
        <p:nvSpPr>
          <p:cNvPr id="5" name="Freeform 5"/>
          <p:cNvSpPr/>
          <p:nvPr/>
        </p:nvSpPr>
        <p:spPr>
          <a:xfrm>
            <a:off x="10928143" y="289178"/>
            <a:ext cx="6344273" cy="8229600"/>
          </a:xfrm>
          <a:custGeom>
            <a:avLst/>
            <a:gdLst/>
            <a:ahLst/>
            <a:cxnLst/>
            <a:rect l="l" t="t" r="r" b="b"/>
            <a:pathLst>
              <a:path w="6344273" h="8229600">
                <a:moveTo>
                  <a:pt x="0" y="0"/>
                </a:moveTo>
                <a:lnTo>
                  <a:pt x="6344273" y="0"/>
                </a:lnTo>
                <a:lnTo>
                  <a:pt x="6344273" y="8229600"/>
                </a:lnTo>
                <a:lnTo>
                  <a:pt x="0" y="82296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AutoShape 6"/>
          <p:cNvSpPr/>
          <p:nvPr/>
        </p:nvSpPr>
        <p:spPr>
          <a:xfrm>
            <a:off x="2859404" y="10202939"/>
            <a:ext cx="13318663" cy="0"/>
          </a:xfrm>
          <a:prstGeom prst="line">
            <a:avLst/>
          </a:prstGeom>
          <a:ln w="19050" cap="flat">
            <a:solidFill>
              <a:srgbClr val="000000"/>
            </a:solidFill>
            <a:prstDash val="solid"/>
            <a:headEnd type="none" w="sm" len="sm"/>
            <a:tailEnd type="none" w="sm" len="sm"/>
          </a:ln>
        </p:spPr>
        <p:txBody>
          <a:bodyPr/>
          <a:lstStyle/>
          <a:p>
            <a:endParaRPr lang="en-GB"/>
          </a:p>
        </p:txBody>
      </p:sp>
      <p:sp>
        <p:nvSpPr>
          <p:cNvPr id="7" name="AutoShape 7"/>
          <p:cNvSpPr/>
          <p:nvPr/>
        </p:nvSpPr>
        <p:spPr>
          <a:xfrm>
            <a:off x="777708" y="10193414"/>
            <a:ext cx="2081696" cy="0"/>
          </a:xfrm>
          <a:prstGeom prst="line">
            <a:avLst/>
          </a:prstGeom>
          <a:ln w="19050" cap="flat">
            <a:solidFill>
              <a:srgbClr val="000000"/>
            </a:solidFill>
            <a:prstDash val="solid"/>
            <a:headEnd type="none" w="sm" len="sm"/>
            <a:tailEnd type="none" w="sm" len="sm"/>
          </a:ln>
        </p:spPr>
        <p:txBody>
          <a:bodyPr/>
          <a:lstStyle/>
          <a:p>
            <a:endParaRPr lang="en-GB"/>
          </a:p>
        </p:txBody>
      </p:sp>
      <p:sp>
        <p:nvSpPr>
          <p:cNvPr id="8" name="TextBox 8"/>
          <p:cNvSpPr txBox="1"/>
          <p:nvPr/>
        </p:nvSpPr>
        <p:spPr>
          <a:xfrm>
            <a:off x="106706" y="238125"/>
            <a:ext cx="8115300" cy="1777243"/>
          </a:xfrm>
          <a:prstGeom prst="rect">
            <a:avLst/>
          </a:prstGeom>
        </p:spPr>
        <p:txBody>
          <a:bodyPr lIns="0" tIns="0" rIns="0" bIns="0" rtlCol="0" anchor="t">
            <a:spAutoFit/>
          </a:bodyPr>
          <a:lstStyle/>
          <a:p>
            <a:pPr algn="l">
              <a:lnSpc>
                <a:spcPts val="13389"/>
              </a:lnSpc>
            </a:pPr>
            <a:r>
              <a:rPr lang="en-US" sz="13257" spc="-1392">
                <a:solidFill>
                  <a:srgbClr val="46526D"/>
                </a:solidFill>
                <a:latin typeface="Touvlo"/>
                <a:ea typeface="Touvlo"/>
                <a:cs typeface="Touvlo"/>
                <a:sym typeface="Touvlo"/>
              </a:rPr>
              <a:t>Policies and </a:t>
            </a:r>
          </a:p>
        </p:txBody>
      </p:sp>
      <p:grpSp>
        <p:nvGrpSpPr>
          <p:cNvPr id="9" name="Group 9"/>
          <p:cNvGrpSpPr/>
          <p:nvPr/>
        </p:nvGrpSpPr>
        <p:grpSpPr>
          <a:xfrm rot="5400000">
            <a:off x="106706" y="7902910"/>
            <a:ext cx="2290504" cy="2290504"/>
            <a:chOff x="0" y="0"/>
            <a:chExt cx="558800" cy="558800"/>
          </a:xfrm>
        </p:grpSpPr>
        <p:sp>
          <p:nvSpPr>
            <p:cNvPr id="10" name="Freeform 10"/>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E1ECE7"/>
            </a:solidFill>
            <a:ln cap="sq">
              <a:noFill/>
              <a:prstDash val="solid"/>
              <a:miter/>
            </a:ln>
          </p:spPr>
          <p:txBody>
            <a:bodyPr/>
            <a:lstStyle/>
            <a:p>
              <a:endParaRPr lang="en-GB"/>
            </a:p>
          </p:txBody>
        </p:sp>
        <p:sp>
          <p:nvSpPr>
            <p:cNvPr id="11" name="TextBox 11"/>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12" name="Freeform 12"/>
          <p:cNvSpPr/>
          <p:nvPr/>
        </p:nvSpPr>
        <p:spPr>
          <a:xfrm>
            <a:off x="10357764" y="7139010"/>
            <a:ext cx="1070600" cy="1070600"/>
          </a:xfrm>
          <a:custGeom>
            <a:avLst/>
            <a:gdLst/>
            <a:ahLst/>
            <a:cxnLst/>
            <a:rect l="l" t="t" r="r" b="b"/>
            <a:pathLst>
              <a:path w="1070600" h="1070600">
                <a:moveTo>
                  <a:pt x="0" y="0"/>
                </a:moveTo>
                <a:lnTo>
                  <a:pt x="1070600" y="0"/>
                </a:lnTo>
                <a:lnTo>
                  <a:pt x="1070600" y="1070600"/>
                </a:lnTo>
                <a:lnTo>
                  <a:pt x="0" y="10706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Freeform 13"/>
          <p:cNvSpPr/>
          <p:nvPr/>
        </p:nvSpPr>
        <p:spPr>
          <a:xfrm>
            <a:off x="4934233" y="0"/>
            <a:ext cx="687700" cy="687700"/>
          </a:xfrm>
          <a:custGeom>
            <a:avLst/>
            <a:gdLst/>
            <a:ahLst/>
            <a:cxnLst/>
            <a:rect l="l" t="t" r="r" b="b"/>
            <a:pathLst>
              <a:path w="687700" h="687700">
                <a:moveTo>
                  <a:pt x="0" y="0"/>
                </a:moveTo>
                <a:lnTo>
                  <a:pt x="687700" y="0"/>
                </a:lnTo>
                <a:lnTo>
                  <a:pt x="687700" y="687700"/>
                </a:lnTo>
                <a:lnTo>
                  <a:pt x="0" y="6877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AutoShape 14"/>
          <p:cNvSpPr/>
          <p:nvPr/>
        </p:nvSpPr>
        <p:spPr>
          <a:xfrm flipV="1">
            <a:off x="3881548" y="4113782"/>
            <a:ext cx="0" cy="4284133"/>
          </a:xfrm>
          <a:prstGeom prst="line">
            <a:avLst/>
          </a:prstGeom>
          <a:ln w="19050" cap="flat">
            <a:solidFill>
              <a:srgbClr val="68C19B"/>
            </a:solidFill>
            <a:prstDash val="solid"/>
            <a:headEnd type="none" w="sm" len="sm"/>
            <a:tailEnd type="none" w="sm" len="sm"/>
          </a:ln>
        </p:spPr>
        <p:txBody>
          <a:bodyPr/>
          <a:lstStyle/>
          <a:p>
            <a:endParaRPr lang="en-GB"/>
          </a:p>
        </p:txBody>
      </p:sp>
      <p:sp>
        <p:nvSpPr>
          <p:cNvPr id="15" name="AutoShape 15"/>
          <p:cNvSpPr/>
          <p:nvPr/>
        </p:nvSpPr>
        <p:spPr>
          <a:xfrm flipV="1">
            <a:off x="7780363" y="4067592"/>
            <a:ext cx="0" cy="4284133"/>
          </a:xfrm>
          <a:prstGeom prst="line">
            <a:avLst/>
          </a:prstGeom>
          <a:ln w="19050" cap="flat">
            <a:solidFill>
              <a:srgbClr val="68C19B"/>
            </a:solidFill>
            <a:prstDash val="solid"/>
            <a:headEnd type="none" w="sm" len="sm"/>
            <a:tailEnd type="none" w="sm" len="sm"/>
          </a:ln>
        </p:spPr>
        <p:txBody>
          <a:bodyPr/>
          <a:lstStyle/>
          <a:p>
            <a:endParaRPr lang="en-GB"/>
          </a:p>
        </p:txBody>
      </p:sp>
      <p:sp>
        <p:nvSpPr>
          <p:cNvPr id="16" name="TextBox 16"/>
          <p:cNvSpPr txBox="1"/>
          <p:nvPr/>
        </p:nvSpPr>
        <p:spPr>
          <a:xfrm>
            <a:off x="2966772" y="1539298"/>
            <a:ext cx="6672018" cy="1777243"/>
          </a:xfrm>
          <a:prstGeom prst="rect">
            <a:avLst/>
          </a:prstGeom>
        </p:spPr>
        <p:txBody>
          <a:bodyPr lIns="0" tIns="0" rIns="0" bIns="0" rtlCol="0" anchor="t">
            <a:spAutoFit/>
          </a:bodyPr>
          <a:lstStyle/>
          <a:p>
            <a:pPr algn="l">
              <a:lnSpc>
                <a:spcPts val="13389"/>
              </a:lnSpc>
            </a:pPr>
            <a:r>
              <a:rPr lang="en-US" sz="13257" i="1" spc="-1392">
                <a:solidFill>
                  <a:srgbClr val="46526D"/>
                </a:solidFill>
                <a:latin typeface="Touvlo Italics"/>
                <a:ea typeface="Touvlo Italics"/>
                <a:cs typeface="Touvlo Italics"/>
                <a:sym typeface="Touvlo Italics"/>
              </a:rPr>
              <a:t>Legislation</a:t>
            </a:r>
          </a:p>
        </p:txBody>
      </p:sp>
      <p:sp>
        <p:nvSpPr>
          <p:cNvPr id="17" name="TextBox 17"/>
          <p:cNvSpPr txBox="1"/>
          <p:nvPr/>
        </p:nvSpPr>
        <p:spPr>
          <a:xfrm>
            <a:off x="280239" y="4123307"/>
            <a:ext cx="3328026" cy="4420487"/>
          </a:xfrm>
          <a:prstGeom prst="rect">
            <a:avLst/>
          </a:prstGeom>
        </p:spPr>
        <p:txBody>
          <a:bodyPr lIns="0" tIns="0" rIns="0" bIns="0" rtlCol="0" anchor="t">
            <a:spAutoFit/>
          </a:bodyPr>
          <a:lstStyle/>
          <a:p>
            <a:pPr algn="ctr">
              <a:lnSpc>
                <a:spcPts val="2529"/>
              </a:lnSpc>
            </a:pPr>
            <a:r>
              <a:rPr lang="en-US" sz="2299" b="1" spc="-91">
                <a:solidFill>
                  <a:srgbClr val="46526D"/>
                </a:solidFill>
                <a:latin typeface="Touvlo Bold"/>
                <a:ea typeface="Touvlo Bold"/>
                <a:cs typeface="Touvlo Bold"/>
                <a:sym typeface="Touvlo Bold"/>
              </a:rPr>
              <a:t>The Care Act 2014</a:t>
            </a:r>
          </a:p>
          <a:p>
            <a:pPr algn="l">
              <a:lnSpc>
                <a:spcPts val="2529"/>
              </a:lnSpc>
            </a:pPr>
            <a:endParaRPr lang="en-US" sz="2299" b="1" spc="-91">
              <a:solidFill>
                <a:srgbClr val="46526D"/>
              </a:solidFill>
              <a:latin typeface="Touvlo Bold"/>
              <a:ea typeface="Touvlo Bold"/>
              <a:cs typeface="Touvlo Bold"/>
              <a:sym typeface="Touvlo Bold"/>
            </a:endParaRPr>
          </a:p>
          <a:p>
            <a:pPr algn="l">
              <a:lnSpc>
                <a:spcPts val="2529"/>
              </a:lnSpc>
            </a:pPr>
            <a:r>
              <a:rPr lang="en-US" sz="2299" spc="-91">
                <a:solidFill>
                  <a:srgbClr val="46526D"/>
                </a:solidFill>
                <a:latin typeface="Touvlo"/>
                <a:ea typeface="Touvlo"/>
                <a:cs typeface="Touvlo"/>
                <a:sym typeface="Touvlo"/>
              </a:rPr>
              <a:t>Promotes wellbeing / person-centred care </a:t>
            </a:r>
          </a:p>
          <a:p>
            <a:pPr algn="l">
              <a:lnSpc>
                <a:spcPts val="2529"/>
              </a:lnSpc>
            </a:pPr>
            <a:endParaRPr lang="en-US" sz="2299" spc="-91">
              <a:solidFill>
                <a:srgbClr val="46526D"/>
              </a:solidFill>
              <a:latin typeface="Touvlo"/>
              <a:ea typeface="Touvlo"/>
              <a:cs typeface="Touvlo"/>
              <a:sym typeface="Touvlo"/>
            </a:endParaRPr>
          </a:p>
          <a:p>
            <a:pPr algn="l">
              <a:lnSpc>
                <a:spcPts val="2529"/>
              </a:lnSpc>
            </a:pPr>
            <a:r>
              <a:rPr lang="en-US" sz="2299" spc="-91">
                <a:solidFill>
                  <a:srgbClr val="46526D"/>
                </a:solidFill>
                <a:latin typeface="Touvlo"/>
                <a:ea typeface="Touvlo"/>
                <a:cs typeface="Touvlo"/>
                <a:sym typeface="Touvlo"/>
              </a:rPr>
              <a:t>Local authorities must assess and meet care needs </a:t>
            </a:r>
          </a:p>
          <a:p>
            <a:pPr algn="l">
              <a:lnSpc>
                <a:spcPts val="2529"/>
              </a:lnSpc>
            </a:pPr>
            <a:endParaRPr lang="en-US" sz="2299" spc="-91">
              <a:solidFill>
                <a:srgbClr val="46526D"/>
              </a:solidFill>
              <a:latin typeface="Touvlo"/>
              <a:ea typeface="Touvlo"/>
              <a:cs typeface="Touvlo"/>
              <a:sym typeface="Touvlo"/>
            </a:endParaRPr>
          </a:p>
          <a:p>
            <a:pPr algn="l">
              <a:lnSpc>
                <a:spcPts val="2529"/>
              </a:lnSpc>
            </a:pPr>
            <a:r>
              <a:rPr lang="en-US" sz="2299" spc="-91">
                <a:solidFill>
                  <a:srgbClr val="46526D"/>
                </a:solidFill>
                <a:latin typeface="Touvlo"/>
                <a:ea typeface="Touvlo"/>
                <a:cs typeface="Touvlo"/>
                <a:sym typeface="Touvlo"/>
              </a:rPr>
              <a:t>Supports independence and safeguarding (Care Quality Commission, 2024).</a:t>
            </a:r>
          </a:p>
          <a:p>
            <a:pPr algn="l">
              <a:lnSpc>
                <a:spcPts val="2529"/>
              </a:lnSpc>
            </a:pPr>
            <a:endParaRPr lang="en-US" sz="2299" spc="-91">
              <a:solidFill>
                <a:srgbClr val="46526D"/>
              </a:solidFill>
              <a:latin typeface="Touvlo"/>
              <a:ea typeface="Touvlo"/>
              <a:cs typeface="Touvlo"/>
              <a:sym typeface="Touvlo"/>
            </a:endParaRPr>
          </a:p>
        </p:txBody>
      </p:sp>
      <p:sp>
        <p:nvSpPr>
          <p:cNvPr id="18" name="TextBox 18"/>
          <p:cNvSpPr txBox="1"/>
          <p:nvPr/>
        </p:nvSpPr>
        <p:spPr>
          <a:xfrm>
            <a:off x="4154831" y="4123307"/>
            <a:ext cx="3349307" cy="3791910"/>
          </a:xfrm>
          <a:prstGeom prst="rect">
            <a:avLst/>
          </a:prstGeom>
        </p:spPr>
        <p:txBody>
          <a:bodyPr lIns="0" tIns="0" rIns="0" bIns="0" rtlCol="0" anchor="t">
            <a:spAutoFit/>
          </a:bodyPr>
          <a:lstStyle/>
          <a:p>
            <a:pPr algn="ctr">
              <a:lnSpc>
                <a:spcPts val="2539"/>
              </a:lnSpc>
            </a:pPr>
            <a:r>
              <a:rPr lang="en-US" sz="2308" b="1" spc="-92">
                <a:solidFill>
                  <a:srgbClr val="46526D"/>
                </a:solidFill>
                <a:latin typeface="Touvlo Bold"/>
                <a:ea typeface="Touvlo Bold"/>
                <a:cs typeface="Touvlo Bold"/>
                <a:sym typeface="Touvlo Bold"/>
              </a:rPr>
              <a:t>Equality Act 2010</a:t>
            </a:r>
          </a:p>
          <a:p>
            <a:pPr algn="ctr">
              <a:lnSpc>
                <a:spcPts val="2539"/>
              </a:lnSpc>
            </a:pPr>
            <a:endParaRPr lang="en-US" sz="2308" b="1" spc="-92">
              <a:solidFill>
                <a:srgbClr val="46526D"/>
              </a:solidFill>
              <a:latin typeface="Touvlo Bold"/>
              <a:ea typeface="Touvlo Bold"/>
              <a:cs typeface="Touvlo Bold"/>
              <a:sym typeface="Touvlo Bold"/>
            </a:endParaRPr>
          </a:p>
          <a:p>
            <a:pPr algn="l">
              <a:lnSpc>
                <a:spcPts val="2539"/>
              </a:lnSpc>
            </a:pPr>
            <a:r>
              <a:rPr lang="en-US" sz="2308" spc="-92">
                <a:solidFill>
                  <a:srgbClr val="46526D"/>
                </a:solidFill>
                <a:latin typeface="Touvlo"/>
                <a:ea typeface="Touvlo"/>
                <a:cs typeface="Touvlo"/>
                <a:sym typeface="Touvlo"/>
              </a:rPr>
              <a:t>Protects against age discrimination.</a:t>
            </a:r>
          </a:p>
          <a:p>
            <a:pPr algn="l">
              <a:lnSpc>
                <a:spcPts val="2539"/>
              </a:lnSpc>
            </a:pPr>
            <a:endParaRPr lang="en-US" sz="2308" spc="-92">
              <a:solidFill>
                <a:srgbClr val="46526D"/>
              </a:solidFill>
              <a:latin typeface="Touvlo"/>
              <a:ea typeface="Touvlo"/>
              <a:cs typeface="Touvlo"/>
              <a:sym typeface="Touvlo"/>
            </a:endParaRPr>
          </a:p>
          <a:p>
            <a:pPr algn="l">
              <a:lnSpc>
                <a:spcPts val="2539"/>
              </a:lnSpc>
            </a:pPr>
            <a:r>
              <a:rPr lang="en-US" sz="2308" spc="-92">
                <a:solidFill>
                  <a:srgbClr val="46526D"/>
                </a:solidFill>
                <a:latin typeface="Touvlo"/>
                <a:ea typeface="Touvlo"/>
                <a:cs typeface="Touvlo"/>
                <a:sym typeface="Touvlo"/>
              </a:rPr>
              <a:t>Promotes equal access to services, employment, and opportunities </a:t>
            </a:r>
          </a:p>
          <a:p>
            <a:pPr algn="l">
              <a:lnSpc>
                <a:spcPts val="2539"/>
              </a:lnSpc>
            </a:pPr>
            <a:endParaRPr lang="en-US" sz="2308" spc="-92">
              <a:solidFill>
                <a:srgbClr val="46526D"/>
              </a:solidFill>
              <a:latin typeface="Touvlo"/>
              <a:ea typeface="Touvlo"/>
              <a:cs typeface="Touvlo"/>
              <a:sym typeface="Touvlo"/>
            </a:endParaRPr>
          </a:p>
          <a:p>
            <a:pPr algn="l">
              <a:lnSpc>
                <a:spcPts val="2539"/>
              </a:lnSpc>
            </a:pPr>
            <a:r>
              <a:rPr lang="en-US" sz="2308" spc="-92">
                <a:solidFill>
                  <a:srgbClr val="46526D"/>
                </a:solidFill>
                <a:latin typeface="Touvlo"/>
                <a:ea typeface="Touvlo"/>
                <a:cs typeface="Touvlo"/>
                <a:sym typeface="Touvlo"/>
              </a:rPr>
              <a:t>Encourages fairness and inclusion </a:t>
            </a:r>
          </a:p>
          <a:p>
            <a:pPr algn="l">
              <a:lnSpc>
                <a:spcPts val="2539"/>
              </a:lnSpc>
            </a:pPr>
            <a:endParaRPr lang="en-US" sz="2308" spc="-92">
              <a:solidFill>
                <a:srgbClr val="46526D"/>
              </a:solidFill>
              <a:latin typeface="Touvlo"/>
              <a:ea typeface="Touvlo"/>
              <a:cs typeface="Touvlo"/>
              <a:sym typeface="Touvlo"/>
            </a:endParaRPr>
          </a:p>
        </p:txBody>
      </p:sp>
      <p:sp>
        <p:nvSpPr>
          <p:cNvPr id="19" name="TextBox 19"/>
          <p:cNvSpPr txBox="1"/>
          <p:nvPr/>
        </p:nvSpPr>
        <p:spPr>
          <a:xfrm>
            <a:off x="8056588" y="4123307"/>
            <a:ext cx="3371776" cy="3163115"/>
          </a:xfrm>
          <a:prstGeom prst="rect">
            <a:avLst/>
          </a:prstGeom>
        </p:spPr>
        <p:txBody>
          <a:bodyPr lIns="0" tIns="0" rIns="0" bIns="0" rtlCol="0" anchor="t">
            <a:spAutoFit/>
          </a:bodyPr>
          <a:lstStyle/>
          <a:p>
            <a:pPr algn="ctr">
              <a:lnSpc>
                <a:spcPts val="2530"/>
              </a:lnSpc>
            </a:pPr>
            <a:r>
              <a:rPr lang="en-US" sz="2300" b="1" spc="-92">
                <a:solidFill>
                  <a:srgbClr val="46526D"/>
                </a:solidFill>
                <a:latin typeface="Touvlo Bold"/>
                <a:ea typeface="Touvlo Bold"/>
                <a:cs typeface="Touvlo Bold"/>
                <a:sym typeface="Touvlo Bold"/>
              </a:rPr>
              <a:t>Human Rights Act 1998</a:t>
            </a:r>
          </a:p>
          <a:p>
            <a:pPr algn="l">
              <a:lnSpc>
                <a:spcPts val="2530"/>
              </a:lnSpc>
            </a:pPr>
            <a:endParaRPr lang="en-US" sz="2300" b="1" spc="-92">
              <a:solidFill>
                <a:srgbClr val="46526D"/>
              </a:solidFill>
              <a:latin typeface="Touvlo Bold"/>
              <a:ea typeface="Touvlo Bold"/>
              <a:cs typeface="Touvlo Bold"/>
              <a:sym typeface="Touvlo Bold"/>
            </a:endParaRPr>
          </a:p>
          <a:p>
            <a:pPr algn="l">
              <a:lnSpc>
                <a:spcPts val="2530"/>
              </a:lnSpc>
            </a:pPr>
            <a:r>
              <a:rPr lang="en-US" sz="2300" spc="-92">
                <a:solidFill>
                  <a:srgbClr val="46526D"/>
                </a:solidFill>
                <a:latin typeface="Touvlo"/>
                <a:ea typeface="Touvlo"/>
                <a:cs typeface="Touvlo"/>
                <a:sym typeface="Touvlo"/>
              </a:rPr>
              <a:t>Protects dignity, privacy, respect, and freedom.</a:t>
            </a:r>
          </a:p>
          <a:p>
            <a:pPr algn="l">
              <a:lnSpc>
                <a:spcPts val="2530"/>
              </a:lnSpc>
            </a:pPr>
            <a:r>
              <a:rPr lang="en-US" sz="2300" spc="-92">
                <a:solidFill>
                  <a:srgbClr val="46526D"/>
                </a:solidFill>
                <a:latin typeface="Touvlo"/>
                <a:ea typeface="Touvlo"/>
                <a:cs typeface="Touvlo"/>
                <a:sym typeface="Touvlo"/>
              </a:rPr>
              <a:t> </a:t>
            </a:r>
          </a:p>
          <a:p>
            <a:pPr algn="l">
              <a:lnSpc>
                <a:spcPts val="2530"/>
              </a:lnSpc>
            </a:pPr>
            <a:r>
              <a:rPr lang="en-US" sz="2300" spc="-92">
                <a:solidFill>
                  <a:srgbClr val="46526D"/>
                </a:solidFill>
                <a:latin typeface="Touvlo"/>
                <a:ea typeface="Touvlo"/>
                <a:cs typeface="Touvlo"/>
                <a:sym typeface="Touvlo"/>
              </a:rPr>
              <a:t>Ensures fair treatment.</a:t>
            </a:r>
          </a:p>
          <a:p>
            <a:pPr algn="l">
              <a:lnSpc>
                <a:spcPts val="2530"/>
              </a:lnSpc>
            </a:pPr>
            <a:endParaRPr lang="en-US" sz="2300" spc="-92">
              <a:solidFill>
                <a:srgbClr val="46526D"/>
              </a:solidFill>
              <a:latin typeface="Touvlo"/>
              <a:ea typeface="Touvlo"/>
              <a:cs typeface="Touvlo"/>
              <a:sym typeface="Touvlo"/>
            </a:endParaRPr>
          </a:p>
          <a:p>
            <a:pPr algn="l">
              <a:lnSpc>
                <a:spcPts val="2530"/>
              </a:lnSpc>
            </a:pPr>
            <a:r>
              <a:rPr lang="en-US" sz="2300" spc="-92">
                <a:solidFill>
                  <a:srgbClr val="46526D"/>
                </a:solidFill>
                <a:latin typeface="Touvlo"/>
                <a:ea typeface="Touvlo"/>
                <a:cs typeface="Touvlo"/>
                <a:sym typeface="Touvlo"/>
              </a:rPr>
              <a:t>Supports individual rights and choice.</a:t>
            </a:r>
          </a:p>
          <a:p>
            <a:pPr algn="l">
              <a:lnSpc>
                <a:spcPts val="2530"/>
              </a:lnSpc>
            </a:pPr>
            <a:r>
              <a:rPr lang="en-US" sz="2300" spc="-92">
                <a:solidFill>
                  <a:srgbClr val="46526D"/>
                </a:solidFill>
                <a:latin typeface="Touvlo"/>
                <a:ea typeface="Touvlo"/>
                <a:cs typeface="Touvlo"/>
                <a:sym typeface="Touvlo"/>
              </a:rPr>
              <a:t> </a:t>
            </a:r>
          </a:p>
        </p:txBody>
      </p:sp>
      <p:sp>
        <p:nvSpPr>
          <p:cNvPr id="20" name="TextBox 20"/>
          <p:cNvSpPr txBox="1"/>
          <p:nvPr/>
        </p:nvSpPr>
        <p:spPr>
          <a:xfrm>
            <a:off x="12693613" y="648704"/>
            <a:ext cx="92454" cy="1111105"/>
          </a:xfrm>
          <a:prstGeom prst="rect">
            <a:avLst/>
          </a:prstGeom>
        </p:spPr>
        <p:txBody>
          <a:bodyPr lIns="0" tIns="0" rIns="0" bIns="0" rtlCol="0" anchor="t">
            <a:spAutoFit/>
          </a:bodyPr>
          <a:lstStyle/>
          <a:p>
            <a:pPr algn="ctr">
              <a:lnSpc>
                <a:spcPts val="2199"/>
              </a:lnSpc>
              <a:spcBef>
                <a:spcPct val="0"/>
              </a:spcBef>
            </a:pPr>
            <a:endParaRPr/>
          </a:p>
          <a:p>
            <a:pPr algn="ctr">
              <a:lnSpc>
                <a:spcPts val="2199"/>
              </a:lnSpc>
              <a:spcBef>
                <a:spcPct val="0"/>
              </a:spcBef>
            </a:pPr>
            <a:r>
              <a:rPr lang="en-US" sz="1999" spc="-79">
                <a:solidFill>
                  <a:srgbClr val="46526D"/>
                </a:solidFill>
                <a:latin typeface="Touvlo"/>
                <a:ea typeface="Touvlo"/>
                <a:cs typeface="Touvlo"/>
                <a:sym typeface="Touvlo"/>
              </a:rPr>
              <a:t>•</a:t>
            </a:r>
          </a:p>
          <a:p>
            <a:pPr algn="ctr">
              <a:lnSpc>
                <a:spcPts val="2199"/>
              </a:lnSpc>
              <a:spcBef>
                <a:spcPct val="0"/>
              </a:spcBef>
            </a:pPr>
            <a:r>
              <a:rPr lang="en-US" sz="1999" spc="-79">
                <a:solidFill>
                  <a:srgbClr val="46526D"/>
                </a:solidFill>
                <a:latin typeface="Touvlo"/>
                <a:ea typeface="Touvlo"/>
                <a:cs typeface="Touvlo"/>
                <a:sym typeface="Touvlo"/>
              </a:rPr>
              <a:t>•</a:t>
            </a:r>
          </a:p>
          <a:p>
            <a:pPr algn="ctr">
              <a:lnSpc>
                <a:spcPts val="2199"/>
              </a:lnSpc>
              <a:spcBef>
                <a:spcPct val="0"/>
              </a:spcBef>
            </a:pPr>
            <a:endParaRPr lang="en-US" sz="1999" spc="-79">
              <a:solidFill>
                <a:srgbClr val="46526D"/>
              </a:solidFill>
              <a:latin typeface="Touvlo"/>
              <a:ea typeface="Touvlo"/>
              <a:cs typeface="Touvlo"/>
              <a:sym typeface="Touvlo"/>
            </a:endParaRPr>
          </a:p>
        </p:txBody>
      </p:sp>
      <p:grpSp>
        <p:nvGrpSpPr>
          <p:cNvPr id="21" name="Group 21"/>
          <p:cNvGrpSpPr/>
          <p:nvPr/>
        </p:nvGrpSpPr>
        <p:grpSpPr>
          <a:xfrm>
            <a:off x="2966772" y="8461628"/>
            <a:ext cx="12221609" cy="1503186"/>
            <a:chOff x="0" y="0"/>
            <a:chExt cx="16295478" cy="2004248"/>
          </a:xfrm>
        </p:grpSpPr>
        <p:grpSp>
          <p:nvGrpSpPr>
            <p:cNvPr id="22" name="Group 22"/>
            <p:cNvGrpSpPr/>
            <p:nvPr/>
          </p:nvGrpSpPr>
          <p:grpSpPr>
            <a:xfrm>
              <a:off x="0" y="0"/>
              <a:ext cx="16295478" cy="2004248"/>
              <a:chOff x="0" y="0"/>
              <a:chExt cx="3218860" cy="395901"/>
            </a:xfrm>
          </p:grpSpPr>
          <p:sp>
            <p:nvSpPr>
              <p:cNvPr id="23" name="Freeform 23"/>
              <p:cNvSpPr/>
              <p:nvPr/>
            </p:nvSpPr>
            <p:spPr>
              <a:xfrm>
                <a:off x="0" y="0"/>
                <a:ext cx="3218860" cy="395901"/>
              </a:xfrm>
              <a:custGeom>
                <a:avLst/>
                <a:gdLst/>
                <a:ahLst/>
                <a:cxnLst/>
                <a:rect l="l" t="t" r="r" b="b"/>
                <a:pathLst>
                  <a:path w="3218860" h="395901">
                    <a:moveTo>
                      <a:pt x="32307" y="0"/>
                    </a:moveTo>
                    <a:lnTo>
                      <a:pt x="3186553" y="0"/>
                    </a:lnTo>
                    <a:cubicBezTo>
                      <a:pt x="3195122" y="0"/>
                      <a:pt x="3203339" y="3404"/>
                      <a:pt x="3209398" y="9462"/>
                    </a:cubicBezTo>
                    <a:cubicBezTo>
                      <a:pt x="3215456" y="15521"/>
                      <a:pt x="3218860" y="23738"/>
                      <a:pt x="3218860" y="32307"/>
                    </a:cubicBezTo>
                    <a:lnTo>
                      <a:pt x="3218860" y="363594"/>
                    </a:lnTo>
                    <a:cubicBezTo>
                      <a:pt x="3218860" y="381437"/>
                      <a:pt x="3204396" y="395901"/>
                      <a:pt x="3186553" y="395901"/>
                    </a:cubicBezTo>
                    <a:lnTo>
                      <a:pt x="32307" y="395901"/>
                    </a:lnTo>
                    <a:cubicBezTo>
                      <a:pt x="14464" y="395901"/>
                      <a:pt x="0" y="381437"/>
                      <a:pt x="0" y="363594"/>
                    </a:cubicBezTo>
                    <a:lnTo>
                      <a:pt x="0" y="32307"/>
                    </a:lnTo>
                    <a:cubicBezTo>
                      <a:pt x="0" y="14464"/>
                      <a:pt x="14464" y="0"/>
                      <a:pt x="32307" y="0"/>
                    </a:cubicBezTo>
                    <a:close/>
                  </a:path>
                </a:pathLst>
              </a:custGeom>
              <a:solidFill>
                <a:srgbClr val="ECD0BD"/>
              </a:solidFill>
            </p:spPr>
            <p:txBody>
              <a:bodyPr/>
              <a:lstStyle/>
              <a:p>
                <a:endParaRPr lang="en-GB"/>
              </a:p>
            </p:txBody>
          </p:sp>
          <p:sp>
            <p:nvSpPr>
              <p:cNvPr id="24" name="TextBox 24"/>
              <p:cNvSpPr txBox="1"/>
              <p:nvPr/>
            </p:nvSpPr>
            <p:spPr>
              <a:xfrm>
                <a:off x="0" y="19050"/>
                <a:ext cx="3218860" cy="376851"/>
              </a:xfrm>
              <a:prstGeom prst="rect">
                <a:avLst/>
              </a:prstGeom>
            </p:spPr>
            <p:txBody>
              <a:bodyPr lIns="50800" tIns="50800" rIns="50800" bIns="50800" rtlCol="0" anchor="ctr"/>
              <a:lstStyle/>
              <a:p>
                <a:pPr algn="ctr">
                  <a:lnSpc>
                    <a:spcPts val="2199"/>
                  </a:lnSpc>
                </a:pPr>
                <a:endParaRPr/>
              </a:p>
            </p:txBody>
          </p:sp>
        </p:grpSp>
        <p:sp>
          <p:nvSpPr>
            <p:cNvPr id="25" name="TextBox 25"/>
            <p:cNvSpPr txBox="1"/>
            <p:nvPr/>
          </p:nvSpPr>
          <p:spPr>
            <a:xfrm>
              <a:off x="575843" y="180975"/>
              <a:ext cx="15143791" cy="1609061"/>
            </a:xfrm>
            <a:prstGeom prst="rect">
              <a:avLst/>
            </a:prstGeom>
          </p:spPr>
          <p:txBody>
            <a:bodyPr lIns="0" tIns="0" rIns="0" bIns="0" rtlCol="0" anchor="t">
              <a:spAutoFit/>
            </a:bodyPr>
            <a:lstStyle/>
            <a:p>
              <a:pPr algn="l">
                <a:lnSpc>
                  <a:spcPts val="2367"/>
                </a:lnSpc>
              </a:pPr>
              <a:r>
                <a:rPr lang="en-US" sz="2152" b="1" spc="-86">
                  <a:solidFill>
                    <a:srgbClr val="46526D"/>
                  </a:solidFill>
                  <a:latin typeface="Touvlo Bold"/>
                  <a:ea typeface="Touvlo Bold"/>
                  <a:cs typeface="Touvlo Bold"/>
                  <a:sym typeface="Touvlo Bold"/>
                </a:rPr>
                <a:t>Effective policies, support, and innovation are essential to meet the needs of older adults. Involving them in decisions about their care promotes dignity, confidence, wellbeing, and social inclusion (Ellis-Stoll and Popkess-Vawter, 1998). These policies help older adults live with independence, equality, and respect.</a:t>
              </a:r>
            </a:p>
          </p:txBody>
        </p:sp>
      </p:grpSp>
      <p:pic>
        <p:nvPicPr>
          <p:cNvPr id="36" name="Audio 35">
            <a:hlinkClick r:id="" action="ppaction://media"/>
            <a:extLst>
              <a:ext uri="{FF2B5EF4-FFF2-40B4-BE49-F238E27FC236}">
                <a16:creationId xmlns:a16="http://schemas.microsoft.com/office/drawing/2014/main" id="{2B855E20-33CC-D95C-4431-248E1CE062A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9931"/>
    </mc:Choice>
    <mc:Fallback>
      <p:transition spd="slow" advTm="69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sp>
        <p:nvSpPr>
          <p:cNvPr id="2" name="AutoShape 2"/>
          <p:cNvSpPr/>
          <p:nvPr/>
        </p:nvSpPr>
        <p:spPr>
          <a:xfrm>
            <a:off x="2081164" y="9244012"/>
            <a:ext cx="10739447" cy="0"/>
          </a:xfrm>
          <a:prstGeom prst="line">
            <a:avLst/>
          </a:prstGeom>
          <a:ln w="19050" cap="flat">
            <a:solidFill>
              <a:srgbClr val="000000"/>
            </a:solidFill>
            <a:prstDash val="solid"/>
            <a:headEnd type="none" w="sm" len="sm"/>
            <a:tailEnd type="none" w="sm" len="sm"/>
          </a:ln>
        </p:spPr>
        <p:txBody>
          <a:bodyPr/>
          <a:lstStyle/>
          <a:p>
            <a:endParaRPr lang="en-GB"/>
          </a:p>
        </p:txBody>
      </p:sp>
      <p:sp>
        <p:nvSpPr>
          <p:cNvPr id="3" name="TextBox 3"/>
          <p:cNvSpPr txBox="1"/>
          <p:nvPr/>
        </p:nvSpPr>
        <p:spPr>
          <a:xfrm>
            <a:off x="653598" y="209550"/>
            <a:ext cx="16854286" cy="1568178"/>
          </a:xfrm>
          <a:prstGeom prst="rect">
            <a:avLst/>
          </a:prstGeom>
        </p:spPr>
        <p:txBody>
          <a:bodyPr lIns="0" tIns="0" rIns="0" bIns="0" rtlCol="0" anchor="t">
            <a:spAutoFit/>
          </a:bodyPr>
          <a:lstStyle/>
          <a:p>
            <a:pPr algn="l">
              <a:lnSpc>
                <a:spcPts val="11817"/>
              </a:lnSpc>
            </a:pPr>
            <a:r>
              <a:rPr lang="en-US" sz="11700" b="1" spc="-1228">
                <a:solidFill>
                  <a:srgbClr val="46526D"/>
                </a:solidFill>
                <a:latin typeface="Touvlo Bold"/>
                <a:ea typeface="Touvlo Bold"/>
                <a:cs typeface="Touvlo Bold"/>
                <a:sym typeface="Touvlo Bold"/>
              </a:rPr>
              <a:t>Evaluation of current care </a:t>
            </a:r>
          </a:p>
        </p:txBody>
      </p:sp>
      <p:sp>
        <p:nvSpPr>
          <p:cNvPr id="4" name="TextBox 4"/>
          <p:cNvSpPr txBox="1"/>
          <p:nvPr/>
        </p:nvSpPr>
        <p:spPr>
          <a:xfrm>
            <a:off x="11585825" y="1350636"/>
            <a:ext cx="6467651" cy="1568178"/>
          </a:xfrm>
          <a:prstGeom prst="rect">
            <a:avLst/>
          </a:prstGeom>
        </p:spPr>
        <p:txBody>
          <a:bodyPr lIns="0" tIns="0" rIns="0" bIns="0" rtlCol="0" anchor="t">
            <a:spAutoFit/>
          </a:bodyPr>
          <a:lstStyle/>
          <a:p>
            <a:pPr algn="r">
              <a:lnSpc>
                <a:spcPts val="11817"/>
              </a:lnSpc>
            </a:pPr>
            <a:r>
              <a:rPr lang="en-US" sz="11700" i="1" spc="-1228">
                <a:solidFill>
                  <a:srgbClr val="46526D"/>
                </a:solidFill>
                <a:latin typeface="Touvlo Italics"/>
                <a:ea typeface="Touvlo Italics"/>
                <a:cs typeface="Touvlo Italics"/>
                <a:sym typeface="Touvlo Italics"/>
              </a:rPr>
              <a:t>provisions</a:t>
            </a:r>
          </a:p>
        </p:txBody>
      </p:sp>
      <p:sp>
        <p:nvSpPr>
          <p:cNvPr id="5" name="Freeform 5"/>
          <p:cNvSpPr/>
          <p:nvPr/>
        </p:nvSpPr>
        <p:spPr>
          <a:xfrm>
            <a:off x="5849669" y="2825370"/>
            <a:ext cx="6588662" cy="6432930"/>
          </a:xfrm>
          <a:custGeom>
            <a:avLst/>
            <a:gdLst/>
            <a:ahLst/>
            <a:cxnLst/>
            <a:rect l="l" t="t" r="r" b="b"/>
            <a:pathLst>
              <a:path w="6588662" h="6432930">
                <a:moveTo>
                  <a:pt x="0" y="0"/>
                </a:moveTo>
                <a:lnTo>
                  <a:pt x="6588662" y="0"/>
                </a:lnTo>
                <a:lnTo>
                  <a:pt x="6588662" y="6432930"/>
                </a:lnTo>
                <a:lnTo>
                  <a:pt x="0" y="64329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rot="-10800000">
            <a:off x="873614" y="4129772"/>
            <a:ext cx="2415099" cy="1207550"/>
            <a:chOff x="0" y="0"/>
            <a:chExt cx="660400" cy="330200"/>
          </a:xfrm>
        </p:grpSpPr>
        <p:sp>
          <p:nvSpPr>
            <p:cNvPr id="7" name="Freeform 7"/>
            <p:cNvSpPr/>
            <p:nvPr/>
          </p:nvSpPr>
          <p:spPr>
            <a:xfrm>
              <a:off x="0" y="0"/>
              <a:ext cx="660400" cy="330200"/>
            </a:xfrm>
            <a:custGeom>
              <a:avLst/>
              <a:gdLst/>
              <a:ahLst/>
              <a:cxnLst/>
              <a:rect l="l" t="t" r="r" b="b"/>
              <a:pathLst>
                <a:path w="660400" h="330200">
                  <a:moveTo>
                    <a:pt x="660400" y="330200"/>
                  </a:moveTo>
                  <a:cubicBezTo>
                    <a:pt x="660400" y="150345"/>
                    <a:pt x="510055" y="0"/>
                    <a:pt x="330200" y="0"/>
                  </a:cubicBezTo>
                  <a:cubicBezTo>
                    <a:pt x="150345" y="0"/>
                    <a:pt x="0" y="150345"/>
                    <a:pt x="0" y="330200"/>
                  </a:cubicBezTo>
                  <a:lnTo>
                    <a:pt x="183347" y="330200"/>
                  </a:lnTo>
                  <a:cubicBezTo>
                    <a:pt x="183347" y="250212"/>
                    <a:pt x="250212" y="183347"/>
                    <a:pt x="330200" y="183347"/>
                  </a:cubicBezTo>
                  <a:cubicBezTo>
                    <a:pt x="410188" y="183347"/>
                    <a:pt x="477053" y="250212"/>
                    <a:pt x="477053" y="330200"/>
                  </a:cubicBezTo>
                  <a:lnTo>
                    <a:pt x="660400" y="330200"/>
                  </a:lnTo>
                  <a:close/>
                </a:path>
              </a:pathLst>
            </a:custGeom>
            <a:solidFill>
              <a:srgbClr val="FBB378"/>
            </a:solidFill>
          </p:spPr>
          <p:txBody>
            <a:bodyPr/>
            <a:lstStyle/>
            <a:p>
              <a:endParaRPr lang="en-GB"/>
            </a:p>
          </p:txBody>
        </p:sp>
        <p:sp>
          <p:nvSpPr>
            <p:cNvPr id="8" name="TextBox 8"/>
            <p:cNvSpPr txBox="1"/>
            <p:nvPr/>
          </p:nvSpPr>
          <p:spPr>
            <a:xfrm>
              <a:off x="127000" y="111125"/>
              <a:ext cx="406400" cy="79375"/>
            </a:xfrm>
            <a:prstGeom prst="rect">
              <a:avLst/>
            </a:prstGeom>
          </p:spPr>
          <p:txBody>
            <a:bodyPr lIns="50800" tIns="50800" rIns="50800" bIns="50800" rtlCol="0" anchor="ctr"/>
            <a:lstStyle/>
            <a:p>
              <a:pPr algn="ctr">
                <a:lnSpc>
                  <a:spcPts val="1547"/>
                </a:lnSpc>
              </a:pPr>
              <a:endParaRPr/>
            </a:p>
          </p:txBody>
        </p:sp>
      </p:grpSp>
      <p:sp>
        <p:nvSpPr>
          <p:cNvPr id="9" name="Freeform 9"/>
          <p:cNvSpPr/>
          <p:nvPr/>
        </p:nvSpPr>
        <p:spPr>
          <a:xfrm>
            <a:off x="13749050" y="3175989"/>
            <a:ext cx="1070600" cy="1070600"/>
          </a:xfrm>
          <a:custGeom>
            <a:avLst/>
            <a:gdLst/>
            <a:ahLst/>
            <a:cxnLst/>
            <a:rect l="l" t="t" r="r" b="b"/>
            <a:pathLst>
              <a:path w="1070600" h="1070600">
                <a:moveTo>
                  <a:pt x="0" y="0"/>
                </a:moveTo>
                <a:lnTo>
                  <a:pt x="1070601" y="0"/>
                </a:lnTo>
                <a:lnTo>
                  <a:pt x="1070601" y="1070600"/>
                </a:lnTo>
                <a:lnTo>
                  <a:pt x="0" y="10706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316965" y="5143500"/>
            <a:ext cx="673265" cy="673265"/>
          </a:xfrm>
          <a:custGeom>
            <a:avLst/>
            <a:gdLst/>
            <a:ahLst/>
            <a:cxnLst/>
            <a:rect l="l" t="t" r="r" b="b"/>
            <a:pathLst>
              <a:path w="673265" h="673265">
                <a:moveTo>
                  <a:pt x="0" y="0"/>
                </a:moveTo>
                <a:lnTo>
                  <a:pt x="673266" y="0"/>
                </a:lnTo>
                <a:lnTo>
                  <a:pt x="673266" y="673265"/>
                </a:lnTo>
                <a:lnTo>
                  <a:pt x="0" y="67326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1" name="Group 11"/>
          <p:cNvGrpSpPr/>
          <p:nvPr/>
        </p:nvGrpSpPr>
        <p:grpSpPr>
          <a:xfrm>
            <a:off x="14956092" y="8621046"/>
            <a:ext cx="3331908" cy="1665954"/>
            <a:chOff x="0" y="0"/>
            <a:chExt cx="660400" cy="330200"/>
          </a:xfrm>
        </p:grpSpPr>
        <p:sp>
          <p:nvSpPr>
            <p:cNvPr id="12" name="Freeform 12"/>
            <p:cNvSpPr/>
            <p:nvPr/>
          </p:nvSpPr>
          <p:spPr>
            <a:xfrm>
              <a:off x="0" y="0"/>
              <a:ext cx="660400" cy="330200"/>
            </a:xfrm>
            <a:custGeom>
              <a:avLst/>
              <a:gdLst/>
              <a:ahLst/>
              <a:cxnLst/>
              <a:rect l="l" t="t" r="r" b="b"/>
              <a:pathLst>
                <a:path w="660400" h="330200">
                  <a:moveTo>
                    <a:pt x="660400" y="330200"/>
                  </a:moveTo>
                  <a:cubicBezTo>
                    <a:pt x="660400" y="150345"/>
                    <a:pt x="510055" y="0"/>
                    <a:pt x="330200" y="0"/>
                  </a:cubicBezTo>
                  <a:cubicBezTo>
                    <a:pt x="150345" y="0"/>
                    <a:pt x="0" y="150345"/>
                    <a:pt x="0" y="330200"/>
                  </a:cubicBezTo>
                  <a:lnTo>
                    <a:pt x="183347" y="330200"/>
                  </a:lnTo>
                  <a:cubicBezTo>
                    <a:pt x="183347" y="250212"/>
                    <a:pt x="250212" y="183347"/>
                    <a:pt x="330200" y="183347"/>
                  </a:cubicBezTo>
                  <a:cubicBezTo>
                    <a:pt x="410188" y="183347"/>
                    <a:pt x="477053" y="250212"/>
                    <a:pt x="477053" y="330200"/>
                  </a:cubicBezTo>
                  <a:lnTo>
                    <a:pt x="660400" y="330200"/>
                  </a:lnTo>
                  <a:close/>
                </a:path>
              </a:pathLst>
            </a:custGeom>
            <a:solidFill>
              <a:srgbClr val="FBB378"/>
            </a:solidFill>
          </p:spPr>
          <p:txBody>
            <a:bodyPr/>
            <a:lstStyle/>
            <a:p>
              <a:endParaRPr lang="en-GB"/>
            </a:p>
          </p:txBody>
        </p:sp>
        <p:sp>
          <p:nvSpPr>
            <p:cNvPr id="13" name="TextBox 13"/>
            <p:cNvSpPr txBox="1"/>
            <p:nvPr/>
          </p:nvSpPr>
          <p:spPr>
            <a:xfrm>
              <a:off x="127000" y="111125"/>
              <a:ext cx="406400" cy="79375"/>
            </a:xfrm>
            <a:prstGeom prst="rect">
              <a:avLst/>
            </a:prstGeom>
          </p:spPr>
          <p:txBody>
            <a:bodyPr lIns="50800" tIns="50800" rIns="50800" bIns="50800" rtlCol="0" anchor="ctr"/>
            <a:lstStyle/>
            <a:p>
              <a:pPr algn="ctr">
                <a:lnSpc>
                  <a:spcPts val="1547"/>
                </a:lnSpc>
              </a:pPr>
              <a:endParaRPr/>
            </a:p>
          </p:txBody>
        </p:sp>
      </p:grpSp>
      <p:grpSp>
        <p:nvGrpSpPr>
          <p:cNvPr id="14" name="Group 14"/>
          <p:cNvGrpSpPr/>
          <p:nvPr/>
        </p:nvGrpSpPr>
        <p:grpSpPr>
          <a:xfrm>
            <a:off x="538114" y="5846859"/>
            <a:ext cx="6670777" cy="3845208"/>
            <a:chOff x="0" y="0"/>
            <a:chExt cx="1756912" cy="1012730"/>
          </a:xfrm>
        </p:grpSpPr>
        <p:sp>
          <p:nvSpPr>
            <p:cNvPr id="15" name="Freeform 15"/>
            <p:cNvSpPr/>
            <p:nvPr/>
          </p:nvSpPr>
          <p:spPr>
            <a:xfrm>
              <a:off x="0" y="0"/>
              <a:ext cx="1756912" cy="1012730"/>
            </a:xfrm>
            <a:custGeom>
              <a:avLst/>
              <a:gdLst/>
              <a:ahLst/>
              <a:cxnLst/>
              <a:rect l="l" t="t" r="r" b="b"/>
              <a:pathLst>
                <a:path w="1756912" h="1012730">
                  <a:moveTo>
                    <a:pt x="59189" y="0"/>
                  </a:moveTo>
                  <a:lnTo>
                    <a:pt x="1697723" y="0"/>
                  </a:lnTo>
                  <a:cubicBezTo>
                    <a:pt x="1713421" y="0"/>
                    <a:pt x="1728476" y="6236"/>
                    <a:pt x="1739576" y="17336"/>
                  </a:cubicBezTo>
                  <a:cubicBezTo>
                    <a:pt x="1750676" y="28436"/>
                    <a:pt x="1756912" y="43491"/>
                    <a:pt x="1756912" y="59189"/>
                  </a:cubicBezTo>
                  <a:lnTo>
                    <a:pt x="1756912" y="953540"/>
                  </a:lnTo>
                  <a:cubicBezTo>
                    <a:pt x="1756912" y="969238"/>
                    <a:pt x="1750676" y="984293"/>
                    <a:pt x="1739576" y="995394"/>
                  </a:cubicBezTo>
                  <a:cubicBezTo>
                    <a:pt x="1728476" y="1006494"/>
                    <a:pt x="1713421" y="1012730"/>
                    <a:pt x="1697723" y="1012730"/>
                  </a:cubicBezTo>
                  <a:lnTo>
                    <a:pt x="59189" y="1012730"/>
                  </a:lnTo>
                  <a:cubicBezTo>
                    <a:pt x="43491" y="1012730"/>
                    <a:pt x="28436" y="1006494"/>
                    <a:pt x="17336" y="995394"/>
                  </a:cubicBezTo>
                  <a:cubicBezTo>
                    <a:pt x="6236" y="984293"/>
                    <a:pt x="0" y="969238"/>
                    <a:pt x="0" y="953540"/>
                  </a:cubicBezTo>
                  <a:lnTo>
                    <a:pt x="0" y="59189"/>
                  </a:lnTo>
                  <a:cubicBezTo>
                    <a:pt x="0" y="43491"/>
                    <a:pt x="6236" y="28436"/>
                    <a:pt x="17336" y="17336"/>
                  </a:cubicBezTo>
                  <a:cubicBezTo>
                    <a:pt x="28436" y="6236"/>
                    <a:pt x="43491" y="0"/>
                    <a:pt x="59189" y="0"/>
                  </a:cubicBezTo>
                  <a:close/>
                </a:path>
              </a:pathLst>
            </a:custGeom>
            <a:solidFill>
              <a:srgbClr val="C1987C"/>
            </a:solidFill>
          </p:spPr>
          <p:txBody>
            <a:bodyPr/>
            <a:lstStyle/>
            <a:p>
              <a:endParaRPr lang="en-GB"/>
            </a:p>
          </p:txBody>
        </p:sp>
        <p:sp>
          <p:nvSpPr>
            <p:cNvPr id="16" name="TextBox 16"/>
            <p:cNvSpPr txBox="1"/>
            <p:nvPr/>
          </p:nvSpPr>
          <p:spPr>
            <a:xfrm>
              <a:off x="0" y="19050"/>
              <a:ext cx="1756912" cy="993680"/>
            </a:xfrm>
            <a:prstGeom prst="rect">
              <a:avLst/>
            </a:prstGeom>
          </p:spPr>
          <p:txBody>
            <a:bodyPr lIns="50800" tIns="50800" rIns="50800" bIns="50800" rtlCol="0" anchor="ctr"/>
            <a:lstStyle/>
            <a:p>
              <a:pPr algn="ctr">
                <a:lnSpc>
                  <a:spcPts val="2199"/>
                </a:lnSpc>
              </a:pPr>
              <a:endParaRPr/>
            </a:p>
          </p:txBody>
        </p:sp>
      </p:grpSp>
      <p:grpSp>
        <p:nvGrpSpPr>
          <p:cNvPr id="17" name="Group 17"/>
          <p:cNvGrpSpPr/>
          <p:nvPr/>
        </p:nvGrpSpPr>
        <p:grpSpPr>
          <a:xfrm>
            <a:off x="13013452" y="4503764"/>
            <a:ext cx="5040024" cy="4309149"/>
            <a:chOff x="0" y="0"/>
            <a:chExt cx="1327414" cy="1134920"/>
          </a:xfrm>
        </p:grpSpPr>
        <p:sp>
          <p:nvSpPr>
            <p:cNvPr id="18" name="Freeform 18"/>
            <p:cNvSpPr/>
            <p:nvPr/>
          </p:nvSpPr>
          <p:spPr>
            <a:xfrm>
              <a:off x="0" y="0"/>
              <a:ext cx="1327414" cy="1134920"/>
            </a:xfrm>
            <a:custGeom>
              <a:avLst/>
              <a:gdLst/>
              <a:ahLst/>
              <a:cxnLst/>
              <a:rect l="l" t="t" r="r" b="b"/>
              <a:pathLst>
                <a:path w="1327414" h="1134920">
                  <a:moveTo>
                    <a:pt x="78340" y="0"/>
                  </a:moveTo>
                  <a:lnTo>
                    <a:pt x="1249073" y="0"/>
                  </a:lnTo>
                  <a:cubicBezTo>
                    <a:pt x="1269851" y="0"/>
                    <a:pt x="1289777" y="8254"/>
                    <a:pt x="1304468" y="22945"/>
                  </a:cubicBezTo>
                  <a:cubicBezTo>
                    <a:pt x="1319160" y="37637"/>
                    <a:pt x="1327414" y="57563"/>
                    <a:pt x="1327414" y="78340"/>
                  </a:cubicBezTo>
                  <a:lnTo>
                    <a:pt x="1327414" y="1056579"/>
                  </a:lnTo>
                  <a:cubicBezTo>
                    <a:pt x="1327414" y="1077357"/>
                    <a:pt x="1319160" y="1097283"/>
                    <a:pt x="1304468" y="1111974"/>
                  </a:cubicBezTo>
                  <a:cubicBezTo>
                    <a:pt x="1289777" y="1126666"/>
                    <a:pt x="1269851" y="1134920"/>
                    <a:pt x="1249073" y="1134920"/>
                  </a:cubicBezTo>
                  <a:lnTo>
                    <a:pt x="78340" y="1134920"/>
                  </a:lnTo>
                  <a:cubicBezTo>
                    <a:pt x="57563" y="1134920"/>
                    <a:pt x="37637" y="1126666"/>
                    <a:pt x="22945" y="1111974"/>
                  </a:cubicBezTo>
                  <a:cubicBezTo>
                    <a:pt x="8254" y="1097283"/>
                    <a:pt x="0" y="1077357"/>
                    <a:pt x="0" y="1056579"/>
                  </a:cubicBezTo>
                  <a:lnTo>
                    <a:pt x="0" y="78340"/>
                  </a:lnTo>
                  <a:cubicBezTo>
                    <a:pt x="0" y="57563"/>
                    <a:pt x="8254" y="37637"/>
                    <a:pt x="22945" y="22945"/>
                  </a:cubicBezTo>
                  <a:cubicBezTo>
                    <a:pt x="37637" y="8254"/>
                    <a:pt x="57563" y="0"/>
                    <a:pt x="78340" y="0"/>
                  </a:cubicBezTo>
                  <a:close/>
                </a:path>
              </a:pathLst>
            </a:custGeom>
            <a:solidFill>
              <a:srgbClr val="C35728"/>
            </a:solidFill>
          </p:spPr>
          <p:txBody>
            <a:bodyPr/>
            <a:lstStyle/>
            <a:p>
              <a:endParaRPr lang="en-GB"/>
            </a:p>
          </p:txBody>
        </p:sp>
        <p:sp>
          <p:nvSpPr>
            <p:cNvPr id="19" name="TextBox 19"/>
            <p:cNvSpPr txBox="1"/>
            <p:nvPr/>
          </p:nvSpPr>
          <p:spPr>
            <a:xfrm>
              <a:off x="0" y="19050"/>
              <a:ext cx="1327414" cy="1115870"/>
            </a:xfrm>
            <a:prstGeom prst="rect">
              <a:avLst/>
            </a:prstGeom>
          </p:spPr>
          <p:txBody>
            <a:bodyPr lIns="50800" tIns="50800" rIns="50800" bIns="50800" rtlCol="0" anchor="ctr"/>
            <a:lstStyle/>
            <a:p>
              <a:pPr algn="ctr">
                <a:lnSpc>
                  <a:spcPts val="2199"/>
                </a:lnSpc>
              </a:pPr>
              <a:endParaRPr/>
            </a:p>
          </p:txBody>
        </p:sp>
      </p:grpSp>
      <p:grpSp>
        <p:nvGrpSpPr>
          <p:cNvPr id="20" name="Group 20"/>
          <p:cNvGrpSpPr/>
          <p:nvPr/>
        </p:nvGrpSpPr>
        <p:grpSpPr>
          <a:xfrm>
            <a:off x="179163" y="2029950"/>
            <a:ext cx="8517501" cy="2182786"/>
            <a:chOff x="0" y="0"/>
            <a:chExt cx="2243292" cy="574890"/>
          </a:xfrm>
        </p:grpSpPr>
        <p:sp>
          <p:nvSpPr>
            <p:cNvPr id="21" name="Freeform 21"/>
            <p:cNvSpPr/>
            <p:nvPr/>
          </p:nvSpPr>
          <p:spPr>
            <a:xfrm>
              <a:off x="0" y="0"/>
              <a:ext cx="2243292" cy="574890"/>
            </a:xfrm>
            <a:custGeom>
              <a:avLst/>
              <a:gdLst/>
              <a:ahLst/>
              <a:cxnLst/>
              <a:rect l="l" t="t" r="r" b="b"/>
              <a:pathLst>
                <a:path w="2243292" h="574890">
                  <a:moveTo>
                    <a:pt x="46356" y="0"/>
                  </a:moveTo>
                  <a:lnTo>
                    <a:pt x="2196936" y="0"/>
                  </a:lnTo>
                  <a:cubicBezTo>
                    <a:pt x="2222538" y="0"/>
                    <a:pt x="2243292" y="20754"/>
                    <a:pt x="2243292" y="46356"/>
                  </a:cubicBezTo>
                  <a:lnTo>
                    <a:pt x="2243292" y="528534"/>
                  </a:lnTo>
                  <a:cubicBezTo>
                    <a:pt x="2243292" y="554136"/>
                    <a:pt x="2222538" y="574890"/>
                    <a:pt x="2196936" y="574890"/>
                  </a:cubicBezTo>
                  <a:lnTo>
                    <a:pt x="46356" y="574890"/>
                  </a:lnTo>
                  <a:cubicBezTo>
                    <a:pt x="20754" y="574890"/>
                    <a:pt x="0" y="554136"/>
                    <a:pt x="0" y="528534"/>
                  </a:cubicBezTo>
                  <a:lnTo>
                    <a:pt x="0" y="46356"/>
                  </a:lnTo>
                  <a:cubicBezTo>
                    <a:pt x="0" y="20754"/>
                    <a:pt x="20754" y="0"/>
                    <a:pt x="46356" y="0"/>
                  </a:cubicBezTo>
                  <a:close/>
                </a:path>
              </a:pathLst>
            </a:custGeom>
            <a:solidFill>
              <a:srgbClr val="ECD0BD"/>
            </a:solidFill>
          </p:spPr>
          <p:txBody>
            <a:bodyPr/>
            <a:lstStyle/>
            <a:p>
              <a:endParaRPr lang="en-GB"/>
            </a:p>
          </p:txBody>
        </p:sp>
        <p:sp>
          <p:nvSpPr>
            <p:cNvPr id="22" name="TextBox 22"/>
            <p:cNvSpPr txBox="1"/>
            <p:nvPr/>
          </p:nvSpPr>
          <p:spPr>
            <a:xfrm>
              <a:off x="0" y="66675"/>
              <a:ext cx="2243292" cy="508215"/>
            </a:xfrm>
            <a:prstGeom prst="rect">
              <a:avLst/>
            </a:prstGeom>
          </p:spPr>
          <p:txBody>
            <a:bodyPr lIns="50800" tIns="50800" rIns="50800" bIns="50800" rtlCol="0" anchor="ctr"/>
            <a:lstStyle/>
            <a:p>
              <a:pPr algn="ctr">
                <a:lnSpc>
                  <a:spcPts val="1547"/>
                </a:lnSpc>
              </a:pPr>
              <a:endParaRPr/>
            </a:p>
          </p:txBody>
        </p:sp>
      </p:grpSp>
      <p:sp>
        <p:nvSpPr>
          <p:cNvPr id="23" name="TextBox 23"/>
          <p:cNvSpPr txBox="1"/>
          <p:nvPr/>
        </p:nvSpPr>
        <p:spPr>
          <a:xfrm>
            <a:off x="0" y="1807823"/>
            <a:ext cx="8696665" cy="2603277"/>
          </a:xfrm>
          <a:prstGeom prst="rect">
            <a:avLst/>
          </a:prstGeom>
        </p:spPr>
        <p:txBody>
          <a:bodyPr wrap="square" lIns="0" tIns="0" rIns="0" bIns="0" rtlCol="0" anchor="t">
            <a:spAutoFit/>
          </a:bodyPr>
          <a:lstStyle/>
          <a:p>
            <a:pPr algn="ctr">
              <a:lnSpc>
                <a:spcPts val="2859"/>
              </a:lnSpc>
              <a:spcBef>
                <a:spcPct val="0"/>
              </a:spcBef>
            </a:pPr>
            <a:r>
              <a:rPr lang="en-US" sz="2599" b="1" spc="-103" dirty="0">
                <a:solidFill>
                  <a:srgbClr val="46526D"/>
                </a:solidFill>
                <a:latin typeface="Touvlo Bold"/>
                <a:ea typeface="Touvlo Bold"/>
                <a:cs typeface="Touvlo Bold"/>
                <a:sym typeface="Touvlo Bold"/>
              </a:rPr>
              <a:t>UK Services for Older Adults </a:t>
            </a:r>
          </a:p>
          <a:p>
            <a:pPr algn="ctr">
              <a:lnSpc>
                <a:spcPts val="2859"/>
              </a:lnSpc>
              <a:spcBef>
                <a:spcPct val="0"/>
              </a:spcBef>
            </a:pPr>
            <a:endParaRPr lang="en-US" sz="2599" b="1" spc="-103" dirty="0">
              <a:solidFill>
                <a:srgbClr val="46526D"/>
              </a:solidFill>
              <a:latin typeface="Touvlo Bold"/>
              <a:ea typeface="Touvlo Bold"/>
              <a:cs typeface="Touvlo Bold"/>
              <a:sym typeface="Touvlo Bold"/>
            </a:endParaRPr>
          </a:p>
          <a:p>
            <a:pPr marL="561334" lvl="1" indent="-280667" algn="l">
              <a:lnSpc>
                <a:spcPts val="2859"/>
              </a:lnSpc>
              <a:buFont typeface="Arial"/>
              <a:buChar char="•"/>
            </a:pPr>
            <a:r>
              <a:rPr lang="en-US" sz="2599" spc="-103" dirty="0">
                <a:solidFill>
                  <a:srgbClr val="46526D"/>
                </a:solidFill>
                <a:latin typeface="Touvlo"/>
                <a:ea typeface="Touvlo"/>
                <a:cs typeface="Touvlo"/>
                <a:sym typeface="Touvlo"/>
              </a:rPr>
              <a:t>Domiciliary / Residential care / Day centers</a:t>
            </a:r>
          </a:p>
          <a:p>
            <a:pPr marL="561334" lvl="1" indent="-280667" algn="l">
              <a:lnSpc>
                <a:spcPts val="2859"/>
              </a:lnSpc>
              <a:buFont typeface="Arial"/>
              <a:buChar char="•"/>
            </a:pPr>
            <a:r>
              <a:rPr lang="en-US" sz="2599" spc="-103" dirty="0">
                <a:solidFill>
                  <a:srgbClr val="46526D"/>
                </a:solidFill>
                <a:latin typeface="Touvlo"/>
                <a:ea typeface="Touvlo"/>
                <a:cs typeface="Touvlo"/>
                <a:sym typeface="Touvlo"/>
              </a:rPr>
              <a:t>Free NHS services, vaccines, home adaptations grants.</a:t>
            </a:r>
          </a:p>
          <a:p>
            <a:pPr marL="561334" lvl="1" indent="-280667" algn="l">
              <a:lnSpc>
                <a:spcPts val="2859"/>
              </a:lnSpc>
              <a:spcBef>
                <a:spcPct val="0"/>
              </a:spcBef>
              <a:buFont typeface="Arial"/>
              <a:buChar char="•"/>
            </a:pPr>
            <a:r>
              <a:rPr lang="en-US" sz="2599" spc="-103" dirty="0">
                <a:solidFill>
                  <a:srgbClr val="46526D"/>
                </a:solidFill>
                <a:latin typeface="Touvlo"/>
                <a:ea typeface="Touvlo"/>
                <a:cs typeface="Touvlo"/>
                <a:sym typeface="Touvlo"/>
              </a:rPr>
              <a:t>Charities (Age UK), community groups (Age UK, 2024).</a:t>
            </a:r>
          </a:p>
        </p:txBody>
      </p:sp>
      <p:sp>
        <p:nvSpPr>
          <p:cNvPr id="24" name="TextBox 24"/>
          <p:cNvSpPr txBox="1"/>
          <p:nvPr/>
        </p:nvSpPr>
        <p:spPr>
          <a:xfrm>
            <a:off x="801544" y="6218014"/>
            <a:ext cx="6143916" cy="3131473"/>
          </a:xfrm>
          <a:prstGeom prst="rect">
            <a:avLst/>
          </a:prstGeom>
        </p:spPr>
        <p:txBody>
          <a:bodyPr lIns="0" tIns="0" rIns="0" bIns="0" rtlCol="0" anchor="t">
            <a:spAutoFit/>
          </a:bodyPr>
          <a:lstStyle/>
          <a:p>
            <a:pPr algn="ctr">
              <a:lnSpc>
                <a:spcPts val="3079"/>
              </a:lnSpc>
              <a:spcBef>
                <a:spcPct val="0"/>
              </a:spcBef>
            </a:pPr>
            <a:r>
              <a:rPr lang="en-US" sz="2799" b="1" spc="-111">
                <a:solidFill>
                  <a:srgbClr val="F7E8DC"/>
                </a:solidFill>
                <a:latin typeface="Touvlo Bold"/>
                <a:ea typeface="Touvlo Bold"/>
                <a:cs typeface="Touvlo Bold"/>
                <a:sym typeface="Touvlo Bold"/>
              </a:rPr>
              <a:t>Challenges in the UK :</a:t>
            </a:r>
          </a:p>
          <a:p>
            <a:pPr algn="ctr">
              <a:lnSpc>
                <a:spcPts val="3079"/>
              </a:lnSpc>
              <a:spcBef>
                <a:spcPct val="0"/>
              </a:spcBef>
            </a:pPr>
            <a:endParaRPr lang="en-US" sz="2799" b="1" spc="-111">
              <a:solidFill>
                <a:srgbClr val="F7E8DC"/>
              </a:solidFill>
              <a:latin typeface="Touvlo Bold"/>
              <a:ea typeface="Touvlo Bold"/>
              <a:cs typeface="Touvlo Bold"/>
              <a:sym typeface="Touvlo Bold"/>
            </a:endParaRPr>
          </a:p>
          <a:p>
            <a:pPr marL="604513" lvl="1" indent="-302256" algn="l">
              <a:lnSpc>
                <a:spcPts val="3079"/>
              </a:lnSpc>
              <a:buFont typeface="Arial"/>
              <a:buChar char="•"/>
            </a:pPr>
            <a:r>
              <a:rPr lang="en-US" sz="2799" spc="-111">
                <a:solidFill>
                  <a:srgbClr val="F7E8DC"/>
                </a:solidFill>
                <a:latin typeface="Touvlo"/>
                <a:ea typeface="Touvlo"/>
                <a:cs typeface="Touvlo"/>
                <a:sym typeface="Touvlo"/>
              </a:rPr>
              <a:t>Limited funding and staff shortages (Chapman, 2017) </a:t>
            </a:r>
          </a:p>
          <a:p>
            <a:pPr marL="604513" lvl="1" indent="-302256" algn="l">
              <a:lnSpc>
                <a:spcPts val="3079"/>
              </a:lnSpc>
              <a:buFont typeface="Arial"/>
              <a:buChar char="•"/>
            </a:pPr>
            <a:r>
              <a:rPr lang="en-US" sz="2799" spc="-111">
                <a:solidFill>
                  <a:srgbClr val="F7E8DC"/>
                </a:solidFill>
                <a:latin typeface="Touvlo"/>
                <a:ea typeface="Touvlo"/>
                <a:cs typeface="Touvlo"/>
                <a:sym typeface="Touvlo"/>
              </a:rPr>
              <a:t>“Postcode lottery” </a:t>
            </a:r>
          </a:p>
          <a:p>
            <a:pPr marL="604513" lvl="1" indent="-302256" algn="l">
              <a:lnSpc>
                <a:spcPts val="3079"/>
              </a:lnSpc>
              <a:buFont typeface="Arial"/>
              <a:buChar char="•"/>
            </a:pPr>
            <a:r>
              <a:rPr lang="en-US" sz="2799" spc="-111">
                <a:solidFill>
                  <a:srgbClr val="F7E8DC"/>
                </a:solidFill>
                <a:latin typeface="Touvlo"/>
                <a:ea typeface="Touvlo"/>
                <a:cs typeface="Touvlo"/>
                <a:sym typeface="Touvlo"/>
              </a:rPr>
              <a:t>Digital exclusion </a:t>
            </a:r>
          </a:p>
          <a:p>
            <a:pPr marL="604513" lvl="1" indent="-302256" algn="l">
              <a:lnSpc>
                <a:spcPts val="3079"/>
              </a:lnSpc>
              <a:buFont typeface="Arial"/>
              <a:buChar char="•"/>
            </a:pPr>
            <a:r>
              <a:rPr lang="en-US" sz="2799" spc="-111">
                <a:solidFill>
                  <a:srgbClr val="F7E8DC"/>
                </a:solidFill>
                <a:latin typeface="Touvlo"/>
                <a:ea typeface="Touvlo"/>
                <a:cs typeface="Touvlo"/>
                <a:sym typeface="Touvlo"/>
              </a:rPr>
              <a:t>Poor communication multidisciplinary teams</a:t>
            </a:r>
          </a:p>
        </p:txBody>
      </p:sp>
      <p:sp>
        <p:nvSpPr>
          <p:cNvPr id="25" name="TextBox 25"/>
          <p:cNvSpPr txBox="1"/>
          <p:nvPr/>
        </p:nvSpPr>
        <p:spPr>
          <a:xfrm>
            <a:off x="13166216" y="4762122"/>
            <a:ext cx="4734496" cy="3624190"/>
          </a:xfrm>
          <a:prstGeom prst="rect">
            <a:avLst/>
          </a:prstGeom>
        </p:spPr>
        <p:txBody>
          <a:bodyPr lIns="0" tIns="0" rIns="0" bIns="0" rtlCol="0" anchor="t">
            <a:spAutoFit/>
          </a:bodyPr>
          <a:lstStyle/>
          <a:p>
            <a:pPr algn="ctr">
              <a:lnSpc>
                <a:spcPts val="2865"/>
              </a:lnSpc>
              <a:spcBef>
                <a:spcPct val="0"/>
              </a:spcBef>
            </a:pPr>
            <a:r>
              <a:rPr lang="en-US" sz="2605" b="1" spc="-104">
                <a:solidFill>
                  <a:srgbClr val="FFFFFF"/>
                </a:solidFill>
                <a:latin typeface="Touvlo Bold"/>
                <a:ea typeface="Touvlo Bold"/>
                <a:cs typeface="Touvlo Bold"/>
                <a:sym typeface="Touvlo Bold"/>
              </a:rPr>
              <a:t>Impact of Population</a:t>
            </a:r>
          </a:p>
          <a:p>
            <a:pPr algn="ctr">
              <a:lnSpc>
                <a:spcPts val="2865"/>
              </a:lnSpc>
              <a:spcBef>
                <a:spcPct val="0"/>
              </a:spcBef>
            </a:pPr>
            <a:endParaRPr lang="en-US" sz="2605" b="1" spc="-104">
              <a:solidFill>
                <a:srgbClr val="FFFFFF"/>
              </a:solidFill>
              <a:latin typeface="Touvlo Bold"/>
              <a:ea typeface="Touvlo Bold"/>
              <a:cs typeface="Touvlo Bold"/>
              <a:sym typeface="Touvlo Bold"/>
            </a:endParaRPr>
          </a:p>
          <a:p>
            <a:pPr marL="562437" lvl="1" indent="-281218" algn="l">
              <a:lnSpc>
                <a:spcPts val="2865"/>
              </a:lnSpc>
              <a:buFont typeface="Arial"/>
              <a:buChar char="•"/>
            </a:pPr>
            <a:r>
              <a:rPr lang="en-US" sz="2605" spc="-104">
                <a:solidFill>
                  <a:srgbClr val="FFFFFF"/>
                </a:solidFill>
                <a:latin typeface="Touvlo"/>
                <a:ea typeface="Touvlo"/>
                <a:cs typeface="Touvlo"/>
                <a:sym typeface="Touvlo"/>
              </a:rPr>
              <a:t>Increases demand for care (Dickinson, Mayer and Sandler, 2013).</a:t>
            </a:r>
          </a:p>
          <a:p>
            <a:pPr marL="562437" lvl="1" indent="-281218" algn="l">
              <a:lnSpc>
                <a:spcPts val="2865"/>
              </a:lnSpc>
              <a:buFont typeface="Arial"/>
              <a:buChar char="•"/>
            </a:pPr>
            <a:r>
              <a:rPr lang="en-US" sz="2605" spc="-104">
                <a:solidFill>
                  <a:srgbClr val="FFFFFF"/>
                </a:solidFill>
                <a:latin typeface="Touvlo"/>
                <a:ea typeface="Touvlo"/>
                <a:cs typeface="Touvlo"/>
                <a:sym typeface="Touvlo"/>
              </a:rPr>
              <a:t>More long-term illnesses (more than 1).</a:t>
            </a:r>
          </a:p>
          <a:p>
            <a:pPr marL="562437" lvl="1" indent="-281218" algn="l">
              <a:lnSpc>
                <a:spcPts val="2865"/>
              </a:lnSpc>
              <a:buFont typeface="Arial"/>
              <a:buChar char="•"/>
            </a:pPr>
            <a:r>
              <a:rPr lang="en-US" sz="2605" spc="-104">
                <a:solidFill>
                  <a:srgbClr val="FFFFFF"/>
                </a:solidFill>
                <a:latin typeface="Touvlo"/>
                <a:ea typeface="Touvlo"/>
                <a:cs typeface="Touvlo"/>
                <a:sym typeface="Touvlo"/>
              </a:rPr>
              <a:t>Hospital overcrowding, delayed discharges</a:t>
            </a:r>
          </a:p>
          <a:p>
            <a:pPr marL="562437" lvl="1" indent="-281218" algn="l">
              <a:lnSpc>
                <a:spcPts val="2865"/>
              </a:lnSpc>
              <a:buFont typeface="Arial"/>
              <a:buChar char="•"/>
            </a:pPr>
            <a:r>
              <a:rPr lang="en-US" sz="2605" spc="-104">
                <a:solidFill>
                  <a:srgbClr val="FFFFFF"/>
                </a:solidFill>
                <a:latin typeface="Touvlo"/>
                <a:ea typeface="Touvlo"/>
                <a:cs typeface="Touvlo"/>
                <a:sym typeface="Touvlo"/>
              </a:rPr>
              <a:t>Longer waiting times. </a:t>
            </a:r>
          </a:p>
        </p:txBody>
      </p:sp>
      <p:pic>
        <p:nvPicPr>
          <p:cNvPr id="35" name="Audio 34">
            <a:hlinkClick r:id="" action="ppaction://media"/>
            <a:extLst>
              <a:ext uri="{FF2B5EF4-FFF2-40B4-BE49-F238E27FC236}">
                <a16:creationId xmlns:a16="http://schemas.microsoft.com/office/drawing/2014/main" id="{D1CD1327-2123-0C58-CE31-3218FFB9CFE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1053"/>
    </mc:Choice>
    <mc:Fallback>
      <p:transition spd="slow" advTm="131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sp>
        <p:nvSpPr>
          <p:cNvPr id="2" name="AutoShape 2"/>
          <p:cNvSpPr/>
          <p:nvPr/>
        </p:nvSpPr>
        <p:spPr>
          <a:xfrm>
            <a:off x="1028700" y="9244012"/>
            <a:ext cx="16178679" cy="14288"/>
          </a:xfrm>
          <a:prstGeom prst="line">
            <a:avLst/>
          </a:prstGeom>
          <a:ln w="19050" cap="flat">
            <a:solidFill>
              <a:srgbClr val="000000"/>
            </a:solidFill>
            <a:prstDash val="solid"/>
            <a:headEnd type="none" w="sm" len="sm"/>
            <a:tailEnd type="none" w="sm" len="sm"/>
          </a:ln>
        </p:spPr>
        <p:txBody>
          <a:bodyPr/>
          <a:lstStyle/>
          <a:p>
            <a:endParaRPr lang="en-GB"/>
          </a:p>
        </p:txBody>
      </p:sp>
      <p:grpSp>
        <p:nvGrpSpPr>
          <p:cNvPr id="3" name="Group 3"/>
          <p:cNvGrpSpPr/>
          <p:nvPr/>
        </p:nvGrpSpPr>
        <p:grpSpPr>
          <a:xfrm>
            <a:off x="8814166" y="6674250"/>
            <a:ext cx="215386" cy="178675"/>
            <a:chOff x="0" y="0"/>
            <a:chExt cx="979801" cy="812800"/>
          </a:xfrm>
        </p:grpSpPr>
        <p:sp>
          <p:nvSpPr>
            <p:cNvPr id="4" name="Freeform 4"/>
            <p:cNvSpPr/>
            <p:nvPr/>
          </p:nvSpPr>
          <p:spPr>
            <a:xfrm>
              <a:off x="0" y="0"/>
              <a:ext cx="979801" cy="812800"/>
            </a:xfrm>
            <a:custGeom>
              <a:avLst/>
              <a:gdLst/>
              <a:ahLst/>
              <a:cxnLst/>
              <a:rect l="l" t="t" r="r" b="b"/>
              <a:pathLst>
                <a:path w="979801" h="812800">
                  <a:moveTo>
                    <a:pt x="489901" y="0"/>
                  </a:moveTo>
                  <a:cubicBezTo>
                    <a:pt x="219336" y="0"/>
                    <a:pt x="0" y="181951"/>
                    <a:pt x="0" y="406400"/>
                  </a:cubicBezTo>
                  <a:cubicBezTo>
                    <a:pt x="0" y="630849"/>
                    <a:pt x="219336" y="812800"/>
                    <a:pt x="489901" y="812800"/>
                  </a:cubicBezTo>
                  <a:cubicBezTo>
                    <a:pt x="760465" y="812800"/>
                    <a:pt x="979801" y="630849"/>
                    <a:pt x="979801" y="406400"/>
                  </a:cubicBezTo>
                  <a:cubicBezTo>
                    <a:pt x="979801" y="181951"/>
                    <a:pt x="760465" y="0"/>
                    <a:pt x="489901" y="0"/>
                  </a:cubicBezTo>
                  <a:close/>
                </a:path>
              </a:pathLst>
            </a:custGeom>
            <a:solidFill>
              <a:srgbClr val="E0C060"/>
            </a:solidFill>
          </p:spPr>
          <p:txBody>
            <a:bodyPr/>
            <a:lstStyle/>
            <a:p>
              <a:endParaRPr lang="en-GB"/>
            </a:p>
          </p:txBody>
        </p:sp>
        <p:sp>
          <p:nvSpPr>
            <p:cNvPr id="5" name="TextBox 5"/>
            <p:cNvSpPr txBox="1"/>
            <p:nvPr/>
          </p:nvSpPr>
          <p:spPr>
            <a:xfrm>
              <a:off x="91856" y="95250"/>
              <a:ext cx="796088" cy="641350"/>
            </a:xfrm>
            <a:prstGeom prst="rect">
              <a:avLst/>
            </a:prstGeom>
          </p:spPr>
          <p:txBody>
            <a:bodyPr lIns="50800" tIns="50800" rIns="50800" bIns="50800" rtlCol="0" anchor="ctr"/>
            <a:lstStyle/>
            <a:p>
              <a:pPr algn="ctr">
                <a:lnSpc>
                  <a:spcPts val="2199"/>
                </a:lnSpc>
              </a:pPr>
              <a:endParaRPr/>
            </a:p>
          </p:txBody>
        </p:sp>
      </p:grpSp>
      <p:grpSp>
        <p:nvGrpSpPr>
          <p:cNvPr id="6" name="Group 6"/>
          <p:cNvGrpSpPr/>
          <p:nvPr/>
        </p:nvGrpSpPr>
        <p:grpSpPr>
          <a:xfrm>
            <a:off x="12525816" y="6719353"/>
            <a:ext cx="178675" cy="17867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C060"/>
            </a:solidFill>
          </p:spPr>
          <p:txBody>
            <a:bodyPr/>
            <a:lstStyle/>
            <a:p>
              <a:endParaRPr lang="en-GB"/>
            </a:p>
          </p:txBody>
        </p:sp>
        <p:sp>
          <p:nvSpPr>
            <p:cNvPr id="8" name="TextBox 8"/>
            <p:cNvSpPr txBox="1"/>
            <p:nvPr/>
          </p:nvSpPr>
          <p:spPr>
            <a:xfrm>
              <a:off x="76200" y="114300"/>
              <a:ext cx="660400" cy="622300"/>
            </a:xfrm>
            <a:prstGeom prst="rect">
              <a:avLst/>
            </a:prstGeom>
          </p:spPr>
          <p:txBody>
            <a:bodyPr lIns="50800" tIns="50800" rIns="50800" bIns="50800" rtlCol="0" anchor="ctr"/>
            <a:lstStyle/>
            <a:p>
              <a:pPr algn="ctr">
                <a:lnSpc>
                  <a:spcPts val="2969"/>
                </a:lnSpc>
              </a:pPr>
              <a:endParaRPr/>
            </a:p>
          </p:txBody>
        </p:sp>
      </p:grpSp>
      <p:grpSp>
        <p:nvGrpSpPr>
          <p:cNvPr id="9" name="Group 9"/>
          <p:cNvGrpSpPr/>
          <p:nvPr/>
        </p:nvGrpSpPr>
        <p:grpSpPr>
          <a:xfrm>
            <a:off x="8814166" y="7175676"/>
            <a:ext cx="215386" cy="178675"/>
            <a:chOff x="0" y="0"/>
            <a:chExt cx="979801" cy="812800"/>
          </a:xfrm>
        </p:grpSpPr>
        <p:sp>
          <p:nvSpPr>
            <p:cNvPr id="10" name="Freeform 10"/>
            <p:cNvSpPr/>
            <p:nvPr/>
          </p:nvSpPr>
          <p:spPr>
            <a:xfrm>
              <a:off x="0" y="0"/>
              <a:ext cx="979801" cy="812800"/>
            </a:xfrm>
            <a:custGeom>
              <a:avLst/>
              <a:gdLst/>
              <a:ahLst/>
              <a:cxnLst/>
              <a:rect l="l" t="t" r="r" b="b"/>
              <a:pathLst>
                <a:path w="979801" h="812800">
                  <a:moveTo>
                    <a:pt x="489901" y="0"/>
                  </a:moveTo>
                  <a:cubicBezTo>
                    <a:pt x="219336" y="0"/>
                    <a:pt x="0" y="181951"/>
                    <a:pt x="0" y="406400"/>
                  </a:cubicBezTo>
                  <a:cubicBezTo>
                    <a:pt x="0" y="630849"/>
                    <a:pt x="219336" y="812800"/>
                    <a:pt x="489901" y="812800"/>
                  </a:cubicBezTo>
                  <a:cubicBezTo>
                    <a:pt x="760465" y="812800"/>
                    <a:pt x="979801" y="630849"/>
                    <a:pt x="979801" y="406400"/>
                  </a:cubicBezTo>
                  <a:cubicBezTo>
                    <a:pt x="979801" y="181951"/>
                    <a:pt x="760465" y="0"/>
                    <a:pt x="489901" y="0"/>
                  </a:cubicBezTo>
                  <a:close/>
                </a:path>
              </a:pathLst>
            </a:custGeom>
            <a:solidFill>
              <a:srgbClr val="E0C060"/>
            </a:solidFill>
          </p:spPr>
          <p:txBody>
            <a:bodyPr/>
            <a:lstStyle/>
            <a:p>
              <a:endParaRPr lang="en-GB"/>
            </a:p>
          </p:txBody>
        </p:sp>
        <p:sp>
          <p:nvSpPr>
            <p:cNvPr id="11" name="TextBox 11"/>
            <p:cNvSpPr txBox="1"/>
            <p:nvPr/>
          </p:nvSpPr>
          <p:spPr>
            <a:xfrm>
              <a:off x="91856" y="95250"/>
              <a:ext cx="796088" cy="641350"/>
            </a:xfrm>
            <a:prstGeom prst="rect">
              <a:avLst/>
            </a:prstGeom>
          </p:spPr>
          <p:txBody>
            <a:bodyPr lIns="50800" tIns="50800" rIns="50800" bIns="50800" rtlCol="0" anchor="ctr"/>
            <a:lstStyle/>
            <a:p>
              <a:pPr algn="ctr">
                <a:lnSpc>
                  <a:spcPts val="2199"/>
                </a:lnSpc>
              </a:pPr>
              <a:endParaRPr/>
            </a:p>
          </p:txBody>
        </p:sp>
      </p:grpSp>
      <p:grpSp>
        <p:nvGrpSpPr>
          <p:cNvPr id="12" name="Group 12"/>
          <p:cNvGrpSpPr/>
          <p:nvPr/>
        </p:nvGrpSpPr>
        <p:grpSpPr>
          <a:xfrm>
            <a:off x="12525816" y="7220780"/>
            <a:ext cx="178675" cy="178675"/>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C060"/>
            </a:solidFill>
          </p:spPr>
          <p:txBody>
            <a:bodyPr/>
            <a:lstStyle/>
            <a:p>
              <a:endParaRPr lang="en-GB"/>
            </a:p>
          </p:txBody>
        </p:sp>
        <p:sp>
          <p:nvSpPr>
            <p:cNvPr id="14" name="TextBox 14"/>
            <p:cNvSpPr txBox="1"/>
            <p:nvPr/>
          </p:nvSpPr>
          <p:spPr>
            <a:xfrm>
              <a:off x="76200" y="114300"/>
              <a:ext cx="660400" cy="622300"/>
            </a:xfrm>
            <a:prstGeom prst="rect">
              <a:avLst/>
            </a:prstGeom>
          </p:spPr>
          <p:txBody>
            <a:bodyPr lIns="50800" tIns="50800" rIns="50800" bIns="50800" rtlCol="0" anchor="ctr"/>
            <a:lstStyle/>
            <a:p>
              <a:pPr algn="ctr">
                <a:lnSpc>
                  <a:spcPts val="2969"/>
                </a:lnSpc>
              </a:pPr>
              <a:endParaRPr/>
            </a:p>
          </p:txBody>
        </p:sp>
      </p:grpSp>
      <p:sp>
        <p:nvSpPr>
          <p:cNvPr id="15" name="Freeform 15"/>
          <p:cNvSpPr/>
          <p:nvPr/>
        </p:nvSpPr>
        <p:spPr>
          <a:xfrm>
            <a:off x="16407815" y="751956"/>
            <a:ext cx="1070600" cy="1070600"/>
          </a:xfrm>
          <a:custGeom>
            <a:avLst/>
            <a:gdLst/>
            <a:ahLst/>
            <a:cxnLst/>
            <a:rect l="l" t="t" r="r" b="b"/>
            <a:pathLst>
              <a:path w="1070600" h="1070600">
                <a:moveTo>
                  <a:pt x="0" y="0"/>
                </a:moveTo>
                <a:lnTo>
                  <a:pt x="1070600" y="0"/>
                </a:lnTo>
                <a:lnTo>
                  <a:pt x="1070600" y="1070601"/>
                </a:lnTo>
                <a:lnTo>
                  <a:pt x="0" y="10706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6" name="Freeform 16"/>
          <p:cNvSpPr/>
          <p:nvPr/>
        </p:nvSpPr>
        <p:spPr>
          <a:xfrm>
            <a:off x="185247" y="107384"/>
            <a:ext cx="687700" cy="687700"/>
          </a:xfrm>
          <a:custGeom>
            <a:avLst/>
            <a:gdLst/>
            <a:ahLst/>
            <a:cxnLst/>
            <a:rect l="l" t="t" r="r" b="b"/>
            <a:pathLst>
              <a:path w="687700" h="687700">
                <a:moveTo>
                  <a:pt x="0" y="0"/>
                </a:moveTo>
                <a:lnTo>
                  <a:pt x="687700" y="0"/>
                </a:lnTo>
                <a:lnTo>
                  <a:pt x="687700" y="687700"/>
                </a:lnTo>
                <a:lnTo>
                  <a:pt x="0" y="6877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Freeform 17"/>
          <p:cNvSpPr/>
          <p:nvPr/>
        </p:nvSpPr>
        <p:spPr>
          <a:xfrm>
            <a:off x="529097" y="772914"/>
            <a:ext cx="2704461" cy="5074424"/>
          </a:xfrm>
          <a:custGeom>
            <a:avLst/>
            <a:gdLst/>
            <a:ahLst/>
            <a:cxnLst/>
            <a:rect l="l" t="t" r="r" b="b"/>
            <a:pathLst>
              <a:path w="2704461" h="5074424">
                <a:moveTo>
                  <a:pt x="0" y="0"/>
                </a:moveTo>
                <a:lnTo>
                  <a:pt x="2704461" y="0"/>
                </a:lnTo>
                <a:lnTo>
                  <a:pt x="2704461" y="5074424"/>
                </a:lnTo>
                <a:lnTo>
                  <a:pt x="0" y="5074424"/>
                </a:lnTo>
                <a:lnTo>
                  <a:pt x="0" y="0"/>
                </a:lnTo>
                <a:close/>
              </a:path>
            </a:pathLst>
          </a:custGeom>
          <a:blipFill>
            <a:blip r:embed="rId5"/>
            <a:stretch>
              <a:fillRect l="-46476" r="-45965"/>
            </a:stretch>
          </a:blipFill>
        </p:spPr>
        <p:txBody>
          <a:bodyPr/>
          <a:lstStyle/>
          <a:p>
            <a:endParaRPr lang="en-GB"/>
          </a:p>
        </p:txBody>
      </p:sp>
      <p:sp>
        <p:nvSpPr>
          <p:cNvPr id="18" name="Freeform 18"/>
          <p:cNvSpPr/>
          <p:nvPr/>
        </p:nvSpPr>
        <p:spPr>
          <a:xfrm>
            <a:off x="2774460" y="6014687"/>
            <a:ext cx="2797179" cy="2797179"/>
          </a:xfrm>
          <a:custGeom>
            <a:avLst/>
            <a:gdLst/>
            <a:ahLst/>
            <a:cxnLst/>
            <a:rect l="l" t="t" r="r" b="b"/>
            <a:pathLst>
              <a:path w="2797179" h="2797179">
                <a:moveTo>
                  <a:pt x="0" y="0"/>
                </a:moveTo>
                <a:lnTo>
                  <a:pt x="2797180" y="0"/>
                </a:lnTo>
                <a:lnTo>
                  <a:pt x="2797180" y="2797179"/>
                </a:lnTo>
                <a:lnTo>
                  <a:pt x="0" y="2797179"/>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Freeform 19"/>
          <p:cNvSpPr/>
          <p:nvPr/>
        </p:nvSpPr>
        <p:spPr>
          <a:xfrm>
            <a:off x="3549589" y="2412800"/>
            <a:ext cx="2236622" cy="2197481"/>
          </a:xfrm>
          <a:custGeom>
            <a:avLst/>
            <a:gdLst/>
            <a:ahLst/>
            <a:cxnLst/>
            <a:rect l="l" t="t" r="r" b="b"/>
            <a:pathLst>
              <a:path w="2236622" h="2197481">
                <a:moveTo>
                  <a:pt x="0" y="0"/>
                </a:moveTo>
                <a:lnTo>
                  <a:pt x="2236622" y="0"/>
                </a:lnTo>
                <a:lnTo>
                  <a:pt x="2236622" y="2197481"/>
                </a:lnTo>
                <a:lnTo>
                  <a:pt x="0" y="2197481"/>
                </a:lnTo>
                <a:lnTo>
                  <a:pt x="0" y="0"/>
                </a:lnTo>
                <a:close/>
              </a:path>
            </a:pathLst>
          </a:custGeom>
          <a:blipFill>
            <a:blip r:embed="rId7"/>
            <a:stretch>
              <a:fillRect/>
            </a:stretch>
          </a:blipFill>
        </p:spPr>
        <p:txBody>
          <a:bodyPr/>
          <a:lstStyle/>
          <a:p>
            <a:endParaRPr lang="en-GB"/>
          </a:p>
        </p:txBody>
      </p:sp>
      <p:sp>
        <p:nvSpPr>
          <p:cNvPr id="20" name="Freeform 20"/>
          <p:cNvSpPr/>
          <p:nvPr/>
        </p:nvSpPr>
        <p:spPr>
          <a:xfrm>
            <a:off x="4842119" y="4698472"/>
            <a:ext cx="2561794" cy="985305"/>
          </a:xfrm>
          <a:custGeom>
            <a:avLst/>
            <a:gdLst/>
            <a:ahLst/>
            <a:cxnLst/>
            <a:rect l="l" t="t" r="r" b="b"/>
            <a:pathLst>
              <a:path w="2561794" h="985305">
                <a:moveTo>
                  <a:pt x="0" y="0"/>
                </a:moveTo>
                <a:lnTo>
                  <a:pt x="2561794" y="0"/>
                </a:lnTo>
                <a:lnTo>
                  <a:pt x="2561794" y="985306"/>
                </a:lnTo>
                <a:lnTo>
                  <a:pt x="0" y="985306"/>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TextBox 21"/>
          <p:cNvSpPr txBox="1"/>
          <p:nvPr/>
        </p:nvSpPr>
        <p:spPr>
          <a:xfrm>
            <a:off x="6498072" y="316934"/>
            <a:ext cx="8658489" cy="1503936"/>
          </a:xfrm>
          <a:prstGeom prst="rect">
            <a:avLst/>
          </a:prstGeom>
        </p:spPr>
        <p:txBody>
          <a:bodyPr lIns="0" tIns="0" rIns="0" bIns="0" rtlCol="0" anchor="t">
            <a:spAutoFit/>
          </a:bodyPr>
          <a:lstStyle/>
          <a:p>
            <a:pPr algn="l">
              <a:lnSpc>
                <a:spcPts val="11386"/>
              </a:lnSpc>
            </a:pPr>
            <a:r>
              <a:rPr lang="en-US" sz="11273" b="1" spc="-1183">
                <a:solidFill>
                  <a:srgbClr val="46526D"/>
                </a:solidFill>
                <a:latin typeface="Touvlo Bold"/>
                <a:ea typeface="Touvlo Bold"/>
                <a:cs typeface="Touvlo Bold"/>
                <a:sym typeface="Touvlo Bold"/>
              </a:rPr>
              <a:t>Technological</a:t>
            </a:r>
          </a:p>
        </p:txBody>
      </p:sp>
      <p:sp>
        <p:nvSpPr>
          <p:cNvPr id="22" name="TextBox 22"/>
          <p:cNvSpPr txBox="1"/>
          <p:nvPr/>
        </p:nvSpPr>
        <p:spPr>
          <a:xfrm>
            <a:off x="13250859" y="1846567"/>
            <a:ext cx="2175003" cy="1500795"/>
          </a:xfrm>
          <a:prstGeom prst="rect">
            <a:avLst/>
          </a:prstGeom>
        </p:spPr>
        <p:txBody>
          <a:bodyPr lIns="0" tIns="0" rIns="0" bIns="0" rtlCol="0" anchor="t">
            <a:spAutoFit/>
          </a:bodyPr>
          <a:lstStyle/>
          <a:p>
            <a:pPr algn="ctr">
              <a:lnSpc>
                <a:spcPts val="11386"/>
              </a:lnSpc>
            </a:pPr>
            <a:r>
              <a:rPr lang="en-US" sz="11273" i="1" spc="-1183">
                <a:solidFill>
                  <a:srgbClr val="46526D"/>
                </a:solidFill>
                <a:latin typeface="Touvlo Italics"/>
                <a:ea typeface="Touvlo Italics"/>
                <a:cs typeface="Touvlo Italics"/>
                <a:sym typeface="Touvlo Italics"/>
              </a:rPr>
              <a:t>in</a:t>
            </a:r>
          </a:p>
        </p:txBody>
      </p:sp>
      <p:sp>
        <p:nvSpPr>
          <p:cNvPr id="23" name="TextBox 23"/>
          <p:cNvSpPr txBox="1"/>
          <p:nvPr/>
        </p:nvSpPr>
        <p:spPr>
          <a:xfrm>
            <a:off x="6767373" y="1843427"/>
            <a:ext cx="6862186" cy="1503936"/>
          </a:xfrm>
          <a:prstGeom prst="rect">
            <a:avLst/>
          </a:prstGeom>
        </p:spPr>
        <p:txBody>
          <a:bodyPr lIns="0" tIns="0" rIns="0" bIns="0" rtlCol="0" anchor="t">
            <a:spAutoFit/>
          </a:bodyPr>
          <a:lstStyle/>
          <a:p>
            <a:pPr algn="l">
              <a:lnSpc>
                <a:spcPts val="11386"/>
              </a:lnSpc>
            </a:pPr>
            <a:r>
              <a:rPr lang="en-US" sz="11273" b="1" spc="-1183">
                <a:solidFill>
                  <a:srgbClr val="46526D"/>
                </a:solidFill>
                <a:latin typeface="Touvlo Bold"/>
                <a:ea typeface="Touvlo Bold"/>
                <a:cs typeface="Touvlo Bold"/>
                <a:sym typeface="Touvlo Bold"/>
              </a:rPr>
              <a:t>Innovations</a:t>
            </a:r>
          </a:p>
        </p:txBody>
      </p:sp>
      <p:sp>
        <p:nvSpPr>
          <p:cNvPr id="24" name="TextBox 24"/>
          <p:cNvSpPr txBox="1"/>
          <p:nvPr/>
        </p:nvSpPr>
        <p:spPr>
          <a:xfrm>
            <a:off x="10198466" y="3109486"/>
            <a:ext cx="7937270" cy="1500795"/>
          </a:xfrm>
          <a:prstGeom prst="rect">
            <a:avLst/>
          </a:prstGeom>
        </p:spPr>
        <p:txBody>
          <a:bodyPr lIns="0" tIns="0" rIns="0" bIns="0" rtlCol="0" anchor="t">
            <a:spAutoFit/>
          </a:bodyPr>
          <a:lstStyle/>
          <a:p>
            <a:pPr algn="r">
              <a:lnSpc>
                <a:spcPts val="11386"/>
              </a:lnSpc>
            </a:pPr>
            <a:r>
              <a:rPr lang="en-US" sz="11273" spc="-1183">
                <a:solidFill>
                  <a:srgbClr val="46526D"/>
                </a:solidFill>
                <a:latin typeface="Touvlo"/>
                <a:ea typeface="Touvlo"/>
                <a:cs typeface="Touvlo"/>
                <a:sym typeface="Touvlo"/>
              </a:rPr>
              <a:t>Elderly care</a:t>
            </a:r>
          </a:p>
        </p:txBody>
      </p:sp>
      <p:sp>
        <p:nvSpPr>
          <p:cNvPr id="25" name="TextBox 25"/>
          <p:cNvSpPr txBox="1"/>
          <p:nvPr/>
        </p:nvSpPr>
        <p:spPr>
          <a:xfrm>
            <a:off x="9276236" y="6636150"/>
            <a:ext cx="3001930" cy="367629"/>
          </a:xfrm>
          <a:prstGeom prst="rect">
            <a:avLst/>
          </a:prstGeom>
        </p:spPr>
        <p:txBody>
          <a:bodyPr lIns="0" tIns="0" rIns="0" bIns="0" rtlCol="0" anchor="t">
            <a:spAutoFit/>
          </a:bodyPr>
          <a:lstStyle/>
          <a:p>
            <a:pPr algn="l">
              <a:lnSpc>
                <a:spcPts val="2969"/>
              </a:lnSpc>
            </a:pPr>
            <a:r>
              <a:rPr lang="en-US" sz="2699" spc="-107">
                <a:solidFill>
                  <a:srgbClr val="46526D"/>
                </a:solidFill>
                <a:latin typeface="Touvlo"/>
                <a:ea typeface="Touvlo"/>
                <a:cs typeface="Touvlo"/>
                <a:sym typeface="Touvlo"/>
              </a:rPr>
              <a:t>Healthcare</a:t>
            </a:r>
          </a:p>
        </p:txBody>
      </p:sp>
      <p:sp>
        <p:nvSpPr>
          <p:cNvPr id="26" name="TextBox 26"/>
          <p:cNvSpPr txBox="1"/>
          <p:nvPr/>
        </p:nvSpPr>
        <p:spPr>
          <a:xfrm>
            <a:off x="12904516" y="6681253"/>
            <a:ext cx="2106572" cy="367629"/>
          </a:xfrm>
          <a:prstGeom prst="rect">
            <a:avLst/>
          </a:prstGeom>
        </p:spPr>
        <p:txBody>
          <a:bodyPr lIns="0" tIns="0" rIns="0" bIns="0" rtlCol="0" anchor="t">
            <a:spAutoFit/>
          </a:bodyPr>
          <a:lstStyle/>
          <a:p>
            <a:pPr algn="l">
              <a:lnSpc>
                <a:spcPts val="2969"/>
              </a:lnSpc>
            </a:pPr>
            <a:r>
              <a:rPr lang="en-US" sz="2699" spc="-107">
                <a:solidFill>
                  <a:srgbClr val="46526D"/>
                </a:solidFill>
                <a:latin typeface="Touvlo"/>
                <a:ea typeface="Touvlo"/>
                <a:cs typeface="Touvlo"/>
                <a:sym typeface="Touvlo"/>
              </a:rPr>
              <a:t>Safety</a:t>
            </a:r>
          </a:p>
        </p:txBody>
      </p:sp>
      <p:sp>
        <p:nvSpPr>
          <p:cNvPr id="27" name="TextBox 27"/>
          <p:cNvSpPr txBox="1"/>
          <p:nvPr/>
        </p:nvSpPr>
        <p:spPr>
          <a:xfrm>
            <a:off x="9276236" y="7132085"/>
            <a:ext cx="2698350" cy="367629"/>
          </a:xfrm>
          <a:prstGeom prst="rect">
            <a:avLst/>
          </a:prstGeom>
        </p:spPr>
        <p:txBody>
          <a:bodyPr lIns="0" tIns="0" rIns="0" bIns="0" rtlCol="0" anchor="t">
            <a:spAutoFit/>
          </a:bodyPr>
          <a:lstStyle/>
          <a:p>
            <a:pPr algn="l">
              <a:lnSpc>
                <a:spcPts val="2969"/>
              </a:lnSpc>
            </a:pPr>
            <a:r>
              <a:rPr lang="en-US" sz="2699" spc="-107">
                <a:solidFill>
                  <a:srgbClr val="46526D"/>
                </a:solidFill>
                <a:latin typeface="Touvlo"/>
                <a:ea typeface="Touvlo"/>
                <a:cs typeface="Touvlo"/>
                <a:sym typeface="Touvlo"/>
              </a:rPr>
              <a:t>Communication</a:t>
            </a:r>
          </a:p>
        </p:txBody>
      </p:sp>
      <p:sp>
        <p:nvSpPr>
          <p:cNvPr id="28" name="TextBox 28"/>
          <p:cNvSpPr txBox="1"/>
          <p:nvPr/>
        </p:nvSpPr>
        <p:spPr>
          <a:xfrm>
            <a:off x="12904516" y="7177188"/>
            <a:ext cx="2277104" cy="367629"/>
          </a:xfrm>
          <a:prstGeom prst="rect">
            <a:avLst/>
          </a:prstGeom>
        </p:spPr>
        <p:txBody>
          <a:bodyPr lIns="0" tIns="0" rIns="0" bIns="0" rtlCol="0" anchor="t">
            <a:spAutoFit/>
          </a:bodyPr>
          <a:lstStyle/>
          <a:p>
            <a:pPr algn="l">
              <a:lnSpc>
                <a:spcPts val="2969"/>
              </a:lnSpc>
            </a:pPr>
            <a:r>
              <a:rPr lang="en-US" sz="2699" spc="-107">
                <a:solidFill>
                  <a:srgbClr val="46526D"/>
                </a:solidFill>
                <a:latin typeface="Touvlo"/>
                <a:ea typeface="Touvlo"/>
                <a:cs typeface="Touvlo"/>
                <a:sym typeface="Touvlo"/>
              </a:rPr>
              <a:t>Independance</a:t>
            </a:r>
          </a:p>
        </p:txBody>
      </p:sp>
      <p:sp>
        <p:nvSpPr>
          <p:cNvPr id="29" name="TextBox 29"/>
          <p:cNvSpPr txBox="1"/>
          <p:nvPr/>
        </p:nvSpPr>
        <p:spPr>
          <a:xfrm>
            <a:off x="7611701" y="5107502"/>
            <a:ext cx="10495460" cy="728381"/>
          </a:xfrm>
          <a:prstGeom prst="rect">
            <a:avLst/>
          </a:prstGeom>
        </p:spPr>
        <p:txBody>
          <a:bodyPr lIns="0" tIns="0" rIns="0" bIns="0" rtlCol="0" anchor="t">
            <a:spAutoFit/>
          </a:bodyPr>
          <a:lstStyle/>
          <a:p>
            <a:pPr algn="ctr">
              <a:lnSpc>
                <a:spcPts val="2859"/>
              </a:lnSpc>
              <a:spcBef>
                <a:spcPct val="0"/>
              </a:spcBef>
            </a:pPr>
            <a:r>
              <a:rPr lang="en-US" sz="2599" spc="-103">
                <a:solidFill>
                  <a:srgbClr val="46526D"/>
                </a:solidFill>
                <a:latin typeface="Touvlo"/>
                <a:ea typeface="Touvlo"/>
                <a:cs typeface="Touvlo"/>
                <a:sym typeface="Touvlo"/>
              </a:rPr>
              <a:t>Garcia Reyes et al., (2023) argues that technological advances have significantly enhanced the lives of older adults by improving </a:t>
            </a:r>
          </a:p>
        </p:txBody>
      </p:sp>
      <p:pic>
        <p:nvPicPr>
          <p:cNvPr id="35" name="Audio 34">
            <a:hlinkClick r:id="" action="ppaction://media"/>
            <a:extLst>
              <a:ext uri="{FF2B5EF4-FFF2-40B4-BE49-F238E27FC236}">
                <a16:creationId xmlns:a16="http://schemas.microsoft.com/office/drawing/2014/main" id="{3DFBFFE5-A4F2-6244-2141-5804B5A6805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3560"/>
    </mc:Choice>
    <mc:Fallback>
      <p:transition spd="slow" advTm="73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sp>
        <p:nvSpPr>
          <p:cNvPr id="2" name="Freeform 2"/>
          <p:cNvSpPr/>
          <p:nvPr/>
        </p:nvSpPr>
        <p:spPr>
          <a:xfrm>
            <a:off x="8442074" y="131889"/>
            <a:ext cx="8480593" cy="7925500"/>
          </a:xfrm>
          <a:custGeom>
            <a:avLst/>
            <a:gdLst/>
            <a:ahLst/>
            <a:cxnLst/>
            <a:rect l="l" t="t" r="r" b="b"/>
            <a:pathLst>
              <a:path w="8480593" h="7925500">
                <a:moveTo>
                  <a:pt x="0" y="0"/>
                </a:moveTo>
                <a:lnTo>
                  <a:pt x="8480593" y="0"/>
                </a:lnTo>
                <a:lnTo>
                  <a:pt x="8480593" y="7925500"/>
                </a:lnTo>
                <a:lnTo>
                  <a:pt x="0" y="79255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AutoShape 3"/>
          <p:cNvSpPr/>
          <p:nvPr/>
        </p:nvSpPr>
        <p:spPr>
          <a:xfrm>
            <a:off x="1028700" y="9244012"/>
            <a:ext cx="16230600" cy="0"/>
          </a:xfrm>
          <a:prstGeom prst="line">
            <a:avLst/>
          </a:prstGeom>
          <a:ln w="19050" cap="flat">
            <a:solidFill>
              <a:srgbClr val="000000"/>
            </a:solidFill>
            <a:prstDash val="solid"/>
            <a:headEnd type="none" w="sm" len="sm"/>
            <a:tailEnd type="none" w="sm" len="sm"/>
          </a:ln>
        </p:spPr>
        <p:txBody>
          <a:bodyPr/>
          <a:lstStyle/>
          <a:p>
            <a:endParaRPr lang="en-GB"/>
          </a:p>
        </p:txBody>
      </p:sp>
      <p:sp>
        <p:nvSpPr>
          <p:cNvPr id="4" name="AutoShape 4"/>
          <p:cNvSpPr/>
          <p:nvPr/>
        </p:nvSpPr>
        <p:spPr>
          <a:xfrm flipH="1" flipV="1">
            <a:off x="427026" y="4044456"/>
            <a:ext cx="5733344" cy="21086"/>
          </a:xfrm>
          <a:prstGeom prst="line">
            <a:avLst/>
          </a:prstGeom>
          <a:ln w="19050" cap="flat">
            <a:solidFill>
              <a:srgbClr val="669CEE"/>
            </a:solidFill>
            <a:prstDash val="solid"/>
            <a:headEnd type="none" w="sm" len="sm"/>
            <a:tailEnd type="none" w="sm" len="sm"/>
          </a:ln>
        </p:spPr>
        <p:txBody>
          <a:bodyPr/>
          <a:lstStyle/>
          <a:p>
            <a:endParaRPr lang="en-GB"/>
          </a:p>
        </p:txBody>
      </p:sp>
      <p:grpSp>
        <p:nvGrpSpPr>
          <p:cNvPr id="5" name="Group 5"/>
          <p:cNvGrpSpPr/>
          <p:nvPr/>
        </p:nvGrpSpPr>
        <p:grpSpPr>
          <a:xfrm rot="-10800000">
            <a:off x="8272067" y="-172211"/>
            <a:ext cx="2061798" cy="1030899"/>
            <a:chOff x="0" y="0"/>
            <a:chExt cx="660400" cy="330200"/>
          </a:xfrm>
        </p:grpSpPr>
        <p:sp>
          <p:nvSpPr>
            <p:cNvPr id="6" name="Freeform 6"/>
            <p:cNvSpPr/>
            <p:nvPr/>
          </p:nvSpPr>
          <p:spPr>
            <a:xfrm>
              <a:off x="0" y="0"/>
              <a:ext cx="660400" cy="330200"/>
            </a:xfrm>
            <a:custGeom>
              <a:avLst/>
              <a:gdLst/>
              <a:ahLst/>
              <a:cxnLst/>
              <a:rect l="l" t="t" r="r" b="b"/>
              <a:pathLst>
                <a:path w="660400" h="330200">
                  <a:moveTo>
                    <a:pt x="660400" y="330200"/>
                  </a:moveTo>
                  <a:cubicBezTo>
                    <a:pt x="660400" y="150345"/>
                    <a:pt x="510055" y="0"/>
                    <a:pt x="330200" y="0"/>
                  </a:cubicBezTo>
                  <a:cubicBezTo>
                    <a:pt x="150345" y="0"/>
                    <a:pt x="0" y="150345"/>
                    <a:pt x="0" y="330200"/>
                  </a:cubicBezTo>
                  <a:lnTo>
                    <a:pt x="183347" y="330200"/>
                  </a:lnTo>
                  <a:cubicBezTo>
                    <a:pt x="183347" y="250212"/>
                    <a:pt x="250212" y="183347"/>
                    <a:pt x="330200" y="183347"/>
                  </a:cubicBezTo>
                  <a:cubicBezTo>
                    <a:pt x="410188" y="183347"/>
                    <a:pt x="477053" y="250212"/>
                    <a:pt x="477053" y="330200"/>
                  </a:cubicBezTo>
                  <a:lnTo>
                    <a:pt x="660400" y="330200"/>
                  </a:lnTo>
                  <a:close/>
                </a:path>
              </a:pathLst>
            </a:custGeom>
            <a:solidFill>
              <a:srgbClr val="E2E7EE"/>
            </a:solidFill>
          </p:spPr>
          <p:txBody>
            <a:bodyPr/>
            <a:lstStyle/>
            <a:p>
              <a:endParaRPr lang="en-GB"/>
            </a:p>
          </p:txBody>
        </p:sp>
        <p:sp>
          <p:nvSpPr>
            <p:cNvPr id="7" name="TextBox 7"/>
            <p:cNvSpPr txBox="1"/>
            <p:nvPr/>
          </p:nvSpPr>
          <p:spPr>
            <a:xfrm>
              <a:off x="127000" y="111125"/>
              <a:ext cx="406400" cy="79375"/>
            </a:xfrm>
            <a:prstGeom prst="rect">
              <a:avLst/>
            </a:prstGeom>
          </p:spPr>
          <p:txBody>
            <a:bodyPr lIns="50800" tIns="50800" rIns="50800" bIns="50800" rtlCol="0" anchor="ctr"/>
            <a:lstStyle/>
            <a:p>
              <a:pPr algn="ctr">
                <a:lnSpc>
                  <a:spcPts val="1547"/>
                </a:lnSpc>
              </a:pPr>
              <a:endParaRPr/>
            </a:p>
          </p:txBody>
        </p:sp>
      </p:grpSp>
      <p:sp>
        <p:nvSpPr>
          <p:cNvPr id="8" name="Freeform 8"/>
          <p:cNvSpPr/>
          <p:nvPr/>
        </p:nvSpPr>
        <p:spPr>
          <a:xfrm>
            <a:off x="8608700" y="4406513"/>
            <a:ext cx="1070600" cy="1070600"/>
          </a:xfrm>
          <a:custGeom>
            <a:avLst/>
            <a:gdLst/>
            <a:ahLst/>
            <a:cxnLst/>
            <a:rect l="l" t="t" r="r" b="b"/>
            <a:pathLst>
              <a:path w="1070600" h="1070600">
                <a:moveTo>
                  <a:pt x="0" y="0"/>
                </a:moveTo>
                <a:lnTo>
                  <a:pt x="1070600" y="0"/>
                </a:lnTo>
                <a:lnTo>
                  <a:pt x="1070600" y="1070600"/>
                </a:lnTo>
                <a:lnTo>
                  <a:pt x="0" y="10706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a:off x="16586035" y="6043946"/>
            <a:ext cx="673265" cy="673265"/>
          </a:xfrm>
          <a:custGeom>
            <a:avLst/>
            <a:gdLst/>
            <a:ahLst/>
            <a:cxnLst/>
            <a:rect l="l" t="t" r="r" b="b"/>
            <a:pathLst>
              <a:path w="673265" h="673265">
                <a:moveTo>
                  <a:pt x="0" y="0"/>
                </a:moveTo>
                <a:lnTo>
                  <a:pt x="673265" y="0"/>
                </a:lnTo>
                <a:lnTo>
                  <a:pt x="673265" y="673265"/>
                </a:lnTo>
                <a:lnTo>
                  <a:pt x="0" y="67326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0" name="Group 10"/>
          <p:cNvGrpSpPr/>
          <p:nvPr/>
        </p:nvGrpSpPr>
        <p:grpSpPr>
          <a:xfrm>
            <a:off x="15290949" y="2778833"/>
            <a:ext cx="1968351" cy="1968351"/>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561975" cap="sq">
              <a:solidFill>
                <a:srgbClr val="E2E7EE"/>
              </a:solidFill>
              <a:prstDash val="solid"/>
              <a:miter/>
            </a:ln>
          </p:spPr>
          <p:txBody>
            <a:bodyPr/>
            <a:lstStyle/>
            <a:p>
              <a:endParaRPr lang="en-GB"/>
            </a:p>
          </p:txBody>
        </p:sp>
        <p:sp>
          <p:nvSpPr>
            <p:cNvPr id="12" name="TextBox 12"/>
            <p:cNvSpPr txBox="1"/>
            <p:nvPr/>
          </p:nvSpPr>
          <p:spPr>
            <a:xfrm>
              <a:off x="76200" y="142875"/>
              <a:ext cx="660400" cy="593725"/>
            </a:xfrm>
            <a:prstGeom prst="rect">
              <a:avLst/>
            </a:prstGeom>
          </p:spPr>
          <p:txBody>
            <a:bodyPr lIns="50800" tIns="50800" rIns="50800" bIns="50800" rtlCol="0" anchor="ctr"/>
            <a:lstStyle/>
            <a:p>
              <a:pPr algn="ctr">
                <a:lnSpc>
                  <a:spcPts val="1547"/>
                </a:lnSpc>
              </a:pPr>
              <a:endParaRPr/>
            </a:p>
          </p:txBody>
        </p:sp>
      </p:grpSp>
      <p:grpSp>
        <p:nvGrpSpPr>
          <p:cNvPr id="13" name="Group 13"/>
          <p:cNvGrpSpPr/>
          <p:nvPr/>
        </p:nvGrpSpPr>
        <p:grpSpPr>
          <a:xfrm>
            <a:off x="7427981" y="5948696"/>
            <a:ext cx="9831319" cy="3013410"/>
            <a:chOff x="0" y="0"/>
            <a:chExt cx="2589319" cy="793655"/>
          </a:xfrm>
        </p:grpSpPr>
        <p:sp>
          <p:nvSpPr>
            <p:cNvPr id="14" name="Freeform 14"/>
            <p:cNvSpPr/>
            <p:nvPr/>
          </p:nvSpPr>
          <p:spPr>
            <a:xfrm>
              <a:off x="0" y="0"/>
              <a:ext cx="2589319" cy="793655"/>
            </a:xfrm>
            <a:custGeom>
              <a:avLst/>
              <a:gdLst/>
              <a:ahLst/>
              <a:cxnLst/>
              <a:rect l="l" t="t" r="r" b="b"/>
              <a:pathLst>
                <a:path w="2589319" h="793655">
                  <a:moveTo>
                    <a:pt x="40161" y="0"/>
                  </a:moveTo>
                  <a:lnTo>
                    <a:pt x="2549157" y="0"/>
                  </a:lnTo>
                  <a:cubicBezTo>
                    <a:pt x="2559809" y="0"/>
                    <a:pt x="2570024" y="4231"/>
                    <a:pt x="2577556" y="11763"/>
                  </a:cubicBezTo>
                  <a:cubicBezTo>
                    <a:pt x="2585087" y="19295"/>
                    <a:pt x="2589319" y="29510"/>
                    <a:pt x="2589319" y="40161"/>
                  </a:cubicBezTo>
                  <a:lnTo>
                    <a:pt x="2589319" y="753494"/>
                  </a:lnTo>
                  <a:cubicBezTo>
                    <a:pt x="2589319" y="764145"/>
                    <a:pt x="2585087" y="774361"/>
                    <a:pt x="2577556" y="781892"/>
                  </a:cubicBezTo>
                  <a:cubicBezTo>
                    <a:pt x="2570024" y="789424"/>
                    <a:pt x="2559809" y="793655"/>
                    <a:pt x="2549157" y="793655"/>
                  </a:cubicBezTo>
                  <a:lnTo>
                    <a:pt x="40161" y="793655"/>
                  </a:lnTo>
                  <a:cubicBezTo>
                    <a:pt x="29510" y="793655"/>
                    <a:pt x="19295" y="789424"/>
                    <a:pt x="11763" y="781892"/>
                  </a:cubicBezTo>
                  <a:cubicBezTo>
                    <a:pt x="4231" y="774361"/>
                    <a:pt x="0" y="764145"/>
                    <a:pt x="0" y="753494"/>
                  </a:cubicBezTo>
                  <a:lnTo>
                    <a:pt x="0" y="40161"/>
                  </a:lnTo>
                  <a:cubicBezTo>
                    <a:pt x="0" y="29510"/>
                    <a:pt x="4231" y="19295"/>
                    <a:pt x="11763" y="11763"/>
                  </a:cubicBezTo>
                  <a:cubicBezTo>
                    <a:pt x="19295" y="4231"/>
                    <a:pt x="29510" y="0"/>
                    <a:pt x="40161" y="0"/>
                  </a:cubicBezTo>
                  <a:close/>
                </a:path>
              </a:pathLst>
            </a:custGeom>
            <a:solidFill>
              <a:srgbClr val="FBB378"/>
            </a:solidFill>
          </p:spPr>
          <p:txBody>
            <a:bodyPr/>
            <a:lstStyle/>
            <a:p>
              <a:endParaRPr lang="en-GB"/>
            </a:p>
          </p:txBody>
        </p:sp>
        <p:sp>
          <p:nvSpPr>
            <p:cNvPr id="15" name="TextBox 15"/>
            <p:cNvSpPr txBox="1"/>
            <p:nvPr/>
          </p:nvSpPr>
          <p:spPr>
            <a:xfrm>
              <a:off x="0" y="19050"/>
              <a:ext cx="2589319" cy="774605"/>
            </a:xfrm>
            <a:prstGeom prst="rect">
              <a:avLst/>
            </a:prstGeom>
          </p:spPr>
          <p:txBody>
            <a:bodyPr lIns="50800" tIns="50800" rIns="50800" bIns="50800" rtlCol="0" anchor="ctr"/>
            <a:lstStyle/>
            <a:p>
              <a:pPr algn="ctr">
                <a:lnSpc>
                  <a:spcPts val="2199"/>
                </a:lnSpc>
              </a:pPr>
              <a:endParaRPr/>
            </a:p>
          </p:txBody>
        </p:sp>
      </p:grpSp>
      <p:sp>
        <p:nvSpPr>
          <p:cNvPr id="16" name="Freeform 16"/>
          <p:cNvSpPr/>
          <p:nvPr/>
        </p:nvSpPr>
        <p:spPr>
          <a:xfrm>
            <a:off x="4403771" y="6914280"/>
            <a:ext cx="2304164" cy="2047826"/>
          </a:xfrm>
          <a:custGeom>
            <a:avLst/>
            <a:gdLst/>
            <a:ahLst/>
            <a:cxnLst/>
            <a:rect l="l" t="t" r="r" b="b"/>
            <a:pathLst>
              <a:path w="2304164" h="2047826">
                <a:moveTo>
                  <a:pt x="0" y="0"/>
                </a:moveTo>
                <a:lnTo>
                  <a:pt x="2304164" y="0"/>
                </a:lnTo>
                <a:lnTo>
                  <a:pt x="2304164" y="2047826"/>
                </a:lnTo>
                <a:lnTo>
                  <a:pt x="0" y="2047826"/>
                </a:lnTo>
                <a:lnTo>
                  <a:pt x="0" y="0"/>
                </a:lnTo>
                <a:close/>
              </a:path>
            </a:pathLst>
          </a:custGeom>
          <a:blipFill>
            <a:blip r:embed="rId6"/>
            <a:stretch>
              <a:fillRect/>
            </a:stretch>
          </a:blipFill>
        </p:spPr>
        <p:txBody>
          <a:bodyPr/>
          <a:lstStyle/>
          <a:p>
            <a:endParaRPr lang="en-GB"/>
          </a:p>
        </p:txBody>
      </p:sp>
      <p:sp>
        <p:nvSpPr>
          <p:cNvPr id="17" name="TextBox 17"/>
          <p:cNvSpPr txBox="1"/>
          <p:nvPr/>
        </p:nvSpPr>
        <p:spPr>
          <a:xfrm>
            <a:off x="1028700" y="798498"/>
            <a:ext cx="6881808" cy="1980296"/>
          </a:xfrm>
          <a:prstGeom prst="rect">
            <a:avLst/>
          </a:prstGeom>
        </p:spPr>
        <p:txBody>
          <a:bodyPr lIns="0" tIns="0" rIns="0" bIns="0" rtlCol="0" anchor="t">
            <a:spAutoFit/>
          </a:bodyPr>
          <a:lstStyle/>
          <a:p>
            <a:pPr algn="l">
              <a:lnSpc>
                <a:spcPts val="14931"/>
              </a:lnSpc>
            </a:pPr>
            <a:r>
              <a:rPr lang="en-US" sz="14783" b="1" spc="-1552">
                <a:solidFill>
                  <a:srgbClr val="46526D"/>
                </a:solidFill>
                <a:latin typeface="Touvlo Bold"/>
                <a:ea typeface="Touvlo Bold"/>
                <a:cs typeface="Touvlo Bold"/>
                <a:sym typeface="Touvlo Bold"/>
              </a:rPr>
              <a:t>AIBO</a:t>
            </a:r>
          </a:p>
        </p:txBody>
      </p:sp>
      <p:sp>
        <p:nvSpPr>
          <p:cNvPr id="18" name="TextBox 18"/>
          <p:cNvSpPr txBox="1"/>
          <p:nvPr/>
        </p:nvSpPr>
        <p:spPr>
          <a:xfrm>
            <a:off x="427026" y="3462511"/>
            <a:ext cx="3976745" cy="480078"/>
          </a:xfrm>
          <a:prstGeom prst="rect">
            <a:avLst/>
          </a:prstGeom>
        </p:spPr>
        <p:txBody>
          <a:bodyPr lIns="0" tIns="0" rIns="0" bIns="0" rtlCol="0" anchor="t">
            <a:spAutoFit/>
          </a:bodyPr>
          <a:lstStyle/>
          <a:p>
            <a:pPr algn="l">
              <a:lnSpc>
                <a:spcPts val="3629"/>
              </a:lnSpc>
            </a:pPr>
            <a:r>
              <a:rPr lang="en-US" sz="3299" b="1" spc="-131">
                <a:solidFill>
                  <a:srgbClr val="0B3B54"/>
                </a:solidFill>
                <a:latin typeface="Touvlo Bold"/>
                <a:ea typeface="Touvlo Bold"/>
                <a:cs typeface="Touvlo Bold"/>
                <a:sym typeface="Touvlo Bold"/>
              </a:rPr>
              <a:t>Benefits</a:t>
            </a:r>
          </a:p>
        </p:txBody>
      </p:sp>
      <p:sp>
        <p:nvSpPr>
          <p:cNvPr id="19" name="TextBox 19"/>
          <p:cNvSpPr txBox="1"/>
          <p:nvPr/>
        </p:nvSpPr>
        <p:spPr>
          <a:xfrm>
            <a:off x="427026" y="4344749"/>
            <a:ext cx="5932978" cy="2756188"/>
          </a:xfrm>
          <a:prstGeom prst="rect">
            <a:avLst/>
          </a:prstGeom>
        </p:spPr>
        <p:txBody>
          <a:bodyPr lIns="0" tIns="0" rIns="0" bIns="0" rtlCol="0" anchor="t">
            <a:spAutoFit/>
          </a:bodyPr>
          <a:lstStyle/>
          <a:p>
            <a:pPr marL="539745" lvl="1" indent="-269872" algn="l">
              <a:lnSpc>
                <a:spcPts val="2749"/>
              </a:lnSpc>
              <a:buFont typeface="Arial"/>
              <a:buChar char="•"/>
            </a:pPr>
            <a:r>
              <a:rPr lang="en-US" sz="2499" spc="-99">
                <a:solidFill>
                  <a:srgbClr val="0B3B54"/>
                </a:solidFill>
                <a:latin typeface="Touvlo"/>
                <a:ea typeface="Touvlo"/>
                <a:cs typeface="Touvlo"/>
                <a:sym typeface="Touvlo"/>
              </a:rPr>
              <a:t>Reduces loneliness / social isolation. </a:t>
            </a:r>
          </a:p>
          <a:p>
            <a:pPr marL="539745" lvl="1" indent="-269872" algn="l">
              <a:lnSpc>
                <a:spcPts val="2749"/>
              </a:lnSpc>
              <a:buFont typeface="Arial"/>
              <a:buChar char="•"/>
            </a:pPr>
            <a:r>
              <a:rPr lang="en-US" sz="2499" spc="-99">
                <a:solidFill>
                  <a:srgbClr val="0B3B54"/>
                </a:solidFill>
                <a:latin typeface="Touvlo"/>
                <a:ea typeface="Touvlo"/>
                <a:cs typeface="Touvlo"/>
                <a:sym typeface="Touvlo"/>
              </a:rPr>
              <a:t>Promotes independence, emotional and practical support (AIBŌ - The UK’s first intergenerational. companionship &amp; helper platform, 2024)</a:t>
            </a:r>
          </a:p>
          <a:p>
            <a:pPr marL="539745" lvl="1" indent="-269872" algn="l">
              <a:lnSpc>
                <a:spcPts val="2749"/>
              </a:lnSpc>
              <a:buFont typeface="Arial"/>
              <a:buChar char="•"/>
            </a:pPr>
            <a:r>
              <a:rPr lang="en-US" sz="2499" spc="-99">
                <a:solidFill>
                  <a:srgbClr val="0B3B54"/>
                </a:solidFill>
                <a:latin typeface="Touvlo"/>
                <a:ea typeface="Touvlo"/>
                <a:cs typeface="Touvlo"/>
                <a:sym typeface="Touvlo"/>
              </a:rPr>
              <a:t>Encourages intergenerational relationships.</a:t>
            </a:r>
          </a:p>
        </p:txBody>
      </p:sp>
      <p:sp>
        <p:nvSpPr>
          <p:cNvPr id="20" name="TextBox 20"/>
          <p:cNvSpPr txBox="1"/>
          <p:nvPr/>
        </p:nvSpPr>
        <p:spPr>
          <a:xfrm>
            <a:off x="7850716" y="6282071"/>
            <a:ext cx="8873784" cy="2350521"/>
          </a:xfrm>
          <a:prstGeom prst="rect">
            <a:avLst/>
          </a:prstGeom>
        </p:spPr>
        <p:txBody>
          <a:bodyPr lIns="0" tIns="0" rIns="0" bIns="0" rtlCol="0" anchor="t">
            <a:spAutoFit/>
          </a:bodyPr>
          <a:lstStyle/>
          <a:p>
            <a:pPr algn="ctr">
              <a:lnSpc>
                <a:spcPts val="3094"/>
              </a:lnSpc>
              <a:spcBef>
                <a:spcPct val="0"/>
              </a:spcBef>
            </a:pPr>
            <a:r>
              <a:rPr lang="en-US" sz="2813" b="1" spc="-112">
                <a:solidFill>
                  <a:srgbClr val="C35728"/>
                </a:solidFill>
                <a:latin typeface="Touvlo Bold"/>
                <a:ea typeface="Touvlo Bold"/>
                <a:cs typeface="Touvlo Bold"/>
                <a:sym typeface="Touvlo Bold"/>
              </a:rPr>
              <a:t>Ethical considerations:</a:t>
            </a:r>
          </a:p>
          <a:p>
            <a:pPr marL="607405" lvl="1" indent="-303702" algn="l">
              <a:lnSpc>
                <a:spcPts val="3094"/>
              </a:lnSpc>
              <a:buFont typeface="Arial"/>
              <a:buChar char="•"/>
            </a:pPr>
            <a:r>
              <a:rPr lang="en-US" sz="2813" spc="-112">
                <a:solidFill>
                  <a:srgbClr val="C35728"/>
                </a:solidFill>
                <a:latin typeface="Touvlo"/>
                <a:ea typeface="Touvlo"/>
                <a:cs typeface="Touvlo"/>
                <a:sym typeface="Touvlo"/>
              </a:rPr>
              <a:t>Safeguarding and DBS checks are essential (LaRubbio, Grba and Freed, 2025).</a:t>
            </a:r>
          </a:p>
          <a:p>
            <a:pPr marL="607405" lvl="1" indent="-303702" algn="l">
              <a:lnSpc>
                <a:spcPts val="3094"/>
              </a:lnSpc>
              <a:buFont typeface="Arial"/>
              <a:buChar char="•"/>
            </a:pPr>
            <a:r>
              <a:rPr lang="en-US" sz="2813" spc="-112">
                <a:solidFill>
                  <a:srgbClr val="C35728"/>
                </a:solidFill>
                <a:latin typeface="Touvlo"/>
                <a:ea typeface="Touvlo"/>
                <a:cs typeface="Touvlo"/>
                <a:sym typeface="Touvlo"/>
              </a:rPr>
              <a:t>Privacy and data protection must be maintained.</a:t>
            </a:r>
          </a:p>
          <a:p>
            <a:pPr marL="607405" lvl="1" indent="-303702" algn="l">
              <a:lnSpc>
                <a:spcPts val="3094"/>
              </a:lnSpc>
              <a:buFont typeface="Arial"/>
              <a:buChar char="•"/>
            </a:pPr>
            <a:r>
              <a:rPr lang="en-US" sz="2813" spc="-112">
                <a:solidFill>
                  <a:srgbClr val="C35728"/>
                </a:solidFill>
                <a:latin typeface="Touvlo"/>
                <a:ea typeface="Touvlo"/>
                <a:cs typeface="Touvlo"/>
                <a:sym typeface="Touvlo"/>
              </a:rPr>
              <a:t>Should complement, not replace, professional care / family support.</a:t>
            </a:r>
          </a:p>
        </p:txBody>
      </p:sp>
      <p:pic>
        <p:nvPicPr>
          <p:cNvPr id="30" name="Audio 29">
            <a:hlinkClick r:id="" action="ppaction://media"/>
            <a:extLst>
              <a:ext uri="{FF2B5EF4-FFF2-40B4-BE49-F238E27FC236}">
                <a16:creationId xmlns:a16="http://schemas.microsoft.com/office/drawing/2014/main" id="{EADF5F9A-C75E-4283-33DA-E5AA2C35D4C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8158"/>
    </mc:Choice>
    <mc:Fallback>
      <p:transition spd="slow" advTm="88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sp>
        <p:nvSpPr>
          <p:cNvPr id="2" name="AutoShape 2"/>
          <p:cNvSpPr/>
          <p:nvPr/>
        </p:nvSpPr>
        <p:spPr>
          <a:xfrm>
            <a:off x="1028700" y="9244012"/>
            <a:ext cx="16230600" cy="0"/>
          </a:xfrm>
          <a:prstGeom prst="line">
            <a:avLst/>
          </a:prstGeom>
          <a:ln w="19050" cap="flat">
            <a:solidFill>
              <a:srgbClr val="000000"/>
            </a:solidFill>
            <a:prstDash val="solid"/>
            <a:headEnd type="none" w="sm" len="sm"/>
            <a:tailEnd type="none" w="sm" len="sm"/>
          </a:ln>
        </p:spPr>
        <p:txBody>
          <a:bodyPr/>
          <a:lstStyle/>
          <a:p>
            <a:endParaRPr lang="en-GB"/>
          </a:p>
        </p:txBody>
      </p:sp>
      <p:grpSp>
        <p:nvGrpSpPr>
          <p:cNvPr id="3" name="Group 3"/>
          <p:cNvGrpSpPr/>
          <p:nvPr/>
        </p:nvGrpSpPr>
        <p:grpSpPr>
          <a:xfrm>
            <a:off x="16319649" y="0"/>
            <a:ext cx="1968351" cy="1968351"/>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561975" cap="sq">
              <a:solidFill>
                <a:srgbClr val="E0C060">
                  <a:alpha val="64706"/>
                </a:srgbClr>
              </a:solidFill>
              <a:prstDash val="solid"/>
              <a:miter/>
            </a:ln>
          </p:spPr>
          <p:txBody>
            <a:bodyPr/>
            <a:lstStyle/>
            <a:p>
              <a:endParaRPr lang="en-GB"/>
            </a:p>
          </p:txBody>
        </p:sp>
        <p:sp>
          <p:nvSpPr>
            <p:cNvPr id="5" name="TextBox 5"/>
            <p:cNvSpPr txBox="1"/>
            <p:nvPr/>
          </p:nvSpPr>
          <p:spPr>
            <a:xfrm>
              <a:off x="76200" y="142875"/>
              <a:ext cx="660400" cy="593725"/>
            </a:xfrm>
            <a:prstGeom prst="rect">
              <a:avLst/>
            </a:prstGeom>
          </p:spPr>
          <p:txBody>
            <a:bodyPr lIns="50800" tIns="50800" rIns="50800" bIns="50800" rtlCol="0" anchor="ctr"/>
            <a:lstStyle/>
            <a:p>
              <a:pPr algn="ctr">
                <a:lnSpc>
                  <a:spcPts val="1547"/>
                </a:lnSpc>
              </a:pPr>
              <a:endParaRPr/>
            </a:p>
          </p:txBody>
        </p:sp>
      </p:grpSp>
      <p:sp>
        <p:nvSpPr>
          <p:cNvPr id="6" name="TextBox 6"/>
          <p:cNvSpPr txBox="1"/>
          <p:nvPr/>
        </p:nvSpPr>
        <p:spPr>
          <a:xfrm>
            <a:off x="4360459" y="-172453"/>
            <a:ext cx="12127163" cy="1565909"/>
          </a:xfrm>
          <a:prstGeom prst="rect">
            <a:avLst/>
          </a:prstGeom>
        </p:spPr>
        <p:txBody>
          <a:bodyPr lIns="0" tIns="0" rIns="0" bIns="0" rtlCol="0" anchor="t">
            <a:spAutoFit/>
          </a:bodyPr>
          <a:lstStyle/>
          <a:p>
            <a:pPr algn="ctr">
              <a:lnSpc>
                <a:spcPts val="11834"/>
              </a:lnSpc>
            </a:pPr>
            <a:r>
              <a:rPr lang="en-US" sz="11717" b="1" spc="-1230">
                <a:solidFill>
                  <a:srgbClr val="46526D"/>
                </a:solidFill>
                <a:latin typeface="Touvlo Bold"/>
                <a:ea typeface="Touvlo Bold"/>
                <a:cs typeface="Touvlo Bold"/>
                <a:sym typeface="Touvlo Bold"/>
              </a:rPr>
              <a:t>Recommendations </a:t>
            </a:r>
          </a:p>
        </p:txBody>
      </p:sp>
      <p:sp>
        <p:nvSpPr>
          <p:cNvPr id="7" name="Freeform 7"/>
          <p:cNvSpPr/>
          <p:nvPr/>
        </p:nvSpPr>
        <p:spPr>
          <a:xfrm>
            <a:off x="11607731" y="2513999"/>
            <a:ext cx="6533524" cy="6780072"/>
          </a:xfrm>
          <a:custGeom>
            <a:avLst/>
            <a:gdLst/>
            <a:ahLst/>
            <a:cxnLst/>
            <a:rect l="l" t="t" r="r" b="b"/>
            <a:pathLst>
              <a:path w="6533524" h="6780072">
                <a:moveTo>
                  <a:pt x="0" y="0"/>
                </a:moveTo>
                <a:lnTo>
                  <a:pt x="6533524" y="0"/>
                </a:lnTo>
                <a:lnTo>
                  <a:pt x="6533524" y="6780072"/>
                </a:lnTo>
                <a:lnTo>
                  <a:pt x="0" y="6780072"/>
                </a:lnTo>
                <a:lnTo>
                  <a:pt x="0" y="0"/>
                </a:lnTo>
                <a:close/>
              </a:path>
            </a:pathLst>
          </a:custGeom>
          <a:blipFill>
            <a:blip>
              <a:alphaModFix amt="54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3909391" y="1009586"/>
            <a:ext cx="5062449" cy="1565909"/>
          </a:xfrm>
          <a:prstGeom prst="rect">
            <a:avLst/>
          </a:prstGeom>
        </p:spPr>
        <p:txBody>
          <a:bodyPr lIns="0" tIns="0" rIns="0" bIns="0" rtlCol="0" anchor="t">
            <a:spAutoFit/>
          </a:bodyPr>
          <a:lstStyle/>
          <a:p>
            <a:pPr algn="ctr">
              <a:lnSpc>
                <a:spcPts val="11834"/>
              </a:lnSpc>
            </a:pPr>
            <a:r>
              <a:rPr lang="en-US" sz="11717" i="1" spc="-1230">
                <a:solidFill>
                  <a:srgbClr val="46526D"/>
                </a:solidFill>
                <a:latin typeface="Touvlo Italics"/>
                <a:ea typeface="Touvlo Italics"/>
                <a:cs typeface="Touvlo Italics"/>
                <a:sym typeface="Touvlo Italics"/>
              </a:rPr>
              <a:t>for</a:t>
            </a:r>
          </a:p>
        </p:txBody>
      </p:sp>
      <p:sp>
        <p:nvSpPr>
          <p:cNvPr id="9" name="TextBox 9"/>
          <p:cNvSpPr txBox="1"/>
          <p:nvPr/>
        </p:nvSpPr>
        <p:spPr>
          <a:xfrm>
            <a:off x="7620472" y="1009586"/>
            <a:ext cx="8465785" cy="1565909"/>
          </a:xfrm>
          <a:prstGeom prst="rect">
            <a:avLst/>
          </a:prstGeom>
        </p:spPr>
        <p:txBody>
          <a:bodyPr lIns="0" tIns="0" rIns="0" bIns="0" rtlCol="0" anchor="t">
            <a:spAutoFit/>
          </a:bodyPr>
          <a:lstStyle/>
          <a:p>
            <a:pPr algn="ctr">
              <a:lnSpc>
                <a:spcPts val="11834"/>
              </a:lnSpc>
            </a:pPr>
            <a:r>
              <a:rPr lang="en-US" sz="11717" b="1" spc="-1230">
                <a:solidFill>
                  <a:srgbClr val="46526D"/>
                </a:solidFill>
                <a:latin typeface="Touvlo Bold"/>
                <a:ea typeface="Touvlo Bold"/>
                <a:cs typeface="Touvlo Bold"/>
                <a:sym typeface="Touvlo Bold"/>
              </a:rPr>
              <a:t>Improvement</a:t>
            </a:r>
          </a:p>
        </p:txBody>
      </p:sp>
      <p:grpSp>
        <p:nvGrpSpPr>
          <p:cNvPr id="10" name="Group 10"/>
          <p:cNvGrpSpPr/>
          <p:nvPr/>
        </p:nvGrpSpPr>
        <p:grpSpPr>
          <a:xfrm rot="-10800000">
            <a:off x="5188880" y="9251800"/>
            <a:ext cx="2061798" cy="1030899"/>
            <a:chOff x="0" y="0"/>
            <a:chExt cx="660400" cy="330200"/>
          </a:xfrm>
        </p:grpSpPr>
        <p:sp>
          <p:nvSpPr>
            <p:cNvPr id="11" name="Freeform 11"/>
            <p:cNvSpPr/>
            <p:nvPr/>
          </p:nvSpPr>
          <p:spPr>
            <a:xfrm>
              <a:off x="0" y="0"/>
              <a:ext cx="660400" cy="330200"/>
            </a:xfrm>
            <a:custGeom>
              <a:avLst/>
              <a:gdLst/>
              <a:ahLst/>
              <a:cxnLst/>
              <a:rect l="l" t="t" r="r" b="b"/>
              <a:pathLst>
                <a:path w="660400" h="330200">
                  <a:moveTo>
                    <a:pt x="660400" y="330200"/>
                  </a:moveTo>
                  <a:cubicBezTo>
                    <a:pt x="660400" y="150345"/>
                    <a:pt x="510055" y="0"/>
                    <a:pt x="330200" y="0"/>
                  </a:cubicBezTo>
                  <a:cubicBezTo>
                    <a:pt x="150345" y="0"/>
                    <a:pt x="0" y="150345"/>
                    <a:pt x="0" y="330200"/>
                  </a:cubicBezTo>
                  <a:lnTo>
                    <a:pt x="183347" y="330200"/>
                  </a:lnTo>
                  <a:cubicBezTo>
                    <a:pt x="183347" y="250212"/>
                    <a:pt x="250212" y="183347"/>
                    <a:pt x="330200" y="183347"/>
                  </a:cubicBezTo>
                  <a:cubicBezTo>
                    <a:pt x="410188" y="183347"/>
                    <a:pt x="477053" y="250212"/>
                    <a:pt x="477053" y="330200"/>
                  </a:cubicBezTo>
                  <a:lnTo>
                    <a:pt x="660400" y="330200"/>
                  </a:lnTo>
                  <a:close/>
                </a:path>
              </a:pathLst>
            </a:custGeom>
            <a:solidFill>
              <a:srgbClr val="C35728">
                <a:alpha val="80000"/>
              </a:srgbClr>
            </a:solidFill>
          </p:spPr>
          <p:txBody>
            <a:bodyPr/>
            <a:lstStyle/>
            <a:p>
              <a:endParaRPr lang="en-GB"/>
            </a:p>
          </p:txBody>
        </p:sp>
        <p:sp>
          <p:nvSpPr>
            <p:cNvPr id="12" name="TextBox 12"/>
            <p:cNvSpPr txBox="1"/>
            <p:nvPr/>
          </p:nvSpPr>
          <p:spPr>
            <a:xfrm>
              <a:off x="127000" y="111125"/>
              <a:ext cx="406400" cy="79375"/>
            </a:xfrm>
            <a:prstGeom prst="rect">
              <a:avLst/>
            </a:prstGeom>
          </p:spPr>
          <p:txBody>
            <a:bodyPr lIns="50800" tIns="50800" rIns="50800" bIns="50800" rtlCol="0" anchor="ctr"/>
            <a:lstStyle/>
            <a:p>
              <a:pPr algn="ctr">
                <a:lnSpc>
                  <a:spcPts val="1547"/>
                </a:lnSpc>
              </a:pPr>
              <a:endParaRPr/>
            </a:p>
          </p:txBody>
        </p:sp>
      </p:grpSp>
      <p:sp>
        <p:nvSpPr>
          <p:cNvPr id="13" name="Freeform 13"/>
          <p:cNvSpPr/>
          <p:nvPr/>
        </p:nvSpPr>
        <p:spPr>
          <a:xfrm>
            <a:off x="1028700" y="728133"/>
            <a:ext cx="1070600" cy="1070600"/>
          </a:xfrm>
          <a:custGeom>
            <a:avLst/>
            <a:gdLst/>
            <a:ahLst/>
            <a:cxnLst/>
            <a:rect l="l" t="t" r="r" b="b"/>
            <a:pathLst>
              <a:path w="1070600" h="1070600">
                <a:moveTo>
                  <a:pt x="0" y="0"/>
                </a:moveTo>
                <a:lnTo>
                  <a:pt x="1070600" y="0"/>
                </a:lnTo>
                <a:lnTo>
                  <a:pt x="1070600" y="1070601"/>
                </a:lnTo>
                <a:lnTo>
                  <a:pt x="0" y="107060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p:cNvSpPr/>
          <p:nvPr/>
        </p:nvSpPr>
        <p:spPr>
          <a:xfrm>
            <a:off x="16746291" y="9423399"/>
            <a:ext cx="687700" cy="687700"/>
          </a:xfrm>
          <a:custGeom>
            <a:avLst/>
            <a:gdLst/>
            <a:ahLst/>
            <a:cxnLst/>
            <a:rect l="l" t="t" r="r" b="b"/>
            <a:pathLst>
              <a:path w="687700" h="687700">
                <a:moveTo>
                  <a:pt x="0" y="0"/>
                </a:moveTo>
                <a:lnTo>
                  <a:pt x="687700" y="0"/>
                </a:lnTo>
                <a:lnTo>
                  <a:pt x="687700" y="687701"/>
                </a:lnTo>
                <a:lnTo>
                  <a:pt x="0" y="68770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TextBox 15"/>
          <p:cNvSpPr txBox="1"/>
          <p:nvPr/>
        </p:nvSpPr>
        <p:spPr>
          <a:xfrm>
            <a:off x="498455" y="2775520"/>
            <a:ext cx="13504447" cy="6285605"/>
          </a:xfrm>
          <a:prstGeom prst="rect">
            <a:avLst/>
          </a:prstGeom>
        </p:spPr>
        <p:txBody>
          <a:bodyPr lIns="0" tIns="0" rIns="0" bIns="0" rtlCol="0" anchor="t">
            <a:spAutoFit/>
          </a:bodyPr>
          <a:lstStyle/>
          <a:p>
            <a:pPr marL="648115" lvl="1" indent="-324058" algn="l">
              <a:lnSpc>
                <a:spcPts val="3302"/>
              </a:lnSpc>
              <a:buFont typeface="Arial"/>
              <a:buChar char="•"/>
            </a:pPr>
            <a:r>
              <a:rPr lang="en-US" sz="3001" b="1" spc="-120">
                <a:solidFill>
                  <a:srgbClr val="46526D"/>
                </a:solidFill>
                <a:latin typeface="Touvlo Bold"/>
                <a:ea typeface="Touvlo Bold"/>
                <a:cs typeface="Touvlo Bold"/>
                <a:sym typeface="Touvlo Bold"/>
              </a:rPr>
              <a:t>Increase funding for health and social care services (NHS England, 2025).</a:t>
            </a:r>
          </a:p>
          <a:p>
            <a:pPr marL="648115" lvl="1" indent="-324058" algn="l">
              <a:lnSpc>
                <a:spcPts val="3302"/>
              </a:lnSpc>
              <a:buFont typeface="Arial"/>
              <a:buChar char="•"/>
            </a:pPr>
            <a:r>
              <a:rPr lang="en-US" sz="3001" b="1" spc="-120">
                <a:solidFill>
                  <a:srgbClr val="46526D"/>
                </a:solidFill>
                <a:latin typeface="Touvlo Bold"/>
                <a:ea typeface="Touvlo Bold"/>
                <a:cs typeface="Touvlo Bold"/>
                <a:sym typeface="Touvlo Bold"/>
              </a:rPr>
              <a:t>Recruit and retain more care staff through better pay and work–life balance. </a:t>
            </a:r>
          </a:p>
          <a:p>
            <a:pPr marL="648115" lvl="1" indent="-324058" algn="l">
              <a:lnSpc>
                <a:spcPts val="3302"/>
              </a:lnSpc>
              <a:buFont typeface="Arial"/>
              <a:buChar char="•"/>
            </a:pPr>
            <a:r>
              <a:rPr lang="en-US" sz="3001" b="1" spc="-120">
                <a:solidFill>
                  <a:srgbClr val="46526D"/>
                </a:solidFill>
                <a:latin typeface="Touvlo Bold"/>
                <a:ea typeface="Touvlo Bold"/>
                <a:cs typeface="Touvlo Bold"/>
                <a:sym typeface="Touvlo Bold"/>
              </a:rPr>
              <a:t>Expand home-based, community, and preventive care services. </a:t>
            </a:r>
          </a:p>
          <a:p>
            <a:pPr marL="648115" lvl="1" indent="-324058" algn="l">
              <a:lnSpc>
                <a:spcPts val="3302"/>
              </a:lnSpc>
              <a:buFont typeface="Arial"/>
              <a:buChar char="•"/>
            </a:pPr>
            <a:r>
              <a:rPr lang="en-US" sz="3001" b="1" spc="-120">
                <a:solidFill>
                  <a:srgbClr val="46526D"/>
                </a:solidFill>
                <a:latin typeface="Touvlo Bold"/>
                <a:ea typeface="Touvlo Bold"/>
                <a:cs typeface="Touvlo Bold"/>
                <a:sym typeface="Touvlo Bold"/>
              </a:rPr>
              <a:t>Improve access to technology and digital skills training. </a:t>
            </a:r>
          </a:p>
          <a:p>
            <a:pPr marL="648115" lvl="1" indent="-324058" algn="l">
              <a:lnSpc>
                <a:spcPts val="3302"/>
              </a:lnSpc>
              <a:buFont typeface="Arial"/>
              <a:buChar char="•"/>
            </a:pPr>
            <a:r>
              <a:rPr lang="en-US" sz="3001" b="1" spc="-120">
                <a:solidFill>
                  <a:srgbClr val="46526D"/>
                </a:solidFill>
                <a:latin typeface="Touvlo Bold"/>
                <a:ea typeface="Touvlo Bold"/>
                <a:cs typeface="Touvlo Bold"/>
                <a:sym typeface="Touvlo Bold"/>
              </a:rPr>
              <a:t>Strengthen person-centred care through multidisciplinary teams. </a:t>
            </a:r>
          </a:p>
          <a:p>
            <a:pPr marL="648115" lvl="1" indent="-324058" algn="l">
              <a:lnSpc>
                <a:spcPts val="3302"/>
              </a:lnSpc>
              <a:buFont typeface="Arial"/>
              <a:buChar char="•"/>
            </a:pPr>
            <a:r>
              <a:rPr lang="en-US" sz="3001" b="1" spc="-120">
                <a:solidFill>
                  <a:srgbClr val="46526D"/>
                </a:solidFill>
                <a:latin typeface="Touvlo Bold"/>
                <a:ea typeface="Touvlo Bold"/>
                <a:cs typeface="Touvlo Bold"/>
                <a:sym typeface="Touvlo Bold"/>
              </a:rPr>
              <a:t>Carry out regular health and medication reviews. </a:t>
            </a:r>
          </a:p>
          <a:p>
            <a:pPr marL="648115" lvl="1" indent="-324058" algn="l">
              <a:lnSpc>
                <a:spcPts val="3302"/>
              </a:lnSpc>
              <a:buFont typeface="Arial"/>
              <a:buChar char="•"/>
            </a:pPr>
            <a:r>
              <a:rPr lang="en-US" sz="3001" b="1" spc="-120">
                <a:solidFill>
                  <a:srgbClr val="46526D"/>
                </a:solidFill>
                <a:latin typeface="Touvlo Bold"/>
                <a:ea typeface="Touvlo Bold"/>
                <a:cs typeface="Touvlo Bold"/>
                <a:sym typeface="Touvlo Bold"/>
              </a:rPr>
              <a:t>Support family carers with training and respite services. </a:t>
            </a:r>
          </a:p>
          <a:p>
            <a:pPr marL="648115" lvl="1" indent="-324058" algn="l">
              <a:lnSpc>
                <a:spcPts val="3302"/>
              </a:lnSpc>
              <a:buFont typeface="Arial"/>
              <a:buChar char="•"/>
            </a:pPr>
            <a:r>
              <a:rPr lang="en-US" sz="3001" b="1" spc="-120">
                <a:solidFill>
                  <a:srgbClr val="46526D"/>
                </a:solidFill>
                <a:latin typeface="Touvlo Bold"/>
                <a:ea typeface="Touvlo Bold"/>
                <a:cs typeface="Touvlo Bold"/>
                <a:sym typeface="Touvlo Bold"/>
              </a:rPr>
              <a:t>Develop community programmes to reduce loneliness and social isolation. </a:t>
            </a:r>
          </a:p>
          <a:p>
            <a:pPr marL="648115" lvl="1" indent="-324058" algn="l">
              <a:lnSpc>
                <a:spcPts val="3302"/>
              </a:lnSpc>
              <a:buFont typeface="Arial"/>
              <a:buChar char="•"/>
            </a:pPr>
            <a:r>
              <a:rPr lang="en-US" sz="3001" b="1" spc="-120">
                <a:solidFill>
                  <a:srgbClr val="46526D"/>
                </a:solidFill>
                <a:latin typeface="Touvlo Bold"/>
                <a:ea typeface="Touvlo Bold"/>
                <a:cs typeface="Touvlo Bold"/>
                <a:sym typeface="Touvlo Bold"/>
              </a:rPr>
              <a:t>Create age-friendly healthcare environments and communities. </a:t>
            </a:r>
          </a:p>
          <a:p>
            <a:pPr marL="648115" lvl="1" indent="-324058" algn="l">
              <a:lnSpc>
                <a:spcPts val="3302"/>
              </a:lnSpc>
              <a:buFont typeface="Arial"/>
              <a:buChar char="•"/>
            </a:pPr>
            <a:r>
              <a:rPr lang="en-US" sz="3001" b="1" spc="-120">
                <a:solidFill>
                  <a:srgbClr val="46526D"/>
                </a:solidFill>
                <a:latin typeface="Touvlo Bold"/>
                <a:ea typeface="Touvlo Bold"/>
                <a:cs typeface="Touvlo Bold"/>
                <a:sym typeface="Touvlo Bold"/>
              </a:rPr>
              <a:t>Strengthen policies to reduce health inequalities and improve safeguarding. </a:t>
            </a:r>
          </a:p>
          <a:p>
            <a:pPr marL="648115" lvl="1" indent="-324058" algn="l">
              <a:lnSpc>
                <a:spcPts val="3302"/>
              </a:lnSpc>
              <a:buFont typeface="Arial"/>
              <a:buChar char="•"/>
            </a:pPr>
            <a:r>
              <a:rPr lang="en-US" sz="3001" b="1" spc="-120">
                <a:solidFill>
                  <a:srgbClr val="46526D"/>
                </a:solidFill>
                <a:latin typeface="Touvlo Bold"/>
                <a:ea typeface="Touvlo Bold"/>
                <a:cs typeface="Touvlo Bold"/>
                <a:sym typeface="Touvlo Bold"/>
              </a:rPr>
              <a:t>Cultural Change (Min et al., 2026).</a:t>
            </a:r>
          </a:p>
        </p:txBody>
      </p:sp>
      <p:pic>
        <p:nvPicPr>
          <p:cNvPr id="29" name="Audio 28">
            <a:hlinkClick r:id="" action="ppaction://media"/>
            <a:extLst>
              <a:ext uri="{FF2B5EF4-FFF2-40B4-BE49-F238E27FC236}">
                <a16:creationId xmlns:a16="http://schemas.microsoft.com/office/drawing/2014/main" id="{2531D2BB-E17E-E0D5-FC9E-0B5C958A53B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9125"/>
    </mc:Choice>
    <mc:Fallback>
      <p:transition spd="slow" advTm="39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sp>
        <p:nvSpPr>
          <p:cNvPr id="2" name="AutoShape 2"/>
          <p:cNvSpPr/>
          <p:nvPr/>
        </p:nvSpPr>
        <p:spPr>
          <a:xfrm>
            <a:off x="538114" y="8590531"/>
            <a:ext cx="16230600" cy="0"/>
          </a:xfrm>
          <a:prstGeom prst="line">
            <a:avLst/>
          </a:prstGeom>
          <a:ln w="19050" cap="flat">
            <a:solidFill>
              <a:srgbClr val="000000"/>
            </a:solidFill>
            <a:prstDash val="solid"/>
            <a:headEnd type="none" w="sm" len="sm"/>
            <a:tailEnd type="none" w="sm" len="sm"/>
          </a:ln>
        </p:spPr>
        <p:txBody>
          <a:bodyPr/>
          <a:lstStyle/>
          <a:p>
            <a:endParaRPr lang="en-GB"/>
          </a:p>
        </p:txBody>
      </p:sp>
      <p:grpSp>
        <p:nvGrpSpPr>
          <p:cNvPr id="3" name="Group 3"/>
          <p:cNvGrpSpPr/>
          <p:nvPr/>
        </p:nvGrpSpPr>
        <p:grpSpPr>
          <a:xfrm rot="-10800000">
            <a:off x="538114" y="8590531"/>
            <a:ext cx="3392938" cy="1696469"/>
            <a:chOff x="0" y="0"/>
            <a:chExt cx="660400" cy="330200"/>
          </a:xfrm>
        </p:grpSpPr>
        <p:sp>
          <p:nvSpPr>
            <p:cNvPr id="4" name="Freeform 4"/>
            <p:cNvSpPr/>
            <p:nvPr/>
          </p:nvSpPr>
          <p:spPr>
            <a:xfrm>
              <a:off x="0" y="0"/>
              <a:ext cx="660400" cy="330200"/>
            </a:xfrm>
            <a:custGeom>
              <a:avLst/>
              <a:gdLst/>
              <a:ahLst/>
              <a:cxnLst/>
              <a:rect l="l" t="t" r="r" b="b"/>
              <a:pathLst>
                <a:path w="660400" h="330200">
                  <a:moveTo>
                    <a:pt x="660400" y="330200"/>
                  </a:moveTo>
                  <a:cubicBezTo>
                    <a:pt x="660400" y="150345"/>
                    <a:pt x="510055" y="0"/>
                    <a:pt x="330200" y="0"/>
                  </a:cubicBezTo>
                  <a:cubicBezTo>
                    <a:pt x="150345" y="0"/>
                    <a:pt x="0" y="150345"/>
                    <a:pt x="0" y="330200"/>
                  </a:cubicBezTo>
                  <a:lnTo>
                    <a:pt x="183347" y="330200"/>
                  </a:lnTo>
                  <a:cubicBezTo>
                    <a:pt x="183347" y="250212"/>
                    <a:pt x="250212" y="183347"/>
                    <a:pt x="330200" y="183347"/>
                  </a:cubicBezTo>
                  <a:cubicBezTo>
                    <a:pt x="410188" y="183347"/>
                    <a:pt x="477053" y="250212"/>
                    <a:pt x="477053" y="330200"/>
                  </a:cubicBezTo>
                  <a:lnTo>
                    <a:pt x="660400" y="330200"/>
                  </a:lnTo>
                  <a:close/>
                </a:path>
              </a:pathLst>
            </a:custGeom>
            <a:solidFill>
              <a:srgbClr val="440704">
                <a:alpha val="80000"/>
              </a:srgbClr>
            </a:solidFill>
          </p:spPr>
          <p:txBody>
            <a:bodyPr/>
            <a:lstStyle/>
            <a:p>
              <a:endParaRPr lang="en-GB"/>
            </a:p>
          </p:txBody>
        </p:sp>
        <p:sp>
          <p:nvSpPr>
            <p:cNvPr id="5" name="TextBox 5"/>
            <p:cNvSpPr txBox="1"/>
            <p:nvPr/>
          </p:nvSpPr>
          <p:spPr>
            <a:xfrm>
              <a:off x="127000" y="111125"/>
              <a:ext cx="406400" cy="79375"/>
            </a:xfrm>
            <a:prstGeom prst="rect">
              <a:avLst/>
            </a:prstGeom>
          </p:spPr>
          <p:txBody>
            <a:bodyPr lIns="50800" tIns="50800" rIns="50800" bIns="50800" rtlCol="0" anchor="ctr"/>
            <a:lstStyle/>
            <a:p>
              <a:pPr algn="ctr">
                <a:lnSpc>
                  <a:spcPts val="1547"/>
                </a:lnSpc>
              </a:pPr>
              <a:endParaRPr/>
            </a:p>
          </p:txBody>
        </p:sp>
      </p:grpSp>
      <p:sp>
        <p:nvSpPr>
          <p:cNvPr id="6" name="Freeform 6"/>
          <p:cNvSpPr/>
          <p:nvPr/>
        </p:nvSpPr>
        <p:spPr>
          <a:xfrm>
            <a:off x="1028700" y="728133"/>
            <a:ext cx="1070600" cy="1070600"/>
          </a:xfrm>
          <a:custGeom>
            <a:avLst/>
            <a:gdLst/>
            <a:ahLst/>
            <a:cxnLst/>
            <a:rect l="l" t="t" r="r" b="b"/>
            <a:pathLst>
              <a:path w="1070600" h="1070600">
                <a:moveTo>
                  <a:pt x="0" y="0"/>
                </a:moveTo>
                <a:lnTo>
                  <a:pt x="1070600" y="0"/>
                </a:lnTo>
                <a:lnTo>
                  <a:pt x="1070600" y="1070601"/>
                </a:lnTo>
                <a:lnTo>
                  <a:pt x="0" y="107060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6195080" y="8872188"/>
            <a:ext cx="1238911" cy="1238911"/>
          </a:xfrm>
          <a:custGeom>
            <a:avLst/>
            <a:gdLst/>
            <a:ahLst/>
            <a:cxnLst/>
            <a:rect l="l" t="t" r="r" b="b"/>
            <a:pathLst>
              <a:path w="1238911" h="1238911">
                <a:moveTo>
                  <a:pt x="0" y="0"/>
                </a:moveTo>
                <a:lnTo>
                  <a:pt x="1238911" y="0"/>
                </a:lnTo>
                <a:lnTo>
                  <a:pt x="1238911" y="1238912"/>
                </a:lnTo>
                <a:lnTo>
                  <a:pt x="0" y="12389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8" name="Group 8"/>
          <p:cNvGrpSpPr/>
          <p:nvPr/>
        </p:nvGrpSpPr>
        <p:grpSpPr>
          <a:xfrm>
            <a:off x="538114" y="2725321"/>
            <a:ext cx="10942660" cy="5177301"/>
            <a:chOff x="0" y="0"/>
            <a:chExt cx="14590214" cy="6903068"/>
          </a:xfrm>
        </p:grpSpPr>
        <p:grpSp>
          <p:nvGrpSpPr>
            <p:cNvPr id="9" name="Group 9"/>
            <p:cNvGrpSpPr/>
            <p:nvPr/>
          </p:nvGrpSpPr>
          <p:grpSpPr>
            <a:xfrm>
              <a:off x="0" y="0"/>
              <a:ext cx="14590214" cy="6903068"/>
              <a:chOff x="0" y="0"/>
              <a:chExt cx="2882018" cy="1363569"/>
            </a:xfrm>
          </p:grpSpPr>
          <p:sp>
            <p:nvSpPr>
              <p:cNvPr id="10" name="Freeform 10"/>
              <p:cNvSpPr/>
              <p:nvPr/>
            </p:nvSpPr>
            <p:spPr>
              <a:xfrm>
                <a:off x="0" y="0"/>
                <a:ext cx="2882017" cy="1363569"/>
              </a:xfrm>
              <a:custGeom>
                <a:avLst/>
                <a:gdLst/>
                <a:ahLst/>
                <a:cxnLst/>
                <a:rect l="l" t="t" r="r" b="b"/>
                <a:pathLst>
                  <a:path w="2882017" h="1363569">
                    <a:moveTo>
                      <a:pt x="36082" y="0"/>
                    </a:moveTo>
                    <a:lnTo>
                      <a:pt x="2845935" y="0"/>
                    </a:lnTo>
                    <a:cubicBezTo>
                      <a:pt x="2865863" y="0"/>
                      <a:pt x="2882017" y="16155"/>
                      <a:pt x="2882017" y="36082"/>
                    </a:cubicBezTo>
                    <a:lnTo>
                      <a:pt x="2882017" y="1327486"/>
                    </a:lnTo>
                    <a:cubicBezTo>
                      <a:pt x="2882017" y="1347414"/>
                      <a:pt x="2865863" y="1363569"/>
                      <a:pt x="2845935" y="1363569"/>
                    </a:cubicBezTo>
                    <a:lnTo>
                      <a:pt x="36082" y="1363569"/>
                    </a:lnTo>
                    <a:cubicBezTo>
                      <a:pt x="16155" y="1363569"/>
                      <a:pt x="0" y="1347414"/>
                      <a:pt x="0" y="1327486"/>
                    </a:cubicBezTo>
                    <a:lnTo>
                      <a:pt x="0" y="36082"/>
                    </a:lnTo>
                    <a:cubicBezTo>
                      <a:pt x="0" y="16155"/>
                      <a:pt x="16155" y="0"/>
                      <a:pt x="36082" y="0"/>
                    </a:cubicBezTo>
                    <a:close/>
                  </a:path>
                </a:pathLst>
              </a:custGeom>
              <a:solidFill>
                <a:srgbClr val="C1987C"/>
              </a:solidFill>
            </p:spPr>
            <p:txBody>
              <a:bodyPr/>
              <a:lstStyle/>
              <a:p>
                <a:endParaRPr lang="en-GB"/>
              </a:p>
            </p:txBody>
          </p:sp>
          <p:sp>
            <p:nvSpPr>
              <p:cNvPr id="11" name="TextBox 11"/>
              <p:cNvSpPr txBox="1"/>
              <p:nvPr/>
            </p:nvSpPr>
            <p:spPr>
              <a:xfrm>
                <a:off x="0" y="19050"/>
                <a:ext cx="2882018" cy="1344519"/>
              </a:xfrm>
              <a:prstGeom prst="rect">
                <a:avLst/>
              </a:prstGeom>
            </p:spPr>
            <p:txBody>
              <a:bodyPr lIns="50800" tIns="50800" rIns="50800" bIns="50800" rtlCol="0" anchor="ctr"/>
              <a:lstStyle/>
              <a:p>
                <a:pPr algn="ctr">
                  <a:lnSpc>
                    <a:spcPts val="2199"/>
                  </a:lnSpc>
                </a:pPr>
                <a:endParaRPr/>
              </a:p>
            </p:txBody>
          </p:sp>
        </p:grpSp>
        <p:sp>
          <p:nvSpPr>
            <p:cNvPr id="12" name="TextBox 12"/>
            <p:cNvSpPr txBox="1"/>
            <p:nvPr/>
          </p:nvSpPr>
          <p:spPr>
            <a:xfrm>
              <a:off x="502449" y="254506"/>
              <a:ext cx="13585316" cy="6432156"/>
            </a:xfrm>
            <a:prstGeom prst="rect">
              <a:avLst/>
            </a:prstGeom>
          </p:spPr>
          <p:txBody>
            <a:bodyPr lIns="0" tIns="0" rIns="0" bIns="0" rtlCol="0" anchor="t">
              <a:spAutoFit/>
            </a:bodyPr>
            <a:lstStyle/>
            <a:p>
              <a:pPr algn="l">
                <a:lnSpc>
                  <a:spcPts val="3795"/>
                </a:lnSpc>
              </a:pPr>
              <a:r>
                <a:rPr lang="en-US" sz="3450" b="1" spc="-138">
                  <a:solidFill>
                    <a:srgbClr val="F7E8DC"/>
                  </a:solidFill>
                  <a:latin typeface="Touvlo Bold"/>
                  <a:ea typeface="Touvlo Bold"/>
                  <a:cs typeface="Touvlo Bold"/>
                  <a:sym typeface="Touvlo Bold"/>
                </a:rPr>
                <a:t>Society should challenge ageism and recognise the valuable contributions older adults have made throughout their lives. (Min </a:t>
              </a:r>
              <a:r>
                <a:rPr lang="en-US" sz="3450" b="1" i="1" spc="-138">
                  <a:solidFill>
                    <a:srgbClr val="F7E8DC"/>
                  </a:solidFill>
                  <a:latin typeface="Touvlo Bold Italics"/>
                  <a:ea typeface="Touvlo Bold Italics"/>
                  <a:cs typeface="Touvlo Bold Italics"/>
                  <a:sym typeface="Touvlo Bold Italics"/>
                </a:rPr>
                <a:t>et al.</a:t>
              </a:r>
              <a:r>
                <a:rPr lang="en-US" sz="3450" b="1" spc="-138">
                  <a:solidFill>
                    <a:srgbClr val="F7E8DC"/>
                  </a:solidFill>
                  <a:latin typeface="Touvlo Bold"/>
                  <a:ea typeface="Touvlo Bold"/>
                  <a:cs typeface="Touvlo Bold"/>
                  <a:sym typeface="Touvlo Bold"/>
                </a:rPr>
                <a:t>, 2026)</a:t>
              </a:r>
            </a:p>
            <a:p>
              <a:pPr algn="l">
                <a:lnSpc>
                  <a:spcPts val="3795"/>
                </a:lnSpc>
              </a:pPr>
              <a:r>
                <a:rPr lang="en-US" sz="3450" b="1" spc="-138">
                  <a:solidFill>
                    <a:srgbClr val="F7E8DC"/>
                  </a:solidFill>
                  <a:latin typeface="Touvlo Bold"/>
                  <a:ea typeface="Touvlo Bold"/>
                  <a:cs typeface="Touvlo Bold"/>
                  <a:sym typeface="Touvlo Bold"/>
                </a:rPr>
                <a:t>These improvements enhance quality of life, independence, and wellbeing. Addressing challenges requires sustained government investment, staff training, greater public awareness, and improved access to affordable technology and community-based support services.</a:t>
              </a:r>
            </a:p>
          </p:txBody>
        </p:sp>
      </p:grpSp>
      <p:sp>
        <p:nvSpPr>
          <p:cNvPr id="13" name="Freeform 13"/>
          <p:cNvSpPr/>
          <p:nvPr/>
        </p:nvSpPr>
        <p:spPr>
          <a:xfrm>
            <a:off x="12382546" y="2276037"/>
            <a:ext cx="4707595" cy="5653225"/>
          </a:xfrm>
          <a:custGeom>
            <a:avLst/>
            <a:gdLst/>
            <a:ahLst/>
            <a:cxnLst/>
            <a:rect l="l" t="t" r="r" b="b"/>
            <a:pathLst>
              <a:path w="4707595" h="5653225">
                <a:moveTo>
                  <a:pt x="0" y="0"/>
                </a:moveTo>
                <a:lnTo>
                  <a:pt x="4707595" y="0"/>
                </a:lnTo>
                <a:lnTo>
                  <a:pt x="4707595" y="5653225"/>
                </a:lnTo>
                <a:lnTo>
                  <a:pt x="0" y="565322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TextBox 14"/>
          <p:cNvSpPr txBox="1"/>
          <p:nvPr/>
        </p:nvSpPr>
        <p:spPr>
          <a:xfrm>
            <a:off x="4429360" y="232825"/>
            <a:ext cx="12127163" cy="1565909"/>
          </a:xfrm>
          <a:prstGeom prst="rect">
            <a:avLst/>
          </a:prstGeom>
        </p:spPr>
        <p:txBody>
          <a:bodyPr lIns="0" tIns="0" rIns="0" bIns="0" rtlCol="0" anchor="t">
            <a:spAutoFit/>
          </a:bodyPr>
          <a:lstStyle/>
          <a:p>
            <a:pPr algn="ctr">
              <a:lnSpc>
                <a:spcPts val="11834"/>
              </a:lnSpc>
            </a:pPr>
            <a:r>
              <a:rPr lang="en-US" sz="11717" b="1" spc="-1230">
                <a:solidFill>
                  <a:srgbClr val="46526D"/>
                </a:solidFill>
                <a:latin typeface="Touvlo Bold"/>
                <a:ea typeface="Touvlo Bold"/>
                <a:cs typeface="Touvlo Bold"/>
                <a:sym typeface="Touvlo Bold"/>
              </a:rPr>
              <a:t>Critical evaluation</a:t>
            </a:r>
          </a:p>
        </p:txBody>
      </p:sp>
      <p:pic>
        <p:nvPicPr>
          <p:cNvPr id="21" name="Audio 20">
            <a:hlinkClick r:id="" action="ppaction://media"/>
            <a:extLst>
              <a:ext uri="{FF2B5EF4-FFF2-40B4-BE49-F238E27FC236}">
                <a16:creationId xmlns:a16="http://schemas.microsoft.com/office/drawing/2014/main" id="{14228294-DE84-16EA-2179-876222CAD30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9843"/>
    </mc:Choice>
    <mc:Fallback>
      <p:transition spd="slow" advTm="29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a:off x="16115622" y="-114978"/>
            <a:ext cx="2287357" cy="2287357"/>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762000" cap="sq">
              <a:solidFill>
                <a:srgbClr val="E2E7EE"/>
              </a:solidFill>
              <a:prstDash val="solid"/>
              <a:miter/>
            </a:ln>
          </p:spPr>
          <p:txBody>
            <a:bodyPr/>
            <a:lstStyle/>
            <a:p>
              <a:endParaRPr lang="en-GB"/>
            </a:p>
          </p:txBody>
        </p:sp>
        <p:sp>
          <p:nvSpPr>
            <p:cNvPr id="4" name="TextBox 4"/>
            <p:cNvSpPr txBox="1"/>
            <p:nvPr/>
          </p:nvSpPr>
          <p:spPr>
            <a:xfrm>
              <a:off x="76200" y="142875"/>
              <a:ext cx="660400" cy="593725"/>
            </a:xfrm>
            <a:prstGeom prst="rect">
              <a:avLst/>
            </a:prstGeom>
          </p:spPr>
          <p:txBody>
            <a:bodyPr lIns="50800" tIns="50800" rIns="50800" bIns="50800" rtlCol="0" anchor="ctr"/>
            <a:lstStyle/>
            <a:p>
              <a:pPr algn="ctr">
                <a:lnSpc>
                  <a:spcPts val="1547"/>
                </a:lnSpc>
              </a:pPr>
              <a:endParaRPr/>
            </a:p>
          </p:txBody>
        </p:sp>
      </p:grpSp>
      <p:grpSp>
        <p:nvGrpSpPr>
          <p:cNvPr id="5" name="Group 5"/>
          <p:cNvGrpSpPr/>
          <p:nvPr/>
        </p:nvGrpSpPr>
        <p:grpSpPr>
          <a:xfrm>
            <a:off x="-3315064" y="-550374"/>
            <a:ext cx="12459064" cy="12464778"/>
            <a:chOff x="0" y="0"/>
            <a:chExt cx="812427" cy="812800"/>
          </a:xfrm>
        </p:grpSpPr>
        <p:sp>
          <p:nvSpPr>
            <p:cNvPr id="6" name="Freeform 6"/>
            <p:cNvSpPr/>
            <p:nvPr/>
          </p:nvSpPr>
          <p:spPr>
            <a:xfrm>
              <a:off x="0" y="0"/>
              <a:ext cx="812427" cy="812800"/>
            </a:xfrm>
            <a:custGeom>
              <a:avLst/>
              <a:gdLst/>
              <a:ahLst/>
              <a:cxnLst/>
              <a:rect l="l" t="t" r="r" b="b"/>
              <a:pathLst>
                <a:path w="812427" h="812800">
                  <a:moveTo>
                    <a:pt x="406214" y="0"/>
                  </a:moveTo>
                  <a:cubicBezTo>
                    <a:pt x="181868" y="0"/>
                    <a:pt x="0" y="181951"/>
                    <a:pt x="0" y="406400"/>
                  </a:cubicBezTo>
                  <a:cubicBezTo>
                    <a:pt x="0" y="630849"/>
                    <a:pt x="181868" y="812800"/>
                    <a:pt x="406214" y="812800"/>
                  </a:cubicBezTo>
                  <a:cubicBezTo>
                    <a:pt x="630559" y="812800"/>
                    <a:pt x="812427" y="630849"/>
                    <a:pt x="812427" y="406400"/>
                  </a:cubicBezTo>
                  <a:cubicBezTo>
                    <a:pt x="812427" y="181951"/>
                    <a:pt x="630559" y="0"/>
                    <a:pt x="406214" y="0"/>
                  </a:cubicBezTo>
                  <a:close/>
                </a:path>
              </a:pathLst>
            </a:custGeom>
            <a:solidFill>
              <a:srgbClr val="FBB378"/>
            </a:solidFill>
          </p:spPr>
          <p:txBody>
            <a:bodyPr/>
            <a:lstStyle/>
            <a:p>
              <a:endParaRPr lang="en-GB"/>
            </a:p>
          </p:txBody>
        </p:sp>
        <p:sp>
          <p:nvSpPr>
            <p:cNvPr id="7" name="TextBox 7"/>
            <p:cNvSpPr txBox="1"/>
            <p:nvPr/>
          </p:nvSpPr>
          <p:spPr>
            <a:xfrm>
              <a:off x="76165" y="142875"/>
              <a:ext cx="660097" cy="593725"/>
            </a:xfrm>
            <a:prstGeom prst="rect">
              <a:avLst/>
            </a:prstGeom>
          </p:spPr>
          <p:txBody>
            <a:bodyPr lIns="50800" tIns="50800" rIns="50800" bIns="50800" rtlCol="0" anchor="ctr"/>
            <a:lstStyle/>
            <a:p>
              <a:pPr algn="ctr">
                <a:lnSpc>
                  <a:spcPts val="1547"/>
                </a:lnSpc>
              </a:pPr>
              <a:endParaRPr/>
            </a:p>
          </p:txBody>
        </p:sp>
      </p:grpSp>
      <p:sp>
        <p:nvSpPr>
          <p:cNvPr id="8" name="Freeform 8"/>
          <p:cNvSpPr/>
          <p:nvPr/>
        </p:nvSpPr>
        <p:spPr>
          <a:xfrm>
            <a:off x="11102139" y="2771757"/>
            <a:ext cx="5013483" cy="6382906"/>
          </a:xfrm>
          <a:custGeom>
            <a:avLst/>
            <a:gdLst/>
            <a:ahLst/>
            <a:cxnLst/>
            <a:rect l="l" t="t" r="r" b="b"/>
            <a:pathLst>
              <a:path w="5013483" h="6382906">
                <a:moveTo>
                  <a:pt x="0" y="0"/>
                </a:moveTo>
                <a:lnTo>
                  <a:pt x="5013483" y="0"/>
                </a:lnTo>
                <a:lnTo>
                  <a:pt x="5013483" y="6382907"/>
                </a:lnTo>
                <a:lnTo>
                  <a:pt x="0" y="638290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TextBox 9"/>
          <p:cNvSpPr txBox="1"/>
          <p:nvPr/>
        </p:nvSpPr>
        <p:spPr>
          <a:xfrm>
            <a:off x="0" y="1183728"/>
            <a:ext cx="7318693" cy="8825124"/>
          </a:xfrm>
          <a:prstGeom prst="rect">
            <a:avLst/>
          </a:prstGeom>
        </p:spPr>
        <p:txBody>
          <a:bodyPr lIns="0" tIns="0" rIns="0" bIns="0" rtlCol="0" anchor="t">
            <a:spAutoFit/>
          </a:bodyPr>
          <a:lstStyle/>
          <a:p>
            <a:pPr algn="ctr">
              <a:lnSpc>
                <a:spcPts val="5870"/>
              </a:lnSpc>
            </a:pPr>
            <a:r>
              <a:rPr lang="en-US" sz="3373" b="1" spc="-134">
                <a:solidFill>
                  <a:srgbClr val="46526D"/>
                </a:solidFill>
                <a:latin typeface="Touvlo Bold"/>
                <a:ea typeface="Touvlo Bold"/>
                <a:cs typeface="Touvlo Bold"/>
                <a:sym typeface="Touvlo Bold"/>
              </a:rPr>
              <a:t>Older adults deserve respect, dignity, and high-quality care. This requires investment, stronger policies, and cultural change. Empowering older adults by involving them in decisions about their care, promoting independence, and ensuring their voices are heard can improve confidence, wellbeing, and social inclusion for older adults and generations to come.</a:t>
            </a:r>
          </a:p>
          <a:p>
            <a:pPr algn="ctr">
              <a:lnSpc>
                <a:spcPts val="5870"/>
              </a:lnSpc>
            </a:pPr>
            <a:endParaRPr lang="en-US" sz="3373" b="1" spc="-134">
              <a:solidFill>
                <a:srgbClr val="46526D"/>
              </a:solidFill>
              <a:latin typeface="Touvlo Bold"/>
              <a:ea typeface="Touvlo Bold"/>
              <a:cs typeface="Touvlo Bold"/>
              <a:sym typeface="Touvlo Bold"/>
            </a:endParaRPr>
          </a:p>
        </p:txBody>
      </p:sp>
      <p:sp>
        <p:nvSpPr>
          <p:cNvPr id="10" name="TextBox 10"/>
          <p:cNvSpPr txBox="1"/>
          <p:nvPr/>
        </p:nvSpPr>
        <p:spPr>
          <a:xfrm>
            <a:off x="10478947" y="349381"/>
            <a:ext cx="7924031" cy="1568189"/>
          </a:xfrm>
          <a:prstGeom prst="rect">
            <a:avLst/>
          </a:prstGeom>
        </p:spPr>
        <p:txBody>
          <a:bodyPr lIns="0" tIns="0" rIns="0" bIns="0" rtlCol="0" anchor="t">
            <a:spAutoFit/>
          </a:bodyPr>
          <a:lstStyle/>
          <a:p>
            <a:pPr algn="l">
              <a:lnSpc>
                <a:spcPts val="11817"/>
              </a:lnSpc>
            </a:pPr>
            <a:r>
              <a:rPr lang="en-US" sz="11700" i="1" spc="-573">
                <a:solidFill>
                  <a:srgbClr val="C75026"/>
                </a:solidFill>
                <a:latin typeface="Touvlo Italics"/>
                <a:ea typeface="Touvlo Italics"/>
                <a:cs typeface="Touvlo Italics"/>
                <a:sym typeface="Touvlo Italics"/>
              </a:rPr>
              <a:t>Conclusion</a:t>
            </a:r>
          </a:p>
        </p:txBody>
      </p:sp>
      <p:pic>
        <p:nvPicPr>
          <p:cNvPr id="18" name="Audio 17">
            <a:hlinkClick r:id="" action="ppaction://media"/>
            <a:extLst>
              <a:ext uri="{FF2B5EF4-FFF2-40B4-BE49-F238E27FC236}">
                <a16:creationId xmlns:a16="http://schemas.microsoft.com/office/drawing/2014/main" id="{B6133292-24BD-EB7A-9A84-C703DE97343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3907"/>
    </mc:Choice>
    <mc:Fallback>
      <p:transition spd="slow" advTm="23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sp>
        <p:nvSpPr>
          <p:cNvPr id="2" name="TextBox 2"/>
          <p:cNvSpPr txBox="1"/>
          <p:nvPr/>
        </p:nvSpPr>
        <p:spPr>
          <a:xfrm>
            <a:off x="457201" y="209551"/>
            <a:ext cx="17830800" cy="1515608"/>
          </a:xfrm>
          <a:prstGeom prst="rect">
            <a:avLst/>
          </a:prstGeom>
        </p:spPr>
        <p:txBody>
          <a:bodyPr wrap="square" lIns="0" tIns="0" rIns="0" bIns="0" rtlCol="0" anchor="t">
            <a:spAutoFit/>
          </a:bodyPr>
          <a:lstStyle/>
          <a:p>
            <a:pPr algn="l">
              <a:lnSpc>
                <a:spcPts val="11817"/>
              </a:lnSpc>
            </a:pPr>
            <a:r>
              <a:rPr lang="en-US" sz="11700" i="1" spc="-573" dirty="0">
                <a:solidFill>
                  <a:srgbClr val="C75026"/>
                </a:solidFill>
                <a:latin typeface="Touvlo Italics"/>
                <a:ea typeface="Touvlo Italics"/>
                <a:cs typeface="Touvlo Italics"/>
                <a:sym typeface="Touvlo Italics"/>
              </a:rPr>
              <a:t>References</a:t>
            </a:r>
          </a:p>
        </p:txBody>
      </p:sp>
      <p:sp>
        <p:nvSpPr>
          <p:cNvPr id="3" name="TextBox 3"/>
          <p:cNvSpPr txBox="1"/>
          <p:nvPr/>
        </p:nvSpPr>
        <p:spPr>
          <a:xfrm>
            <a:off x="0" y="1593468"/>
            <a:ext cx="18120878" cy="8693532"/>
          </a:xfrm>
          <a:prstGeom prst="rect">
            <a:avLst/>
          </a:prstGeom>
        </p:spPr>
        <p:txBody>
          <a:bodyPr lIns="0" tIns="0" rIns="0" bIns="0" rtlCol="0" anchor="t">
            <a:spAutoFit/>
          </a:bodyPr>
          <a:lstStyle/>
          <a:p>
            <a:pPr marL="464269" lvl="1" indent="-232134" algn="l">
              <a:lnSpc>
                <a:spcPts val="3010"/>
              </a:lnSpc>
              <a:buFont typeface="Arial"/>
              <a:buChar char="•"/>
            </a:pPr>
            <a:r>
              <a:rPr lang="en-US" sz="2150" spc="-86" dirty="0">
                <a:solidFill>
                  <a:srgbClr val="5C2624"/>
                </a:solidFill>
                <a:latin typeface="Touvlo"/>
                <a:ea typeface="Touvlo"/>
                <a:cs typeface="Touvlo"/>
                <a:sym typeface="Touvlo"/>
              </a:rPr>
              <a:t>Age UK (2024) Age UK services in your area, Age UK. Available at: https://www.ageuk.org.uk/services/in-your-area/.</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Ageism: Key facts and stats (2026) Age Without Limits. Available at: https://www.agewithoutlimits.org/sites/default/files/2026-02/260210%20AWL-Y3%20Ageism%20Facts%20and%20Stats.pdf (Accessed: 28 May 2026).</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AIBŌ - The UK’s first intergenerational companionship &amp; helper platform. (2024) Aibo.org.uk. Available at: https://aibo.org.uk (Accessed: 30 May 2026).</a:t>
            </a:r>
          </a:p>
          <a:p>
            <a:pPr marL="464269" lvl="1" indent="-232134" algn="l">
              <a:lnSpc>
                <a:spcPts val="3010"/>
              </a:lnSpc>
              <a:buFont typeface="Arial"/>
              <a:buChar char="•"/>
            </a:pPr>
            <a:r>
              <a:rPr lang="en-US" sz="2150" spc="-86" dirty="0" err="1">
                <a:solidFill>
                  <a:srgbClr val="5C2624"/>
                </a:solidFill>
                <a:latin typeface="Touvlo"/>
                <a:ea typeface="Touvlo"/>
                <a:cs typeface="Touvlo"/>
                <a:sym typeface="Touvlo"/>
              </a:rPr>
              <a:t>Bottery</a:t>
            </a:r>
            <a:r>
              <a:rPr lang="en-US" sz="2150" spc="-86" dirty="0">
                <a:solidFill>
                  <a:srgbClr val="5C2624"/>
                </a:solidFill>
                <a:latin typeface="Touvlo"/>
                <a:ea typeface="Touvlo"/>
                <a:cs typeface="Touvlo"/>
                <a:sym typeface="Touvlo"/>
              </a:rPr>
              <a:t>, S. (2019) ‘What’s Your Problem, Social Care? The Eight Key Areas for Reform’, The King’s Fund. Available at: https://www.kingsfund.org.uk/insight-and-analysis/long-reads/whats-your-problem-social-care (Accessed: 28 May 2026).</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Care Quality Commission (2024) Regulations for service providers and managers. Available at: https://www.cqc.org.uk/guidance-regulation/providers/regulations-service-providers-and-managers/health-social-care-act/regulation-9 (Accessed: 28 May 2026).</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Chapman, F. (2017) Counselling and psychotherapy with older people in care : a support guide. Jessica Kingsley Publishers.</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Coughlin, J.F., Pope, J.E. and Leedle, B.R. (2006) ‘Old Age, New Technology, and Future Innovations in Disease Management and Home Health Care’, Home Health Care Management &amp; Practice, 18(3), pp. 196–207. Available at: https://doi.org/10.1177/1084822305281955</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Curry, N., Castle-Clarke, S. and Hemmings, N. (2018) What can England learn from the long-term care system in Japan? Available at: https://www.nuffieldtrust.org.uk/sites/default/files/2018-05/1525856899_learning-from-japan-final.pdf (Accessed: 28 May 2026).</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Dickinson, E.J., Mayer, P.P. and Sandler, M. (2013) Quality care for elderly people. Springer.</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Ellis‐Stoll, C.C. and </a:t>
            </a:r>
            <a:r>
              <a:rPr lang="en-US" sz="2150" spc="-86" dirty="0" err="1">
                <a:solidFill>
                  <a:srgbClr val="5C2624"/>
                </a:solidFill>
                <a:latin typeface="Touvlo"/>
                <a:ea typeface="Touvlo"/>
                <a:cs typeface="Touvlo"/>
                <a:sym typeface="Touvlo"/>
              </a:rPr>
              <a:t>Popkess</a:t>
            </a:r>
            <a:r>
              <a:rPr lang="en-US" sz="2150" spc="-86" dirty="0">
                <a:solidFill>
                  <a:srgbClr val="5C2624"/>
                </a:solidFill>
                <a:latin typeface="Touvlo"/>
                <a:ea typeface="Touvlo"/>
                <a:cs typeface="Touvlo"/>
                <a:sym typeface="Touvlo"/>
              </a:rPr>
              <a:t>‐Vawter, S. (1998) ‘A Concept Analysis on the Process of Empowerment’, Advances in Nursing Science, 21(2), pp. 62–68. Available at: https://doi.org/10.1097/00012272-199812000-00007 (Accessed: 28 May 2026). </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Guedes, J. and Melo, S. (2021) ‘Continuity Theory’, Springer eBooks, pp. 1170–1180. Available at: </a:t>
            </a:r>
            <a:r>
              <a:rPr lang="en-US" sz="2150" u="sng" spc="-86" dirty="0">
                <a:solidFill>
                  <a:srgbClr val="5C2624"/>
                </a:solidFill>
                <a:latin typeface="Touvlo"/>
                <a:ea typeface="Touvlo"/>
                <a:cs typeface="Touvlo"/>
                <a:sym typeface="Touvlo"/>
                <a:hlinkClick r:id="rId2" tooltip="https://doi.org/10.1007/978-3-030-22009-9_749"/>
              </a:rPr>
              <a:t>https://www.ons.gov.uk/peoplepopulationandcommunity/populationandmigration/populationprojections/bulletins/nationalpopulationprojections/2024based (Accessed: 28 May 2026).</a:t>
            </a:r>
          </a:p>
          <a:p>
            <a:pPr marL="464269" lvl="1" indent="-232134" algn="l">
              <a:lnSpc>
                <a:spcPts val="3010"/>
              </a:lnSpc>
              <a:buFont typeface="Arial"/>
              <a:buChar char="•"/>
            </a:pPr>
            <a:r>
              <a:rPr lang="en-US" sz="2150" u="sng" spc="-86" dirty="0">
                <a:solidFill>
                  <a:srgbClr val="5C2624"/>
                </a:solidFill>
                <a:latin typeface="Touvlo"/>
                <a:ea typeface="Touvlo"/>
                <a:cs typeface="Touvlo"/>
                <a:sym typeface="Touvlo"/>
              </a:rPr>
              <a:t>•Garcia Reyes, E.P. et al. (2023) ‘Understanding Older Adults’ Experiences With Technologies for Health Self-management: Interview Study’, JMIR Aging, 6, p. e43197. Available at: https://doi.org/10.2196/43197.</a:t>
            </a:r>
          </a:p>
          <a:p>
            <a:pPr algn="l">
              <a:lnSpc>
                <a:spcPts val="3010"/>
              </a:lnSpc>
            </a:pPr>
            <a:endParaRPr lang="en-US" sz="2150" u="sng" spc="-86" dirty="0">
              <a:solidFill>
                <a:srgbClr val="5C2624"/>
              </a:solidFill>
              <a:latin typeface="Touvlo"/>
              <a:ea typeface="Touvlo"/>
              <a:cs typeface="Touvlo"/>
              <a:sym typeface="Touvlo"/>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sp>
        <p:nvSpPr>
          <p:cNvPr id="2" name="TextBox 2"/>
          <p:cNvSpPr txBox="1"/>
          <p:nvPr/>
        </p:nvSpPr>
        <p:spPr>
          <a:xfrm>
            <a:off x="533400" y="209550"/>
            <a:ext cx="17892545" cy="1568189"/>
          </a:xfrm>
          <a:prstGeom prst="rect">
            <a:avLst/>
          </a:prstGeom>
        </p:spPr>
        <p:txBody>
          <a:bodyPr wrap="square" lIns="0" tIns="0" rIns="0" bIns="0" rtlCol="0" anchor="t">
            <a:spAutoFit/>
          </a:bodyPr>
          <a:lstStyle/>
          <a:p>
            <a:pPr algn="l">
              <a:lnSpc>
                <a:spcPts val="11817"/>
              </a:lnSpc>
            </a:pPr>
            <a:r>
              <a:rPr lang="en-US" sz="11700" i="1" spc="-573" dirty="0">
                <a:solidFill>
                  <a:srgbClr val="C75026"/>
                </a:solidFill>
                <a:latin typeface="Touvlo Italics"/>
                <a:ea typeface="Touvlo Italics"/>
                <a:cs typeface="Touvlo Italics"/>
                <a:sym typeface="Touvlo Italics"/>
              </a:rPr>
              <a:t>References</a:t>
            </a:r>
          </a:p>
        </p:txBody>
      </p:sp>
      <p:sp>
        <p:nvSpPr>
          <p:cNvPr id="3" name="TextBox 3"/>
          <p:cNvSpPr txBox="1"/>
          <p:nvPr/>
        </p:nvSpPr>
        <p:spPr>
          <a:xfrm>
            <a:off x="0" y="1739639"/>
            <a:ext cx="18074944" cy="8314834"/>
          </a:xfrm>
          <a:prstGeom prst="rect">
            <a:avLst/>
          </a:prstGeom>
        </p:spPr>
        <p:txBody>
          <a:bodyPr lIns="0" tIns="0" rIns="0" bIns="0" rtlCol="0" anchor="t">
            <a:spAutoFit/>
          </a:bodyPr>
          <a:lstStyle/>
          <a:p>
            <a:pPr algn="l">
              <a:lnSpc>
                <a:spcPts val="3010"/>
              </a:lnSpc>
            </a:pPr>
            <a:endParaRPr dirty="0"/>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Garcia Reyes, E.P. et al. (2023) ‘Understanding Older Adults’ Experiences With Technologies for Health Self-management: Interview Study’, JMIR Aging, 6, p. e43197. Available at: https://doi.org/10.2196/43197.</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Health care for older adults (2023) The Health Foundation. Available at: </a:t>
            </a:r>
            <a:r>
              <a:rPr lang="en-US" sz="2150" u="sng" spc="-86" dirty="0">
                <a:solidFill>
                  <a:srgbClr val="5C2624"/>
                </a:solidFill>
                <a:latin typeface="Touvlo"/>
                <a:ea typeface="Touvlo"/>
                <a:cs typeface="Touvlo"/>
                <a:sym typeface="Touvlo"/>
                <a:hlinkClick r:id="rId2" tooltip="https://www.health.org.uk/reports-and-analysis/briefings/health-care-for-older-adults"/>
              </a:rPr>
              <a:t>https://www.health.org.uk/reports-and-analysis/briefings/health-care-for-older-adults</a:t>
            </a:r>
            <a:r>
              <a:rPr lang="en-US" sz="2150" spc="-86" dirty="0">
                <a:solidFill>
                  <a:srgbClr val="5C2624"/>
                </a:solidFill>
                <a:latin typeface="Touvlo"/>
                <a:ea typeface="Touvlo"/>
                <a:cs typeface="Touvlo"/>
                <a:sym typeface="Touvlo"/>
              </a:rPr>
              <a:t> (Accessed: 28 May 2026).</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Khan, S. et al. (2025) ‘Key Challenges and Barriers to Digital Literacy for Older Adults: A Scoping Review (Preprint)’, JMIR Aging [Preprint]. Available at: https://doi.org/10.2196/80647.</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LaRubbio, K., </a:t>
            </a:r>
            <a:r>
              <a:rPr lang="en-US" sz="2150" spc="-86" dirty="0" err="1">
                <a:solidFill>
                  <a:srgbClr val="5C2624"/>
                </a:solidFill>
                <a:latin typeface="Touvlo"/>
                <a:ea typeface="Touvlo"/>
                <a:cs typeface="Touvlo"/>
                <a:sym typeface="Touvlo"/>
              </a:rPr>
              <a:t>Grba</a:t>
            </a:r>
            <a:r>
              <a:rPr lang="en-US" sz="2150" spc="-86" dirty="0">
                <a:solidFill>
                  <a:srgbClr val="5C2624"/>
                </a:solidFill>
                <a:latin typeface="Touvlo"/>
                <a:ea typeface="Touvlo"/>
                <a:cs typeface="Touvlo"/>
                <a:sym typeface="Touvlo"/>
              </a:rPr>
              <a:t>, M. and Freed, D. (2025) Navigating Privacy and Trust: AI Assistants as Social Support for Older Adults, arXiv.org. Available at: https://arxiv.org/abs/2505.02975.</a:t>
            </a:r>
          </a:p>
          <a:p>
            <a:pPr marL="464269" lvl="1" indent="-232134" algn="l">
              <a:lnSpc>
                <a:spcPts val="3010"/>
              </a:lnSpc>
              <a:buFont typeface="Arial"/>
              <a:buChar char="•"/>
            </a:pPr>
            <a:r>
              <a:rPr lang="en-US" sz="2150" spc="-86" dirty="0" err="1">
                <a:solidFill>
                  <a:srgbClr val="5C2624"/>
                </a:solidFill>
                <a:latin typeface="Touvlo"/>
                <a:ea typeface="Touvlo"/>
                <a:cs typeface="Touvlo"/>
                <a:sym typeface="Touvlo"/>
              </a:rPr>
              <a:t>McAvinia</a:t>
            </a:r>
            <a:r>
              <a:rPr lang="en-US" sz="2150" spc="-86" dirty="0">
                <a:solidFill>
                  <a:srgbClr val="5C2624"/>
                </a:solidFill>
                <a:latin typeface="Touvlo"/>
                <a:ea typeface="Touvlo"/>
                <a:cs typeface="Touvlo"/>
                <a:sym typeface="Touvlo"/>
              </a:rPr>
              <a:t>, C. (2016) Activity Theory – an overview. Available at: </a:t>
            </a:r>
            <a:r>
              <a:rPr lang="en-US" sz="2150" u="sng" spc="-86" dirty="0">
                <a:solidFill>
                  <a:srgbClr val="5C2624"/>
                </a:solidFill>
                <a:latin typeface="Touvlo"/>
                <a:ea typeface="Touvlo"/>
                <a:cs typeface="Touvlo"/>
                <a:sym typeface="Touvlo"/>
                <a:hlinkClick r:id="rId3" tooltip="https://www.sciencedirect.com/topics/psychology/activity-theory"/>
              </a:rPr>
              <a:t>https://www.sciencedirect.com/topics/psychology/activity-theory</a:t>
            </a:r>
            <a:r>
              <a:rPr lang="en-US" sz="2150" spc="-86" dirty="0">
                <a:solidFill>
                  <a:srgbClr val="5C2624"/>
                </a:solidFill>
                <a:latin typeface="Touvlo"/>
                <a:ea typeface="Touvlo"/>
                <a:cs typeface="Touvlo"/>
                <a:sym typeface="Touvlo"/>
              </a:rPr>
              <a:t> (Accessed: 28 May 2026).</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Min, S.H. </a:t>
            </a:r>
            <a:r>
              <a:rPr lang="en-US" sz="2150" i="1" spc="-86" dirty="0">
                <a:solidFill>
                  <a:srgbClr val="5C2624"/>
                </a:solidFill>
                <a:latin typeface="Touvlo Italics"/>
                <a:ea typeface="Touvlo Italics"/>
                <a:cs typeface="Touvlo Italics"/>
                <a:sym typeface="Touvlo Italics"/>
              </a:rPr>
              <a:t>et al.</a:t>
            </a:r>
            <a:r>
              <a:rPr lang="en-US" sz="2150" spc="-86" dirty="0">
                <a:solidFill>
                  <a:srgbClr val="5C2624"/>
                </a:solidFill>
                <a:latin typeface="Touvlo"/>
                <a:ea typeface="Touvlo"/>
                <a:cs typeface="Touvlo"/>
                <a:sym typeface="Touvlo"/>
              </a:rPr>
              <a:t> (2026) ‘A Person-Centered Exploration of Mental and Cognitive Health Risk Profiles in Community-Dwelling Older Adults’, </a:t>
            </a:r>
            <a:r>
              <a:rPr lang="en-US" sz="2150" i="1" spc="-86" dirty="0">
                <a:solidFill>
                  <a:srgbClr val="5C2624"/>
                </a:solidFill>
                <a:latin typeface="Touvlo Italics"/>
                <a:ea typeface="Touvlo Italics"/>
                <a:cs typeface="Touvlo Italics"/>
                <a:sym typeface="Touvlo Italics"/>
              </a:rPr>
              <a:t>Journal of Aging and Health</a:t>
            </a:r>
            <a:r>
              <a:rPr lang="en-US" sz="2150" spc="-86" dirty="0">
                <a:solidFill>
                  <a:srgbClr val="5C2624"/>
                </a:solidFill>
                <a:latin typeface="Touvlo"/>
                <a:ea typeface="Touvlo"/>
                <a:cs typeface="Touvlo"/>
                <a:sym typeface="Touvlo"/>
              </a:rPr>
              <a:t> [Preprint]. Available at: https://doi.org/10.1177/08982643261452719.</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Morais, J. (2019) The Care of the Older Person.</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NHS England (2020) Age. Available at: </a:t>
            </a:r>
            <a:r>
              <a:rPr lang="en-US" sz="2150" u="sng" spc="-86" dirty="0">
                <a:solidFill>
                  <a:srgbClr val="5C2624"/>
                </a:solidFill>
                <a:latin typeface="Touvlo"/>
                <a:ea typeface="Touvlo"/>
                <a:cs typeface="Touvlo"/>
                <a:sym typeface="Touvlo"/>
                <a:hlinkClick r:id="rId4" tooltip="https://service-manual.nhs.uk/content/inclusive-content/age"/>
              </a:rPr>
              <a:t>https://service-manual.nhs.uk/content/inclusive-content/age</a:t>
            </a:r>
            <a:r>
              <a:rPr lang="en-US" sz="2150" spc="-86" dirty="0">
                <a:solidFill>
                  <a:srgbClr val="5C2624"/>
                </a:solidFill>
                <a:latin typeface="Touvlo"/>
                <a:ea typeface="Touvlo"/>
                <a:cs typeface="Touvlo"/>
                <a:sym typeface="Touvlo"/>
              </a:rPr>
              <a:t> (Accessed: 28 May 2026).</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NHS England (2025) Improving Care for Older People, NHS England. Available at: https://www.england.nhs.uk/ourwork/clinical-policy/older-people/improving-care-for-older-people/.</a:t>
            </a:r>
          </a:p>
          <a:p>
            <a:pPr marL="464269" lvl="1" indent="-232134" algn="l">
              <a:lnSpc>
                <a:spcPts val="3010"/>
              </a:lnSpc>
              <a:buFont typeface="Arial"/>
              <a:buChar char="•"/>
            </a:pPr>
            <a:r>
              <a:rPr lang="en-US" sz="2150" spc="-86" dirty="0">
                <a:solidFill>
                  <a:srgbClr val="5C2624"/>
                </a:solidFill>
                <a:latin typeface="Touvlo"/>
                <a:ea typeface="Touvlo"/>
                <a:cs typeface="Touvlo"/>
                <a:sym typeface="Touvlo"/>
              </a:rPr>
              <a:t>Office for National Statistics (2026) National population projections. Available at: </a:t>
            </a:r>
            <a:r>
              <a:rPr lang="en-US" sz="2150" u="sng" spc="-86" dirty="0">
                <a:solidFill>
                  <a:srgbClr val="5C2624"/>
                </a:solidFill>
                <a:latin typeface="Touvlo"/>
                <a:ea typeface="Touvlo"/>
                <a:cs typeface="Touvlo"/>
                <a:sym typeface="Touvlo"/>
                <a:hlinkClick r:id="rId5" tooltip="https://www.ons.gov.uk/peoplepopulationandcommunity/populationandmigration/populationprojections/bulletins/nationalpopulationprojections/2024based"/>
              </a:rPr>
              <a:t>https://www.ons.gov.uk/peoplepopulationandcommunity/populationandmigration/populationprojections/bulletins/nationalpopulationprojections/2024based</a:t>
            </a:r>
            <a:r>
              <a:rPr lang="en-US" sz="2150" spc="-86" dirty="0">
                <a:solidFill>
                  <a:srgbClr val="5C2624"/>
                </a:solidFill>
                <a:latin typeface="Touvlo"/>
                <a:ea typeface="Touvlo"/>
                <a:cs typeface="Touvlo"/>
                <a:sym typeface="Touvlo"/>
              </a:rPr>
              <a:t> (Accessed: 28 May 2026).</a:t>
            </a:r>
          </a:p>
          <a:p>
            <a:pPr algn="l">
              <a:lnSpc>
                <a:spcPts val="3010"/>
              </a:lnSpc>
            </a:pPr>
            <a:r>
              <a:rPr lang="en-US" sz="2150" spc="-86" dirty="0">
                <a:solidFill>
                  <a:srgbClr val="5C2624"/>
                </a:solidFill>
                <a:latin typeface="Touvlo"/>
                <a:ea typeface="Touvlo"/>
                <a:cs typeface="Touvlo"/>
                <a:sym typeface="Touvlo"/>
              </a:rPr>
              <a:t>World Health Organization (2024) Ageing and health. Available at: </a:t>
            </a:r>
            <a:r>
              <a:rPr lang="en-US" sz="2150" u="sng" spc="-86" dirty="0">
                <a:solidFill>
                  <a:srgbClr val="5C2624"/>
                </a:solidFill>
                <a:latin typeface="Touvlo"/>
                <a:ea typeface="Touvlo"/>
                <a:cs typeface="Touvlo"/>
                <a:sym typeface="Touvlo"/>
                <a:hlinkClick r:id="rId6" tooltip="https://www.who.int/news-room/fact-sheets/detail/ageing-and-health"/>
              </a:rPr>
              <a:t>https://www.who.int/news-room/fact-sheets/detail/ageing-and-health</a:t>
            </a:r>
            <a:r>
              <a:rPr lang="en-US" sz="2150" spc="-86" dirty="0">
                <a:solidFill>
                  <a:srgbClr val="5C2624"/>
                </a:solidFill>
                <a:latin typeface="Touvlo"/>
                <a:ea typeface="Touvlo"/>
                <a:cs typeface="Touvlo"/>
                <a:sym typeface="Touvlo"/>
              </a:rPr>
              <a:t> (Accessed: 28 May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117</TotalTime>
  <Words>2114</Words>
  <Application>Microsoft Office PowerPoint</Application>
  <PresentationFormat>Custom</PresentationFormat>
  <Paragraphs>197</Paragraphs>
  <Slides>16</Slides>
  <Notes>1</Notes>
  <HiddenSlides>0</HiddenSlides>
  <MMClips>14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Touvlo Bold</vt:lpstr>
      <vt:lpstr>Calibri</vt:lpstr>
      <vt:lpstr>Aptos</vt:lpstr>
      <vt:lpstr>Touvlo Italics</vt:lpstr>
      <vt:lpstr>Arial</vt:lpstr>
      <vt:lpstr>Touvlo Bold Italics</vt:lpstr>
      <vt:lpstr>Touvlo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Green Illustrated Dignity in Old Age Presentation</dc:title>
  <dc:creator>Claudia Gomes</dc:creator>
  <cp:lastModifiedBy>Claudia Da Costa Gomes (2326791)</cp:lastModifiedBy>
  <cp:revision>3</cp:revision>
  <dcterms:created xsi:type="dcterms:W3CDTF">2006-08-16T00:00:00Z</dcterms:created>
  <dcterms:modified xsi:type="dcterms:W3CDTF">2026-06-17T08:53:58Z</dcterms:modified>
  <dc:identifier>DAHMwekq9SM</dc:identifier>
</cp:coreProperties>
</file>