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000" autoAdjust="0"/>
    <p:restoredTop sz="86364" autoAdjust="0"/>
  </p:normalViewPr>
  <p:slideViewPr>
    <p:cSldViewPr snapToGrid="0">
      <p:cViewPr varScale="1">
        <p:scale>
          <a:sx n="40" d="100"/>
          <a:sy n="40" d="100"/>
        </p:scale>
        <p:origin x="-120" y="-330"/>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01D076-5B4C-42BA-8B39-41D5123A731D}" type="datetimeFigureOut">
              <a:rPr lang="en-GB" smtClean="0"/>
              <a:pPr/>
              <a:t>21/10/2023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248604-A605-424D-9D86-CB86B1145394}" type="slidenum">
              <a:rPr lang="en-GB" smtClean="0"/>
              <a:pPr/>
              <a:t>‹#›</a:t>
            </a:fld>
            <a:endParaRPr lang="en-GB"/>
          </a:p>
        </p:txBody>
      </p:sp>
    </p:spTree>
    <p:extLst>
      <p:ext uri="{BB962C8B-B14F-4D97-AF65-F5344CB8AC3E}">
        <p14:creationId xmlns="" xmlns:p14="http://schemas.microsoft.com/office/powerpoint/2010/main" val="3534369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
            </a:r>
            <a:br>
              <a:rPr lang="en-US" dirty="0" smtClean="0"/>
            </a:b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3</a:t>
            </a:fld>
            <a:endParaRPr lang="en-GB"/>
          </a:p>
        </p:txBody>
      </p:sp>
    </p:spTree>
    <p:extLst>
      <p:ext uri="{BB962C8B-B14F-4D97-AF65-F5344CB8AC3E}">
        <p14:creationId xmlns="" xmlns:p14="http://schemas.microsoft.com/office/powerpoint/2010/main" val="1290236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JW Marriott is delivering a haven for guests and customers and focusing on their spirit and mind by providing offers. In the year of 1972, J. Willard Marriot opened a nine-stool root beer stand and developed among the Hot Shoppes Restaurant chain and today Marriott is an international hotel company (Marriott International, 2023). The mission statement of JW Marriott is to develop the living standards of customers by making and enabling leisure experiences and vacations. It is mainly known as the world's largest global lodging company. Their main slogan is “people first”, it is the main success and corporate culture of JW Marriott (Lim and </a:t>
            </a:r>
            <a:r>
              <a:rPr lang="en-US" sz="1200" b="0" i="0" u="none" strike="noStrike" kern="1200" dirty="0" err="1" smtClean="0">
                <a:solidFill>
                  <a:schemeClr val="tx1"/>
                </a:solidFill>
                <a:effectLst/>
                <a:latin typeface="+mn-lt"/>
                <a:ea typeface="+mn-ea"/>
                <a:cs typeface="+mn-cs"/>
              </a:rPr>
              <a:t>Seo</a:t>
            </a:r>
            <a:r>
              <a:rPr lang="en-US" sz="1200" b="0" i="0" u="none" strike="noStrike" kern="1200" dirty="0" smtClean="0">
                <a:solidFill>
                  <a:schemeClr val="tx1"/>
                </a:solidFill>
                <a:effectLst/>
                <a:latin typeface="+mn-lt"/>
                <a:ea typeface="+mn-ea"/>
                <a:cs typeface="+mn-cs"/>
              </a:rPr>
              <a:t>, 2021). JW Marriott is part of Marriott's international luxury profile and is based on beautiful resort locations and award-winning properties. As per the comment of </a:t>
            </a:r>
            <a:r>
              <a:rPr lang="en-US" sz="1200" b="0" i="0" u="none" strike="noStrike" kern="1200" dirty="0" err="1" smtClean="0">
                <a:solidFill>
                  <a:schemeClr val="tx1"/>
                </a:solidFill>
                <a:effectLst/>
                <a:latin typeface="+mn-lt"/>
                <a:ea typeface="+mn-ea"/>
                <a:cs typeface="+mn-cs"/>
              </a:rPr>
              <a:t>Abdou</a:t>
            </a:r>
            <a:r>
              <a:rPr lang="en-US" sz="1200" b="0" i="0" u="none" strike="noStrike" kern="1200" dirty="0" smtClean="0">
                <a:solidFill>
                  <a:schemeClr val="tx1"/>
                </a:solidFill>
                <a:effectLst/>
                <a:latin typeface="+mn-lt"/>
                <a:ea typeface="+mn-ea"/>
                <a:cs typeface="+mn-cs"/>
              </a:rPr>
              <a:t> </a:t>
            </a:r>
            <a:r>
              <a:rPr lang="en-US" sz="1200" b="0" i="1" u="none" strike="noStrike" kern="1200" dirty="0" smtClean="0">
                <a:solidFill>
                  <a:schemeClr val="tx1"/>
                </a:solidFill>
                <a:effectLst/>
                <a:latin typeface="+mn-lt"/>
                <a:ea typeface="+mn-ea"/>
                <a:cs typeface="+mn-cs"/>
              </a:rPr>
              <a:t>et al. </a:t>
            </a:r>
            <a:r>
              <a:rPr lang="en-US" sz="1200" b="0" i="0" u="none" strike="noStrike" kern="1200" dirty="0" smtClean="0">
                <a:solidFill>
                  <a:schemeClr val="tx1"/>
                </a:solidFill>
                <a:effectLst/>
                <a:latin typeface="+mn-lt"/>
                <a:ea typeface="+mn-ea"/>
                <a:cs typeface="+mn-cs"/>
              </a:rPr>
              <a:t>(2020), they are mainly focusing on the long-term key success by developing the lives of the customers and JW Marriott believes that by developing customers' lives they are going to achieve long-term goals. </a:t>
            </a: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4</a:t>
            </a:fld>
            <a:endParaRPr lang="en-GB"/>
          </a:p>
        </p:txBody>
      </p:sp>
    </p:spTree>
    <p:extLst>
      <p:ext uri="{BB962C8B-B14F-4D97-AF65-F5344CB8AC3E}">
        <p14:creationId xmlns="" xmlns:p14="http://schemas.microsoft.com/office/powerpoint/2010/main" val="1182839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To retain customers, JW Marriott is trying their best to deliver a proper vacation experience to the customers. The core values of JW Marriott are based on putting people first, determining changes, purchasing excellence, and serving the world. 12% of the customers in the UK are using JW Marriott, 80% of people have proper knowledge regarding the brand and 15% of people are using them (Statista, 2023). At the end of June 30, 2023 revenue rate of JW Marriott was $22.926B, which is increasing yearly. The annual revenue rate of JW Marriot was $20.773B for the year 2022 (</a:t>
            </a:r>
            <a:r>
              <a:rPr lang="en-US" sz="1200" b="0" i="0" u="none" strike="noStrike" kern="1200" dirty="0" err="1" smtClean="0">
                <a:solidFill>
                  <a:schemeClr val="tx1"/>
                </a:solidFill>
                <a:effectLst/>
                <a:latin typeface="+mn-lt"/>
                <a:ea typeface="+mn-ea"/>
                <a:cs typeface="+mn-cs"/>
              </a:rPr>
              <a:t>Harnjo</a:t>
            </a:r>
            <a:r>
              <a:rPr lang="en-US" sz="1200" b="0" i="0" u="none" strike="noStrike" kern="1200" dirty="0" smtClean="0">
                <a:solidFill>
                  <a:schemeClr val="tx1"/>
                </a:solidFill>
                <a:effectLst/>
                <a:latin typeface="+mn-lt"/>
                <a:ea typeface="+mn-ea"/>
                <a:cs typeface="+mn-cs"/>
              </a:rPr>
              <a:t> </a:t>
            </a:r>
            <a:r>
              <a:rPr lang="en-US" sz="1200" b="0" i="1" u="none" strike="noStrike" kern="1200" dirty="0" smtClean="0">
                <a:solidFill>
                  <a:schemeClr val="tx1"/>
                </a:solidFill>
                <a:effectLst/>
                <a:latin typeface="+mn-lt"/>
                <a:ea typeface="+mn-ea"/>
                <a:cs typeface="+mn-cs"/>
              </a:rPr>
              <a:t>et al., </a:t>
            </a:r>
            <a:r>
              <a:rPr lang="en-US" sz="1200" b="0" i="0" u="none" strike="noStrike" kern="1200" dirty="0" smtClean="0">
                <a:solidFill>
                  <a:schemeClr val="tx1"/>
                </a:solidFill>
                <a:effectLst/>
                <a:latin typeface="+mn-lt"/>
                <a:ea typeface="+mn-ea"/>
                <a:cs typeface="+mn-cs"/>
              </a:rPr>
              <a:t>2021). The primary revenue sources of JW Marriott are based on operating properties and following additional services, including ancillary services, food and beverages. The net profit margin rate of JW Marriott is 12.15% in the year 2023  and there are 50 hotels in the great town among the countryside among the UK locations (Statista, 2023). </a:t>
            </a:r>
            <a:endParaRPr lang="en-US" b="0" dirty="0" smtClean="0">
              <a:effectLst/>
            </a:endParaRPr>
          </a:p>
          <a:p>
            <a:r>
              <a:rPr lang="en-US" dirty="0" smtClean="0"/>
              <a:t/>
            </a:r>
            <a:br>
              <a:rPr lang="en-US" dirty="0" smtClean="0"/>
            </a:b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5</a:t>
            </a:fld>
            <a:endParaRPr lang="en-GB"/>
          </a:p>
        </p:txBody>
      </p:sp>
    </p:spTree>
    <p:extLst>
      <p:ext uri="{BB962C8B-B14F-4D97-AF65-F5344CB8AC3E}">
        <p14:creationId xmlns="" xmlns:p14="http://schemas.microsoft.com/office/powerpoint/2010/main" val="626361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target customers of JW Marriott are mainly self-defined, individualistic and sophisticated who prefer to spend extra money for their accommodation purposes. Those people travelling for business trips can be the target customers of  JW Marriott. As mentioned by </a:t>
            </a:r>
            <a:r>
              <a:rPr lang="en-US" sz="1200" b="0" i="0" u="none" strike="noStrike" kern="1200" dirty="0" err="1" smtClean="0">
                <a:solidFill>
                  <a:schemeClr val="tx1"/>
                </a:solidFill>
                <a:effectLst/>
                <a:latin typeface="+mn-lt"/>
                <a:ea typeface="+mn-ea"/>
                <a:cs typeface="+mn-cs"/>
              </a:rPr>
              <a:t>Rosner</a:t>
            </a:r>
            <a:r>
              <a:rPr lang="en-US" sz="1200" b="0" i="0" u="none" strike="noStrike" kern="1200" dirty="0" smtClean="0">
                <a:solidFill>
                  <a:schemeClr val="tx1"/>
                </a:solidFill>
                <a:effectLst/>
                <a:latin typeface="+mn-lt"/>
                <a:ea typeface="+mn-ea"/>
                <a:cs typeface="+mn-cs"/>
              </a:rPr>
              <a:t> </a:t>
            </a:r>
            <a:r>
              <a:rPr lang="en-US" sz="1200" b="0" i="1" u="none" strike="noStrike" kern="1200" dirty="0" smtClean="0">
                <a:solidFill>
                  <a:schemeClr val="tx1"/>
                </a:solidFill>
                <a:effectLst/>
                <a:latin typeface="+mn-lt"/>
                <a:ea typeface="+mn-ea"/>
                <a:cs typeface="+mn-cs"/>
              </a:rPr>
              <a:t>et al. </a:t>
            </a:r>
            <a:r>
              <a:rPr lang="en-US" sz="1200" b="0" i="0" u="none" strike="noStrike" kern="1200" dirty="0" smtClean="0">
                <a:solidFill>
                  <a:schemeClr val="tx1"/>
                </a:solidFill>
                <a:effectLst/>
                <a:latin typeface="+mn-lt"/>
                <a:ea typeface="+mn-ea"/>
                <a:cs typeface="+mn-cs"/>
              </a:rPr>
              <a:t>(2019), JW Marriott has a built-in method for making loyal customers and they are providing a rewards program for motivating customers. Customers are choosing this hotel for its higher brand value, it is one of the reputed hospitality industries based on 30 brands diversified. Marriott International is located in 131 countries along with 7000 properties and provides services around 1.4 million guest rooms (Luo and Pan, 2021). </a:t>
            </a: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6</a:t>
            </a:fld>
            <a:endParaRPr lang="en-GB"/>
          </a:p>
        </p:txBody>
      </p:sp>
    </p:spTree>
    <p:extLst>
      <p:ext uri="{BB962C8B-B14F-4D97-AF65-F5344CB8AC3E}">
        <p14:creationId xmlns="" xmlns:p14="http://schemas.microsoft.com/office/powerpoint/2010/main" val="1264378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Customers are choosing this brand for its higher level of services, worldwide distribution and product excellence. In the year 2019, the rate of customers was higher, it has been increased by 30% (Marriott International, 2023). This achievement is motivating the loyalty programme of the </a:t>
            </a:r>
            <a:r>
              <a:rPr lang="en-US" sz="1200" b="0" i="0" u="none" strike="noStrike" kern="1200" dirty="0" err="1" smtClean="0">
                <a:solidFill>
                  <a:schemeClr val="tx1"/>
                </a:solidFill>
                <a:effectLst/>
                <a:latin typeface="+mn-lt"/>
                <a:ea typeface="+mn-ea"/>
                <a:cs typeface="+mn-cs"/>
              </a:rPr>
              <a:t>organisations</a:t>
            </a:r>
            <a:r>
              <a:rPr lang="en-US" sz="1200" b="0" i="0" u="none" strike="noStrike" kern="1200" dirty="0" smtClean="0">
                <a:solidFill>
                  <a:schemeClr val="tx1"/>
                </a:solidFill>
                <a:effectLst/>
                <a:latin typeface="+mn-lt"/>
                <a:ea typeface="+mn-ea"/>
                <a:cs typeface="+mn-cs"/>
              </a:rPr>
              <a:t>. JW Marriott is based on around 182 million members worldwide and they are providing rewards to their customers to come back to them again. They are providing proper customer care with the help of their effective customer experience strategy and they are playing a crucial role in meeting the needs of the customers (Al-</a:t>
            </a:r>
            <a:r>
              <a:rPr lang="en-US" sz="1200" b="0" i="0" u="none" strike="noStrike" kern="1200" dirty="0" err="1" smtClean="0">
                <a:solidFill>
                  <a:schemeClr val="tx1"/>
                </a:solidFill>
                <a:effectLst/>
                <a:latin typeface="+mn-lt"/>
                <a:ea typeface="+mn-ea"/>
                <a:cs typeface="+mn-cs"/>
              </a:rPr>
              <a:t>Shidhani</a:t>
            </a:r>
            <a:r>
              <a:rPr lang="en-US" sz="1200" b="0" i="0" u="none" strike="noStrike" kern="1200" dirty="0" smtClean="0">
                <a:solidFill>
                  <a:schemeClr val="tx1"/>
                </a:solidFill>
                <a:effectLst/>
                <a:latin typeface="+mn-lt"/>
                <a:ea typeface="+mn-ea"/>
                <a:cs typeface="+mn-cs"/>
              </a:rPr>
              <a:t> and </a:t>
            </a:r>
            <a:r>
              <a:rPr lang="en-US" sz="1200" b="0" i="0" u="none" strike="noStrike" kern="1200" dirty="0" err="1" smtClean="0">
                <a:solidFill>
                  <a:schemeClr val="tx1"/>
                </a:solidFill>
                <a:effectLst/>
                <a:latin typeface="+mn-lt"/>
                <a:ea typeface="+mn-ea"/>
                <a:cs typeface="+mn-cs"/>
              </a:rPr>
              <a:t>Tumati</a:t>
            </a:r>
            <a:r>
              <a:rPr lang="en-US" sz="1200" b="0" i="0" u="none" strike="noStrike" kern="1200" dirty="0" smtClean="0">
                <a:solidFill>
                  <a:schemeClr val="tx1"/>
                </a:solidFill>
                <a:effectLst/>
                <a:latin typeface="+mn-lt"/>
                <a:ea typeface="+mn-ea"/>
                <a:cs typeface="+mn-cs"/>
              </a:rPr>
              <a:t>, 2021). </a:t>
            </a:r>
            <a:endParaRPr lang="en-US" b="0" dirty="0" smtClean="0">
              <a:effectLst/>
            </a:endParaRPr>
          </a:p>
          <a:p>
            <a:r>
              <a:rPr lang="en-US" dirty="0" smtClean="0"/>
              <a:t/>
            </a:r>
            <a:br>
              <a:rPr lang="en-US" dirty="0" smtClean="0"/>
            </a:b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7</a:t>
            </a:fld>
            <a:endParaRPr lang="en-GB"/>
          </a:p>
        </p:txBody>
      </p:sp>
    </p:spTree>
    <p:extLst>
      <p:ext uri="{BB962C8B-B14F-4D97-AF65-F5344CB8AC3E}">
        <p14:creationId xmlns="" xmlns:p14="http://schemas.microsoft.com/office/powerpoint/2010/main" val="399345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nature of JW Marriott is motivated by the principle of mindfulness, it is a heaven design that focuses on the mind and developing the spirit. The culture of JW Marriott is putting people first, delivering changes, serving the world, and determining changes. As stated by </a:t>
            </a:r>
            <a:r>
              <a:rPr lang="en-US" sz="1200" b="0" i="0" u="none" strike="noStrike" kern="1200" dirty="0" err="1" smtClean="0">
                <a:solidFill>
                  <a:schemeClr val="tx1"/>
                </a:solidFill>
                <a:effectLst/>
                <a:latin typeface="+mn-lt"/>
                <a:ea typeface="+mn-ea"/>
                <a:cs typeface="+mn-cs"/>
              </a:rPr>
              <a:t>Soloman</a:t>
            </a:r>
            <a:r>
              <a:rPr lang="en-US" sz="1200" b="0" i="0" u="none" strike="noStrike" kern="1200" dirty="0" smtClean="0">
                <a:solidFill>
                  <a:schemeClr val="tx1"/>
                </a:solidFill>
                <a:effectLst/>
                <a:latin typeface="+mn-lt"/>
                <a:ea typeface="+mn-ea"/>
                <a:cs typeface="+mn-cs"/>
              </a:rPr>
              <a:t> (2018), the hotel industry is working towards delivering better employee experiences and providing proper care for their customers by listening to the needs of their team members. JW Marriott is enhancing its saving program, and retirement, broadening eligibility, decreasing investing time frame and enhancing matching. </a:t>
            </a: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8</a:t>
            </a:fld>
            <a:endParaRPr lang="en-GB"/>
          </a:p>
        </p:txBody>
      </p:sp>
    </p:spTree>
    <p:extLst>
      <p:ext uri="{BB962C8B-B14F-4D97-AF65-F5344CB8AC3E}">
        <p14:creationId xmlns="" xmlns:p14="http://schemas.microsoft.com/office/powerpoint/2010/main" val="3274008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As mentioned by Ruiz Molina </a:t>
            </a:r>
            <a:r>
              <a:rPr lang="en-US" sz="1200" b="0" i="1" u="none" strike="noStrike" kern="1200" dirty="0" smtClean="0">
                <a:solidFill>
                  <a:schemeClr val="tx1"/>
                </a:solidFill>
                <a:effectLst/>
                <a:latin typeface="+mn-lt"/>
                <a:ea typeface="+mn-ea"/>
                <a:cs typeface="+mn-cs"/>
              </a:rPr>
              <a:t>et al. </a:t>
            </a:r>
            <a:r>
              <a:rPr lang="en-US" sz="1200" b="0" i="0" u="none" strike="noStrike" kern="1200" dirty="0" smtClean="0">
                <a:solidFill>
                  <a:schemeClr val="tx1"/>
                </a:solidFill>
                <a:effectLst/>
                <a:latin typeface="+mn-lt"/>
                <a:ea typeface="+mn-ea"/>
                <a:cs typeface="+mn-cs"/>
              </a:rPr>
              <a:t>(2022), the positioning strategy of JW Marriott is based on delivering affordability and benefits and it has a position for offering affordable luxury. JW Marriot is mainly providing restaurant and hotel services, it is mainly a hospitality service provider. Guest services provided by JW Marriot include 24-hour concierge, laundry service, 24-hour room services, complimentary use of hotel bicycles and free wireless internet connections (Marriott International, 2023). The staff of JW Marriot are getting medical services, getting access to employee assistance programs, paid leaves, taking care of wellness and joining associate resource groups. </a:t>
            </a:r>
            <a:endParaRPr lang="en-US" b="0" dirty="0" smtClean="0">
              <a:effectLst/>
            </a:endParaRPr>
          </a:p>
          <a:p>
            <a:r>
              <a:rPr lang="en-US" dirty="0" smtClean="0"/>
              <a:t/>
            </a:r>
            <a:br>
              <a:rPr lang="en-US" dirty="0" smtClean="0"/>
            </a:b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9</a:t>
            </a:fld>
            <a:endParaRPr lang="en-GB"/>
          </a:p>
        </p:txBody>
      </p:sp>
    </p:spTree>
    <p:extLst>
      <p:ext uri="{BB962C8B-B14F-4D97-AF65-F5344CB8AC3E}">
        <p14:creationId xmlns="" xmlns:p14="http://schemas.microsoft.com/office/powerpoint/2010/main" val="3524831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importance of hospitality is based on delivering proper value to the people and focusing on developing customer satisfaction rates. As per the comment of Walker (2021), this is delivering proper job opportunities and growth among countries and this industry is developing the needs of the personnel contributions and improving employment growth. JW Marriot is meeting the needs of its customers by following a product marketing strategy. </a:t>
            </a: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10</a:t>
            </a:fld>
            <a:endParaRPr lang="en-GB"/>
          </a:p>
        </p:txBody>
      </p:sp>
    </p:spTree>
    <p:extLst>
      <p:ext uri="{BB962C8B-B14F-4D97-AF65-F5344CB8AC3E}">
        <p14:creationId xmlns="" xmlns:p14="http://schemas.microsoft.com/office/powerpoint/2010/main" val="3733756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The customer satisfaction index score of JW Marriot is 80 in the year 2023 and it has increased as compared to last year (Marriott International, 2023). They are using a guest management system for building a proper marketing database and considering old-fashioned advertising. The main three pillars of JW Marriot are based on community engagement, environment protection and marine conservation (</a:t>
            </a:r>
            <a:r>
              <a:rPr lang="en-US" sz="1200" b="0" i="0" u="none" strike="noStrike" kern="1200" dirty="0" err="1" smtClean="0">
                <a:solidFill>
                  <a:schemeClr val="tx1"/>
                </a:solidFill>
                <a:effectLst/>
                <a:latin typeface="+mn-lt"/>
                <a:ea typeface="+mn-ea"/>
                <a:cs typeface="+mn-cs"/>
              </a:rPr>
              <a:t>Purwaningsih</a:t>
            </a:r>
            <a:r>
              <a:rPr lang="en-US" sz="1200" b="0" i="0" u="none" strike="noStrike" kern="1200" dirty="0" smtClean="0">
                <a:solidFill>
                  <a:schemeClr val="tx1"/>
                </a:solidFill>
                <a:effectLst/>
                <a:latin typeface="+mn-lt"/>
                <a:ea typeface="+mn-ea"/>
                <a:cs typeface="+mn-cs"/>
              </a:rPr>
              <a:t>, 2019).</a:t>
            </a:r>
            <a:endParaRPr lang="en-US" b="0" dirty="0" smtClean="0">
              <a:effectLst/>
            </a:endParaRPr>
          </a:p>
          <a:p>
            <a:r>
              <a:rPr lang="en-US" dirty="0" smtClean="0"/>
              <a:t/>
            </a:r>
            <a:br>
              <a:rPr lang="en-US" dirty="0" smtClean="0"/>
            </a:b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11</a:t>
            </a:fld>
            <a:endParaRPr lang="en-GB"/>
          </a:p>
        </p:txBody>
      </p:sp>
    </p:spTree>
    <p:extLst>
      <p:ext uri="{BB962C8B-B14F-4D97-AF65-F5344CB8AC3E}">
        <p14:creationId xmlns="" xmlns:p14="http://schemas.microsoft.com/office/powerpoint/2010/main" val="2819230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Target customers of JW Marriot and their nature and scope have been discussed in this research study. They are implementing email marketing to capture more guests. The main goal of the guest services of JW Marriot is based on delivering customers with an enjoyable experience and delivering sports facilities, spa industry, and event venues. </a:t>
            </a:r>
            <a:endParaRPr lang="en-US" b="0" dirty="0" smtClean="0">
              <a:effectLst/>
            </a:endParaRPr>
          </a:p>
          <a:p>
            <a:r>
              <a:rPr lang="en-US" dirty="0" smtClean="0"/>
              <a:t/>
            </a:r>
            <a:br>
              <a:rPr lang="en-US" dirty="0" smtClean="0"/>
            </a:br>
            <a:endParaRPr lang="en-GB" dirty="0"/>
          </a:p>
        </p:txBody>
      </p:sp>
      <p:sp>
        <p:nvSpPr>
          <p:cNvPr id="4" name="Slide Number Placeholder 3"/>
          <p:cNvSpPr>
            <a:spLocks noGrp="1"/>
          </p:cNvSpPr>
          <p:nvPr>
            <p:ph type="sldNum" sz="quarter" idx="10"/>
          </p:nvPr>
        </p:nvSpPr>
        <p:spPr/>
        <p:txBody>
          <a:bodyPr/>
          <a:lstStyle/>
          <a:p>
            <a:fld id="{4E248604-A605-424D-9D86-CB86B1145394}" type="slidenum">
              <a:rPr lang="en-GB" smtClean="0"/>
              <a:pPr/>
              <a:t>12</a:t>
            </a:fld>
            <a:endParaRPr lang="en-GB"/>
          </a:p>
        </p:txBody>
      </p:sp>
    </p:spTree>
    <p:extLst>
      <p:ext uri="{BB962C8B-B14F-4D97-AF65-F5344CB8AC3E}">
        <p14:creationId xmlns="" xmlns:p14="http://schemas.microsoft.com/office/powerpoint/2010/main" val="1267530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1545731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214210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2665612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381409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1313098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153417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130877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2205954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2712613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4089362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 xmlns:p14="http://schemas.microsoft.com/office/powerpoint/2010/main" val="128896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3025243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 xmlns:p14="http://schemas.microsoft.com/office/powerpoint/2010/main" val="26671795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22785639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3952394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9E7AAF-96A6-42D8-97CF-625CFB30A325}" type="datetimeFigureOut">
              <a:rPr lang="en-GB" smtClean="0"/>
              <a:pPr/>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1338953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9E7AAF-96A6-42D8-97CF-625CFB30A325}" type="datetimeFigureOut">
              <a:rPr lang="en-GB" smtClean="0"/>
              <a:pPr/>
              <a:t>21/10/2023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D6F8803-38ED-4F16-8DC5-72E60E115C7E}" type="slidenum">
              <a:rPr lang="en-GB" smtClean="0"/>
              <a:pPr/>
              <a:t>‹#›</a:t>
            </a:fld>
            <a:endParaRPr lang="en-GB"/>
          </a:p>
        </p:txBody>
      </p:sp>
    </p:spTree>
    <p:extLst>
      <p:ext uri="{BB962C8B-B14F-4D97-AF65-F5344CB8AC3E}">
        <p14:creationId xmlns="" xmlns:p14="http://schemas.microsoft.com/office/powerpoint/2010/main" val="21121628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70021" y="162600"/>
            <a:ext cx="8845929" cy="9202519"/>
          </a:xfrm>
          <a:prstGeom prst="rect">
            <a:avLst/>
          </a:prstGeom>
        </p:spPr>
        <p:txBody>
          <a:bodyPr wrap="square">
            <a:spAutoFit/>
          </a:bodyPr>
          <a:lstStyle/>
          <a:p>
            <a:pPr algn="ctr"/>
            <a:endParaRPr lang="en-US" sz="4000" b="1" dirty="0" smtClean="0">
              <a:solidFill>
                <a:srgbClr val="000000"/>
              </a:solidFill>
              <a:latin typeface="Times New Roman" panose="02020603050405020304" pitchFamily="18" charset="0"/>
              <a:cs typeface="Times New Roman" panose="02020603050405020304" pitchFamily="18" charset="0"/>
            </a:endParaRPr>
          </a:p>
          <a:p>
            <a:pPr algn="ctr"/>
            <a:r>
              <a:rPr lang="en-US" sz="4000" dirty="0" smtClean="0"/>
              <a:t>THE </a:t>
            </a:r>
            <a:r>
              <a:rPr lang="en-US" sz="4000" dirty="0" err="1" smtClean="0"/>
              <a:t>THE</a:t>
            </a:r>
            <a:r>
              <a:rPr lang="en-US" sz="4000" dirty="0" smtClean="0"/>
              <a:t> ROLE AND IMPORTANCE OF HOSPITALITY &amp; GUEST SERVICES WITHIN THE HOTEL INDUSTRY</a:t>
            </a:r>
          </a:p>
          <a:p>
            <a:pPr algn="ctr"/>
            <a:r>
              <a:rPr lang="en-US" sz="4000" dirty="0" smtClean="0">
                <a:solidFill>
                  <a:schemeClr val="bg1"/>
                </a:solidFill>
              </a:rPr>
              <a:t>ROLE </a:t>
            </a:r>
            <a:r>
              <a:rPr lang="en-US" sz="4000" dirty="0" smtClean="0">
                <a:solidFill>
                  <a:schemeClr val="bg1"/>
                </a:solidFill>
              </a:rPr>
              <a:t>AND IMPORTANCE OF </a:t>
            </a:r>
            <a:endParaRPr lang="en-US" sz="4000" dirty="0" smtClean="0">
              <a:solidFill>
                <a:schemeClr val="bg1"/>
              </a:solidFill>
            </a:endParaRPr>
          </a:p>
          <a:p>
            <a:pPr algn="ctr"/>
            <a:r>
              <a:rPr lang="en-US" sz="4000" dirty="0" smtClean="0">
                <a:solidFill>
                  <a:schemeClr val="bg1"/>
                </a:solidFill>
              </a:rPr>
              <a:t>HOSPITALITY </a:t>
            </a:r>
            <a:r>
              <a:rPr lang="en-US" sz="4000" dirty="0" smtClean="0">
                <a:solidFill>
                  <a:schemeClr val="bg1"/>
                </a:solidFill>
              </a:rPr>
              <a:t>&amp; GUEST SERVICES WITHIN THE HOTEL INDUSTRY</a:t>
            </a:r>
          </a:p>
          <a:p>
            <a:pPr algn="ctr"/>
            <a:endParaRPr lang="en-US" sz="4000" dirty="0">
              <a:latin typeface="Times New Roman" panose="02020603050405020304" pitchFamily="18" charset="0"/>
              <a:cs typeface="Times New Roman" panose="02020603050405020304" pitchFamily="18" charset="0"/>
            </a:endParaRPr>
          </a:p>
          <a:p>
            <a:pPr algn="just"/>
            <a:endParaRPr lang="en-US" sz="4000" b="1" dirty="0" smtClean="0">
              <a:solidFill>
                <a:srgbClr val="000000"/>
              </a:solidFill>
              <a:latin typeface="Times New Roman" panose="02020603050405020304" pitchFamily="18" charset="0"/>
              <a:cs typeface="Times New Roman" panose="02020603050405020304" pitchFamily="18" charset="0"/>
            </a:endParaRPr>
          </a:p>
          <a:p>
            <a:pPr algn="just"/>
            <a:endParaRPr lang="en-US" sz="4000" b="1" dirty="0">
              <a:solidFill>
                <a:srgbClr val="000000"/>
              </a:solidFill>
              <a:latin typeface="Times New Roman" panose="02020603050405020304" pitchFamily="18" charset="0"/>
              <a:cs typeface="Times New Roman" panose="02020603050405020304" pitchFamily="18" charset="0"/>
            </a:endParaRPr>
          </a:p>
          <a:p>
            <a:pPr algn="just"/>
            <a:endParaRPr lang="en-US" sz="4000" b="1" dirty="0" smtClean="0">
              <a:solidFill>
                <a:srgbClr val="000000"/>
              </a:solidFill>
              <a:latin typeface="Times New Roman" panose="02020603050405020304" pitchFamily="18" charset="0"/>
              <a:cs typeface="Times New Roman" panose="02020603050405020304" pitchFamily="18" charset="0"/>
            </a:endParaRPr>
          </a:p>
          <a:p>
            <a:pPr algn="just"/>
            <a:endParaRPr lang="en-US" sz="4000" b="1" dirty="0">
              <a:solidFill>
                <a:srgbClr val="000000"/>
              </a:solidFill>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r>
              <a:rPr lang="en-US" sz="4000" dirty="0">
                <a:latin typeface="Times New Roman" panose="02020603050405020304" pitchFamily="18" charset="0"/>
                <a:cs typeface="Times New Roman" panose="02020603050405020304" pitchFamily="18" charset="0"/>
              </a:rPr>
              <a:t/>
            </a:r>
            <a:br>
              <a:rPr lang="en-US" sz="4000" dirty="0">
                <a:latin typeface="Times New Roman" panose="02020603050405020304" pitchFamily="18" charset="0"/>
                <a:cs typeface="Times New Roman" panose="02020603050405020304" pitchFamily="18" charset="0"/>
              </a:rPr>
            </a:br>
            <a:endParaRPr lang="en-GB" sz="4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040540" y="2921408"/>
            <a:ext cx="5817163" cy="37006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p:cNvPicPr>
            <a:picLocks noChangeAspect="1"/>
          </p:cNvPicPr>
          <p:nvPr/>
        </p:nvPicPr>
        <p:blipFill>
          <a:blip r:embed="rId4"/>
          <a:stretch>
            <a:fillRect/>
          </a:stretch>
        </p:blipFill>
        <p:spPr>
          <a:xfrm>
            <a:off x="10134600" y="0"/>
            <a:ext cx="2057400" cy="1228725"/>
          </a:xfrm>
          <a:prstGeom prst="rect">
            <a:avLst/>
          </a:prstGeom>
        </p:spPr>
      </p:pic>
      <p:sp>
        <p:nvSpPr>
          <p:cNvPr id="7" name="TextBox 6"/>
          <p:cNvSpPr txBox="1"/>
          <p:nvPr/>
        </p:nvSpPr>
        <p:spPr>
          <a:xfrm>
            <a:off x="529389" y="4379495"/>
            <a:ext cx="4572000" cy="1631216"/>
          </a:xfrm>
          <a:prstGeom prst="rect">
            <a:avLst/>
          </a:prstGeom>
          <a:noFill/>
        </p:spPr>
        <p:txBody>
          <a:bodyPr wrap="square" rtlCol="0">
            <a:spAutoFit/>
          </a:bodyPr>
          <a:lstStyle/>
          <a:p>
            <a:r>
              <a:rPr lang="en-US" sz="2000" b="1" i="1" dirty="0" smtClean="0"/>
              <a:t>Student Name</a:t>
            </a:r>
            <a:r>
              <a:rPr lang="en-US" sz="2000" b="1" dirty="0" smtClean="0"/>
              <a:t>: </a:t>
            </a:r>
            <a:r>
              <a:rPr lang="en-US" sz="2000" b="1" dirty="0" err="1" smtClean="0"/>
              <a:t>Petre</a:t>
            </a:r>
            <a:r>
              <a:rPr lang="en-US" sz="2000" b="1" dirty="0" smtClean="0"/>
              <a:t> </a:t>
            </a:r>
            <a:r>
              <a:rPr lang="en-US" sz="2000" b="1" dirty="0" err="1" smtClean="0"/>
              <a:t>Chiriac</a:t>
            </a:r>
            <a:endParaRPr lang="en-US" sz="2000" b="1" dirty="0" smtClean="0"/>
          </a:p>
          <a:p>
            <a:r>
              <a:rPr lang="en-US" sz="2000" b="1" i="1" dirty="0" smtClean="0"/>
              <a:t>Student ID</a:t>
            </a:r>
            <a:r>
              <a:rPr lang="en-US" sz="2000" b="1" dirty="0" smtClean="0"/>
              <a:t>: 2246594</a:t>
            </a:r>
          </a:p>
          <a:p>
            <a:r>
              <a:rPr lang="en-US" sz="2000" b="1" i="1" dirty="0" smtClean="0"/>
              <a:t>Module</a:t>
            </a:r>
            <a:r>
              <a:rPr lang="en-US" sz="2000" b="1" dirty="0" smtClean="0"/>
              <a:t>: Hospitality and Guest Service Management BMIH4003</a:t>
            </a:r>
          </a:p>
          <a:p>
            <a:r>
              <a:rPr lang="en-US" sz="2000" b="1" i="1" dirty="0" smtClean="0"/>
              <a:t>Lecture Name</a:t>
            </a:r>
            <a:r>
              <a:rPr lang="en-US" sz="2000" b="1" dirty="0" smtClean="0"/>
              <a:t>: Charlotte Joyner</a:t>
            </a:r>
            <a:endParaRPr lang="en-US" sz="2000" b="1" dirty="0"/>
          </a:p>
        </p:txBody>
      </p:sp>
    </p:spTree>
    <p:extLst>
      <p:ext uri="{BB962C8B-B14F-4D97-AF65-F5344CB8AC3E}">
        <p14:creationId xmlns="" xmlns:p14="http://schemas.microsoft.com/office/powerpoint/2010/main" val="4131731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134600" y="0"/>
            <a:ext cx="2057400" cy="1228725"/>
          </a:xfrm>
          <a:prstGeom prst="rect">
            <a:avLst/>
          </a:prstGeom>
        </p:spPr>
      </p:pic>
      <p:sp>
        <p:nvSpPr>
          <p:cNvPr id="5" name="Rectangle 1"/>
          <p:cNvSpPr>
            <a:spLocks noChangeArrowheads="1"/>
          </p:cNvSpPr>
          <p:nvPr/>
        </p:nvSpPr>
        <p:spPr bwMode="auto">
          <a:xfrm>
            <a:off x="1297859" y="1086687"/>
            <a:ext cx="8512891" cy="447814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tab pos="5937250" algn="r"/>
              </a:tabLst>
            </a:pPr>
            <a:r>
              <a:rPr kumimoji="0" lang="en-US" altLang="en-US" sz="3000" b="1" i="0" strike="noStrike" cap="none" normalizeH="0" baseline="0" dirty="0" smtClean="0">
                <a:ln>
                  <a:noFill/>
                </a:ln>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endParaRPr kumimoji="0" lang="en-US" altLang="en-US" sz="3000" b="0" i="0" strike="noStrike" cap="none" normalizeH="0" baseline="0" dirty="0" smtClean="0">
              <a:ln>
                <a:noFill/>
              </a:ln>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US" altLang="en-US" sz="2500" b="0" i="0" strike="noStrike" cap="none" normalizeH="0" baseline="0" dirty="0" smtClean="0">
                <a:ln>
                  <a:noFill/>
                </a:ln>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kumimoji="0" lang="en-US" altLang="en-US" sz="2500" b="0" i="0" strike="noStrike" cap="none" normalizeH="0" baseline="0" dirty="0" smtClean="0">
              <a:ln>
                <a:noFill/>
              </a:ln>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US" altLang="en-US" sz="2500" b="0" i="0" strike="noStrike" cap="none" normalizeH="0" baseline="0" dirty="0" smtClean="0">
                <a:ln>
                  <a:noFill/>
                </a:ln>
                <a:effectLst/>
                <a:latin typeface="Times New Roman" panose="02020603050405020304" pitchFamily="18" charset="0"/>
                <a:ea typeface="Times New Roman" panose="02020603050405020304" pitchFamily="18" charset="0"/>
                <a:cs typeface="Times New Roman" panose="02020603050405020304" pitchFamily="18" charset="0"/>
              </a:rPr>
              <a:t>Briefly introduce JW Marriott hotel</a:t>
            </a:r>
            <a:endParaRPr kumimoji="0" lang="en-US" altLang="en-US" sz="2500" b="0" i="0" strike="noStrike" cap="none" normalizeH="0" baseline="0" dirty="0" smtClean="0">
              <a:ln>
                <a:noFill/>
              </a:ln>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US" altLang="en-US" sz="2500" b="0" i="0" strike="noStrike" cap="none" normalizeH="0" baseline="0" dirty="0" smtClean="0">
                <a:ln>
                  <a:noFill/>
                </a:ln>
                <a:effectLst/>
                <a:latin typeface="Times New Roman" panose="02020603050405020304" pitchFamily="18" charset="0"/>
                <a:ea typeface="Times New Roman" panose="02020603050405020304" pitchFamily="18" charset="0"/>
                <a:cs typeface="Times New Roman" panose="02020603050405020304" pitchFamily="18" charset="0"/>
              </a:rPr>
              <a:t>Identify the main consumers of JW Marriott</a:t>
            </a:r>
            <a:endParaRPr kumimoji="0" lang="en-US" altLang="en-US" sz="2500" b="0" i="0" strike="noStrike" cap="none" normalizeH="0" baseline="0" dirty="0" smtClean="0">
              <a:ln>
                <a:noFill/>
              </a:ln>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US" altLang="en-US" sz="2500" b="0" i="0" strike="noStrike" cap="none" normalizeH="0" baseline="0" dirty="0" smtClean="0">
                <a:ln>
                  <a:noFill/>
                </a:ln>
                <a:effectLst/>
                <a:latin typeface="Times New Roman" panose="02020603050405020304" pitchFamily="18" charset="0"/>
                <a:ea typeface="Times New Roman" panose="02020603050405020304" pitchFamily="18" charset="0"/>
                <a:cs typeface="Times New Roman" panose="02020603050405020304" pitchFamily="18" charset="0"/>
              </a:rPr>
              <a:t>Outline the nature, scope and role of guest services and facilities for JW Marriott</a:t>
            </a:r>
            <a:endParaRPr kumimoji="0" lang="en-US" altLang="en-US" sz="2500" b="0" i="0" strike="noStrike" cap="none" normalizeH="0" baseline="0" dirty="0" smtClean="0">
              <a:ln>
                <a:noFill/>
              </a:ln>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US" altLang="en-US" sz="2500" b="0" i="0" strike="noStrike" cap="none" normalizeH="0" baseline="0" dirty="0" smtClean="0">
                <a:ln>
                  <a:noFill/>
                </a:ln>
                <a:effectLst/>
                <a:latin typeface="Times New Roman" panose="02020603050405020304" pitchFamily="18" charset="0"/>
                <a:ea typeface="Times New Roman" panose="02020603050405020304" pitchFamily="18" charset="0"/>
                <a:cs typeface="Times New Roman" panose="02020603050405020304" pitchFamily="18" charset="0"/>
              </a:rPr>
              <a:t>Discuss the significance  of hospitality and the different ways JW Marriott is using to meet the needs of the customers</a:t>
            </a:r>
            <a:endParaRPr kumimoji="0" lang="en-US" altLang="en-US" sz="2500" b="0" i="0" strike="noStrike" cap="none" normalizeH="0" baseline="0" dirty="0" smtClean="0">
              <a:ln>
                <a:noFill/>
              </a:ln>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US" altLang="en-US" sz="2500" b="0" i="0" strike="noStrike" cap="none" normalizeH="0" baseline="0" dirty="0" smtClean="0">
                <a:ln>
                  <a:noFill/>
                </a:ln>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kumimoji="0" lang="en-US" altLang="en-US" sz="2500" b="0" i="0" strike="noStrike" cap="none" normalizeH="0" baseline="0" dirty="0" smtClean="0">
              <a:ln>
                <a:noFill/>
              </a:ln>
              <a:effectLst/>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US" altLang="en-US" sz="2500" b="0" i="0" strike="noStrike" cap="none" normalizeH="0" baseline="0" dirty="0" smtClean="0">
                <a:ln>
                  <a:noFill/>
                </a:ln>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kumimoji="0" lang="en-US" altLang="en-US" sz="2500" b="0" i="0" strike="noStrike" cap="none" normalizeH="0" baseline="0" dirty="0" smtClean="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altLang="en-US" sz="3000" b="0" i="0" strike="noStrike" cap="none" normalizeH="0" baseline="0" dirty="0" smtClean="0">
              <a:ln>
                <a:noFill/>
              </a:ln>
              <a:solidFill>
                <a:schemeClr val="tx1"/>
              </a:solidFill>
              <a:effectLst/>
            </a:endParaRPr>
          </a:p>
        </p:txBody>
      </p:sp>
    </p:spTree>
    <p:extLst>
      <p:ext uri="{BB962C8B-B14F-4D97-AF65-F5344CB8AC3E}">
        <p14:creationId xmlns="" xmlns:p14="http://schemas.microsoft.com/office/powerpoint/2010/main" val="3538058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19806" y="292128"/>
            <a:ext cx="3099246" cy="707886"/>
          </a:xfrm>
          <a:prstGeom prst="rect">
            <a:avLst/>
          </a:prstGeom>
        </p:spPr>
        <p:txBody>
          <a:bodyPr wrap="none">
            <a:spAutoFit/>
          </a:bodyPr>
          <a:lstStyle/>
          <a:p>
            <a:pPr algn="just"/>
            <a:r>
              <a:rPr lang="en-IN" sz="4000" b="1" dirty="0">
                <a:solidFill>
                  <a:srgbClr val="000000"/>
                </a:solidFill>
                <a:latin typeface="Times New Roman" panose="02020603050405020304" pitchFamily="18" charset="0"/>
              </a:rPr>
              <a:t>Introduction </a:t>
            </a:r>
            <a:endParaRPr lang="en-IN" sz="4000" b="1" dirty="0">
              <a:effectLst/>
            </a:endParaRPr>
          </a:p>
        </p:txBody>
      </p:sp>
      <p:sp>
        <p:nvSpPr>
          <p:cNvPr id="4" name="Rectangle 3"/>
          <p:cNvSpPr/>
          <p:nvPr/>
        </p:nvSpPr>
        <p:spPr>
          <a:xfrm>
            <a:off x="697723" y="1000014"/>
            <a:ext cx="4346225" cy="5632311"/>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The selected hotel industry is JW </a:t>
            </a:r>
            <a:r>
              <a:rPr lang="en-US" sz="2000" dirty="0" smtClean="0">
                <a:solidFill>
                  <a:srgbClr val="000000"/>
                </a:solidFill>
                <a:latin typeface="Times New Roman" panose="02020603050405020304" pitchFamily="18" charset="0"/>
                <a:cs typeface="Times New Roman" panose="02020603050405020304" pitchFamily="18" charset="0"/>
              </a:rPr>
              <a:t>Marriott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proper overview of this hotel is provided in this research </a:t>
            </a:r>
            <a:r>
              <a:rPr lang="en-US" sz="2000" dirty="0" smtClean="0">
                <a:latin typeface="Times New Roman" panose="02020603050405020304" pitchFamily="18" charset="0"/>
                <a:cs typeface="Times New Roman" panose="02020603050405020304" pitchFamily="18" charset="0"/>
              </a:rPr>
              <a:t>study</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hotel industry has a responsibility to meet the needs of the guests and professionally deliver services. </a:t>
            </a:r>
            <a:endParaRPr lang="en-US" sz="20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This presentation determines the roles and responsibilities of hospitality and guest services in the hotel industry.</a:t>
            </a:r>
            <a:endParaRPr lang="en-GB" sz="20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5912874" y="1694817"/>
            <a:ext cx="5737123" cy="47001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p:cNvPicPr>
            <a:picLocks noChangeAspect="1"/>
          </p:cNvPicPr>
          <p:nvPr/>
        </p:nvPicPr>
        <p:blipFill>
          <a:blip r:embed="rId4"/>
          <a:stretch>
            <a:fillRect/>
          </a:stretch>
        </p:blipFill>
        <p:spPr>
          <a:xfrm>
            <a:off x="10134600" y="0"/>
            <a:ext cx="2057400" cy="1228725"/>
          </a:xfrm>
          <a:prstGeom prst="rect">
            <a:avLst/>
          </a:prstGeom>
        </p:spPr>
      </p:pic>
    </p:spTree>
    <p:extLst>
      <p:ext uri="{BB962C8B-B14F-4D97-AF65-F5344CB8AC3E}">
        <p14:creationId xmlns="" xmlns:p14="http://schemas.microsoft.com/office/powerpoint/2010/main" val="1521061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3995" y="139184"/>
            <a:ext cx="8089715" cy="707886"/>
          </a:xfrm>
          <a:prstGeom prst="rect">
            <a:avLst/>
          </a:prstGeom>
        </p:spPr>
        <p:txBody>
          <a:bodyPr wrap="none">
            <a:spAutoFit/>
          </a:bodyPr>
          <a:lstStyle/>
          <a:p>
            <a:r>
              <a:rPr lang="en-US" sz="4000" b="1" dirty="0">
                <a:solidFill>
                  <a:srgbClr val="000000"/>
                </a:solidFill>
                <a:latin typeface="Times New Roman" panose="02020603050405020304" pitchFamily="18" charset="0"/>
              </a:rPr>
              <a:t>Briefly introduce JW Marriott hotel</a:t>
            </a:r>
            <a:endParaRPr lang="en-GB" sz="4000" dirty="0"/>
          </a:p>
        </p:txBody>
      </p:sp>
      <p:sp>
        <p:nvSpPr>
          <p:cNvPr id="3" name="Rectangle 2"/>
          <p:cNvSpPr/>
          <p:nvPr/>
        </p:nvSpPr>
        <p:spPr>
          <a:xfrm>
            <a:off x="555522" y="1156787"/>
            <a:ext cx="6862916" cy="5170646"/>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JW Marriott is part of Marriott's international luxury profile and is based on beautiful resort locations and award-winning properties</a:t>
            </a:r>
            <a:r>
              <a:rPr lang="en-US" sz="2000" dirty="0" smtClean="0">
                <a:solidFill>
                  <a:srgbClr val="000000"/>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 the year of 1972, J. Willard Marriot opened a nine-stool root beer stand and developed among the Hot Shoppes Restaurant chain and today Marriott is an international hotel company (Marriott International, 2023</a:t>
            </a:r>
            <a:r>
              <a:rPr lang="en-US" sz="2000" dirty="0" smtClean="0">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Their main slogan is “people first”, it is the main success and corporate culture of JW Marriott (Lim and </a:t>
            </a:r>
            <a:r>
              <a:rPr lang="en-US" sz="2000" dirty="0" err="1">
                <a:latin typeface="Times New Roman" panose="02020603050405020304" pitchFamily="18" charset="0"/>
                <a:cs typeface="Times New Roman" panose="02020603050405020304" pitchFamily="18" charset="0"/>
              </a:rPr>
              <a:t>Seo</a:t>
            </a:r>
            <a:r>
              <a:rPr lang="en-US" sz="2000" dirty="0">
                <a:latin typeface="Times New Roman" panose="02020603050405020304" pitchFamily="18" charset="0"/>
                <a:cs typeface="Times New Roman" panose="02020603050405020304" pitchFamily="18" charset="0"/>
              </a:rPr>
              <a:t>, 2021</a:t>
            </a:r>
            <a:r>
              <a:rPr lang="en-US" sz="2000" dirty="0" smtClean="0">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JW Marriott is delivering a haven for guests and customers and focusing on their spirit and mind by providing offers.</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0134600" y="0"/>
            <a:ext cx="2057400" cy="1228725"/>
          </a:xfrm>
          <a:prstGeom prst="rect">
            <a:avLst/>
          </a:prstGeom>
        </p:spPr>
      </p:pic>
      <p:pic>
        <p:nvPicPr>
          <p:cNvPr id="5" name="Picture 4" descr="https://lh4.googleusercontent.com/3x5MztxZXCto0CIyO4Xx6LgvbYZ2VagODVWOvgqYX2DNBlkI9fF2f5DCMDRZ4JfHaZAq6U8iP1-P5hasnxN61RA1H07j7stQT_PZkO9dpYXpgEq55J9S2pWR7KBoaNJUSEikMtFcm62lFWbA9ojFtbc"/>
          <p:cNvPicPr/>
          <p:nvPr/>
        </p:nvPicPr>
        <p:blipFill>
          <a:blip r:embed="rId4">
            <a:extLst>
              <a:ext uri="{28A0092B-C50C-407E-A947-70E740481C1C}">
                <a14:useLocalDpi xmlns="" xmlns:a14="http://schemas.microsoft.com/office/drawing/2010/main" val="0"/>
              </a:ext>
            </a:extLst>
          </a:blip>
          <a:srcRect/>
          <a:stretch>
            <a:fillRect/>
          </a:stretch>
        </p:blipFill>
        <p:spPr bwMode="auto">
          <a:xfrm>
            <a:off x="7910051" y="1665767"/>
            <a:ext cx="3947651" cy="45580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3018287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0058400" cy="707886"/>
          </a:xfrm>
          <a:prstGeom prst="rect">
            <a:avLst/>
          </a:prstGeom>
        </p:spPr>
        <p:txBody>
          <a:bodyPr wrap="square">
            <a:spAutoFit/>
          </a:bodyPr>
          <a:lstStyle/>
          <a:p>
            <a:r>
              <a:rPr lang="en-US" sz="4000" b="1" dirty="0">
                <a:solidFill>
                  <a:srgbClr val="000000"/>
                </a:solidFill>
                <a:latin typeface="Times New Roman" panose="02020603050405020304" pitchFamily="18" charset="0"/>
              </a:rPr>
              <a:t>Briefly introduce JW Marriott hotel (Contd.)</a:t>
            </a:r>
            <a:endParaRPr lang="en-GB" sz="4000" dirty="0"/>
          </a:p>
        </p:txBody>
      </p:sp>
      <p:sp>
        <p:nvSpPr>
          <p:cNvPr id="4" name="Rectangle 3"/>
          <p:cNvSpPr/>
          <p:nvPr/>
        </p:nvSpPr>
        <p:spPr>
          <a:xfrm>
            <a:off x="677717" y="1047402"/>
            <a:ext cx="6331974" cy="5632311"/>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smtClean="0">
                <a:solidFill>
                  <a:srgbClr val="000000"/>
                </a:solidFill>
                <a:latin typeface="Times New Roman" panose="02020603050405020304" pitchFamily="18" charset="0"/>
                <a:cs typeface="Times New Roman" panose="02020603050405020304" pitchFamily="18" charset="0"/>
              </a:rPr>
              <a:t>12% of the customers in the UK are using JW Marriott, 80% of people have proper knowledge regarding the brand and 15% of people are using them (Statista, 2023).</a:t>
            </a:r>
          </a:p>
          <a:p>
            <a:pPr marL="342900" indent="-342900" algn="just">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The net profit margin rate of JW Marriott is 12.15% in the year 2023  and there are 50 hotels in the great town among the countryside among the UK locations (Statista, 2023).</a:t>
            </a:r>
          </a:p>
          <a:p>
            <a:pPr marL="342900" indent="-342900" algn="just">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The core values of JW Marriott are based on putting people first, determining changes, purchasing excellence, and serving the world</a:t>
            </a:r>
          </a:p>
          <a:p>
            <a:pPr marL="342900" indent="-342900" algn="just">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JW Marriott is trying their best to deliver a proper vacation experience to the customers.</a:t>
            </a:r>
            <a:endParaRPr lang="en-GB" sz="20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10134600" y="0"/>
            <a:ext cx="2057400" cy="1228725"/>
          </a:xfrm>
          <a:prstGeom prst="rect">
            <a:avLst/>
          </a:prstGeom>
        </p:spPr>
      </p:pic>
      <p:pic>
        <p:nvPicPr>
          <p:cNvPr id="7" name="Picture 6" descr="https://lh4.googleusercontent.com/bQNomSCLeu7wzsyy0moC5sGKT_bWA8sgBZxPcTGjaMyjdFluv8ZwZBen3m1RMHRMAqDqR0vCtgeMg-uorEU42uw4EatZE0D_vR1uE--2a7Kq4-ErxfChDtmLhVyuCjxLycNLmbxp3DkeaDWTOuD0FGg"/>
          <p:cNvPicPr/>
          <p:nvPr/>
        </p:nvPicPr>
        <p:blipFill>
          <a:blip r:embed="rId4">
            <a:extLst>
              <a:ext uri="{28A0092B-C50C-407E-A947-70E740481C1C}">
                <a14:useLocalDpi xmlns="" xmlns:a14="http://schemas.microsoft.com/office/drawing/2010/main" val="0"/>
              </a:ext>
            </a:extLst>
          </a:blip>
          <a:srcRect/>
          <a:stretch>
            <a:fillRect/>
          </a:stretch>
        </p:blipFill>
        <p:spPr bwMode="auto">
          <a:xfrm>
            <a:off x="7462683" y="1803400"/>
            <a:ext cx="4492993" cy="42139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322117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578" y="260419"/>
            <a:ext cx="10068022" cy="707886"/>
          </a:xfrm>
          <a:prstGeom prst="rect">
            <a:avLst/>
          </a:prstGeom>
        </p:spPr>
        <p:txBody>
          <a:bodyPr wrap="square">
            <a:spAutoFit/>
          </a:bodyPr>
          <a:lstStyle/>
          <a:p>
            <a:pPr algn="just"/>
            <a:r>
              <a:rPr lang="en-US" sz="4000" b="1" dirty="0">
                <a:solidFill>
                  <a:srgbClr val="000000"/>
                </a:solidFill>
                <a:latin typeface="Times New Roman" panose="02020603050405020304" pitchFamily="18" charset="0"/>
              </a:rPr>
              <a:t>Identify the main consumers of JW Marriott</a:t>
            </a:r>
            <a:endParaRPr lang="en-US" sz="4000" b="1" dirty="0"/>
          </a:p>
        </p:txBody>
      </p:sp>
      <p:sp>
        <p:nvSpPr>
          <p:cNvPr id="4" name="Rectangle 3"/>
          <p:cNvSpPr/>
          <p:nvPr/>
        </p:nvSpPr>
        <p:spPr>
          <a:xfrm>
            <a:off x="732503" y="1127007"/>
            <a:ext cx="6096000" cy="5115311"/>
          </a:xfrm>
          <a:prstGeom prst="rect">
            <a:avLst/>
          </a:prstGeom>
        </p:spPr>
        <p:txBody>
          <a:bodyPr>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Marriott International is located in 131 countries along with 7000 properties and provides services around 1.4 million guest rooms (Luo and Pan, 2021). </a:t>
            </a:r>
            <a:endParaRPr lang="en-US" sz="20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JW Marriott has a built-in method for making loyal customers and they are providing a rewards program for motivating customers. </a:t>
            </a:r>
            <a:endParaRPr lang="en-US" sz="20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target customers of JW Marriott are mainly self-defined, individualistic and sophisticated </a:t>
            </a:r>
            <a:endParaRPr lang="en-US" sz="20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Customers are choosing this hotel for its higher brand value, it is one of the reputed hospitality industries based on 30 brands diversified. </a:t>
            </a:r>
            <a:endParaRPr lang="en-GB"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10134600" y="0"/>
            <a:ext cx="2057400" cy="1228725"/>
          </a:xfrm>
          <a:prstGeom prst="rect">
            <a:avLst/>
          </a:prstGeom>
        </p:spPr>
      </p:pic>
      <p:pic>
        <p:nvPicPr>
          <p:cNvPr id="6" name="Picture 5"/>
          <p:cNvPicPr>
            <a:picLocks noChangeAspect="1"/>
          </p:cNvPicPr>
          <p:nvPr/>
        </p:nvPicPr>
        <p:blipFill>
          <a:blip r:embed="rId4"/>
          <a:stretch>
            <a:fillRect/>
          </a:stretch>
        </p:blipFill>
        <p:spPr>
          <a:xfrm>
            <a:off x="7171556" y="1599277"/>
            <a:ext cx="4810125" cy="45360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4044118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9645" y="235131"/>
            <a:ext cx="10403359" cy="1338719"/>
          </a:xfrm>
          <a:prstGeom prst="rect">
            <a:avLst/>
          </a:prstGeom>
        </p:spPr>
        <p:txBody>
          <a:bodyPr wrap="square">
            <a:spAutoFit/>
          </a:bodyPr>
          <a:lstStyle/>
          <a:p>
            <a:pPr algn="ctr"/>
            <a:r>
              <a:rPr lang="en-US" sz="4000" b="1" dirty="0">
                <a:solidFill>
                  <a:srgbClr val="000000"/>
                </a:solidFill>
                <a:latin typeface="Times New Roman" panose="02020603050405020304" pitchFamily="18" charset="0"/>
              </a:rPr>
              <a:t>Identify the main consumers of JW </a:t>
            </a:r>
            <a:r>
              <a:rPr lang="en-US" sz="4000" b="1" dirty="0" smtClean="0">
                <a:solidFill>
                  <a:srgbClr val="000000"/>
                </a:solidFill>
                <a:latin typeface="Times New Roman" panose="02020603050405020304" pitchFamily="18" charset="0"/>
              </a:rPr>
              <a:t>Marriott (Contd</a:t>
            </a:r>
            <a:r>
              <a:rPr lang="en-US" sz="4000" b="1" dirty="0">
                <a:solidFill>
                  <a:srgbClr val="000000"/>
                </a:solidFill>
                <a:latin typeface="Times New Roman" panose="02020603050405020304" pitchFamily="18" charset="0"/>
              </a:rPr>
              <a:t>.</a:t>
            </a:r>
            <a:r>
              <a:rPr lang="en-US" sz="4000" b="1" dirty="0" smtClean="0">
                <a:solidFill>
                  <a:srgbClr val="000000"/>
                </a:solidFill>
                <a:latin typeface="Times New Roman" panose="02020603050405020304" pitchFamily="18" charset="0"/>
              </a:rPr>
              <a:t>)</a:t>
            </a:r>
            <a:endParaRPr lang="en-US" sz="4000" b="1" dirty="0">
              <a:effectLst/>
            </a:endParaRPr>
          </a:p>
        </p:txBody>
      </p:sp>
      <p:sp>
        <p:nvSpPr>
          <p:cNvPr id="3" name="Rectangle 2"/>
          <p:cNvSpPr/>
          <p:nvPr/>
        </p:nvSpPr>
        <p:spPr>
          <a:xfrm>
            <a:off x="703006" y="1854070"/>
            <a:ext cx="5211096" cy="4708981"/>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This achievement is motivating the loyalty programme of the </a:t>
            </a:r>
            <a:r>
              <a:rPr lang="en-US" sz="2000" dirty="0" err="1">
                <a:solidFill>
                  <a:srgbClr val="000000"/>
                </a:solidFill>
                <a:latin typeface="Times New Roman" panose="02020603050405020304" pitchFamily="18" charset="0"/>
                <a:cs typeface="Times New Roman" panose="02020603050405020304" pitchFamily="18" charset="0"/>
              </a:rPr>
              <a:t>organisations</a:t>
            </a:r>
            <a:r>
              <a:rPr lang="en-US" sz="2000" dirty="0" smtClean="0">
                <a:solidFill>
                  <a:srgbClr val="000000"/>
                </a:solidFill>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JW Marriott is based on around 182 million members worldwide </a:t>
            </a:r>
            <a:endParaRPr lang="en-US" sz="20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a:t>
            </a:r>
            <a:r>
              <a:rPr lang="en-US" sz="2000" dirty="0" smtClean="0">
                <a:latin typeface="Times New Roman" panose="02020603050405020304" pitchFamily="18" charset="0"/>
                <a:cs typeface="Times New Roman" panose="02020603050405020304" pitchFamily="18" charset="0"/>
              </a:rPr>
              <a:t>hey </a:t>
            </a:r>
            <a:r>
              <a:rPr lang="en-US" sz="2000" dirty="0">
                <a:latin typeface="Times New Roman" panose="02020603050405020304" pitchFamily="18" charset="0"/>
                <a:cs typeface="Times New Roman" panose="02020603050405020304" pitchFamily="18" charset="0"/>
              </a:rPr>
              <a:t>are providing rewards to their customers to come back to them again. </a:t>
            </a:r>
            <a:endParaRPr lang="en-US" sz="20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Customers are choosing this brand for its higher level of services, worldwide distribution and product </a:t>
            </a:r>
            <a:r>
              <a:rPr lang="en-US" sz="2000" dirty="0" smtClean="0">
                <a:latin typeface="Times New Roman" panose="02020603050405020304" pitchFamily="18" charset="0"/>
                <a:cs typeface="Times New Roman" panose="02020603050405020304" pitchFamily="18" charset="0"/>
              </a:rPr>
              <a:t>excellence (</a:t>
            </a:r>
            <a:r>
              <a:rPr lang="en-US" sz="2000" dirty="0">
                <a:latin typeface="Times New Roman" panose="02020603050405020304" pitchFamily="18" charset="0"/>
                <a:cs typeface="Times New Roman" panose="02020603050405020304" pitchFamily="18" charset="0"/>
              </a:rPr>
              <a:t>Al-</a:t>
            </a:r>
            <a:r>
              <a:rPr lang="en-US" sz="2000" dirty="0" err="1">
                <a:latin typeface="Times New Roman" panose="02020603050405020304" pitchFamily="18" charset="0"/>
                <a:cs typeface="Times New Roman" panose="02020603050405020304" pitchFamily="18" charset="0"/>
              </a:rPr>
              <a:t>Shidhani</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Tumati</a:t>
            </a:r>
            <a:r>
              <a:rPr lang="en-US" sz="2000" dirty="0">
                <a:latin typeface="Times New Roman" panose="02020603050405020304" pitchFamily="18" charset="0"/>
                <a:cs typeface="Times New Roman" panose="02020603050405020304" pitchFamily="18" charset="0"/>
              </a:rPr>
              <a:t>, 2021</a:t>
            </a:r>
            <a:r>
              <a:rPr lang="en-US" sz="2000" dirty="0" smtClean="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0134600" y="0"/>
            <a:ext cx="2057400" cy="1228725"/>
          </a:xfrm>
          <a:prstGeom prst="rect">
            <a:avLst/>
          </a:prstGeom>
        </p:spPr>
      </p:pic>
      <p:pic>
        <p:nvPicPr>
          <p:cNvPr id="5" name="Picture 4"/>
          <p:cNvPicPr>
            <a:picLocks noChangeAspect="1"/>
          </p:cNvPicPr>
          <p:nvPr/>
        </p:nvPicPr>
        <p:blipFill>
          <a:blip r:embed="rId4"/>
          <a:stretch>
            <a:fillRect/>
          </a:stretch>
        </p:blipFill>
        <p:spPr>
          <a:xfrm>
            <a:off x="6297561" y="2099494"/>
            <a:ext cx="5486400" cy="23050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p:cNvPicPr>
            <a:picLocks noChangeAspect="1"/>
          </p:cNvPicPr>
          <p:nvPr/>
        </p:nvPicPr>
        <p:blipFill>
          <a:blip r:embed="rId5"/>
          <a:stretch>
            <a:fillRect/>
          </a:stretch>
        </p:blipFill>
        <p:spPr>
          <a:xfrm>
            <a:off x="6297561" y="4615632"/>
            <a:ext cx="5486400" cy="20506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1911546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4106"/>
            <a:ext cx="10134600" cy="1323439"/>
          </a:xfrm>
          <a:prstGeom prst="rect">
            <a:avLst/>
          </a:prstGeom>
        </p:spPr>
        <p:txBody>
          <a:bodyPr wrap="square">
            <a:spAutoFit/>
          </a:bodyPr>
          <a:lstStyle/>
          <a:p>
            <a:pPr algn="ctr"/>
            <a:r>
              <a:rPr lang="en-US" sz="4000" b="1" dirty="0">
                <a:solidFill>
                  <a:srgbClr val="000000"/>
                </a:solidFill>
                <a:latin typeface="Times New Roman" panose="02020603050405020304" pitchFamily="18" charset="0"/>
              </a:rPr>
              <a:t>Outline the nature, scope and role of guest services and facilities for JW Marriott</a:t>
            </a:r>
            <a:endParaRPr lang="en-GB" sz="4000" dirty="0"/>
          </a:p>
        </p:txBody>
      </p:sp>
      <p:sp>
        <p:nvSpPr>
          <p:cNvPr id="3" name="Rectangle 2"/>
          <p:cNvSpPr/>
          <p:nvPr/>
        </p:nvSpPr>
        <p:spPr>
          <a:xfrm>
            <a:off x="260556" y="1759512"/>
            <a:ext cx="6715432" cy="4708981"/>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JW Marriott is enhancing its saving program, and retirement, broadening eligibility, decreasing investing time frame and enhancing </a:t>
            </a:r>
            <a:r>
              <a:rPr lang="en-US" sz="2000" dirty="0" smtClean="0">
                <a:solidFill>
                  <a:srgbClr val="000000"/>
                </a:solidFill>
                <a:latin typeface="Times New Roman" panose="02020603050405020304" pitchFamily="18" charset="0"/>
                <a:cs typeface="Times New Roman" panose="02020603050405020304" pitchFamily="18" charset="0"/>
              </a:rPr>
              <a:t>matching (</a:t>
            </a:r>
            <a:r>
              <a:rPr lang="en-US" sz="2000" dirty="0" err="1" smtClean="0">
                <a:latin typeface="Times New Roman" panose="02020603050405020304" pitchFamily="18" charset="0"/>
                <a:cs typeface="Times New Roman" panose="02020603050405020304" pitchFamily="18" charset="0"/>
              </a:rPr>
              <a:t>Soloman</a:t>
            </a:r>
            <a:r>
              <a:rPr lang="en-US" sz="2000" dirty="0" smtClean="0">
                <a:latin typeface="Times New Roman" panose="02020603050405020304" pitchFamily="18" charset="0"/>
                <a:cs typeface="Times New Roman" panose="02020603050405020304" pitchFamily="18" charset="0"/>
              </a:rPr>
              <a:t>, 2018</a:t>
            </a:r>
            <a:r>
              <a:rPr lang="en-US" sz="2000" dirty="0" smtClean="0">
                <a:solidFill>
                  <a:srgbClr val="000000"/>
                </a:solidFill>
                <a:latin typeface="Times New Roman" panose="02020603050405020304" pitchFamily="18" charset="0"/>
                <a:cs typeface="Times New Roman" panose="02020603050405020304" pitchFamily="18" charset="0"/>
              </a:rPr>
              <a:t>).</a:t>
            </a:r>
            <a:r>
              <a:rPr lang="en-US" sz="2000" dirty="0">
                <a:solidFill>
                  <a:srgbClr val="000000"/>
                </a:solidFill>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nature of JW Marriott is motivated by the principle of mindfulness, it is a heaven design that focuses on the mind and developing the spirit</a:t>
            </a:r>
            <a:r>
              <a:rPr lang="en-US" sz="2000" dirty="0" smtClean="0">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a:t>
            </a:r>
            <a:r>
              <a:rPr lang="en-US" sz="2000" dirty="0" smtClean="0">
                <a:latin typeface="Times New Roman" panose="02020603050405020304" pitchFamily="18" charset="0"/>
                <a:cs typeface="Times New Roman" panose="02020603050405020304" pitchFamily="18" charset="0"/>
              </a:rPr>
              <a:t>otel </a:t>
            </a:r>
            <a:r>
              <a:rPr lang="en-US" sz="2000" dirty="0">
                <a:latin typeface="Times New Roman" panose="02020603050405020304" pitchFamily="18" charset="0"/>
                <a:cs typeface="Times New Roman" panose="02020603050405020304" pitchFamily="18" charset="0"/>
              </a:rPr>
              <a:t>industry is working towards delivering better employee experiences and providing proper </a:t>
            </a:r>
            <a:r>
              <a:rPr lang="en-US" sz="2000" dirty="0" smtClean="0">
                <a:latin typeface="Times New Roman" panose="02020603050405020304" pitchFamily="18" charset="0"/>
                <a:cs typeface="Times New Roman" panose="02020603050405020304" pitchFamily="18" charset="0"/>
              </a:rPr>
              <a:t>care.</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culture of JW Marriott is putting people first, delivering changes, serving the world, and determining </a:t>
            </a:r>
            <a:r>
              <a:rPr lang="en-US" sz="2000" dirty="0" smtClean="0">
                <a:latin typeface="Times New Roman" panose="02020603050405020304" pitchFamily="18" charset="0"/>
                <a:cs typeface="Times New Roman" panose="02020603050405020304" pitchFamily="18" charset="0"/>
              </a:rPr>
              <a:t>changes.</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0134600" y="0"/>
            <a:ext cx="2057400" cy="1228725"/>
          </a:xfrm>
          <a:prstGeom prst="rect">
            <a:avLst/>
          </a:prstGeom>
        </p:spPr>
      </p:pic>
      <p:pic>
        <p:nvPicPr>
          <p:cNvPr id="5" name="Picture 4"/>
          <p:cNvPicPr>
            <a:picLocks noChangeAspect="1"/>
          </p:cNvPicPr>
          <p:nvPr/>
        </p:nvPicPr>
        <p:blipFill>
          <a:blip r:embed="rId4"/>
          <a:stretch>
            <a:fillRect/>
          </a:stretch>
        </p:blipFill>
        <p:spPr>
          <a:xfrm>
            <a:off x="7138219" y="1759512"/>
            <a:ext cx="4793226" cy="44200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575032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5194" y="29497"/>
            <a:ext cx="10269794" cy="1938992"/>
          </a:xfrm>
          <a:prstGeom prst="rect">
            <a:avLst/>
          </a:prstGeom>
        </p:spPr>
        <p:txBody>
          <a:bodyPr wrap="square">
            <a:spAutoFit/>
          </a:bodyPr>
          <a:lstStyle/>
          <a:p>
            <a:pPr algn="ctr"/>
            <a:r>
              <a:rPr lang="en-US" sz="4000" b="1" dirty="0">
                <a:solidFill>
                  <a:srgbClr val="000000"/>
                </a:solidFill>
                <a:latin typeface="Times New Roman" panose="02020603050405020304" pitchFamily="18" charset="0"/>
              </a:rPr>
              <a:t>Outline the nature, scope and role of guest services and facilities for JW </a:t>
            </a:r>
            <a:r>
              <a:rPr lang="en-US" sz="4000" b="1" dirty="0" smtClean="0">
                <a:solidFill>
                  <a:srgbClr val="000000"/>
                </a:solidFill>
                <a:latin typeface="Times New Roman" panose="02020603050405020304" pitchFamily="18" charset="0"/>
              </a:rPr>
              <a:t>Marriott (Contd.)</a:t>
            </a:r>
            <a:endParaRPr lang="en-GB" sz="4000" dirty="0"/>
          </a:p>
        </p:txBody>
      </p:sp>
      <p:sp>
        <p:nvSpPr>
          <p:cNvPr id="3" name="Rectangle 2"/>
          <p:cNvSpPr/>
          <p:nvPr/>
        </p:nvSpPr>
        <p:spPr>
          <a:xfrm>
            <a:off x="186813" y="1997986"/>
            <a:ext cx="8632722" cy="424731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The staff of JW Marriot are getting medical services, getting access to employee assistance programs, paid leaves, taking care of wellness and joining associate resource groups. </a:t>
            </a:r>
            <a:endParaRPr lang="en-US" sz="20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a:t>
            </a:r>
            <a:r>
              <a:rPr lang="en-US" sz="2000" dirty="0" smtClean="0">
                <a:latin typeface="Times New Roman" panose="02020603050405020304" pitchFamily="18" charset="0"/>
                <a:cs typeface="Times New Roman" panose="02020603050405020304" pitchFamily="18" charset="0"/>
              </a:rPr>
              <a:t>he </a:t>
            </a:r>
            <a:r>
              <a:rPr lang="en-US" sz="2000" dirty="0">
                <a:latin typeface="Times New Roman" panose="02020603050405020304" pitchFamily="18" charset="0"/>
                <a:cs typeface="Times New Roman" panose="02020603050405020304" pitchFamily="18" charset="0"/>
              </a:rPr>
              <a:t>positioning strategy of JW Marriott is based on delivering affordability </a:t>
            </a:r>
            <a:endParaRPr lang="en-US" sz="20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Guest services provided by JW Marriot include 24-hour concierge, laundry service, 24-hour room services, complimentary use of hotel bicycles and free wireless internet connections (Marriott International, 2023</a:t>
            </a:r>
            <a:r>
              <a:rPr lang="en-US" sz="2000" dirty="0" smtClean="0">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Marriot is mainly providing restaurant and hotel services, it is mainly a hospitality service provider.</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0134600" y="0"/>
            <a:ext cx="2057400" cy="1228725"/>
          </a:xfrm>
          <a:prstGeom prst="rect">
            <a:avLst/>
          </a:prstGeom>
        </p:spPr>
      </p:pic>
      <p:pic>
        <p:nvPicPr>
          <p:cNvPr id="5" name="Picture 4"/>
          <p:cNvPicPr>
            <a:picLocks noChangeAspect="1"/>
          </p:cNvPicPr>
          <p:nvPr/>
        </p:nvPicPr>
        <p:blipFill>
          <a:blip r:embed="rId4"/>
          <a:stretch>
            <a:fillRect/>
          </a:stretch>
        </p:blipFill>
        <p:spPr>
          <a:xfrm>
            <a:off x="8981766" y="2185679"/>
            <a:ext cx="2920182" cy="43331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43178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2566" y="0"/>
            <a:ext cx="9902771" cy="1938992"/>
          </a:xfrm>
          <a:prstGeom prst="rect">
            <a:avLst/>
          </a:prstGeom>
        </p:spPr>
        <p:txBody>
          <a:bodyPr wrap="square">
            <a:spAutoFit/>
          </a:bodyPr>
          <a:lstStyle/>
          <a:p>
            <a:pPr algn="ctr"/>
            <a:r>
              <a:rPr lang="en-US" sz="4000" b="1" dirty="0">
                <a:solidFill>
                  <a:srgbClr val="000000"/>
                </a:solidFill>
                <a:latin typeface="Times New Roman" panose="02020603050405020304" pitchFamily="18" charset="0"/>
              </a:rPr>
              <a:t>Discuss the significance  of hospitality and the different ways JW Marriott is using to meet the needs of the customers </a:t>
            </a:r>
            <a:endParaRPr lang="en-US" sz="4000" b="1" dirty="0">
              <a:effectLst/>
            </a:endParaRPr>
          </a:p>
        </p:txBody>
      </p:sp>
      <p:sp>
        <p:nvSpPr>
          <p:cNvPr id="3" name="Rectangle 2"/>
          <p:cNvSpPr/>
          <p:nvPr/>
        </p:nvSpPr>
        <p:spPr>
          <a:xfrm>
            <a:off x="599769" y="2174966"/>
            <a:ext cx="4783393" cy="424731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JW Marriot is meeting the needs of its customers by following a product marketing strategy. </a:t>
            </a:r>
            <a:endParaRPr lang="en-US" sz="20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This </a:t>
            </a:r>
            <a:r>
              <a:rPr lang="en-US" sz="2000" dirty="0">
                <a:latin typeface="Times New Roman" panose="02020603050405020304" pitchFamily="18" charset="0"/>
                <a:cs typeface="Times New Roman" panose="02020603050405020304" pitchFamily="18" charset="0"/>
              </a:rPr>
              <a:t>is delivering proper job opportunities and </a:t>
            </a:r>
            <a:r>
              <a:rPr lang="en-US" sz="2000" dirty="0" smtClean="0">
                <a:latin typeface="Times New Roman" panose="02020603050405020304" pitchFamily="18" charset="0"/>
                <a:cs typeface="Times New Roman" panose="02020603050405020304" pitchFamily="18" charset="0"/>
              </a:rPr>
              <a:t>growth (Walker, 2021)</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importance of hospitality is based on delivering proper value to the people </a:t>
            </a:r>
            <a:endParaRPr lang="en-US" sz="2000" dirty="0" smtClean="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It is </a:t>
            </a:r>
            <a:r>
              <a:rPr lang="en-US" sz="2000" dirty="0">
                <a:latin typeface="Times New Roman" panose="02020603050405020304" pitchFamily="18" charset="0"/>
                <a:cs typeface="Times New Roman" panose="02020603050405020304" pitchFamily="18" charset="0"/>
              </a:rPr>
              <a:t>focusing on developing customer satisfaction rates.</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0134600" y="0"/>
            <a:ext cx="2057400" cy="1228725"/>
          </a:xfrm>
          <a:prstGeom prst="rect">
            <a:avLst/>
          </a:prstGeom>
        </p:spPr>
      </p:pic>
      <p:pic>
        <p:nvPicPr>
          <p:cNvPr id="5" name="Picture 4"/>
          <p:cNvPicPr>
            <a:picLocks noChangeAspect="1"/>
          </p:cNvPicPr>
          <p:nvPr/>
        </p:nvPicPr>
        <p:blipFill>
          <a:blip r:embed="rId4"/>
          <a:stretch>
            <a:fillRect/>
          </a:stretch>
        </p:blipFill>
        <p:spPr>
          <a:xfrm>
            <a:off x="5624973" y="2436096"/>
            <a:ext cx="2800350" cy="41416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p:cNvPicPr>
            <a:picLocks noChangeAspect="1"/>
          </p:cNvPicPr>
          <p:nvPr/>
        </p:nvPicPr>
        <p:blipFill>
          <a:blip r:embed="rId5"/>
          <a:stretch>
            <a:fillRect/>
          </a:stretch>
        </p:blipFill>
        <p:spPr>
          <a:xfrm>
            <a:off x="8667134" y="2436096"/>
            <a:ext cx="3334212" cy="41416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3799407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820" y="0"/>
            <a:ext cx="10006780" cy="1938992"/>
          </a:xfrm>
          <a:prstGeom prst="rect">
            <a:avLst/>
          </a:prstGeom>
        </p:spPr>
        <p:txBody>
          <a:bodyPr wrap="square">
            <a:spAutoFit/>
          </a:bodyPr>
          <a:lstStyle/>
          <a:p>
            <a:pPr algn="ctr"/>
            <a:r>
              <a:rPr lang="en-US" sz="4000" b="1" dirty="0">
                <a:solidFill>
                  <a:srgbClr val="000000"/>
                </a:solidFill>
                <a:latin typeface="Times New Roman" panose="02020603050405020304" pitchFamily="18" charset="0"/>
              </a:rPr>
              <a:t>Discuss the significance  of hospitality and the different ways JW Marriott is using to meet the needs of the customers </a:t>
            </a:r>
            <a:r>
              <a:rPr lang="en-US" sz="4000" b="1" dirty="0" smtClean="0">
                <a:solidFill>
                  <a:srgbClr val="000000"/>
                </a:solidFill>
                <a:latin typeface="Times New Roman" panose="02020603050405020304" pitchFamily="18" charset="0"/>
              </a:rPr>
              <a:t>(Contd.)</a:t>
            </a:r>
            <a:endParaRPr lang="en-US" sz="4000" b="1" dirty="0">
              <a:effectLst/>
            </a:endParaRPr>
          </a:p>
        </p:txBody>
      </p:sp>
      <p:sp>
        <p:nvSpPr>
          <p:cNvPr id="3" name="Rectangle 2"/>
          <p:cNvSpPr/>
          <p:nvPr/>
        </p:nvSpPr>
        <p:spPr>
          <a:xfrm>
            <a:off x="127820" y="2068982"/>
            <a:ext cx="6597445" cy="5170646"/>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They are using a guest management system for building a proper marketing database and considering old-fashioned advertising. </a:t>
            </a:r>
            <a:endParaRPr lang="en-US" sz="2000" dirty="0" smtClean="0">
              <a:solidFill>
                <a:srgbClr val="000000"/>
              </a:solidFill>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customer satisfaction index score of JW Marriot is 80 in the year </a:t>
            </a:r>
            <a:r>
              <a:rPr lang="en-US" sz="2000" dirty="0" smtClean="0">
                <a:latin typeface="Times New Roman" panose="02020603050405020304" pitchFamily="18" charset="0"/>
                <a:cs typeface="Times New Roman" panose="02020603050405020304" pitchFamily="18" charset="0"/>
              </a:rPr>
              <a:t>2023</a:t>
            </a:r>
          </a:p>
          <a:p>
            <a:pPr marL="342900" indent="-342900" algn="just">
              <a:lnSpc>
                <a:spcPct val="150000"/>
              </a:lnSpc>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It </a:t>
            </a:r>
            <a:r>
              <a:rPr lang="en-US" sz="2000" dirty="0">
                <a:latin typeface="Times New Roman" panose="02020603050405020304" pitchFamily="18" charset="0"/>
                <a:cs typeface="Times New Roman" panose="02020603050405020304" pitchFamily="18" charset="0"/>
              </a:rPr>
              <a:t>has increased as compared to last year (Marriott International, 2023</a:t>
            </a:r>
            <a:r>
              <a:rPr lang="en-US" sz="2000" dirty="0" smtClean="0">
                <a:latin typeface="Times New Roman" panose="02020603050405020304" pitchFamily="18" charset="0"/>
                <a:cs typeface="Times New Roman" panose="02020603050405020304" pitchFamily="18" charset="0"/>
              </a:rPr>
              <a:t>).</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main three pillars of JW Marriot are based on community engagement, environment protection and marine conservation (</a:t>
            </a:r>
            <a:r>
              <a:rPr lang="en-US" sz="2000" dirty="0" err="1">
                <a:latin typeface="Times New Roman" panose="02020603050405020304" pitchFamily="18" charset="0"/>
                <a:cs typeface="Times New Roman" panose="02020603050405020304" pitchFamily="18" charset="0"/>
              </a:rPr>
              <a:t>Purwaningsih</a:t>
            </a:r>
            <a:r>
              <a:rPr lang="en-US" sz="2000" dirty="0">
                <a:latin typeface="Times New Roman" panose="02020603050405020304" pitchFamily="18" charset="0"/>
                <a:cs typeface="Times New Roman" panose="02020603050405020304" pitchFamily="18" charset="0"/>
              </a:rPr>
              <a:t>, 2019</a:t>
            </a:r>
            <a:r>
              <a:rPr lang="en-US" sz="2000" dirty="0" smtClean="0">
                <a:latin typeface="Times New Roman" panose="02020603050405020304" pitchFamily="18" charset="0"/>
                <a:cs typeface="Times New Roman" panose="02020603050405020304" pitchFamily="18" charset="0"/>
              </a:rPr>
              <a:t>).</a:t>
            </a: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0134600" y="0"/>
            <a:ext cx="2057400" cy="1228725"/>
          </a:xfrm>
          <a:prstGeom prst="rect">
            <a:avLst/>
          </a:prstGeom>
        </p:spPr>
      </p:pic>
      <p:pic>
        <p:nvPicPr>
          <p:cNvPr id="5" name="Picture 4"/>
          <p:cNvPicPr>
            <a:picLocks noChangeAspect="1"/>
          </p:cNvPicPr>
          <p:nvPr/>
        </p:nvPicPr>
        <p:blipFill>
          <a:blip r:embed="rId4"/>
          <a:stretch>
            <a:fillRect/>
          </a:stretch>
        </p:blipFill>
        <p:spPr>
          <a:xfrm>
            <a:off x="6902245" y="2183529"/>
            <a:ext cx="5110777" cy="22262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p:cNvPicPr>
            <a:picLocks noChangeAspect="1"/>
          </p:cNvPicPr>
          <p:nvPr/>
        </p:nvPicPr>
        <p:blipFill>
          <a:blip r:embed="rId5"/>
          <a:stretch>
            <a:fillRect/>
          </a:stretch>
        </p:blipFill>
        <p:spPr>
          <a:xfrm>
            <a:off x="6902245" y="4654305"/>
            <a:ext cx="5110777" cy="20709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383194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26672" y="0"/>
            <a:ext cx="2637260" cy="707886"/>
          </a:xfrm>
          <a:prstGeom prst="rect">
            <a:avLst/>
          </a:prstGeom>
        </p:spPr>
        <p:txBody>
          <a:bodyPr wrap="none">
            <a:spAutoFit/>
          </a:bodyPr>
          <a:lstStyle/>
          <a:p>
            <a:pPr algn="ctr"/>
            <a:r>
              <a:rPr lang="en-IN" sz="4000" b="1" dirty="0">
                <a:solidFill>
                  <a:srgbClr val="000000"/>
                </a:solidFill>
                <a:latin typeface="Times New Roman" panose="02020603050405020304" pitchFamily="18" charset="0"/>
              </a:rPr>
              <a:t>Conclusion</a:t>
            </a:r>
            <a:endParaRPr lang="en-GB" sz="4000" dirty="0"/>
          </a:p>
        </p:txBody>
      </p:sp>
      <p:sp>
        <p:nvSpPr>
          <p:cNvPr id="3" name="Rectangle 2"/>
          <p:cNvSpPr/>
          <p:nvPr/>
        </p:nvSpPr>
        <p:spPr>
          <a:xfrm>
            <a:off x="651390" y="1707124"/>
            <a:ext cx="4938249" cy="424731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solidFill>
                  <a:srgbClr val="000000"/>
                </a:solidFill>
                <a:latin typeface="Times New Roman" panose="02020603050405020304" pitchFamily="18" charset="0"/>
                <a:cs typeface="Times New Roman" panose="02020603050405020304" pitchFamily="18" charset="0"/>
              </a:rPr>
              <a:t>JW Marriot is based on delivering customers with an enjoyable experience </a:t>
            </a:r>
            <a:endParaRPr lang="en-US" sz="2000" dirty="0" smtClean="0">
              <a:solidFill>
                <a:srgbClr val="000000"/>
              </a:solidFill>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smtClean="0">
                <a:solidFill>
                  <a:srgbClr val="000000"/>
                </a:solidFill>
                <a:latin typeface="Times New Roman" panose="02020603050405020304" pitchFamily="18" charset="0"/>
                <a:cs typeface="Times New Roman" panose="02020603050405020304" pitchFamily="18" charset="0"/>
              </a:rPr>
              <a:t>It is delivering </a:t>
            </a:r>
            <a:r>
              <a:rPr lang="en-US" sz="2000" dirty="0">
                <a:solidFill>
                  <a:srgbClr val="000000"/>
                </a:solidFill>
                <a:latin typeface="Times New Roman" panose="02020603050405020304" pitchFamily="18" charset="0"/>
                <a:cs typeface="Times New Roman" panose="02020603050405020304" pitchFamily="18" charset="0"/>
              </a:rPr>
              <a:t>sports facilities, spa industry, and event venues. </a:t>
            </a:r>
            <a:endParaRPr lang="en-US" sz="20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They are implementing email marketing to capture more guests. </a:t>
            </a:r>
            <a:endParaRPr lang="en-US" sz="2000" dirty="0" smtClean="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Target customers of JW Marriot and their nature and scope have been discussed in this research study.</a:t>
            </a:r>
            <a:endParaRPr lang="en-GB"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0134600" y="0"/>
            <a:ext cx="2057400" cy="1228725"/>
          </a:xfrm>
          <a:prstGeom prst="rect">
            <a:avLst/>
          </a:prstGeom>
        </p:spPr>
      </p:pic>
      <p:pic>
        <p:nvPicPr>
          <p:cNvPr id="6" name="Picture 5"/>
          <p:cNvPicPr>
            <a:picLocks noChangeAspect="1"/>
          </p:cNvPicPr>
          <p:nvPr/>
        </p:nvPicPr>
        <p:blipFill>
          <a:blip r:embed="rId4"/>
          <a:stretch>
            <a:fillRect/>
          </a:stretch>
        </p:blipFill>
        <p:spPr>
          <a:xfrm>
            <a:off x="6158374" y="1717264"/>
            <a:ext cx="5773071" cy="48015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 xmlns:p14="http://schemas.microsoft.com/office/powerpoint/2010/main" val="2863883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134600" y="0"/>
            <a:ext cx="2057400" cy="1228725"/>
          </a:xfrm>
          <a:prstGeom prst="rect">
            <a:avLst/>
          </a:prstGeom>
        </p:spPr>
      </p:pic>
      <p:sp>
        <p:nvSpPr>
          <p:cNvPr id="4" name="Rectangle 3"/>
          <p:cNvSpPr/>
          <p:nvPr/>
        </p:nvSpPr>
        <p:spPr>
          <a:xfrm>
            <a:off x="4408039" y="0"/>
            <a:ext cx="2568652" cy="707886"/>
          </a:xfrm>
          <a:prstGeom prst="rect">
            <a:avLst/>
          </a:prstGeom>
        </p:spPr>
        <p:txBody>
          <a:bodyPr wrap="none">
            <a:spAutoFit/>
          </a:bodyPr>
          <a:lstStyle/>
          <a:p>
            <a:pPr algn="just"/>
            <a:r>
              <a:rPr lang="en-IN" sz="4000" b="1" dirty="0">
                <a:solidFill>
                  <a:srgbClr val="000000"/>
                </a:solidFill>
                <a:latin typeface="Times New Roman" panose="02020603050405020304" pitchFamily="18" charset="0"/>
              </a:rPr>
              <a:t>References</a:t>
            </a:r>
            <a:endParaRPr lang="en-IN" sz="4000" b="1" dirty="0"/>
          </a:p>
        </p:txBody>
      </p:sp>
      <p:sp>
        <p:nvSpPr>
          <p:cNvPr id="5" name="Rectangle 4"/>
          <p:cNvSpPr/>
          <p:nvPr/>
        </p:nvSpPr>
        <p:spPr>
          <a:xfrm>
            <a:off x="319547" y="1106092"/>
            <a:ext cx="11361175" cy="5568640"/>
          </a:xfrm>
          <a:prstGeom prst="rect">
            <a:avLst/>
          </a:prstGeom>
        </p:spPr>
        <p:txBody>
          <a:bodyPr wrap="square">
            <a:spAutoFit/>
          </a:bodyPr>
          <a:lstStyle/>
          <a:p>
            <a:pPr algn="just">
              <a:lnSpc>
                <a:spcPct val="150000"/>
              </a:lnSpc>
              <a:spcAft>
                <a:spcPts val="1200"/>
              </a:spcAft>
            </a:pPr>
            <a:r>
              <a:rPr lang="en-IN" sz="1050" dirty="0" err="1">
                <a:solidFill>
                  <a:srgbClr val="000000"/>
                </a:solidFill>
                <a:latin typeface="Times New Roman" panose="02020603050405020304" pitchFamily="18" charset="0"/>
                <a:ea typeface="Times New Roman" panose="02020603050405020304" pitchFamily="18" charset="0"/>
              </a:rPr>
              <a:t>Abdou</a:t>
            </a:r>
            <a:r>
              <a:rPr lang="en-IN" sz="1050" dirty="0">
                <a:solidFill>
                  <a:srgbClr val="000000"/>
                </a:solidFill>
                <a:latin typeface="Times New Roman" panose="02020603050405020304" pitchFamily="18" charset="0"/>
                <a:ea typeface="Times New Roman" panose="02020603050405020304" pitchFamily="18" charset="0"/>
              </a:rPr>
              <a:t>, A.H., Hassan, T.H. and El </a:t>
            </a:r>
            <a:r>
              <a:rPr lang="en-IN" sz="1050" dirty="0" err="1">
                <a:solidFill>
                  <a:srgbClr val="000000"/>
                </a:solidFill>
                <a:latin typeface="Times New Roman" panose="02020603050405020304" pitchFamily="18" charset="0"/>
                <a:ea typeface="Times New Roman" panose="02020603050405020304" pitchFamily="18" charset="0"/>
              </a:rPr>
              <a:t>Dief</a:t>
            </a:r>
            <a:r>
              <a:rPr lang="en-IN" sz="1050" dirty="0">
                <a:solidFill>
                  <a:srgbClr val="000000"/>
                </a:solidFill>
                <a:latin typeface="Times New Roman" panose="02020603050405020304" pitchFamily="18" charset="0"/>
                <a:ea typeface="Times New Roman" panose="02020603050405020304" pitchFamily="18" charset="0"/>
              </a:rPr>
              <a:t>, M.M., 2020. A description of green hotel practices and their role in achieving sustainable development. </a:t>
            </a:r>
            <a:r>
              <a:rPr lang="en-IN" sz="1050" i="1" dirty="0">
                <a:latin typeface="Times New Roman" panose="02020603050405020304" pitchFamily="18" charset="0"/>
                <a:ea typeface="Times New Roman" panose="02020603050405020304" pitchFamily="18" charset="0"/>
              </a:rPr>
              <a:t>Sustainability</a:t>
            </a:r>
            <a:r>
              <a:rPr lang="en-IN" sz="1050" dirty="0">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12</a:t>
            </a:r>
            <a:r>
              <a:rPr lang="en-IN" sz="1050" dirty="0">
                <a:latin typeface="Times New Roman" panose="02020603050405020304" pitchFamily="18" charset="0"/>
                <a:ea typeface="Times New Roman" panose="02020603050405020304" pitchFamily="18" charset="0"/>
              </a:rPr>
              <a:t>(22), p.9624.</a:t>
            </a:r>
          </a:p>
          <a:p>
            <a:pPr algn="just">
              <a:lnSpc>
                <a:spcPct val="150000"/>
              </a:lnSpc>
              <a:spcAft>
                <a:spcPts val="1200"/>
              </a:spcAft>
            </a:pPr>
            <a:r>
              <a:rPr lang="en-IN" sz="1050" dirty="0">
                <a:solidFill>
                  <a:srgbClr val="000000"/>
                </a:solidFill>
                <a:latin typeface="Times New Roman" panose="02020603050405020304" pitchFamily="18" charset="0"/>
                <a:ea typeface="Times New Roman" panose="02020603050405020304" pitchFamily="18" charset="0"/>
              </a:rPr>
              <a:t>Al-</a:t>
            </a:r>
            <a:r>
              <a:rPr lang="en-IN" sz="1050" dirty="0" err="1">
                <a:solidFill>
                  <a:srgbClr val="000000"/>
                </a:solidFill>
                <a:latin typeface="Times New Roman" panose="02020603050405020304" pitchFamily="18" charset="0"/>
                <a:ea typeface="Times New Roman" panose="02020603050405020304" pitchFamily="18" charset="0"/>
              </a:rPr>
              <a:t>Shidhani</a:t>
            </a:r>
            <a:r>
              <a:rPr lang="en-IN" sz="1050" dirty="0">
                <a:solidFill>
                  <a:srgbClr val="000000"/>
                </a:solidFill>
                <a:latin typeface="Times New Roman" panose="02020603050405020304" pitchFamily="18" charset="0"/>
                <a:ea typeface="Times New Roman" panose="02020603050405020304" pitchFamily="18" charset="0"/>
              </a:rPr>
              <a:t>, S.S.S. and </a:t>
            </a:r>
            <a:r>
              <a:rPr lang="en-IN" sz="1050" dirty="0" err="1">
                <a:solidFill>
                  <a:srgbClr val="000000"/>
                </a:solidFill>
                <a:latin typeface="Times New Roman" panose="02020603050405020304" pitchFamily="18" charset="0"/>
                <a:ea typeface="Times New Roman" panose="02020603050405020304" pitchFamily="18" charset="0"/>
              </a:rPr>
              <a:t>Tumati</a:t>
            </a:r>
            <a:r>
              <a:rPr lang="en-IN" sz="1050" dirty="0">
                <a:solidFill>
                  <a:srgbClr val="000000"/>
                </a:solidFill>
                <a:latin typeface="Times New Roman" panose="02020603050405020304" pitchFamily="18" charset="0"/>
                <a:ea typeface="Times New Roman" panose="02020603050405020304" pitchFamily="18" charset="0"/>
              </a:rPr>
              <a:t>, R., 2021. The Impact of Service Quality on Customer Satisfaction and Loyalty in Luxury Hotels in Muscat. </a:t>
            </a:r>
            <a:r>
              <a:rPr lang="en-IN" sz="1050" i="1" dirty="0">
                <a:latin typeface="Times New Roman" panose="02020603050405020304" pitchFamily="18" charset="0"/>
                <a:ea typeface="Times New Roman" panose="02020603050405020304" pitchFamily="18" charset="0"/>
              </a:rPr>
              <a:t>Global Business &amp; Management Research</a:t>
            </a:r>
            <a:r>
              <a:rPr lang="en-IN" sz="1050" dirty="0">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13</a:t>
            </a:r>
            <a:r>
              <a:rPr lang="en-IN" sz="1050" dirty="0">
                <a:latin typeface="Times New Roman" panose="02020603050405020304" pitchFamily="18" charset="0"/>
                <a:ea typeface="Times New Roman" panose="02020603050405020304" pitchFamily="18" charset="0"/>
              </a:rPr>
              <a:t>(3).</a:t>
            </a:r>
          </a:p>
          <a:p>
            <a:pPr algn="just">
              <a:lnSpc>
                <a:spcPct val="150000"/>
              </a:lnSpc>
              <a:spcAft>
                <a:spcPts val="1200"/>
              </a:spcAft>
            </a:pPr>
            <a:r>
              <a:rPr lang="en-IN" sz="1050" dirty="0" err="1">
                <a:solidFill>
                  <a:srgbClr val="000000"/>
                </a:solidFill>
                <a:latin typeface="Times New Roman" panose="02020603050405020304" pitchFamily="18" charset="0"/>
                <a:ea typeface="Times New Roman" panose="02020603050405020304" pitchFamily="18" charset="0"/>
              </a:rPr>
              <a:t>Harnjo</a:t>
            </a:r>
            <a:r>
              <a:rPr lang="en-IN" sz="1050" dirty="0">
                <a:solidFill>
                  <a:srgbClr val="000000"/>
                </a:solidFill>
                <a:latin typeface="Times New Roman" panose="02020603050405020304" pitchFamily="18" charset="0"/>
                <a:ea typeface="Times New Roman" panose="02020603050405020304" pitchFamily="18" charset="0"/>
              </a:rPr>
              <a:t>, E., Rudy, R., </a:t>
            </a:r>
            <a:r>
              <a:rPr lang="en-IN" sz="1050" dirty="0" err="1">
                <a:solidFill>
                  <a:srgbClr val="000000"/>
                </a:solidFill>
                <a:latin typeface="Times New Roman" panose="02020603050405020304" pitchFamily="18" charset="0"/>
                <a:ea typeface="Times New Roman" panose="02020603050405020304" pitchFamily="18" charset="0"/>
              </a:rPr>
              <a:t>Simamora</a:t>
            </a:r>
            <a:r>
              <a:rPr lang="en-IN" sz="1050" dirty="0">
                <a:solidFill>
                  <a:srgbClr val="000000"/>
                </a:solidFill>
                <a:latin typeface="Times New Roman" panose="02020603050405020304" pitchFamily="18" charset="0"/>
                <a:ea typeface="Times New Roman" panose="02020603050405020304" pitchFamily="18" charset="0"/>
              </a:rPr>
              <a:t>, J., </a:t>
            </a:r>
            <a:r>
              <a:rPr lang="en-IN" sz="1050" dirty="0" err="1">
                <a:solidFill>
                  <a:srgbClr val="000000"/>
                </a:solidFill>
                <a:latin typeface="Times New Roman" panose="02020603050405020304" pitchFamily="18" charset="0"/>
                <a:ea typeface="Times New Roman" panose="02020603050405020304" pitchFamily="18" charset="0"/>
              </a:rPr>
              <a:t>Hutabarat</a:t>
            </a:r>
            <a:r>
              <a:rPr lang="en-IN" sz="1050" dirty="0">
                <a:solidFill>
                  <a:srgbClr val="000000"/>
                </a:solidFill>
                <a:latin typeface="Times New Roman" panose="02020603050405020304" pitchFamily="18" charset="0"/>
                <a:ea typeface="Times New Roman" panose="02020603050405020304" pitchFamily="18" charset="0"/>
              </a:rPr>
              <a:t>, L.R. and Juliana, J., 2021. Identifying customer </a:t>
            </a:r>
            <a:r>
              <a:rPr lang="en-IN" sz="1050" dirty="0" err="1">
                <a:solidFill>
                  <a:srgbClr val="000000"/>
                </a:solidFill>
                <a:latin typeface="Times New Roman" panose="02020603050405020304" pitchFamily="18" charset="0"/>
                <a:ea typeface="Times New Roman" panose="02020603050405020304" pitchFamily="18" charset="0"/>
              </a:rPr>
              <a:t>behavior</a:t>
            </a:r>
            <a:r>
              <a:rPr lang="en-IN" sz="1050" dirty="0">
                <a:solidFill>
                  <a:srgbClr val="000000"/>
                </a:solidFill>
                <a:latin typeface="Times New Roman" panose="02020603050405020304" pitchFamily="18" charset="0"/>
                <a:ea typeface="Times New Roman" panose="02020603050405020304" pitchFamily="18" charset="0"/>
              </a:rPr>
              <a:t> in hospitality to deliver quality service and customer satisfaction. </a:t>
            </a:r>
            <a:r>
              <a:rPr lang="en-IN" sz="1050" i="1" dirty="0">
                <a:latin typeface="Times New Roman" panose="02020603050405020304" pitchFamily="18" charset="0"/>
                <a:ea typeface="Times New Roman" panose="02020603050405020304" pitchFamily="18" charset="0"/>
              </a:rPr>
              <a:t>Journal Of Industrial Engineering &amp; Management Research</a:t>
            </a:r>
            <a:r>
              <a:rPr lang="en-IN" sz="1050" dirty="0">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2</a:t>
            </a:r>
            <a:r>
              <a:rPr lang="en-IN" sz="1050" dirty="0">
                <a:latin typeface="Times New Roman" panose="02020603050405020304" pitchFamily="18" charset="0"/>
                <a:ea typeface="Times New Roman" panose="02020603050405020304" pitchFamily="18" charset="0"/>
              </a:rPr>
              <a:t>(4), pp.107-113.</a:t>
            </a:r>
          </a:p>
          <a:p>
            <a:pPr algn="just">
              <a:lnSpc>
                <a:spcPct val="150000"/>
              </a:lnSpc>
              <a:spcAft>
                <a:spcPts val="1200"/>
              </a:spcAft>
            </a:pPr>
            <a:r>
              <a:rPr lang="en-IN" sz="1050" dirty="0">
                <a:solidFill>
                  <a:srgbClr val="000000"/>
                </a:solidFill>
                <a:latin typeface="Times New Roman" panose="02020603050405020304" pitchFamily="18" charset="0"/>
                <a:ea typeface="Times New Roman" panose="02020603050405020304" pitchFamily="18" charset="0"/>
              </a:rPr>
              <a:t>Lim, H.W. and </a:t>
            </a:r>
            <a:r>
              <a:rPr lang="en-IN" sz="1050" dirty="0" err="1">
                <a:solidFill>
                  <a:srgbClr val="000000"/>
                </a:solidFill>
                <a:latin typeface="Times New Roman" panose="02020603050405020304" pitchFamily="18" charset="0"/>
                <a:ea typeface="Times New Roman" panose="02020603050405020304" pitchFamily="18" charset="0"/>
              </a:rPr>
              <a:t>Seo</a:t>
            </a:r>
            <a:r>
              <a:rPr lang="en-IN" sz="1050" dirty="0">
                <a:solidFill>
                  <a:srgbClr val="000000"/>
                </a:solidFill>
                <a:latin typeface="Times New Roman" panose="02020603050405020304" pitchFamily="18" charset="0"/>
                <a:ea typeface="Times New Roman" panose="02020603050405020304" pitchFamily="18" charset="0"/>
              </a:rPr>
              <a:t>, D.S., 2021. Improvement Strategy According to the Change of Hotel Environment. </a:t>
            </a:r>
            <a:r>
              <a:rPr lang="en-IN" sz="1050" i="1" dirty="0">
                <a:latin typeface="Times New Roman" panose="02020603050405020304" pitchFamily="18" charset="0"/>
                <a:ea typeface="Times New Roman" panose="02020603050405020304" pitchFamily="18" charset="0"/>
              </a:rPr>
              <a:t>International Journal of Advanced Culture Technology</a:t>
            </a:r>
            <a:r>
              <a:rPr lang="en-IN" sz="1050" dirty="0">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9</a:t>
            </a:r>
            <a:r>
              <a:rPr lang="en-IN" sz="1050" dirty="0">
                <a:latin typeface="Times New Roman" panose="02020603050405020304" pitchFamily="18" charset="0"/>
                <a:ea typeface="Times New Roman" panose="02020603050405020304" pitchFamily="18" charset="0"/>
              </a:rPr>
              <a:t>(2), pp.72-79.</a:t>
            </a:r>
          </a:p>
          <a:p>
            <a:pPr algn="just">
              <a:lnSpc>
                <a:spcPct val="150000"/>
              </a:lnSpc>
              <a:spcAft>
                <a:spcPts val="1200"/>
              </a:spcAft>
            </a:pPr>
            <a:r>
              <a:rPr lang="en-IN" sz="1050" dirty="0">
                <a:solidFill>
                  <a:srgbClr val="000000"/>
                </a:solidFill>
                <a:latin typeface="Times New Roman" panose="02020603050405020304" pitchFamily="18" charset="0"/>
                <a:ea typeface="Times New Roman" panose="02020603050405020304" pitchFamily="18" charset="0"/>
              </a:rPr>
              <a:t>Luo, X. and Pan, Y., 2021. A Study on the customer experience design through </a:t>
            </a:r>
            <a:r>
              <a:rPr lang="en-IN" sz="1050" dirty="0" err="1">
                <a:solidFill>
                  <a:srgbClr val="000000"/>
                </a:solidFill>
                <a:latin typeface="Times New Roman" panose="02020603050405020304" pitchFamily="18" charset="0"/>
                <a:ea typeface="Times New Roman" panose="02020603050405020304" pitchFamily="18" charset="0"/>
              </a:rPr>
              <a:t>analyzing</a:t>
            </a:r>
            <a:r>
              <a:rPr lang="en-IN" sz="1050" dirty="0">
                <a:solidFill>
                  <a:srgbClr val="000000"/>
                </a:solidFill>
                <a:latin typeface="Times New Roman" panose="02020603050405020304" pitchFamily="18" charset="0"/>
                <a:ea typeface="Times New Roman" panose="02020603050405020304" pitchFamily="18" charset="0"/>
              </a:rPr>
              <a:t> smart hotels in China. </a:t>
            </a:r>
            <a:r>
              <a:rPr lang="en-IN" sz="1050" i="1" dirty="0">
                <a:latin typeface="Times New Roman" panose="02020603050405020304" pitchFamily="18" charset="0"/>
                <a:ea typeface="Times New Roman" panose="02020603050405020304" pitchFamily="18" charset="0"/>
              </a:rPr>
              <a:t>Journal of the Korea Convergence Society</a:t>
            </a:r>
            <a:r>
              <a:rPr lang="en-IN" sz="1050" dirty="0">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12</a:t>
            </a:r>
            <a:r>
              <a:rPr lang="en-IN" sz="1050" dirty="0">
                <a:latin typeface="Times New Roman" panose="02020603050405020304" pitchFamily="18" charset="0"/>
                <a:ea typeface="Times New Roman" panose="02020603050405020304" pitchFamily="18" charset="0"/>
              </a:rPr>
              <a:t>(3), pp.115-124.</a:t>
            </a:r>
          </a:p>
          <a:p>
            <a:pPr algn="just">
              <a:lnSpc>
                <a:spcPct val="150000"/>
              </a:lnSpc>
              <a:spcAft>
                <a:spcPts val="1200"/>
              </a:spcAft>
            </a:pPr>
            <a:r>
              <a:rPr lang="en-IN" sz="1050" dirty="0">
                <a:solidFill>
                  <a:srgbClr val="000000"/>
                </a:solidFill>
                <a:latin typeface="Times New Roman" panose="02020603050405020304" pitchFamily="18" charset="0"/>
                <a:ea typeface="Times New Roman" panose="02020603050405020304" pitchFamily="18" charset="0"/>
              </a:rPr>
              <a:t>Marriott International, 2023. </a:t>
            </a:r>
            <a:r>
              <a:rPr lang="en-IN" sz="1050" i="1" dirty="0">
                <a:solidFill>
                  <a:srgbClr val="000000"/>
                </a:solidFill>
                <a:latin typeface="Times New Roman" panose="02020603050405020304" pitchFamily="18" charset="0"/>
                <a:ea typeface="Times New Roman" panose="02020603050405020304" pitchFamily="18" charset="0"/>
              </a:rPr>
              <a:t>JW Marriott | Marriott News </a:t>
            </a:r>
            <a:r>
              <a:rPr lang="en-IN" sz="1050" i="1" dirty="0" err="1">
                <a:solidFill>
                  <a:srgbClr val="000000"/>
                </a:solidFill>
                <a:latin typeface="Times New Roman" panose="02020603050405020304" pitchFamily="18" charset="0"/>
                <a:ea typeface="Times New Roman" panose="02020603050405020304" pitchFamily="18" charset="0"/>
              </a:rPr>
              <a:t>Center</a:t>
            </a:r>
            <a:r>
              <a:rPr lang="en-IN" sz="1050" dirty="0">
                <a:solidFill>
                  <a:srgbClr val="000000"/>
                </a:solidFill>
                <a:latin typeface="Times New Roman" panose="02020603050405020304" pitchFamily="18" charset="0"/>
                <a:ea typeface="Times New Roman" panose="02020603050405020304" pitchFamily="18" charset="0"/>
              </a:rPr>
              <a:t>. [online] Available at: https://news.marriott.com/brands/jw-marriott/#:~:text=Brand%20Profile%3A%20JW%20Marriott%20is [Accessed 6 Oct. 2023].</a:t>
            </a:r>
            <a:endParaRPr lang="en-IN" sz="1050" dirty="0">
              <a:latin typeface="Times New Roman" panose="02020603050405020304" pitchFamily="18" charset="0"/>
              <a:ea typeface="Times New Roman" panose="02020603050405020304" pitchFamily="18" charset="0"/>
            </a:endParaRPr>
          </a:p>
          <a:p>
            <a:pPr algn="just">
              <a:lnSpc>
                <a:spcPct val="150000"/>
              </a:lnSpc>
              <a:spcAft>
                <a:spcPts val="1200"/>
              </a:spcAft>
            </a:pPr>
            <a:r>
              <a:rPr lang="en-IN" sz="1050" dirty="0" err="1">
                <a:solidFill>
                  <a:srgbClr val="000000"/>
                </a:solidFill>
                <a:latin typeface="Times New Roman" panose="02020603050405020304" pitchFamily="18" charset="0"/>
                <a:ea typeface="Times New Roman" panose="02020603050405020304" pitchFamily="18" charset="0"/>
              </a:rPr>
              <a:t>Purwaningsih</a:t>
            </a:r>
            <a:r>
              <a:rPr lang="en-IN" sz="1050" dirty="0">
                <a:solidFill>
                  <a:srgbClr val="000000"/>
                </a:solidFill>
                <a:latin typeface="Times New Roman" panose="02020603050405020304" pitchFamily="18" charset="0"/>
                <a:ea typeface="Times New Roman" panose="02020603050405020304" pitchFamily="18" charset="0"/>
              </a:rPr>
              <a:t>, L., 2019. A Critical Discourse Analysis of The Former President of the Republic of Indonesia (</a:t>
            </a:r>
            <a:r>
              <a:rPr lang="en-IN" sz="1050" dirty="0" err="1">
                <a:solidFill>
                  <a:srgbClr val="000000"/>
                </a:solidFill>
                <a:latin typeface="Times New Roman" panose="02020603050405020304" pitchFamily="18" charset="0"/>
                <a:ea typeface="Times New Roman" panose="02020603050405020304" pitchFamily="18" charset="0"/>
              </a:rPr>
              <a:t>Susilo</a:t>
            </a:r>
            <a:r>
              <a:rPr lang="en-IN" sz="1050" dirty="0">
                <a:solidFill>
                  <a:srgbClr val="000000"/>
                </a:solidFill>
                <a:latin typeface="Times New Roman" panose="02020603050405020304" pitchFamily="18" charset="0"/>
                <a:ea typeface="Times New Roman" panose="02020603050405020304" pitchFamily="18" charset="0"/>
              </a:rPr>
              <a:t> </a:t>
            </a:r>
            <a:r>
              <a:rPr lang="en-IN" sz="1050" dirty="0" err="1">
                <a:solidFill>
                  <a:srgbClr val="000000"/>
                </a:solidFill>
                <a:latin typeface="Times New Roman" panose="02020603050405020304" pitchFamily="18" charset="0"/>
                <a:ea typeface="Times New Roman" panose="02020603050405020304" pitchFamily="18" charset="0"/>
              </a:rPr>
              <a:t>Bambang</a:t>
            </a:r>
            <a:r>
              <a:rPr lang="en-IN" sz="1050" dirty="0">
                <a:solidFill>
                  <a:srgbClr val="000000"/>
                </a:solidFill>
                <a:latin typeface="Times New Roman" panose="02020603050405020304" pitchFamily="18" charset="0"/>
                <a:ea typeface="Times New Roman" panose="02020603050405020304" pitchFamily="18" charset="0"/>
              </a:rPr>
              <a:t> </a:t>
            </a:r>
            <a:r>
              <a:rPr lang="en-IN" sz="1050" dirty="0" err="1">
                <a:solidFill>
                  <a:srgbClr val="000000"/>
                </a:solidFill>
                <a:latin typeface="Times New Roman" panose="02020603050405020304" pitchFamily="18" charset="0"/>
                <a:ea typeface="Times New Roman" panose="02020603050405020304" pitchFamily="18" charset="0"/>
              </a:rPr>
              <a:t>Yudhoyono</a:t>
            </a:r>
            <a:r>
              <a:rPr lang="en-IN" sz="1050" dirty="0">
                <a:solidFill>
                  <a:srgbClr val="000000"/>
                </a:solidFill>
                <a:latin typeface="Times New Roman" panose="02020603050405020304" pitchFamily="18" charset="0"/>
                <a:ea typeface="Times New Roman" panose="02020603050405020304" pitchFamily="18" charset="0"/>
              </a:rPr>
              <a:t>) reporting of the bombings at JW Marriott and Ritz Carlton Mega </a:t>
            </a:r>
            <a:r>
              <a:rPr lang="en-IN" sz="1050" dirty="0" err="1">
                <a:solidFill>
                  <a:srgbClr val="000000"/>
                </a:solidFill>
                <a:latin typeface="Times New Roman" panose="02020603050405020304" pitchFamily="18" charset="0"/>
                <a:ea typeface="Times New Roman" panose="02020603050405020304" pitchFamily="18" charset="0"/>
              </a:rPr>
              <a:t>Kuningan</a:t>
            </a:r>
            <a:r>
              <a:rPr lang="en-IN" sz="1050" dirty="0">
                <a:solidFill>
                  <a:srgbClr val="000000"/>
                </a:solidFill>
                <a:latin typeface="Times New Roman" panose="02020603050405020304" pitchFamily="18" charset="0"/>
                <a:ea typeface="Times New Roman" panose="02020603050405020304" pitchFamily="18" charset="0"/>
              </a:rPr>
              <a:t> Jakarta in 2009 by using Van </a:t>
            </a:r>
            <a:r>
              <a:rPr lang="en-IN" sz="1050" dirty="0" err="1">
                <a:solidFill>
                  <a:srgbClr val="000000"/>
                </a:solidFill>
                <a:latin typeface="Times New Roman" panose="02020603050405020304" pitchFamily="18" charset="0"/>
                <a:ea typeface="Times New Roman" panose="02020603050405020304" pitchFamily="18" charset="0"/>
              </a:rPr>
              <a:t>Dijk</a:t>
            </a:r>
            <a:r>
              <a:rPr lang="en-IN" sz="1050" dirty="0">
                <a:solidFill>
                  <a:srgbClr val="000000"/>
                </a:solidFill>
                <a:latin typeface="Times New Roman" panose="02020603050405020304" pitchFamily="18" charset="0"/>
                <a:ea typeface="Times New Roman" panose="02020603050405020304" pitchFamily="18" charset="0"/>
              </a:rPr>
              <a:t> Theory. </a:t>
            </a:r>
            <a:r>
              <a:rPr lang="en-IN" sz="1050" i="1" dirty="0" err="1">
                <a:latin typeface="Times New Roman" panose="02020603050405020304" pitchFamily="18" charset="0"/>
                <a:ea typeface="Times New Roman" panose="02020603050405020304" pitchFamily="18" charset="0"/>
              </a:rPr>
              <a:t>Eduscotech</a:t>
            </a:r>
            <a:r>
              <a:rPr lang="en-IN" sz="1050" dirty="0">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1</a:t>
            </a:r>
            <a:r>
              <a:rPr lang="en-IN" sz="1050" dirty="0">
                <a:latin typeface="Times New Roman" panose="02020603050405020304" pitchFamily="18" charset="0"/>
                <a:ea typeface="Times New Roman" panose="02020603050405020304" pitchFamily="18" charset="0"/>
              </a:rPr>
              <a:t>(1), pp.85-107.</a:t>
            </a:r>
          </a:p>
          <a:p>
            <a:pPr algn="just">
              <a:lnSpc>
                <a:spcPct val="150000"/>
              </a:lnSpc>
              <a:spcAft>
                <a:spcPts val="1200"/>
              </a:spcAft>
            </a:pPr>
            <a:r>
              <a:rPr lang="en-IN" sz="1050" dirty="0" err="1">
                <a:solidFill>
                  <a:srgbClr val="000000"/>
                </a:solidFill>
                <a:latin typeface="Times New Roman" panose="02020603050405020304" pitchFamily="18" charset="0"/>
                <a:ea typeface="Times New Roman" panose="02020603050405020304" pitchFamily="18" charset="0"/>
              </a:rPr>
              <a:t>Rosner</a:t>
            </a:r>
            <a:r>
              <a:rPr lang="en-IN" sz="1050" dirty="0">
                <a:solidFill>
                  <a:srgbClr val="000000"/>
                </a:solidFill>
                <a:latin typeface="Times New Roman" panose="02020603050405020304" pitchFamily="18" charset="0"/>
                <a:ea typeface="Times New Roman" panose="02020603050405020304" pitchFamily="18" charset="0"/>
              </a:rPr>
              <a:t>, J., </a:t>
            </a:r>
            <a:r>
              <a:rPr lang="en-IN" sz="1050" dirty="0" err="1">
                <a:solidFill>
                  <a:srgbClr val="000000"/>
                </a:solidFill>
                <a:latin typeface="Times New Roman" panose="02020603050405020304" pitchFamily="18" charset="0"/>
                <a:ea typeface="Times New Roman" panose="02020603050405020304" pitchFamily="18" charset="0"/>
              </a:rPr>
              <a:t>Urdaneta</a:t>
            </a:r>
            <a:r>
              <a:rPr lang="en-IN" sz="1050" dirty="0">
                <a:solidFill>
                  <a:srgbClr val="000000"/>
                </a:solidFill>
                <a:latin typeface="Times New Roman" panose="02020603050405020304" pitchFamily="18" charset="0"/>
                <a:ea typeface="Times New Roman" panose="02020603050405020304" pitchFamily="18" charset="0"/>
              </a:rPr>
              <a:t>, C. and </a:t>
            </a:r>
            <a:r>
              <a:rPr lang="en-IN" sz="1050" dirty="0" err="1">
                <a:solidFill>
                  <a:srgbClr val="000000"/>
                </a:solidFill>
                <a:latin typeface="Times New Roman" panose="02020603050405020304" pitchFamily="18" charset="0"/>
                <a:ea typeface="Times New Roman" panose="02020603050405020304" pitchFamily="18" charset="0"/>
              </a:rPr>
              <a:t>Yepes</a:t>
            </a:r>
            <a:r>
              <a:rPr lang="en-IN" sz="1050" dirty="0">
                <a:solidFill>
                  <a:srgbClr val="000000"/>
                </a:solidFill>
                <a:latin typeface="Times New Roman" panose="02020603050405020304" pitchFamily="18" charset="0"/>
                <a:ea typeface="Times New Roman" panose="02020603050405020304" pitchFamily="18" charset="0"/>
              </a:rPr>
              <a:t>, M., 2019. Marriott International: Exploring and Understanding Disruption in the Hospitality Industry in South Florida Jose </a:t>
            </a:r>
            <a:r>
              <a:rPr lang="en-IN" sz="1050" dirty="0" err="1">
                <a:solidFill>
                  <a:srgbClr val="000000"/>
                </a:solidFill>
                <a:latin typeface="Times New Roman" panose="02020603050405020304" pitchFamily="18" charset="0"/>
                <a:ea typeface="Times New Roman" panose="02020603050405020304" pitchFamily="18" charset="0"/>
              </a:rPr>
              <a:t>Darsin</a:t>
            </a:r>
            <a:r>
              <a:rPr lang="en-IN" sz="1050" dirty="0">
                <a:solidFill>
                  <a:srgbClr val="000000"/>
                </a:solidFill>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Journal of Multidisciplinary Research</a:t>
            </a:r>
            <a:r>
              <a:rPr lang="en-IN" sz="1050" dirty="0">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11</a:t>
            </a:r>
            <a:r>
              <a:rPr lang="en-IN" sz="1050" dirty="0">
                <a:latin typeface="Times New Roman" panose="02020603050405020304" pitchFamily="18" charset="0"/>
                <a:ea typeface="Times New Roman" panose="02020603050405020304" pitchFamily="18" charset="0"/>
              </a:rPr>
              <a:t>(1), pp.99-117.</a:t>
            </a:r>
          </a:p>
          <a:p>
            <a:pPr algn="just">
              <a:lnSpc>
                <a:spcPct val="150000"/>
              </a:lnSpc>
              <a:spcAft>
                <a:spcPts val="1200"/>
              </a:spcAft>
            </a:pPr>
            <a:r>
              <a:rPr lang="en-IN" sz="1050" dirty="0">
                <a:solidFill>
                  <a:srgbClr val="000000"/>
                </a:solidFill>
                <a:latin typeface="Times New Roman" panose="02020603050405020304" pitchFamily="18" charset="0"/>
                <a:ea typeface="Times New Roman" panose="02020603050405020304" pitchFamily="18" charset="0"/>
              </a:rPr>
              <a:t>Ruiz Molina, M.E., </a:t>
            </a:r>
            <a:r>
              <a:rPr lang="en-IN" sz="1050" dirty="0" err="1">
                <a:solidFill>
                  <a:srgbClr val="000000"/>
                </a:solidFill>
                <a:latin typeface="Times New Roman" panose="02020603050405020304" pitchFamily="18" charset="0"/>
                <a:ea typeface="Times New Roman" panose="02020603050405020304" pitchFamily="18" charset="0"/>
              </a:rPr>
              <a:t>Belda-Miquel</a:t>
            </a:r>
            <a:r>
              <a:rPr lang="en-IN" sz="1050" dirty="0">
                <a:solidFill>
                  <a:srgbClr val="000000"/>
                </a:solidFill>
                <a:latin typeface="Times New Roman" panose="02020603050405020304" pitchFamily="18" charset="0"/>
                <a:ea typeface="Times New Roman" panose="02020603050405020304" pitchFamily="18" charset="0"/>
              </a:rPr>
              <a:t>, S., </a:t>
            </a:r>
            <a:r>
              <a:rPr lang="en-IN" sz="1050" dirty="0" err="1">
                <a:solidFill>
                  <a:srgbClr val="000000"/>
                </a:solidFill>
                <a:latin typeface="Times New Roman" panose="02020603050405020304" pitchFamily="18" charset="0"/>
                <a:ea typeface="Times New Roman" panose="02020603050405020304" pitchFamily="18" charset="0"/>
              </a:rPr>
              <a:t>Hytti</a:t>
            </a:r>
            <a:r>
              <a:rPr lang="en-IN" sz="1050" dirty="0">
                <a:solidFill>
                  <a:srgbClr val="000000"/>
                </a:solidFill>
                <a:latin typeface="Times New Roman" panose="02020603050405020304" pitchFamily="18" charset="0"/>
                <a:ea typeface="Times New Roman" panose="02020603050405020304" pitchFamily="18" charset="0"/>
              </a:rPr>
              <a:t>, A. and Gil-</a:t>
            </a:r>
            <a:r>
              <a:rPr lang="en-IN" sz="1050" dirty="0" err="1">
                <a:solidFill>
                  <a:srgbClr val="000000"/>
                </a:solidFill>
                <a:latin typeface="Times New Roman" panose="02020603050405020304" pitchFamily="18" charset="0"/>
                <a:ea typeface="Times New Roman" panose="02020603050405020304" pitchFamily="18" charset="0"/>
              </a:rPr>
              <a:t>Saura</a:t>
            </a:r>
            <a:r>
              <a:rPr lang="en-IN" sz="1050" dirty="0">
                <a:solidFill>
                  <a:srgbClr val="000000"/>
                </a:solidFill>
                <a:latin typeface="Times New Roman" panose="02020603050405020304" pitchFamily="18" charset="0"/>
                <a:ea typeface="Times New Roman" panose="02020603050405020304" pitchFamily="18" charset="0"/>
              </a:rPr>
              <a:t>, I., 2022. Addressing sustainable food management in hotels: proposing a framework and examining hotel groups. </a:t>
            </a:r>
            <a:r>
              <a:rPr lang="en-IN" sz="1050" i="1" dirty="0">
                <a:latin typeface="Times New Roman" panose="02020603050405020304" pitchFamily="18" charset="0"/>
                <a:ea typeface="Times New Roman" panose="02020603050405020304" pitchFamily="18" charset="0"/>
              </a:rPr>
              <a:t>British Food Journal</a:t>
            </a:r>
            <a:r>
              <a:rPr lang="en-IN" sz="1050" dirty="0">
                <a:latin typeface="Times New Roman" panose="02020603050405020304" pitchFamily="18" charset="0"/>
                <a:ea typeface="Times New Roman" panose="02020603050405020304" pitchFamily="18" charset="0"/>
              </a:rPr>
              <a:t>, </a:t>
            </a:r>
            <a:r>
              <a:rPr lang="en-IN" sz="1050" i="1" dirty="0">
                <a:latin typeface="Times New Roman" panose="02020603050405020304" pitchFamily="18" charset="0"/>
                <a:ea typeface="Times New Roman" panose="02020603050405020304" pitchFamily="18" charset="0"/>
              </a:rPr>
              <a:t>124</a:t>
            </a:r>
            <a:r>
              <a:rPr lang="en-IN" sz="1050" dirty="0">
                <a:latin typeface="Times New Roman" panose="02020603050405020304" pitchFamily="18" charset="0"/>
                <a:ea typeface="Times New Roman" panose="02020603050405020304" pitchFamily="18" charset="0"/>
              </a:rPr>
              <a:t>(2), pp.462-492.</a:t>
            </a:r>
          </a:p>
          <a:p>
            <a:pPr algn="just">
              <a:lnSpc>
                <a:spcPct val="150000"/>
              </a:lnSpc>
              <a:spcAft>
                <a:spcPts val="0"/>
              </a:spcAft>
            </a:pPr>
            <a:r>
              <a:rPr lang="en-IN" sz="1050" dirty="0" err="1">
                <a:solidFill>
                  <a:srgbClr val="000000"/>
                </a:solidFill>
                <a:latin typeface="Times New Roman" panose="02020603050405020304" pitchFamily="18" charset="0"/>
                <a:ea typeface="Times New Roman" panose="02020603050405020304" pitchFamily="18" charset="0"/>
              </a:rPr>
              <a:t>Soloman</a:t>
            </a:r>
            <a:r>
              <a:rPr lang="en-IN" sz="1050" dirty="0">
                <a:solidFill>
                  <a:srgbClr val="000000"/>
                </a:solidFill>
                <a:latin typeface="Times New Roman" panose="02020603050405020304" pitchFamily="18" charset="0"/>
                <a:ea typeface="Times New Roman" panose="02020603050405020304" pitchFamily="18" charset="0"/>
              </a:rPr>
              <a:t>, M. 2018. The heart of hospitality: a great hotel and restaurant leaders share their secrets, </a:t>
            </a:r>
            <a:r>
              <a:rPr lang="en-IN" sz="1050" dirty="0" err="1">
                <a:solidFill>
                  <a:srgbClr val="000000"/>
                </a:solidFill>
                <a:latin typeface="Times New Roman" panose="02020603050405020304" pitchFamily="18" charset="0"/>
                <a:ea typeface="Times New Roman" panose="02020603050405020304" pitchFamily="18" charset="0"/>
              </a:rPr>
              <a:t>SelectBooks</a:t>
            </a:r>
            <a:r>
              <a:rPr lang="en-IN" sz="1050" dirty="0">
                <a:solidFill>
                  <a:srgbClr val="000000"/>
                </a:solidFill>
                <a:latin typeface="Times New Roman" panose="02020603050405020304" pitchFamily="18" charset="0"/>
                <a:ea typeface="Times New Roman" panose="02020603050405020304" pitchFamily="18" charset="0"/>
              </a:rPr>
              <a:t> </a:t>
            </a:r>
            <a:endParaRPr lang="en-IN" sz="1050" dirty="0">
              <a:latin typeface="Times New Roman" panose="02020603050405020304" pitchFamily="18" charset="0"/>
              <a:ea typeface="Times New Roman" panose="02020603050405020304" pitchFamily="18" charset="0"/>
            </a:endParaRPr>
          </a:p>
          <a:p>
            <a:pPr algn="just">
              <a:lnSpc>
                <a:spcPct val="150000"/>
              </a:lnSpc>
              <a:spcAft>
                <a:spcPts val="0"/>
              </a:spcAft>
            </a:pPr>
            <a:r>
              <a:rPr lang="en-GB" sz="105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Statista, 2023. Marriott brand awareness, usage, popularity, loyalty, and buzz among hotel customers in the UK in 2022. Available at: https://www.statista.com/forecasts/1335619/marriott-hotels-brand-profile-in-the-uk#:~:text=What%20is%20the%20usage%20share,brand%2C%2015%25%20use%20them. [Accessed on: 06.10.2023] Walker, J. 2021. Introduction to Hospitality, Persona, London</a:t>
            </a:r>
          </a:p>
        </p:txBody>
      </p:sp>
    </p:spTree>
    <p:extLst>
      <p:ext uri="{BB962C8B-B14F-4D97-AF65-F5344CB8AC3E}">
        <p14:creationId xmlns="" xmlns:p14="http://schemas.microsoft.com/office/powerpoint/2010/main" val="3738321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134600" y="0"/>
            <a:ext cx="2057400" cy="1228725"/>
          </a:xfrm>
          <a:prstGeom prst="rect">
            <a:avLst/>
          </a:prstGeom>
        </p:spPr>
      </p:pic>
      <p:pic>
        <p:nvPicPr>
          <p:cNvPr id="3" name="Picture 2"/>
          <p:cNvPicPr>
            <a:picLocks noChangeAspect="1"/>
          </p:cNvPicPr>
          <p:nvPr/>
        </p:nvPicPr>
        <p:blipFill>
          <a:blip r:embed="rId3"/>
          <a:stretch>
            <a:fillRect/>
          </a:stretch>
        </p:blipFill>
        <p:spPr>
          <a:xfrm>
            <a:off x="1843087" y="1228725"/>
            <a:ext cx="7720013" cy="4528306"/>
          </a:xfrm>
          <a:prstGeom prst="rect">
            <a:avLst/>
          </a:prstGeom>
        </p:spPr>
      </p:pic>
    </p:spTree>
    <p:extLst>
      <p:ext uri="{BB962C8B-B14F-4D97-AF65-F5344CB8AC3E}">
        <p14:creationId xmlns="" xmlns:p14="http://schemas.microsoft.com/office/powerpoint/2010/main" val="28213943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87</TotalTime>
  <Words>1595</Words>
  <PresentationFormat>Custom</PresentationFormat>
  <Paragraphs>112</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Constantin Marian</cp:lastModifiedBy>
  <cp:revision>3</cp:revision>
  <dcterms:created xsi:type="dcterms:W3CDTF">2023-10-06T09:18:51Z</dcterms:created>
  <dcterms:modified xsi:type="dcterms:W3CDTF">2023-10-21T16:13:18Z</dcterms:modified>
</cp:coreProperties>
</file>