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9"/>
  </p:notesMasterIdLst>
  <p:sldIdLst>
    <p:sldId id="256" r:id="rId2"/>
    <p:sldId id="257" r:id="rId3"/>
    <p:sldId id="258" r:id="rId4"/>
    <p:sldId id="259" r:id="rId5"/>
    <p:sldId id="270" r:id="rId6"/>
    <p:sldId id="272" r:id="rId7"/>
    <p:sldId id="273" r:id="rId8"/>
    <p:sldId id="260" r:id="rId9"/>
    <p:sldId id="261" r:id="rId10"/>
    <p:sldId id="262" r:id="rId11"/>
    <p:sldId id="263" r:id="rId12"/>
    <p:sldId id="264" r:id="rId13"/>
    <p:sldId id="265" r:id="rId14"/>
    <p:sldId id="266" r:id="rId15"/>
    <p:sldId id="267" r:id="rId16"/>
    <p:sldId id="271"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74"/>
    <p:restoredTop sz="94653"/>
  </p:normalViewPr>
  <p:slideViewPr>
    <p:cSldViewPr snapToGrid="0">
      <p:cViewPr varScale="1">
        <p:scale>
          <a:sx n="93" d="100"/>
          <a:sy n="93" d="100"/>
        </p:scale>
        <p:origin x="216" y="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9C9188-E754-4704-96AC-E2BA0EEC5E17}"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595E9D11-DAF8-442C-8BE0-2F2096462391}">
      <dgm:prSet custT="1"/>
      <dgm:spPr/>
      <dgm:t>
        <a:bodyPr/>
        <a:lstStyle/>
        <a:p>
          <a:r>
            <a:rPr lang="en-GB" sz="1600" b="0" i="0" dirty="0"/>
            <a:t>(McCree et al., 2018) the research was linked to 3 years of weekly forest school sessions, </a:t>
          </a:r>
          <a:r>
            <a:rPr lang="en-GB" sz="1600" dirty="0"/>
            <a:t>the study </a:t>
          </a:r>
          <a:r>
            <a:rPr lang="en-GB" sz="1600" b="0" i="0" dirty="0"/>
            <a:t>was a longitudinal school education-based study (Brooks, 2019). They state in the study that the children's attendanc</a:t>
          </a:r>
          <a:r>
            <a:rPr lang="en-GB" sz="1600" dirty="0"/>
            <a:t>e and academic attainment improved than the non-participating children in school. The findings suggest the importance of playing free outdoor regularly can help with self-regulation and emotional resilience. This study has raised an interest in whether forest schools should be placed as an intervention regularly for disadvantaged children. </a:t>
          </a:r>
          <a:endParaRPr lang="en-US" sz="1600" dirty="0"/>
        </a:p>
      </dgm:t>
    </dgm:pt>
    <dgm:pt modelId="{6ECC5961-4DEB-4787-A752-C1B0E1AC115F}" type="parTrans" cxnId="{01EDFAA7-CCCD-4862-85E7-BE542E1F0BFF}">
      <dgm:prSet/>
      <dgm:spPr/>
      <dgm:t>
        <a:bodyPr/>
        <a:lstStyle/>
        <a:p>
          <a:endParaRPr lang="en-US"/>
        </a:p>
      </dgm:t>
    </dgm:pt>
    <dgm:pt modelId="{7C0D19CA-8A7F-456E-8454-93C4E9E24966}" type="sibTrans" cxnId="{01EDFAA7-CCCD-4862-85E7-BE542E1F0BFF}">
      <dgm:prSet/>
      <dgm:spPr/>
      <dgm:t>
        <a:bodyPr/>
        <a:lstStyle/>
        <a:p>
          <a:endParaRPr lang="en-US"/>
        </a:p>
      </dgm:t>
    </dgm:pt>
    <dgm:pt modelId="{A021171E-E8F2-4987-9C31-B88FF6197A1E}">
      <dgm:prSet custT="1"/>
      <dgm:spPr/>
      <dgm:t>
        <a:bodyPr/>
        <a:lstStyle/>
        <a:p>
          <a:r>
            <a:rPr lang="en-GB" sz="1400" dirty="0"/>
            <a:t>(Lee et al, 2021)  This was a systematic review study based on outdoor play and reviewed 107 studies based on outdoor activities and play.  There are many benefits from outdoor play which have previously been discussed but therefore to be addressed there is a rising concern about the decline of outdoor time and play among children recently. From reviewing multiple studies found a pattern that girls were less likely to be outside compared to boys and found that certain ethnic groups lacked outdoor free time. Another link found for that outdoor play and time is influenced by the parents' attitudes, perceptions and behaviour themselves and how this can influence their child's play and time outside. </a:t>
          </a:r>
          <a:endParaRPr lang="en-US" sz="1400" dirty="0"/>
        </a:p>
      </dgm:t>
    </dgm:pt>
    <dgm:pt modelId="{5E7BE6A3-C812-47A5-AFEA-A36D167607BE}" type="parTrans" cxnId="{5B82F641-7052-4B62-B909-C0B6914AA6FE}">
      <dgm:prSet/>
      <dgm:spPr/>
      <dgm:t>
        <a:bodyPr/>
        <a:lstStyle/>
        <a:p>
          <a:endParaRPr lang="en-US"/>
        </a:p>
      </dgm:t>
    </dgm:pt>
    <dgm:pt modelId="{AF70985E-C35E-445C-B1E0-D982A4A23EB8}" type="sibTrans" cxnId="{5B82F641-7052-4B62-B909-C0B6914AA6FE}">
      <dgm:prSet/>
      <dgm:spPr/>
      <dgm:t>
        <a:bodyPr/>
        <a:lstStyle/>
        <a:p>
          <a:endParaRPr lang="en-US"/>
        </a:p>
      </dgm:t>
    </dgm:pt>
    <dgm:pt modelId="{98070FF2-63E6-5248-92D8-3A2D7D669A63}" type="pres">
      <dgm:prSet presAssocID="{8B9C9188-E754-4704-96AC-E2BA0EEC5E17}" presName="hierChild1" presStyleCnt="0">
        <dgm:presLayoutVars>
          <dgm:chPref val="1"/>
          <dgm:dir/>
          <dgm:animOne val="branch"/>
          <dgm:animLvl val="lvl"/>
          <dgm:resizeHandles/>
        </dgm:presLayoutVars>
      </dgm:prSet>
      <dgm:spPr/>
    </dgm:pt>
    <dgm:pt modelId="{82302869-9B40-FF48-B485-E32885D329CA}" type="pres">
      <dgm:prSet presAssocID="{595E9D11-DAF8-442C-8BE0-2F2096462391}" presName="hierRoot1" presStyleCnt="0"/>
      <dgm:spPr/>
    </dgm:pt>
    <dgm:pt modelId="{54387945-E54F-C944-95E7-0C52AAD85D76}" type="pres">
      <dgm:prSet presAssocID="{595E9D11-DAF8-442C-8BE0-2F2096462391}" presName="composite" presStyleCnt="0"/>
      <dgm:spPr/>
    </dgm:pt>
    <dgm:pt modelId="{AB3A4F56-67D8-3C4F-94EA-49BE6535CCBA}" type="pres">
      <dgm:prSet presAssocID="{595E9D11-DAF8-442C-8BE0-2F2096462391}" presName="background" presStyleLbl="node0" presStyleIdx="0" presStyleCnt="2"/>
      <dgm:spPr/>
    </dgm:pt>
    <dgm:pt modelId="{53C805CE-291C-D54D-BF53-166329049717}" type="pres">
      <dgm:prSet presAssocID="{595E9D11-DAF8-442C-8BE0-2F2096462391}" presName="text" presStyleLbl="fgAcc0" presStyleIdx="0" presStyleCnt="2">
        <dgm:presLayoutVars>
          <dgm:chPref val="3"/>
        </dgm:presLayoutVars>
      </dgm:prSet>
      <dgm:spPr/>
    </dgm:pt>
    <dgm:pt modelId="{3534BBE8-80F0-214D-8349-63B6FBBEFB68}" type="pres">
      <dgm:prSet presAssocID="{595E9D11-DAF8-442C-8BE0-2F2096462391}" presName="hierChild2" presStyleCnt="0"/>
      <dgm:spPr/>
    </dgm:pt>
    <dgm:pt modelId="{1D9777B3-4631-D146-A26D-21AE5D903ABB}" type="pres">
      <dgm:prSet presAssocID="{A021171E-E8F2-4987-9C31-B88FF6197A1E}" presName="hierRoot1" presStyleCnt="0"/>
      <dgm:spPr/>
    </dgm:pt>
    <dgm:pt modelId="{97EE61C1-C5C9-3B4D-9E51-5EF62544B75B}" type="pres">
      <dgm:prSet presAssocID="{A021171E-E8F2-4987-9C31-B88FF6197A1E}" presName="composite" presStyleCnt="0"/>
      <dgm:spPr/>
    </dgm:pt>
    <dgm:pt modelId="{18E667E4-E90C-5A4B-96BA-40E7456C2123}" type="pres">
      <dgm:prSet presAssocID="{A021171E-E8F2-4987-9C31-B88FF6197A1E}" presName="background" presStyleLbl="node0" presStyleIdx="1" presStyleCnt="2"/>
      <dgm:spPr/>
    </dgm:pt>
    <dgm:pt modelId="{B0B1876A-4E76-8740-9F6A-F8EBEDA3342C}" type="pres">
      <dgm:prSet presAssocID="{A021171E-E8F2-4987-9C31-B88FF6197A1E}" presName="text" presStyleLbl="fgAcc0" presStyleIdx="1" presStyleCnt="2">
        <dgm:presLayoutVars>
          <dgm:chPref val="3"/>
        </dgm:presLayoutVars>
      </dgm:prSet>
      <dgm:spPr/>
    </dgm:pt>
    <dgm:pt modelId="{C55582F5-3264-C343-9DCF-40823ECBEC3F}" type="pres">
      <dgm:prSet presAssocID="{A021171E-E8F2-4987-9C31-B88FF6197A1E}" presName="hierChild2" presStyleCnt="0"/>
      <dgm:spPr/>
    </dgm:pt>
  </dgm:ptLst>
  <dgm:cxnLst>
    <dgm:cxn modelId="{5B82F641-7052-4B62-B909-C0B6914AA6FE}" srcId="{8B9C9188-E754-4704-96AC-E2BA0EEC5E17}" destId="{A021171E-E8F2-4987-9C31-B88FF6197A1E}" srcOrd="1" destOrd="0" parTransId="{5E7BE6A3-C812-47A5-AFEA-A36D167607BE}" sibTransId="{AF70985E-C35E-445C-B1E0-D982A4A23EB8}"/>
    <dgm:cxn modelId="{B81A0C78-CB80-FA42-9E12-0043E2CBF0C9}" type="presOf" srcId="{A021171E-E8F2-4987-9C31-B88FF6197A1E}" destId="{B0B1876A-4E76-8740-9F6A-F8EBEDA3342C}" srcOrd="0" destOrd="0" presId="urn:microsoft.com/office/officeart/2005/8/layout/hierarchy1"/>
    <dgm:cxn modelId="{33E3147B-DC2B-5740-9AB4-EB4851F642C6}" type="presOf" srcId="{595E9D11-DAF8-442C-8BE0-2F2096462391}" destId="{53C805CE-291C-D54D-BF53-166329049717}" srcOrd="0" destOrd="0" presId="urn:microsoft.com/office/officeart/2005/8/layout/hierarchy1"/>
    <dgm:cxn modelId="{01EDFAA7-CCCD-4862-85E7-BE542E1F0BFF}" srcId="{8B9C9188-E754-4704-96AC-E2BA0EEC5E17}" destId="{595E9D11-DAF8-442C-8BE0-2F2096462391}" srcOrd="0" destOrd="0" parTransId="{6ECC5961-4DEB-4787-A752-C1B0E1AC115F}" sibTransId="{7C0D19CA-8A7F-456E-8454-93C4E9E24966}"/>
    <dgm:cxn modelId="{F8EC03F5-467E-9240-8870-05ABB3FFEE56}" type="presOf" srcId="{8B9C9188-E754-4704-96AC-E2BA0EEC5E17}" destId="{98070FF2-63E6-5248-92D8-3A2D7D669A63}" srcOrd="0" destOrd="0" presId="urn:microsoft.com/office/officeart/2005/8/layout/hierarchy1"/>
    <dgm:cxn modelId="{FCDDB6C3-16C8-F540-8B93-A27E860E47C5}" type="presParOf" srcId="{98070FF2-63E6-5248-92D8-3A2D7D669A63}" destId="{82302869-9B40-FF48-B485-E32885D329CA}" srcOrd="0" destOrd="0" presId="urn:microsoft.com/office/officeart/2005/8/layout/hierarchy1"/>
    <dgm:cxn modelId="{ECAC31C0-3D25-0547-9087-F5B6547BCC0B}" type="presParOf" srcId="{82302869-9B40-FF48-B485-E32885D329CA}" destId="{54387945-E54F-C944-95E7-0C52AAD85D76}" srcOrd="0" destOrd="0" presId="urn:microsoft.com/office/officeart/2005/8/layout/hierarchy1"/>
    <dgm:cxn modelId="{8A6DDEA9-9B51-FF4E-8FFB-66E12B9ED9B8}" type="presParOf" srcId="{54387945-E54F-C944-95E7-0C52AAD85D76}" destId="{AB3A4F56-67D8-3C4F-94EA-49BE6535CCBA}" srcOrd="0" destOrd="0" presId="urn:microsoft.com/office/officeart/2005/8/layout/hierarchy1"/>
    <dgm:cxn modelId="{BC86149E-87CC-554A-A599-4E39E827D2E4}" type="presParOf" srcId="{54387945-E54F-C944-95E7-0C52AAD85D76}" destId="{53C805CE-291C-D54D-BF53-166329049717}" srcOrd="1" destOrd="0" presId="urn:microsoft.com/office/officeart/2005/8/layout/hierarchy1"/>
    <dgm:cxn modelId="{7356C555-8D4D-1B43-8781-E47F0BCF077C}" type="presParOf" srcId="{82302869-9B40-FF48-B485-E32885D329CA}" destId="{3534BBE8-80F0-214D-8349-63B6FBBEFB68}" srcOrd="1" destOrd="0" presId="urn:microsoft.com/office/officeart/2005/8/layout/hierarchy1"/>
    <dgm:cxn modelId="{3A427AC6-F1A8-F448-800A-654239A2C7FD}" type="presParOf" srcId="{98070FF2-63E6-5248-92D8-3A2D7D669A63}" destId="{1D9777B3-4631-D146-A26D-21AE5D903ABB}" srcOrd="1" destOrd="0" presId="urn:microsoft.com/office/officeart/2005/8/layout/hierarchy1"/>
    <dgm:cxn modelId="{BA323428-8702-1041-B621-D205668C9DF3}" type="presParOf" srcId="{1D9777B3-4631-D146-A26D-21AE5D903ABB}" destId="{97EE61C1-C5C9-3B4D-9E51-5EF62544B75B}" srcOrd="0" destOrd="0" presId="urn:microsoft.com/office/officeart/2005/8/layout/hierarchy1"/>
    <dgm:cxn modelId="{FF6C4FD6-B053-6348-BA94-04A1E4E3FE02}" type="presParOf" srcId="{97EE61C1-C5C9-3B4D-9E51-5EF62544B75B}" destId="{18E667E4-E90C-5A4B-96BA-40E7456C2123}" srcOrd="0" destOrd="0" presId="urn:microsoft.com/office/officeart/2005/8/layout/hierarchy1"/>
    <dgm:cxn modelId="{5A952DB5-058C-9249-9F1D-61CBD3AB9302}" type="presParOf" srcId="{97EE61C1-C5C9-3B4D-9E51-5EF62544B75B}" destId="{B0B1876A-4E76-8740-9F6A-F8EBEDA3342C}" srcOrd="1" destOrd="0" presId="urn:microsoft.com/office/officeart/2005/8/layout/hierarchy1"/>
    <dgm:cxn modelId="{56892A9A-43B4-1948-A10B-3F97376AE2D9}" type="presParOf" srcId="{1D9777B3-4631-D146-A26D-21AE5D903ABB}" destId="{C55582F5-3264-C343-9DCF-40823ECBEC3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517D3A-1BE0-4814-9A65-8453B566F44A}"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68D5EE77-8BFC-4F97-B163-0B01B3609AAA}">
      <dgm:prSet custT="1"/>
      <dgm:spPr/>
      <dgm:t>
        <a:bodyPr/>
        <a:lstStyle/>
        <a:p>
          <a:r>
            <a:rPr lang="en-US" sz="2000" dirty="0"/>
            <a:t>Journal articles related to the topic:-</a:t>
          </a:r>
        </a:p>
      </dgm:t>
    </dgm:pt>
    <dgm:pt modelId="{52AF7B93-6094-4320-8F8E-C6F02C2A469E}" type="parTrans" cxnId="{63B70086-0CAC-4FD2-B89F-C535E60A9F3C}">
      <dgm:prSet/>
      <dgm:spPr/>
      <dgm:t>
        <a:bodyPr/>
        <a:lstStyle/>
        <a:p>
          <a:endParaRPr lang="en-US"/>
        </a:p>
      </dgm:t>
    </dgm:pt>
    <dgm:pt modelId="{20EAC20C-27B0-4818-945E-EFDE7FF0BE0E}" type="sibTrans" cxnId="{63B70086-0CAC-4FD2-B89F-C535E60A9F3C}">
      <dgm:prSet/>
      <dgm:spPr/>
      <dgm:t>
        <a:bodyPr/>
        <a:lstStyle/>
        <a:p>
          <a:endParaRPr lang="en-US"/>
        </a:p>
      </dgm:t>
    </dgm:pt>
    <dgm:pt modelId="{57456E75-8681-482E-BCA5-39D730F225D3}">
      <dgm:prSet custT="1"/>
      <dgm:spPr/>
      <dgm:t>
        <a:bodyPr/>
        <a:lstStyle/>
        <a:p>
          <a:r>
            <a:rPr lang="en-US" sz="1400" dirty="0"/>
            <a:t>(</a:t>
          </a:r>
          <a:r>
            <a:rPr lang="en-US" sz="1500" dirty="0"/>
            <a:t>Wier, 2020) mentions that research into green spaces like parks, nature reserves, lakes, fields and more near schools or homes where children can access easily and play, promotes self-control - </a:t>
          </a:r>
          <a:r>
            <a:rPr lang="en-US" sz="1500" dirty="0" err="1"/>
            <a:t>behaviour</a:t>
          </a:r>
          <a:r>
            <a:rPr lang="en-US" sz="1500" dirty="0"/>
            <a:t> and cognitive development. This was also present for adults with improving working memory and attentional functioning</a:t>
          </a:r>
          <a:r>
            <a:rPr lang="en-US" sz="1400" dirty="0"/>
            <a:t>. </a:t>
          </a:r>
        </a:p>
      </dgm:t>
    </dgm:pt>
    <dgm:pt modelId="{8FA2BB67-481E-43DB-A1EC-C7767E739C73}" type="parTrans" cxnId="{F90BA964-7E6E-475F-96BA-FFA6E2198F78}">
      <dgm:prSet/>
      <dgm:spPr/>
      <dgm:t>
        <a:bodyPr/>
        <a:lstStyle/>
        <a:p>
          <a:endParaRPr lang="en-US"/>
        </a:p>
      </dgm:t>
    </dgm:pt>
    <dgm:pt modelId="{BFD3680F-4972-4F4B-9B68-E5ACF637D0FC}" type="sibTrans" cxnId="{F90BA964-7E6E-475F-96BA-FFA6E2198F78}">
      <dgm:prSet/>
      <dgm:spPr/>
      <dgm:t>
        <a:bodyPr/>
        <a:lstStyle/>
        <a:p>
          <a:endParaRPr lang="en-US" dirty="0"/>
        </a:p>
      </dgm:t>
    </dgm:pt>
    <dgm:pt modelId="{8993CD3F-9FEA-4B5D-858C-B0B6D87C7C75}">
      <dgm:prSet custT="1"/>
      <dgm:spPr/>
      <dgm:t>
        <a:bodyPr/>
        <a:lstStyle/>
        <a:p>
          <a:r>
            <a:rPr lang="en-US" sz="1500" dirty="0"/>
            <a:t>(Homan,2018) mentions that reports of teachers commenting on regular outdoor play state that there is improved concentration from students, increased productivity, better </a:t>
          </a:r>
          <a:r>
            <a:rPr lang="en-US" sz="1500" dirty="0" err="1"/>
            <a:t>behaviour</a:t>
          </a:r>
          <a:r>
            <a:rPr lang="en-US" sz="1500" dirty="0"/>
            <a:t> and better ability to focus. This has also been shown to be effective for children with ADHD. </a:t>
          </a:r>
        </a:p>
      </dgm:t>
    </dgm:pt>
    <dgm:pt modelId="{FB1CAFD4-4815-431C-9C48-2D9F834DD2D1}" type="parTrans" cxnId="{6C5526DE-FE96-46CB-8967-F339B64A5B71}">
      <dgm:prSet/>
      <dgm:spPr/>
      <dgm:t>
        <a:bodyPr/>
        <a:lstStyle/>
        <a:p>
          <a:endParaRPr lang="en-US"/>
        </a:p>
      </dgm:t>
    </dgm:pt>
    <dgm:pt modelId="{06E05D44-C97D-41A2-8914-77BA1FCD4890}" type="sibTrans" cxnId="{6C5526DE-FE96-46CB-8967-F339B64A5B71}">
      <dgm:prSet/>
      <dgm:spPr/>
      <dgm:t>
        <a:bodyPr/>
        <a:lstStyle/>
        <a:p>
          <a:endParaRPr lang="en-US"/>
        </a:p>
      </dgm:t>
    </dgm:pt>
    <dgm:pt modelId="{339FC52D-9AEB-472B-A93C-1523E7257233}">
      <dgm:prSet custT="1"/>
      <dgm:spPr/>
      <dgm:t>
        <a:bodyPr/>
        <a:lstStyle/>
        <a:p>
          <a:r>
            <a:rPr lang="en-US" sz="1600" dirty="0"/>
            <a:t>(</a:t>
          </a:r>
          <a:r>
            <a:rPr lang="en-US" sz="1500" dirty="0"/>
            <a:t>Bryant, 2021) mentions that 200 forest schools in the UK have grown two-thirds the size since March 2020. Since the recent experience of a global pandemic, that increased awareness of what comes with going outdoors and its benefits. </a:t>
          </a:r>
        </a:p>
      </dgm:t>
    </dgm:pt>
    <dgm:pt modelId="{81568683-1323-4C8A-956F-18756DADA369}" type="parTrans" cxnId="{90787126-8B1F-42FF-B3AF-0F460ECDCC30}">
      <dgm:prSet/>
      <dgm:spPr/>
      <dgm:t>
        <a:bodyPr/>
        <a:lstStyle/>
        <a:p>
          <a:endParaRPr lang="en-US"/>
        </a:p>
      </dgm:t>
    </dgm:pt>
    <dgm:pt modelId="{70BDE2CE-7596-4C3D-B1C9-51F6BC68C1D7}" type="sibTrans" cxnId="{90787126-8B1F-42FF-B3AF-0F460ECDCC30}">
      <dgm:prSet/>
      <dgm:spPr/>
      <dgm:t>
        <a:bodyPr/>
        <a:lstStyle/>
        <a:p>
          <a:endParaRPr lang="en-US"/>
        </a:p>
      </dgm:t>
    </dgm:pt>
    <dgm:pt modelId="{73EB3CE6-8F40-114C-A899-316A84EF1017}" type="pres">
      <dgm:prSet presAssocID="{F6517D3A-1BE0-4814-9A65-8453B566F44A}" presName="outerComposite" presStyleCnt="0">
        <dgm:presLayoutVars>
          <dgm:chMax val="5"/>
          <dgm:dir/>
          <dgm:resizeHandles val="exact"/>
        </dgm:presLayoutVars>
      </dgm:prSet>
      <dgm:spPr/>
    </dgm:pt>
    <dgm:pt modelId="{642492C1-6E82-1946-8F88-9B9DB9C97B94}" type="pres">
      <dgm:prSet presAssocID="{F6517D3A-1BE0-4814-9A65-8453B566F44A}" presName="dummyMaxCanvas" presStyleCnt="0">
        <dgm:presLayoutVars/>
      </dgm:prSet>
      <dgm:spPr/>
    </dgm:pt>
    <dgm:pt modelId="{13724AF1-13C7-5343-9AA1-44ED0C3F9F15}" type="pres">
      <dgm:prSet presAssocID="{F6517D3A-1BE0-4814-9A65-8453B566F44A}" presName="FourNodes_1" presStyleLbl="node1" presStyleIdx="0" presStyleCnt="4" custScaleX="112641" custLinFactNeighborX="9385" custLinFactNeighborY="-2905">
        <dgm:presLayoutVars>
          <dgm:bulletEnabled val="1"/>
        </dgm:presLayoutVars>
      </dgm:prSet>
      <dgm:spPr/>
    </dgm:pt>
    <dgm:pt modelId="{929468DD-0B1A-DA49-9976-7794EBCC2650}" type="pres">
      <dgm:prSet presAssocID="{F6517D3A-1BE0-4814-9A65-8453B566F44A}" presName="FourNodes_2" presStyleLbl="node1" presStyleIdx="1" presStyleCnt="4" custScaleX="125000" custScaleY="101247" custLinFactNeighborX="5768" custLinFactNeighborY="-4731">
        <dgm:presLayoutVars>
          <dgm:bulletEnabled val="1"/>
        </dgm:presLayoutVars>
      </dgm:prSet>
      <dgm:spPr/>
    </dgm:pt>
    <dgm:pt modelId="{836892AF-6B14-E641-BCEE-744A0D494B4F}" type="pres">
      <dgm:prSet presAssocID="{F6517D3A-1BE0-4814-9A65-8453B566F44A}" presName="FourNodes_3" presStyleLbl="node1" presStyleIdx="2" presStyleCnt="4" custScaleX="123700" custScaleY="124809" custLinFactNeighborX="-2762" custLinFactNeighborY="-4493">
        <dgm:presLayoutVars>
          <dgm:bulletEnabled val="1"/>
        </dgm:presLayoutVars>
      </dgm:prSet>
      <dgm:spPr/>
    </dgm:pt>
    <dgm:pt modelId="{0DD4C36E-2D5E-BC4B-B7DB-2E2441C56F8B}" type="pres">
      <dgm:prSet presAssocID="{F6517D3A-1BE0-4814-9A65-8453B566F44A}" presName="FourNodes_4" presStyleLbl="node1" presStyleIdx="3" presStyleCnt="4" custScaleX="118094" custScaleY="101947" custLinFactNeighborX="-11137" custLinFactNeighborY="15978">
        <dgm:presLayoutVars>
          <dgm:bulletEnabled val="1"/>
        </dgm:presLayoutVars>
      </dgm:prSet>
      <dgm:spPr/>
    </dgm:pt>
    <dgm:pt modelId="{6C6AA0DB-B7FB-8441-96A5-1D877CAF0B14}" type="pres">
      <dgm:prSet presAssocID="{F6517D3A-1BE0-4814-9A65-8453B566F44A}" presName="FourConn_1-2" presStyleLbl="fgAccFollowNode1" presStyleIdx="0" presStyleCnt="3" custLinFactX="17187" custLinFactNeighborX="100000" custLinFactNeighborY="-29523">
        <dgm:presLayoutVars>
          <dgm:bulletEnabled val="1"/>
        </dgm:presLayoutVars>
      </dgm:prSet>
      <dgm:spPr/>
    </dgm:pt>
    <dgm:pt modelId="{5359686F-F1FC-EC41-9222-7104286DFA3D}" type="pres">
      <dgm:prSet presAssocID="{F6517D3A-1BE0-4814-9A65-8453B566F44A}" presName="FourConn_2-3" presStyleLbl="fgAccFollowNode1" presStyleIdx="1" presStyleCnt="3" custLinFactNeighborX="30797" custLinFactNeighborY="-5802">
        <dgm:presLayoutVars>
          <dgm:bulletEnabled val="1"/>
        </dgm:presLayoutVars>
      </dgm:prSet>
      <dgm:spPr/>
    </dgm:pt>
    <dgm:pt modelId="{054DD00D-06B4-6840-93EE-B67847F3921C}" type="pres">
      <dgm:prSet presAssocID="{F6517D3A-1BE0-4814-9A65-8453B566F44A}" presName="FourConn_3-4" presStyleLbl="fgAccFollowNode1" presStyleIdx="2" presStyleCnt="3" custLinFactNeighborX="-54304" custLinFactNeighborY="11353">
        <dgm:presLayoutVars>
          <dgm:bulletEnabled val="1"/>
        </dgm:presLayoutVars>
      </dgm:prSet>
      <dgm:spPr/>
    </dgm:pt>
    <dgm:pt modelId="{FBF7DF8A-C100-F145-8DE6-6678663C5BD0}" type="pres">
      <dgm:prSet presAssocID="{F6517D3A-1BE0-4814-9A65-8453B566F44A}" presName="FourNodes_1_text" presStyleLbl="node1" presStyleIdx="3" presStyleCnt="4">
        <dgm:presLayoutVars>
          <dgm:bulletEnabled val="1"/>
        </dgm:presLayoutVars>
      </dgm:prSet>
      <dgm:spPr/>
    </dgm:pt>
    <dgm:pt modelId="{197F7FD1-B55F-564C-B534-3EC15FC11CE0}" type="pres">
      <dgm:prSet presAssocID="{F6517D3A-1BE0-4814-9A65-8453B566F44A}" presName="FourNodes_2_text" presStyleLbl="node1" presStyleIdx="3" presStyleCnt="4">
        <dgm:presLayoutVars>
          <dgm:bulletEnabled val="1"/>
        </dgm:presLayoutVars>
      </dgm:prSet>
      <dgm:spPr/>
    </dgm:pt>
    <dgm:pt modelId="{0ACD4318-84EC-1645-94DD-E21BAB558314}" type="pres">
      <dgm:prSet presAssocID="{F6517D3A-1BE0-4814-9A65-8453B566F44A}" presName="FourNodes_3_text" presStyleLbl="node1" presStyleIdx="3" presStyleCnt="4">
        <dgm:presLayoutVars>
          <dgm:bulletEnabled val="1"/>
        </dgm:presLayoutVars>
      </dgm:prSet>
      <dgm:spPr/>
    </dgm:pt>
    <dgm:pt modelId="{00544169-2527-D742-9F62-84391638FA07}" type="pres">
      <dgm:prSet presAssocID="{F6517D3A-1BE0-4814-9A65-8453B566F44A}" presName="FourNodes_4_text" presStyleLbl="node1" presStyleIdx="3" presStyleCnt="4">
        <dgm:presLayoutVars>
          <dgm:bulletEnabled val="1"/>
        </dgm:presLayoutVars>
      </dgm:prSet>
      <dgm:spPr/>
    </dgm:pt>
  </dgm:ptLst>
  <dgm:cxnLst>
    <dgm:cxn modelId="{2FDBBF09-26D5-7D4B-8183-E17673FE66D8}" type="presOf" srcId="{339FC52D-9AEB-472B-A93C-1523E7257233}" destId="{00544169-2527-D742-9F62-84391638FA07}" srcOrd="1" destOrd="0" presId="urn:microsoft.com/office/officeart/2005/8/layout/vProcess5"/>
    <dgm:cxn modelId="{095A6713-B5F6-A449-8461-4B10EE7526BA}" type="presOf" srcId="{68D5EE77-8BFC-4F97-B163-0B01B3609AAA}" destId="{FBF7DF8A-C100-F145-8DE6-6678663C5BD0}" srcOrd="1" destOrd="0" presId="urn:microsoft.com/office/officeart/2005/8/layout/vProcess5"/>
    <dgm:cxn modelId="{187BB323-C6C1-CF40-8FA6-811C7CDB3A06}" type="presOf" srcId="{20EAC20C-27B0-4818-945E-EFDE7FF0BE0E}" destId="{6C6AA0DB-B7FB-8441-96A5-1D877CAF0B14}" srcOrd="0" destOrd="0" presId="urn:microsoft.com/office/officeart/2005/8/layout/vProcess5"/>
    <dgm:cxn modelId="{90787126-8B1F-42FF-B3AF-0F460ECDCC30}" srcId="{F6517D3A-1BE0-4814-9A65-8453B566F44A}" destId="{339FC52D-9AEB-472B-A93C-1523E7257233}" srcOrd="3" destOrd="0" parTransId="{81568683-1323-4C8A-956F-18756DADA369}" sibTransId="{70BDE2CE-7596-4C3D-B1C9-51F6BC68C1D7}"/>
    <dgm:cxn modelId="{BDF2012C-3C20-9F49-904B-A8BDCD1CE8C2}" type="presOf" srcId="{57456E75-8681-482E-BCA5-39D730F225D3}" destId="{197F7FD1-B55F-564C-B534-3EC15FC11CE0}" srcOrd="1" destOrd="0" presId="urn:microsoft.com/office/officeart/2005/8/layout/vProcess5"/>
    <dgm:cxn modelId="{F90BA964-7E6E-475F-96BA-FFA6E2198F78}" srcId="{F6517D3A-1BE0-4814-9A65-8453B566F44A}" destId="{57456E75-8681-482E-BCA5-39D730F225D3}" srcOrd="1" destOrd="0" parTransId="{8FA2BB67-481E-43DB-A1EC-C7767E739C73}" sibTransId="{BFD3680F-4972-4F4B-9B68-E5ACF637D0FC}"/>
    <dgm:cxn modelId="{5C65D570-D2D1-004C-9019-8FBD02D99905}" type="presOf" srcId="{8993CD3F-9FEA-4B5D-858C-B0B6D87C7C75}" destId="{836892AF-6B14-E641-BCEE-744A0D494B4F}" srcOrd="0" destOrd="0" presId="urn:microsoft.com/office/officeart/2005/8/layout/vProcess5"/>
    <dgm:cxn modelId="{63B70086-0CAC-4FD2-B89F-C535E60A9F3C}" srcId="{F6517D3A-1BE0-4814-9A65-8453B566F44A}" destId="{68D5EE77-8BFC-4F97-B163-0B01B3609AAA}" srcOrd="0" destOrd="0" parTransId="{52AF7B93-6094-4320-8F8E-C6F02C2A469E}" sibTransId="{20EAC20C-27B0-4818-945E-EFDE7FF0BE0E}"/>
    <dgm:cxn modelId="{6950278A-A116-CD40-BB13-AAC8093607DA}" type="presOf" srcId="{8993CD3F-9FEA-4B5D-858C-B0B6D87C7C75}" destId="{0ACD4318-84EC-1645-94DD-E21BAB558314}" srcOrd="1" destOrd="0" presId="urn:microsoft.com/office/officeart/2005/8/layout/vProcess5"/>
    <dgm:cxn modelId="{D3912590-3D17-A648-8D03-FC874FC3530B}" type="presOf" srcId="{BFD3680F-4972-4F4B-9B68-E5ACF637D0FC}" destId="{5359686F-F1FC-EC41-9222-7104286DFA3D}" srcOrd="0" destOrd="0" presId="urn:microsoft.com/office/officeart/2005/8/layout/vProcess5"/>
    <dgm:cxn modelId="{66D9019D-F5BA-8E4C-BACE-CA5CB4013003}" type="presOf" srcId="{57456E75-8681-482E-BCA5-39D730F225D3}" destId="{929468DD-0B1A-DA49-9976-7794EBCC2650}" srcOrd="0" destOrd="0" presId="urn:microsoft.com/office/officeart/2005/8/layout/vProcess5"/>
    <dgm:cxn modelId="{7EBBDE9E-751D-7B41-BD15-593683EFB4E3}" type="presOf" srcId="{339FC52D-9AEB-472B-A93C-1523E7257233}" destId="{0DD4C36E-2D5E-BC4B-B7DB-2E2441C56F8B}" srcOrd="0" destOrd="0" presId="urn:microsoft.com/office/officeart/2005/8/layout/vProcess5"/>
    <dgm:cxn modelId="{77A665B2-0CCA-E64C-B214-C20C14FB2EBF}" type="presOf" srcId="{68D5EE77-8BFC-4F97-B163-0B01B3609AAA}" destId="{13724AF1-13C7-5343-9AA1-44ED0C3F9F15}" srcOrd="0" destOrd="0" presId="urn:microsoft.com/office/officeart/2005/8/layout/vProcess5"/>
    <dgm:cxn modelId="{6C5526DE-FE96-46CB-8967-F339B64A5B71}" srcId="{F6517D3A-1BE0-4814-9A65-8453B566F44A}" destId="{8993CD3F-9FEA-4B5D-858C-B0B6D87C7C75}" srcOrd="2" destOrd="0" parTransId="{FB1CAFD4-4815-431C-9C48-2D9F834DD2D1}" sibTransId="{06E05D44-C97D-41A2-8914-77BA1FCD4890}"/>
    <dgm:cxn modelId="{02D828E8-2947-9D40-9E06-3C8A104618D8}" type="presOf" srcId="{06E05D44-C97D-41A2-8914-77BA1FCD4890}" destId="{054DD00D-06B4-6840-93EE-B67847F3921C}" srcOrd="0" destOrd="0" presId="urn:microsoft.com/office/officeart/2005/8/layout/vProcess5"/>
    <dgm:cxn modelId="{1EBB7BEA-21D9-8E40-9BFB-EDB2775DEA48}" type="presOf" srcId="{F6517D3A-1BE0-4814-9A65-8453B566F44A}" destId="{73EB3CE6-8F40-114C-A899-316A84EF1017}" srcOrd="0" destOrd="0" presId="urn:microsoft.com/office/officeart/2005/8/layout/vProcess5"/>
    <dgm:cxn modelId="{1DE5BBC5-D051-BC49-B5A6-3D087036DAAF}" type="presParOf" srcId="{73EB3CE6-8F40-114C-A899-316A84EF1017}" destId="{642492C1-6E82-1946-8F88-9B9DB9C97B94}" srcOrd="0" destOrd="0" presId="urn:microsoft.com/office/officeart/2005/8/layout/vProcess5"/>
    <dgm:cxn modelId="{B0F9EB04-8291-8D48-8317-D814F72CE368}" type="presParOf" srcId="{73EB3CE6-8F40-114C-A899-316A84EF1017}" destId="{13724AF1-13C7-5343-9AA1-44ED0C3F9F15}" srcOrd="1" destOrd="0" presId="urn:microsoft.com/office/officeart/2005/8/layout/vProcess5"/>
    <dgm:cxn modelId="{CAE9398D-2CFD-0F4E-A4A8-CDD5B8B28357}" type="presParOf" srcId="{73EB3CE6-8F40-114C-A899-316A84EF1017}" destId="{929468DD-0B1A-DA49-9976-7794EBCC2650}" srcOrd="2" destOrd="0" presId="urn:microsoft.com/office/officeart/2005/8/layout/vProcess5"/>
    <dgm:cxn modelId="{07293272-A4C8-1447-AFC6-E68F181A8E2A}" type="presParOf" srcId="{73EB3CE6-8F40-114C-A899-316A84EF1017}" destId="{836892AF-6B14-E641-BCEE-744A0D494B4F}" srcOrd="3" destOrd="0" presId="urn:microsoft.com/office/officeart/2005/8/layout/vProcess5"/>
    <dgm:cxn modelId="{B727CED2-E6E4-1547-A0A7-800F0667D46E}" type="presParOf" srcId="{73EB3CE6-8F40-114C-A899-316A84EF1017}" destId="{0DD4C36E-2D5E-BC4B-B7DB-2E2441C56F8B}" srcOrd="4" destOrd="0" presId="urn:microsoft.com/office/officeart/2005/8/layout/vProcess5"/>
    <dgm:cxn modelId="{7CC00E9E-C4BD-2544-B940-B44F71CB0746}" type="presParOf" srcId="{73EB3CE6-8F40-114C-A899-316A84EF1017}" destId="{6C6AA0DB-B7FB-8441-96A5-1D877CAF0B14}" srcOrd="5" destOrd="0" presId="urn:microsoft.com/office/officeart/2005/8/layout/vProcess5"/>
    <dgm:cxn modelId="{A18E6856-1080-9248-B1CA-2C3B0B2E18B2}" type="presParOf" srcId="{73EB3CE6-8F40-114C-A899-316A84EF1017}" destId="{5359686F-F1FC-EC41-9222-7104286DFA3D}" srcOrd="6" destOrd="0" presId="urn:microsoft.com/office/officeart/2005/8/layout/vProcess5"/>
    <dgm:cxn modelId="{7EB28DE0-69B1-D64B-AD7E-ACC628E6CF17}" type="presParOf" srcId="{73EB3CE6-8F40-114C-A899-316A84EF1017}" destId="{054DD00D-06B4-6840-93EE-B67847F3921C}" srcOrd="7" destOrd="0" presId="urn:microsoft.com/office/officeart/2005/8/layout/vProcess5"/>
    <dgm:cxn modelId="{34664B3D-247F-9644-9D32-D2DABE1F895A}" type="presParOf" srcId="{73EB3CE6-8F40-114C-A899-316A84EF1017}" destId="{FBF7DF8A-C100-F145-8DE6-6678663C5BD0}" srcOrd="8" destOrd="0" presId="urn:microsoft.com/office/officeart/2005/8/layout/vProcess5"/>
    <dgm:cxn modelId="{83B6DC9D-A99C-D847-87AC-2D0B879075CF}" type="presParOf" srcId="{73EB3CE6-8F40-114C-A899-316A84EF1017}" destId="{197F7FD1-B55F-564C-B534-3EC15FC11CE0}" srcOrd="9" destOrd="0" presId="urn:microsoft.com/office/officeart/2005/8/layout/vProcess5"/>
    <dgm:cxn modelId="{844095FC-BA03-7C45-A8FD-5622D7E304E8}" type="presParOf" srcId="{73EB3CE6-8F40-114C-A899-316A84EF1017}" destId="{0ACD4318-84EC-1645-94DD-E21BAB558314}" srcOrd="10" destOrd="0" presId="urn:microsoft.com/office/officeart/2005/8/layout/vProcess5"/>
    <dgm:cxn modelId="{00F17457-E0EC-644F-85A7-477194585745}" type="presParOf" srcId="{73EB3CE6-8F40-114C-A899-316A84EF1017}" destId="{00544169-2527-D742-9F62-84391638FA07}"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736382-03A2-49F5-AB3C-4441615B602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6BB8EF4-CAEC-4E3B-A269-FA1437353573}">
      <dgm:prSet/>
      <dgm:spPr/>
      <dgm:t>
        <a:bodyPr/>
        <a:lstStyle/>
        <a:p>
          <a:pPr>
            <a:lnSpc>
              <a:spcPct val="150000"/>
            </a:lnSpc>
          </a:pPr>
          <a:r>
            <a:rPr lang="en-US" dirty="0"/>
            <a:t>(Lee, 2022) states that outdoor activities and forest schools in children can help them with physical development by strengthening gross motor skills and fine motor skills.  </a:t>
          </a:r>
        </a:p>
      </dgm:t>
    </dgm:pt>
    <dgm:pt modelId="{32FD2D05-67E5-46E8-8201-25A70CD8DA08}" type="parTrans" cxnId="{90CAAAA2-4360-4A2E-B557-F80DAF173356}">
      <dgm:prSet/>
      <dgm:spPr/>
      <dgm:t>
        <a:bodyPr/>
        <a:lstStyle/>
        <a:p>
          <a:endParaRPr lang="en-US"/>
        </a:p>
      </dgm:t>
    </dgm:pt>
    <dgm:pt modelId="{BA721A07-164B-4B48-92A7-94395027483D}" type="sibTrans" cxnId="{90CAAAA2-4360-4A2E-B557-F80DAF173356}">
      <dgm:prSet/>
      <dgm:spPr/>
      <dgm:t>
        <a:bodyPr/>
        <a:lstStyle/>
        <a:p>
          <a:endParaRPr lang="en-US"/>
        </a:p>
      </dgm:t>
    </dgm:pt>
    <dgm:pt modelId="{8938FAAC-0255-435B-B7E2-73D3EFA0E554}">
      <dgm:prSet/>
      <dgm:spPr/>
      <dgm:t>
        <a:bodyPr/>
        <a:lstStyle/>
        <a:p>
          <a:pPr>
            <a:lnSpc>
              <a:spcPct val="100000"/>
            </a:lnSpc>
          </a:pPr>
          <a:r>
            <a:rPr lang="en-GB" b="0" i="0" dirty="0"/>
            <a:t>(Spencer-Milnes, 2021) states that there are many types of forest schools such as government-run schemes, community campaigns, schools and plenty others. It is also suitable for all children and children with learnin</a:t>
          </a:r>
          <a:r>
            <a:rPr lang="en-GB" dirty="0"/>
            <a:t>g disabilities and other forms of physical disabilities. Although mostly aimed at primary school children or nursery and pre-teen it is also beneficial for teenagers. </a:t>
          </a:r>
          <a:endParaRPr lang="en-US" dirty="0"/>
        </a:p>
      </dgm:t>
    </dgm:pt>
    <dgm:pt modelId="{E19ED285-1AF4-4A93-A052-AACB0C191820}" type="parTrans" cxnId="{411D97FE-8E20-4768-9076-A6E2674EA8CD}">
      <dgm:prSet/>
      <dgm:spPr/>
      <dgm:t>
        <a:bodyPr/>
        <a:lstStyle/>
        <a:p>
          <a:endParaRPr lang="en-US"/>
        </a:p>
      </dgm:t>
    </dgm:pt>
    <dgm:pt modelId="{93BA235A-3E5F-44DD-8753-9532F38042D4}" type="sibTrans" cxnId="{411D97FE-8E20-4768-9076-A6E2674EA8CD}">
      <dgm:prSet/>
      <dgm:spPr/>
      <dgm:t>
        <a:bodyPr/>
        <a:lstStyle/>
        <a:p>
          <a:endParaRPr lang="en-US"/>
        </a:p>
      </dgm:t>
    </dgm:pt>
    <dgm:pt modelId="{61555ED9-E189-9F4C-ADE9-573955783775}" type="pres">
      <dgm:prSet presAssocID="{68736382-03A2-49F5-AB3C-4441615B6023}" presName="linear" presStyleCnt="0">
        <dgm:presLayoutVars>
          <dgm:animLvl val="lvl"/>
          <dgm:resizeHandles val="exact"/>
        </dgm:presLayoutVars>
      </dgm:prSet>
      <dgm:spPr/>
    </dgm:pt>
    <dgm:pt modelId="{F33C92E8-523E-C04A-8492-F2A2FDD55C4F}" type="pres">
      <dgm:prSet presAssocID="{D6BB8EF4-CAEC-4E3B-A269-FA1437353573}" presName="parentText" presStyleLbl="node1" presStyleIdx="0" presStyleCnt="2">
        <dgm:presLayoutVars>
          <dgm:chMax val="0"/>
          <dgm:bulletEnabled val="1"/>
        </dgm:presLayoutVars>
      </dgm:prSet>
      <dgm:spPr/>
    </dgm:pt>
    <dgm:pt modelId="{FF35672F-1C9B-C34C-9AEA-1E238D98196A}" type="pres">
      <dgm:prSet presAssocID="{BA721A07-164B-4B48-92A7-94395027483D}" presName="spacer" presStyleCnt="0"/>
      <dgm:spPr/>
    </dgm:pt>
    <dgm:pt modelId="{22EA2F3D-F572-C744-A8A3-0DEAEECE2795}" type="pres">
      <dgm:prSet presAssocID="{8938FAAC-0255-435B-B7E2-73D3EFA0E554}" presName="parentText" presStyleLbl="node1" presStyleIdx="1" presStyleCnt="2">
        <dgm:presLayoutVars>
          <dgm:chMax val="0"/>
          <dgm:bulletEnabled val="1"/>
        </dgm:presLayoutVars>
      </dgm:prSet>
      <dgm:spPr/>
    </dgm:pt>
  </dgm:ptLst>
  <dgm:cxnLst>
    <dgm:cxn modelId="{24E7961D-BCEB-314B-8D65-92E99716018C}" type="presOf" srcId="{8938FAAC-0255-435B-B7E2-73D3EFA0E554}" destId="{22EA2F3D-F572-C744-A8A3-0DEAEECE2795}" srcOrd="0" destOrd="0" presId="urn:microsoft.com/office/officeart/2005/8/layout/vList2"/>
    <dgm:cxn modelId="{C1059B2F-ADD3-CC4E-92E2-D3CBB9C52F81}" type="presOf" srcId="{D6BB8EF4-CAEC-4E3B-A269-FA1437353573}" destId="{F33C92E8-523E-C04A-8492-F2A2FDD55C4F}" srcOrd="0" destOrd="0" presId="urn:microsoft.com/office/officeart/2005/8/layout/vList2"/>
    <dgm:cxn modelId="{90CAAAA2-4360-4A2E-B557-F80DAF173356}" srcId="{68736382-03A2-49F5-AB3C-4441615B6023}" destId="{D6BB8EF4-CAEC-4E3B-A269-FA1437353573}" srcOrd="0" destOrd="0" parTransId="{32FD2D05-67E5-46E8-8201-25A70CD8DA08}" sibTransId="{BA721A07-164B-4B48-92A7-94395027483D}"/>
    <dgm:cxn modelId="{43B8C1E6-B907-AC4D-970D-BF05E478FFC0}" type="presOf" srcId="{68736382-03A2-49F5-AB3C-4441615B6023}" destId="{61555ED9-E189-9F4C-ADE9-573955783775}" srcOrd="0" destOrd="0" presId="urn:microsoft.com/office/officeart/2005/8/layout/vList2"/>
    <dgm:cxn modelId="{411D97FE-8E20-4768-9076-A6E2674EA8CD}" srcId="{68736382-03A2-49F5-AB3C-4441615B6023}" destId="{8938FAAC-0255-435B-B7E2-73D3EFA0E554}" srcOrd="1" destOrd="0" parTransId="{E19ED285-1AF4-4A93-A052-AACB0C191820}" sibTransId="{93BA235A-3E5F-44DD-8753-9532F38042D4}"/>
    <dgm:cxn modelId="{D08F750A-6E74-8D40-9082-EC49F0B8F2AC}" type="presParOf" srcId="{61555ED9-E189-9F4C-ADE9-573955783775}" destId="{F33C92E8-523E-C04A-8492-F2A2FDD55C4F}" srcOrd="0" destOrd="0" presId="urn:microsoft.com/office/officeart/2005/8/layout/vList2"/>
    <dgm:cxn modelId="{4056717E-DEEE-7041-AD39-93829F330BAD}" type="presParOf" srcId="{61555ED9-E189-9F4C-ADE9-573955783775}" destId="{FF35672F-1C9B-C34C-9AEA-1E238D98196A}" srcOrd="1" destOrd="0" presId="urn:microsoft.com/office/officeart/2005/8/layout/vList2"/>
    <dgm:cxn modelId="{E789B80D-02FE-4144-A74F-8BD8A9A4660C}" type="presParOf" srcId="{61555ED9-E189-9F4C-ADE9-573955783775}" destId="{22EA2F3D-F572-C744-A8A3-0DEAEECE279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4CAE6D-C004-454F-AA58-7DA019E458F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5F34B95-5D96-4F3E-BB2F-74B05564A20F}">
      <dgm:prSet/>
      <dgm:spPr/>
      <dgm:t>
        <a:bodyPr/>
        <a:lstStyle/>
        <a:p>
          <a:pPr>
            <a:lnSpc>
              <a:spcPct val="150000"/>
            </a:lnSpc>
          </a:pPr>
          <a:r>
            <a:rPr lang="en-US" dirty="0"/>
            <a:t>Referring back to ACEs there are interventions put in place to prevent ongoing experience or the risk of further ACEs to support a child such as early interventions being popular. </a:t>
          </a:r>
          <a:r>
            <a:rPr lang="en-GB" b="0" i="0" dirty="0"/>
            <a:t>(Parliament UK, 2017)</a:t>
          </a:r>
          <a:endParaRPr lang="en-US" dirty="0"/>
        </a:p>
      </dgm:t>
    </dgm:pt>
    <dgm:pt modelId="{91980D28-E065-4D6F-B7FF-1B3CE9C9A5E0}" type="parTrans" cxnId="{56197DF4-C6B2-4F60-8566-009F7EDA3F42}">
      <dgm:prSet/>
      <dgm:spPr/>
      <dgm:t>
        <a:bodyPr/>
        <a:lstStyle/>
        <a:p>
          <a:endParaRPr lang="en-US"/>
        </a:p>
      </dgm:t>
    </dgm:pt>
    <dgm:pt modelId="{1B620400-5AEE-4680-A285-0DCEDCF77CC0}" type="sibTrans" cxnId="{56197DF4-C6B2-4F60-8566-009F7EDA3F42}">
      <dgm:prSet/>
      <dgm:spPr/>
      <dgm:t>
        <a:bodyPr/>
        <a:lstStyle/>
        <a:p>
          <a:endParaRPr lang="en-US"/>
        </a:p>
      </dgm:t>
    </dgm:pt>
    <dgm:pt modelId="{108B0E23-953A-4DC7-9687-366506F011F6}">
      <dgm:prSet/>
      <dgm:spPr/>
      <dgm:t>
        <a:bodyPr/>
        <a:lstStyle/>
        <a:p>
          <a:pPr>
            <a:lnSpc>
              <a:spcPct val="150000"/>
            </a:lnSpc>
          </a:pPr>
          <a:r>
            <a:rPr lang="en-US" dirty="0"/>
            <a:t>Forest schools as a government intervention scheme and forest schools in general have an importance towards children with aces and are applied to children in need of them in the UK in some regions. </a:t>
          </a:r>
          <a:r>
            <a:rPr lang="en-GB" b="0" i="0" dirty="0"/>
            <a:t>(McCree et al., 2018) , (Spencer-Milnes, 2021)</a:t>
          </a:r>
          <a:endParaRPr lang="en-US" dirty="0"/>
        </a:p>
      </dgm:t>
    </dgm:pt>
    <dgm:pt modelId="{58AE32B7-B02A-4034-B80B-217FC83B6FB0}" type="parTrans" cxnId="{B6F88144-944E-48AB-813F-163003ED365B}">
      <dgm:prSet/>
      <dgm:spPr/>
      <dgm:t>
        <a:bodyPr/>
        <a:lstStyle/>
        <a:p>
          <a:endParaRPr lang="en-US"/>
        </a:p>
      </dgm:t>
    </dgm:pt>
    <dgm:pt modelId="{FD906292-3B02-4DA6-AD5C-3929FCD110FF}" type="sibTrans" cxnId="{B6F88144-944E-48AB-813F-163003ED365B}">
      <dgm:prSet/>
      <dgm:spPr/>
      <dgm:t>
        <a:bodyPr/>
        <a:lstStyle/>
        <a:p>
          <a:endParaRPr lang="en-US"/>
        </a:p>
      </dgm:t>
    </dgm:pt>
    <dgm:pt modelId="{2BA09F11-2F9B-45BB-BD6E-5ED67A7D7ECD}">
      <dgm:prSet/>
      <dgm:spPr/>
      <dgm:t>
        <a:bodyPr/>
        <a:lstStyle/>
        <a:p>
          <a:pPr>
            <a:lnSpc>
              <a:spcPct val="150000"/>
            </a:lnSpc>
          </a:pPr>
          <a:r>
            <a:rPr lang="en-US" dirty="0"/>
            <a:t>Outdoor play such as den building, wildlife and gardening. Physical activity also related to this from building and gardening can help with support from peers and learning how to behave in team-building environments at a young age. Exercise interventions included for children with Aces that may not be very active due to disabilities or trauma. </a:t>
          </a:r>
          <a:r>
            <a:rPr lang="en-GB" b="0" i="0" dirty="0"/>
            <a:t>(Homan, 2018)</a:t>
          </a:r>
          <a:endParaRPr lang="en-US" dirty="0"/>
        </a:p>
      </dgm:t>
    </dgm:pt>
    <dgm:pt modelId="{785C4A45-71D5-4902-8C16-ADF0C32F77C1}" type="parTrans" cxnId="{76C43F27-0396-40AC-8E78-6410AE33DBEA}">
      <dgm:prSet/>
      <dgm:spPr/>
      <dgm:t>
        <a:bodyPr/>
        <a:lstStyle/>
        <a:p>
          <a:endParaRPr lang="en-US"/>
        </a:p>
      </dgm:t>
    </dgm:pt>
    <dgm:pt modelId="{6FFA2687-AB71-4965-A282-941E41D66F75}" type="sibTrans" cxnId="{76C43F27-0396-40AC-8E78-6410AE33DBEA}">
      <dgm:prSet/>
      <dgm:spPr/>
      <dgm:t>
        <a:bodyPr/>
        <a:lstStyle/>
        <a:p>
          <a:endParaRPr lang="en-US"/>
        </a:p>
      </dgm:t>
    </dgm:pt>
    <dgm:pt modelId="{687B7517-BDD9-BE42-B3CE-D9DB25BC36BC}" type="pres">
      <dgm:prSet presAssocID="{3B4CAE6D-C004-454F-AA58-7DA019E458F3}" presName="vert0" presStyleCnt="0">
        <dgm:presLayoutVars>
          <dgm:dir/>
          <dgm:animOne val="branch"/>
          <dgm:animLvl val="lvl"/>
        </dgm:presLayoutVars>
      </dgm:prSet>
      <dgm:spPr/>
    </dgm:pt>
    <dgm:pt modelId="{FA242EA6-A9D9-9F44-A31D-566B4876AC34}" type="pres">
      <dgm:prSet presAssocID="{D5F34B95-5D96-4F3E-BB2F-74B05564A20F}" presName="thickLine" presStyleLbl="alignNode1" presStyleIdx="0" presStyleCnt="3"/>
      <dgm:spPr/>
    </dgm:pt>
    <dgm:pt modelId="{51178215-52DF-7B41-99CF-D4B1AEB038BB}" type="pres">
      <dgm:prSet presAssocID="{D5F34B95-5D96-4F3E-BB2F-74B05564A20F}" presName="horz1" presStyleCnt="0"/>
      <dgm:spPr/>
    </dgm:pt>
    <dgm:pt modelId="{DBEFF6BF-B322-474F-8807-52B6D9FD0B23}" type="pres">
      <dgm:prSet presAssocID="{D5F34B95-5D96-4F3E-BB2F-74B05564A20F}" presName="tx1" presStyleLbl="revTx" presStyleIdx="0" presStyleCnt="3"/>
      <dgm:spPr/>
    </dgm:pt>
    <dgm:pt modelId="{D015260E-0309-0D4E-83CF-9D22BA8A2492}" type="pres">
      <dgm:prSet presAssocID="{D5F34B95-5D96-4F3E-BB2F-74B05564A20F}" presName="vert1" presStyleCnt="0"/>
      <dgm:spPr/>
    </dgm:pt>
    <dgm:pt modelId="{83A6BD6E-FC2A-9242-809E-D9CF6AF44360}" type="pres">
      <dgm:prSet presAssocID="{108B0E23-953A-4DC7-9687-366506F011F6}" presName="thickLine" presStyleLbl="alignNode1" presStyleIdx="1" presStyleCnt="3"/>
      <dgm:spPr/>
    </dgm:pt>
    <dgm:pt modelId="{2FFFB030-13E2-234D-98BD-10A5DE9C2DA7}" type="pres">
      <dgm:prSet presAssocID="{108B0E23-953A-4DC7-9687-366506F011F6}" presName="horz1" presStyleCnt="0"/>
      <dgm:spPr/>
    </dgm:pt>
    <dgm:pt modelId="{135DEFAC-B8FB-414A-B014-716F4C75F8C2}" type="pres">
      <dgm:prSet presAssocID="{108B0E23-953A-4DC7-9687-366506F011F6}" presName="tx1" presStyleLbl="revTx" presStyleIdx="1" presStyleCnt="3"/>
      <dgm:spPr/>
    </dgm:pt>
    <dgm:pt modelId="{216155A4-F56E-A341-91CD-C3F012F66B81}" type="pres">
      <dgm:prSet presAssocID="{108B0E23-953A-4DC7-9687-366506F011F6}" presName="vert1" presStyleCnt="0"/>
      <dgm:spPr/>
    </dgm:pt>
    <dgm:pt modelId="{E25144A9-BA49-BC45-91FA-82AC339A529F}" type="pres">
      <dgm:prSet presAssocID="{2BA09F11-2F9B-45BB-BD6E-5ED67A7D7ECD}" presName="thickLine" presStyleLbl="alignNode1" presStyleIdx="2" presStyleCnt="3"/>
      <dgm:spPr/>
    </dgm:pt>
    <dgm:pt modelId="{42BECAEE-A296-3542-A273-ACE3EBDEFA40}" type="pres">
      <dgm:prSet presAssocID="{2BA09F11-2F9B-45BB-BD6E-5ED67A7D7ECD}" presName="horz1" presStyleCnt="0"/>
      <dgm:spPr/>
    </dgm:pt>
    <dgm:pt modelId="{6C6A4D42-1585-7649-89D1-0DE53C02C7B1}" type="pres">
      <dgm:prSet presAssocID="{2BA09F11-2F9B-45BB-BD6E-5ED67A7D7ECD}" presName="tx1" presStyleLbl="revTx" presStyleIdx="2" presStyleCnt="3"/>
      <dgm:spPr/>
    </dgm:pt>
    <dgm:pt modelId="{164B7ECC-4DF8-3642-BBC0-4C7228899A08}" type="pres">
      <dgm:prSet presAssocID="{2BA09F11-2F9B-45BB-BD6E-5ED67A7D7ECD}" presName="vert1" presStyleCnt="0"/>
      <dgm:spPr/>
    </dgm:pt>
  </dgm:ptLst>
  <dgm:cxnLst>
    <dgm:cxn modelId="{76C43F27-0396-40AC-8E78-6410AE33DBEA}" srcId="{3B4CAE6D-C004-454F-AA58-7DA019E458F3}" destId="{2BA09F11-2F9B-45BB-BD6E-5ED67A7D7ECD}" srcOrd="2" destOrd="0" parTransId="{785C4A45-71D5-4902-8C16-ADF0C32F77C1}" sibTransId="{6FFA2687-AB71-4965-A282-941E41D66F75}"/>
    <dgm:cxn modelId="{B6F88144-944E-48AB-813F-163003ED365B}" srcId="{3B4CAE6D-C004-454F-AA58-7DA019E458F3}" destId="{108B0E23-953A-4DC7-9687-366506F011F6}" srcOrd="1" destOrd="0" parTransId="{58AE32B7-B02A-4034-B80B-217FC83B6FB0}" sibTransId="{FD906292-3B02-4DA6-AD5C-3929FCD110FF}"/>
    <dgm:cxn modelId="{E2D32869-46CB-3946-8E20-F67E001C0766}" type="presOf" srcId="{D5F34B95-5D96-4F3E-BB2F-74B05564A20F}" destId="{DBEFF6BF-B322-474F-8807-52B6D9FD0B23}" srcOrd="0" destOrd="0" presId="urn:microsoft.com/office/officeart/2008/layout/LinedList"/>
    <dgm:cxn modelId="{E8A4B49D-B535-CB47-97E0-7857F5A8B5DF}" type="presOf" srcId="{108B0E23-953A-4DC7-9687-366506F011F6}" destId="{135DEFAC-B8FB-414A-B014-716F4C75F8C2}" srcOrd="0" destOrd="0" presId="urn:microsoft.com/office/officeart/2008/layout/LinedList"/>
    <dgm:cxn modelId="{0500DEC7-4E1A-2741-ADD5-3D3B8B0C4966}" type="presOf" srcId="{3B4CAE6D-C004-454F-AA58-7DA019E458F3}" destId="{687B7517-BDD9-BE42-B3CE-D9DB25BC36BC}" srcOrd="0" destOrd="0" presId="urn:microsoft.com/office/officeart/2008/layout/LinedList"/>
    <dgm:cxn modelId="{3EAB2ED2-C319-8141-A9D6-837B407C63D7}" type="presOf" srcId="{2BA09F11-2F9B-45BB-BD6E-5ED67A7D7ECD}" destId="{6C6A4D42-1585-7649-89D1-0DE53C02C7B1}" srcOrd="0" destOrd="0" presId="urn:microsoft.com/office/officeart/2008/layout/LinedList"/>
    <dgm:cxn modelId="{56197DF4-C6B2-4F60-8566-009F7EDA3F42}" srcId="{3B4CAE6D-C004-454F-AA58-7DA019E458F3}" destId="{D5F34B95-5D96-4F3E-BB2F-74B05564A20F}" srcOrd="0" destOrd="0" parTransId="{91980D28-E065-4D6F-B7FF-1B3CE9C9A5E0}" sibTransId="{1B620400-5AEE-4680-A285-0DCEDCF77CC0}"/>
    <dgm:cxn modelId="{079A772E-6FBB-014B-89BA-DEB632EDF2EB}" type="presParOf" srcId="{687B7517-BDD9-BE42-B3CE-D9DB25BC36BC}" destId="{FA242EA6-A9D9-9F44-A31D-566B4876AC34}" srcOrd="0" destOrd="0" presId="urn:microsoft.com/office/officeart/2008/layout/LinedList"/>
    <dgm:cxn modelId="{CD059D87-5CB6-EC4A-BD6D-2999529FE6BE}" type="presParOf" srcId="{687B7517-BDD9-BE42-B3CE-D9DB25BC36BC}" destId="{51178215-52DF-7B41-99CF-D4B1AEB038BB}" srcOrd="1" destOrd="0" presId="urn:microsoft.com/office/officeart/2008/layout/LinedList"/>
    <dgm:cxn modelId="{5D9F8E62-869A-8048-9CA0-91515FC38981}" type="presParOf" srcId="{51178215-52DF-7B41-99CF-D4B1AEB038BB}" destId="{DBEFF6BF-B322-474F-8807-52B6D9FD0B23}" srcOrd="0" destOrd="0" presId="urn:microsoft.com/office/officeart/2008/layout/LinedList"/>
    <dgm:cxn modelId="{3855CC70-5CD3-EF44-8241-504FBD720999}" type="presParOf" srcId="{51178215-52DF-7B41-99CF-D4B1AEB038BB}" destId="{D015260E-0309-0D4E-83CF-9D22BA8A2492}" srcOrd="1" destOrd="0" presId="urn:microsoft.com/office/officeart/2008/layout/LinedList"/>
    <dgm:cxn modelId="{371EC766-8C87-BE41-BA89-7600F06AF408}" type="presParOf" srcId="{687B7517-BDD9-BE42-B3CE-D9DB25BC36BC}" destId="{83A6BD6E-FC2A-9242-809E-D9CF6AF44360}" srcOrd="2" destOrd="0" presId="urn:microsoft.com/office/officeart/2008/layout/LinedList"/>
    <dgm:cxn modelId="{F291847C-7131-6747-A1FC-E52EA49C6AAB}" type="presParOf" srcId="{687B7517-BDD9-BE42-B3CE-D9DB25BC36BC}" destId="{2FFFB030-13E2-234D-98BD-10A5DE9C2DA7}" srcOrd="3" destOrd="0" presId="urn:microsoft.com/office/officeart/2008/layout/LinedList"/>
    <dgm:cxn modelId="{16BB2E6C-0388-714A-848F-E1C500E18E3A}" type="presParOf" srcId="{2FFFB030-13E2-234D-98BD-10A5DE9C2DA7}" destId="{135DEFAC-B8FB-414A-B014-716F4C75F8C2}" srcOrd="0" destOrd="0" presId="urn:microsoft.com/office/officeart/2008/layout/LinedList"/>
    <dgm:cxn modelId="{9F9FDE09-C9B7-C24E-AE74-186C74649693}" type="presParOf" srcId="{2FFFB030-13E2-234D-98BD-10A5DE9C2DA7}" destId="{216155A4-F56E-A341-91CD-C3F012F66B81}" srcOrd="1" destOrd="0" presId="urn:microsoft.com/office/officeart/2008/layout/LinedList"/>
    <dgm:cxn modelId="{59075191-4AE6-334B-BE2A-0260E34246BB}" type="presParOf" srcId="{687B7517-BDD9-BE42-B3CE-D9DB25BC36BC}" destId="{E25144A9-BA49-BC45-91FA-82AC339A529F}" srcOrd="4" destOrd="0" presId="urn:microsoft.com/office/officeart/2008/layout/LinedList"/>
    <dgm:cxn modelId="{B27A3669-0287-B749-B2CC-8D18A602F874}" type="presParOf" srcId="{687B7517-BDD9-BE42-B3CE-D9DB25BC36BC}" destId="{42BECAEE-A296-3542-A273-ACE3EBDEFA40}" srcOrd="5" destOrd="0" presId="urn:microsoft.com/office/officeart/2008/layout/LinedList"/>
    <dgm:cxn modelId="{77B5DCD0-2A36-7D48-9DC0-C88DA0732AB0}" type="presParOf" srcId="{42BECAEE-A296-3542-A273-ACE3EBDEFA40}" destId="{6C6A4D42-1585-7649-89D1-0DE53C02C7B1}" srcOrd="0" destOrd="0" presId="urn:microsoft.com/office/officeart/2008/layout/LinedList"/>
    <dgm:cxn modelId="{68542A3D-5415-7142-9E54-73B685089C86}" type="presParOf" srcId="{42BECAEE-A296-3542-A273-ACE3EBDEFA40}" destId="{164B7ECC-4DF8-3642-BBC0-4C7228899A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A4F56-67D8-3C4F-94EA-49BE6535CCBA}">
      <dsp:nvSpPr>
        <dsp:cNvPr id="0" name=""/>
        <dsp:cNvSpPr/>
      </dsp:nvSpPr>
      <dsp:spPr>
        <a:xfrm>
          <a:off x="86794" y="606"/>
          <a:ext cx="4686893" cy="29761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53C805CE-291C-D54D-BF53-166329049717}">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(McCree et al., 2018) the research was linked to 3 years of weekly forest school sessions, </a:t>
          </a:r>
          <a:r>
            <a:rPr lang="en-GB" sz="1600" kern="1200" dirty="0"/>
            <a:t>the study </a:t>
          </a:r>
          <a:r>
            <a:rPr lang="en-GB" sz="1600" b="0" i="0" kern="1200" dirty="0"/>
            <a:t>was a longitudinal school education-based study (Brooks, 2019). They state in the study that the children's attendanc</a:t>
          </a:r>
          <a:r>
            <a:rPr lang="en-GB" sz="1600" kern="1200" dirty="0"/>
            <a:t>e and academic attainment improved than the non-participating children in school. The findings suggest the importance of playing free outdoor regularly can help with self-regulation and emotional resilience. This study has raised an interest in whether forest schools should be placed as an intervention regularly for disadvantaged children. </a:t>
          </a:r>
          <a:endParaRPr lang="en-US" sz="1600" kern="1200" dirty="0"/>
        </a:p>
      </dsp:txBody>
      <dsp:txXfrm>
        <a:off x="694729" y="582503"/>
        <a:ext cx="4512555" cy="2801839"/>
      </dsp:txXfrm>
    </dsp:sp>
    <dsp:sp modelId="{18E667E4-E90C-5A4B-96BA-40E7456C2123}">
      <dsp:nvSpPr>
        <dsp:cNvPr id="0" name=""/>
        <dsp:cNvSpPr/>
      </dsp:nvSpPr>
      <dsp:spPr>
        <a:xfrm>
          <a:off x="5815219" y="606"/>
          <a:ext cx="4686893" cy="29761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B0B1876A-4E76-8740-9F6A-F8EBEDA3342C}">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(Lee et al, 2021)  This was a systematic review study based on outdoor play and reviewed 107 studies based on outdoor activities and play.  There are many benefits from outdoor play which have previously been discussed but therefore to be addressed there is a rising concern about the decline of outdoor time and play among children recently. From reviewing multiple studies found a pattern that girls were less likely to be outside compared to boys and found that certain ethnic groups lacked outdoor free time. Another link found for that outdoor play and time is influenced by the parents' attitudes, perceptions and behaviour themselves and how this can influence their child's play and time outside. </a:t>
          </a:r>
          <a:endParaRPr lang="en-US" sz="1400" kern="1200" dirty="0"/>
        </a:p>
      </dsp:txBody>
      <dsp:txXfrm>
        <a:off x="6423154" y="582503"/>
        <a:ext cx="4512555" cy="28018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24AF1-13C7-5343-9AA1-44ED0C3F9F15}">
      <dsp:nvSpPr>
        <dsp:cNvPr id="0" name=""/>
        <dsp:cNvSpPr/>
      </dsp:nvSpPr>
      <dsp:spPr>
        <a:xfrm>
          <a:off x="108799" y="-4642"/>
          <a:ext cx="7203682" cy="953815"/>
        </a:xfrm>
        <a:prstGeom prst="roundRect">
          <a:avLst>
            <a:gd name="adj" fmla="val 10000"/>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Journal articles related to the topic:-</a:t>
          </a:r>
        </a:p>
      </dsp:txBody>
      <dsp:txXfrm>
        <a:off x="136735" y="23294"/>
        <a:ext cx="5960611" cy="897943"/>
      </dsp:txXfrm>
    </dsp:sp>
    <dsp:sp modelId="{929468DD-0B1A-DA49-9976-7794EBCC2650}">
      <dsp:nvSpPr>
        <dsp:cNvPr id="0" name=""/>
        <dsp:cNvSpPr/>
      </dsp:nvSpPr>
      <dsp:spPr>
        <a:xfrm>
          <a:off x="0" y="1071521"/>
          <a:ext cx="7994072" cy="965709"/>
        </a:xfrm>
        <a:prstGeom prst="roundRect">
          <a:avLst>
            <a:gd name="adj" fmla="val 10000"/>
          </a:avLst>
        </a:prstGeom>
        <a:solidFill>
          <a:schemeClr val="accent2">
            <a:hueOff val="-496458"/>
            <a:satOff val="-113"/>
            <a:lumOff val="4052"/>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t>
          </a:r>
          <a:r>
            <a:rPr lang="en-US" sz="1500" kern="1200" dirty="0"/>
            <a:t>Wier, 2020) mentions that research into green spaces like parks, nature reserves, lakes, fields and more near schools or homes where children can access easily and play, promotes self-control - </a:t>
          </a:r>
          <a:r>
            <a:rPr lang="en-US" sz="1500" kern="1200" dirty="0" err="1"/>
            <a:t>behaviour</a:t>
          </a:r>
          <a:r>
            <a:rPr lang="en-US" sz="1500" kern="1200" dirty="0"/>
            <a:t> and cognitive development. This was also present for adults with improving working memory and attentional functioning</a:t>
          </a:r>
          <a:r>
            <a:rPr lang="en-US" sz="1400" kern="1200" dirty="0"/>
            <a:t>. </a:t>
          </a:r>
        </a:p>
      </dsp:txBody>
      <dsp:txXfrm>
        <a:off x="28285" y="1099806"/>
        <a:ext cx="6493023" cy="909139"/>
      </dsp:txXfrm>
    </dsp:sp>
    <dsp:sp modelId="{836892AF-6B14-E641-BCEE-744A0D494B4F}">
      <dsp:nvSpPr>
        <dsp:cNvPr id="0" name=""/>
        <dsp:cNvSpPr/>
      </dsp:nvSpPr>
      <dsp:spPr>
        <a:xfrm>
          <a:off x="41553" y="2088659"/>
          <a:ext cx="7910933" cy="1190447"/>
        </a:xfrm>
        <a:prstGeom prst="roundRect">
          <a:avLst>
            <a:gd name="adj" fmla="val 10000"/>
          </a:avLst>
        </a:prstGeom>
        <a:solidFill>
          <a:schemeClr val="accent2">
            <a:hueOff val="-992915"/>
            <a:satOff val="-225"/>
            <a:lumOff val="8105"/>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(Homan,2018) mentions that reports of teachers commenting on regular outdoor play state that there is improved concentration from students, increased productivity, better </a:t>
          </a:r>
          <a:r>
            <a:rPr lang="en-US" sz="1500" kern="1200" dirty="0" err="1"/>
            <a:t>behaviour</a:t>
          </a:r>
          <a:r>
            <a:rPr lang="en-US" sz="1500" kern="1200" dirty="0"/>
            <a:t> and better ability to focus. This has also been shown to be effective for children with ADHD. </a:t>
          </a:r>
        </a:p>
      </dsp:txBody>
      <dsp:txXfrm>
        <a:off x="76420" y="2123526"/>
        <a:ext cx="6421632" cy="1120713"/>
      </dsp:txXfrm>
    </dsp:sp>
    <dsp:sp modelId="{0DD4C36E-2D5E-BC4B-B7DB-2E2441C56F8B}">
      <dsp:nvSpPr>
        <dsp:cNvPr id="0" name=""/>
        <dsp:cNvSpPr/>
      </dsp:nvSpPr>
      <dsp:spPr>
        <a:xfrm>
          <a:off x="220812" y="3367782"/>
          <a:ext cx="7552415" cy="972386"/>
        </a:xfrm>
        <a:prstGeom prst="roundRect">
          <a:avLst>
            <a:gd name="adj" fmla="val 10000"/>
          </a:avLst>
        </a:prstGeom>
        <a:solidFill>
          <a:schemeClr val="accent2">
            <a:hueOff val="-1489373"/>
            <a:satOff val="-338"/>
            <a:lumOff val="12157"/>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t>
          </a:r>
          <a:r>
            <a:rPr lang="en-US" sz="1500" kern="1200" dirty="0"/>
            <a:t>Bryant, 2021) mentions that 200 forest schools in the UK have grown two-thirds the size since March 2020. Since the recent experience of a global pandemic, that increased awareness of what comes with going outdoors and its benefits. </a:t>
          </a:r>
        </a:p>
      </dsp:txBody>
      <dsp:txXfrm>
        <a:off x="249292" y="3396262"/>
        <a:ext cx="6130781" cy="915426"/>
      </dsp:txXfrm>
    </dsp:sp>
    <dsp:sp modelId="{6C6AA0DB-B7FB-8441-96A5-1D877CAF0B14}">
      <dsp:nvSpPr>
        <dsp:cNvPr id="0" name=""/>
        <dsp:cNvSpPr/>
      </dsp:nvSpPr>
      <dsp:spPr>
        <a:xfrm>
          <a:off x="6414630" y="542856"/>
          <a:ext cx="619980" cy="619980"/>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54126" y="542856"/>
        <a:ext cx="340989" cy="466535"/>
      </dsp:txXfrm>
    </dsp:sp>
    <dsp:sp modelId="{5359686F-F1FC-EC41-9222-7104286DFA3D}">
      <dsp:nvSpPr>
        <dsp:cNvPr id="0" name=""/>
        <dsp:cNvSpPr/>
      </dsp:nvSpPr>
      <dsp:spPr>
        <a:xfrm>
          <a:off x="6414632" y="1817158"/>
          <a:ext cx="619980" cy="619980"/>
        </a:xfrm>
        <a:prstGeom prst="downArrow">
          <a:avLst>
            <a:gd name="adj1" fmla="val 55000"/>
            <a:gd name="adj2" fmla="val 45000"/>
          </a:avLst>
        </a:prstGeom>
        <a:solidFill>
          <a:schemeClr val="accent2">
            <a:tint val="40000"/>
            <a:alpha val="90000"/>
            <a:hueOff val="-973174"/>
            <a:satOff val="10298"/>
            <a:lumOff val="1335"/>
            <a:alphaOff val="0"/>
          </a:schemeClr>
        </a:solidFill>
        <a:ln w="9525" cap="flat" cmpd="sng" algn="ctr">
          <a:solidFill>
            <a:schemeClr val="accent2">
              <a:tint val="40000"/>
              <a:alpha val="90000"/>
              <a:hueOff val="-973174"/>
              <a:satOff val="10298"/>
              <a:lumOff val="1335"/>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6554128" y="1817158"/>
        <a:ext cx="340989" cy="466535"/>
      </dsp:txXfrm>
    </dsp:sp>
    <dsp:sp modelId="{054DD00D-06B4-6840-93EE-B67847F3921C}">
      <dsp:nvSpPr>
        <dsp:cNvPr id="0" name=""/>
        <dsp:cNvSpPr/>
      </dsp:nvSpPr>
      <dsp:spPr>
        <a:xfrm>
          <a:off x="6414631" y="3050753"/>
          <a:ext cx="619980" cy="619980"/>
        </a:xfrm>
        <a:prstGeom prst="downArrow">
          <a:avLst>
            <a:gd name="adj1" fmla="val 55000"/>
            <a:gd name="adj2" fmla="val 45000"/>
          </a:avLst>
        </a:prstGeom>
        <a:solidFill>
          <a:schemeClr val="accent2">
            <a:tint val="40000"/>
            <a:alpha val="90000"/>
            <a:hueOff val="-1946348"/>
            <a:satOff val="20596"/>
            <a:lumOff val="2670"/>
            <a:alphaOff val="0"/>
          </a:schemeClr>
        </a:solidFill>
        <a:ln w="9525" cap="flat" cmpd="sng" algn="ctr">
          <a:solidFill>
            <a:schemeClr val="accent2">
              <a:tint val="40000"/>
              <a:alpha val="90000"/>
              <a:hueOff val="-1946348"/>
              <a:satOff val="20596"/>
              <a:lumOff val="267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54127" y="3050753"/>
        <a:ext cx="340989" cy="466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C92E8-523E-C04A-8492-F2A2FDD55C4F}">
      <dsp:nvSpPr>
        <dsp:cNvPr id="0" name=""/>
        <dsp:cNvSpPr/>
      </dsp:nvSpPr>
      <dsp:spPr>
        <a:xfrm>
          <a:off x="0" y="410782"/>
          <a:ext cx="6669431" cy="2450857"/>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50000"/>
            </a:lnSpc>
            <a:spcBef>
              <a:spcPct val="0"/>
            </a:spcBef>
            <a:spcAft>
              <a:spcPct val="35000"/>
            </a:spcAft>
            <a:buNone/>
          </a:pPr>
          <a:r>
            <a:rPr lang="en-US" sz="1900" kern="1200" dirty="0"/>
            <a:t>(Lee, 2022) states that outdoor activities and forest schools in children can help them with physical development by strengthening gross motor skills and fine motor skills.  </a:t>
          </a:r>
        </a:p>
      </dsp:txBody>
      <dsp:txXfrm>
        <a:off x="119641" y="530423"/>
        <a:ext cx="6430149" cy="2211575"/>
      </dsp:txXfrm>
    </dsp:sp>
    <dsp:sp modelId="{22EA2F3D-F572-C744-A8A3-0DEAEECE2795}">
      <dsp:nvSpPr>
        <dsp:cNvPr id="0" name=""/>
        <dsp:cNvSpPr/>
      </dsp:nvSpPr>
      <dsp:spPr>
        <a:xfrm>
          <a:off x="0" y="2916359"/>
          <a:ext cx="6669431" cy="2450857"/>
        </a:xfrm>
        <a:prstGeom prst="roundRect">
          <a:avLst/>
        </a:prstGeom>
        <a:solidFill>
          <a:schemeClr val="accent2">
            <a:hueOff val="-1489373"/>
            <a:satOff val="-338"/>
            <a:lumOff val="1215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0" i="0" kern="1200" dirty="0"/>
            <a:t>(Spencer-Milnes, 2021) states that there are many types of forest schools such as government-run schemes, community campaigns, schools and plenty others. It is also suitable for all children and children with learnin</a:t>
          </a:r>
          <a:r>
            <a:rPr lang="en-GB" sz="1900" kern="1200" dirty="0"/>
            <a:t>g disabilities and other forms of physical disabilities. Although mostly aimed at primary school children or nursery and pre-teen it is also beneficial for teenagers. </a:t>
          </a:r>
          <a:endParaRPr lang="en-US" sz="1900" kern="1200" dirty="0"/>
        </a:p>
      </dsp:txBody>
      <dsp:txXfrm>
        <a:off x="119641" y="3036000"/>
        <a:ext cx="6430149" cy="22115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42EA6-A9D9-9F44-A31D-566B4876AC34}">
      <dsp:nvSpPr>
        <dsp:cNvPr id="0" name=""/>
        <dsp:cNvSpPr/>
      </dsp:nvSpPr>
      <dsp:spPr>
        <a:xfrm>
          <a:off x="0" y="3280"/>
          <a:ext cx="60960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EFF6BF-B322-474F-8807-52B6D9FD0B23}">
      <dsp:nvSpPr>
        <dsp:cNvPr id="0" name=""/>
        <dsp:cNvSpPr/>
      </dsp:nvSpPr>
      <dsp:spPr>
        <a:xfrm>
          <a:off x="0" y="3280"/>
          <a:ext cx="6096001" cy="2237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US" sz="1500" kern="1200" dirty="0"/>
            <a:t>Referring back to ACEs there are interventions put in place to prevent ongoing experience or the risk of further ACEs to support a child such as early interventions being popular. </a:t>
          </a:r>
          <a:r>
            <a:rPr lang="en-GB" sz="1500" b="0" i="0" kern="1200" dirty="0"/>
            <a:t>(Parliament UK, 2017)</a:t>
          </a:r>
          <a:endParaRPr lang="en-US" sz="1500" kern="1200" dirty="0"/>
        </a:p>
      </dsp:txBody>
      <dsp:txXfrm>
        <a:off x="0" y="3280"/>
        <a:ext cx="6096001" cy="2237631"/>
      </dsp:txXfrm>
    </dsp:sp>
    <dsp:sp modelId="{83A6BD6E-FC2A-9242-809E-D9CF6AF44360}">
      <dsp:nvSpPr>
        <dsp:cNvPr id="0" name=""/>
        <dsp:cNvSpPr/>
      </dsp:nvSpPr>
      <dsp:spPr>
        <a:xfrm>
          <a:off x="0" y="2240911"/>
          <a:ext cx="60960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5DEFAC-B8FB-414A-B014-716F4C75F8C2}">
      <dsp:nvSpPr>
        <dsp:cNvPr id="0" name=""/>
        <dsp:cNvSpPr/>
      </dsp:nvSpPr>
      <dsp:spPr>
        <a:xfrm>
          <a:off x="0" y="2240911"/>
          <a:ext cx="6096001" cy="2237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US" sz="1500" kern="1200" dirty="0"/>
            <a:t>Forest schools as a government intervention scheme and forest schools in general have an importance towards children with aces and are applied to children in need of them in the UK in some regions. </a:t>
          </a:r>
          <a:r>
            <a:rPr lang="en-GB" sz="1500" b="0" i="0" kern="1200" dirty="0"/>
            <a:t>(McCree et al., 2018) , (Spencer-Milnes, 2021)</a:t>
          </a:r>
          <a:endParaRPr lang="en-US" sz="1500" kern="1200" dirty="0"/>
        </a:p>
      </dsp:txBody>
      <dsp:txXfrm>
        <a:off x="0" y="2240911"/>
        <a:ext cx="6096001" cy="2237631"/>
      </dsp:txXfrm>
    </dsp:sp>
    <dsp:sp modelId="{E25144A9-BA49-BC45-91FA-82AC339A529F}">
      <dsp:nvSpPr>
        <dsp:cNvPr id="0" name=""/>
        <dsp:cNvSpPr/>
      </dsp:nvSpPr>
      <dsp:spPr>
        <a:xfrm>
          <a:off x="0" y="4478543"/>
          <a:ext cx="60960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6A4D42-1585-7649-89D1-0DE53C02C7B1}">
      <dsp:nvSpPr>
        <dsp:cNvPr id="0" name=""/>
        <dsp:cNvSpPr/>
      </dsp:nvSpPr>
      <dsp:spPr>
        <a:xfrm>
          <a:off x="0" y="4478543"/>
          <a:ext cx="6096001" cy="2237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US" sz="1500" kern="1200" dirty="0"/>
            <a:t>Outdoor play such as den building, wildlife and gardening. Physical activity also related to this from building and gardening can help with support from peers and learning how to behave in team-building environments at a young age. Exercise interventions included for children with Aces that may not be very active due to disabilities or trauma. </a:t>
          </a:r>
          <a:r>
            <a:rPr lang="en-GB" sz="1500" b="0" i="0" kern="1200" dirty="0"/>
            <a:t>(Homan, 2018)</a:t>
          </a:r>
          <a:endParaRPr lang="en-US" sz="1500" kern="1200" dirty="0"/>
        </a:p>
      </dsp:txBody>
      <dsp:txXfrm>
        <a:off x="0" y="4478543"/>
        <a:ext cx="6096001" cy="223763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DF854C-20CA-184B-9C04-6A7AF1F92FDD}" type="datetimeFigureOut">
              <a:rPr lang="en-US" smtClean="0"/>
              <a:t>5/1/24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176A9C-AB34-EE43-8D8E-0E074F32670A}" type="slidenum">
              <a:rPr lang="en-US" smtClean="0"/>
              <a:t>‹#›</a:t>
            </a:fld>
            <a:endParaRPr lang="en-US"/>
          </a:p>
        </p:txBody>
      </p:sp>
    </p:spTree>
    <p:extLst>
      <p:ext uri="{BB962C8B-B14F-4D97-AF65-F5344CB8AC3E}">
        <p14:creationId xmlns:p14="http://schemas.microsoft.com/office/powerpoint/2010/main" val="2429750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1</a:t>
            </a:fld>
            <a:endParaRPr lang="en-US"/>
          </a:p>
        </p:txBody>
      </p:sp>
    </p:spTree>
    <p:extLst>
      <p:ext uri="{BB962C8B-B14F-4D97-AF65-F5344CB8AC3E}">
        <p14:creationId xmlns:p14="http://schemas.microsoft.com/office/powerpoint/2010/main" val="179154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57283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3814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3197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3507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572915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475662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95666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294428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25019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651447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04197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5/1/24</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210105124"/>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5.svg"/><Relationship Id="rId7" Type="http://schemas.openxmlformats.org/officeDocument/2006/relationships/diagramQuickStyle" Target="../diagrams/quickStyle2.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6.jp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186A-0EFF-7757-22F6-4BF3D20F0DE9}"/>
              </a:ext>
            </a:extLst>
          </p:cNvPr>
          <p:cNvSpPr>
            <a:spLocks noGrp="1"/>
          </p:cNvSpPr>
          <p:nvPr>
            <p:ph type="ctrTitle"/>
          </p:nvPr>
        </p:nvSpPr>
        <p:spPr>
          <a:xfrm>
            <a:off x="4153519" y="1079500"/>
            <a:ext cx="3884962" cy="2138400"/>
          </a:xfrm>
        </p:spPr>
        <p:txBody>
          <a:bodyPr>
            <a:normAutofit/>
          </a:bodyPr>
          <a:lstStyle/>
          <a:p>
            <a:r>
              <a:rPr lang="en-US" dirty="0"/>
              <a:t>Mental health in children and young people</a:t>
            </a:r>
          </a:p>
        </p:txBody>
      </p:sp>
      <p:sp>
        <p:nvSpPr>
          <p:cNvPr id="3" name="Subtitle 2">
            <a:extLst>
              <a:ext uri="{FF2B5EF4-FFF2-40B4-BE49-F238E27FC236}">
                <a16:creationId xmlns:a16="http://schemas.microsoft.com/office/drawing/2014/main" id="{B017DC19-0231-FF24-5B42-4035C5571817}"/>
              </a:ext>
            </a:extLst>
          </p:cNvPr>
          <p:cNvSpPr>
            <a:spLocks noGrp="1"/>
          </p:cNvSpPr>
          <p:nvPr>
            <p:ph type="subTitle" idx="1"/>
          </p:nvPr>
        </p:nvSpPr>
        <p:spPr>
          <a:xfrm>
            <a:off x="4153520" y="4113213"/>
            <a:ext cx="3884961" cy="1655762"/>
          </a:xfrm>
        </p:spPr>
        <p:txBody>
          <a:bodyPr>
            <a:normAutofit/>
          </a:bodyPr>
          <a:lstStyle/>
          <a:p>
            <a:pPr>
              <a:lnSpc>
                <a:spcPct val="115000"/>
              </a:lnSpc>
            </a:pPr>
            <a:r>
              <a:rPr lang="en-US" sz="1300" u="sng" dirty="0" err="1"/>
              <a:t>Carys</a:t>
            </a:r>
            <a:r>
              <a:rPr lang="en-US" sz="1300" u="sng" dirty="0"/>
              <a:t> Summerhayes </a:t>
            </a:r>
          </a:p>
          <a:p>
            <a:pPr>
              <a:lnSpc>
                <a:spcPct val="115000"/>
              </a:lnSpc>
            </a:pPr>
            <a:endParaRPr lang="en-US" sz="1300" u="sng" dirty="0"/>
          </a:p>
          <a:p>
            <a:pPr>
              <a:lnSpc>
                <a:spcPct val="115000"/>
              </a:lnSpc>
            </a:pPr>
            <a:r>
              <a:rPr lang="en-US" sz="1300" u="sng" dirty="0"/>
              <a:t>ECPS6004</a:t>
            </a:r>
          </a:p>
          <a:p>
            <a:pPr>
              <a:lnSpc>
                <a:spcPct val="115000"/>
              </a:lnSpc>
            </a:pPr>
            <a:r>
              <a:rPr lang="en-US" sz="1300" u="sng" dirty="0"/>
              <a:t>Andrea Williams</a:t>
            </a:r>
          </a:p>
          <a:p>
            <a:pPr>
              <a:lnSpc>
                <a:spcPct val="115000"/>
              </a:lnSpc>
            </a:pPr>
            <a:r>
              <a:rPr lang="en-US" sz="1300" u="sng" dirty="0"/>
              <a:t>7/05/2024</a:t>
            </a:r>
          </a:p>
        </p:txBody>
      </p:sp>
      <p:pic>
        <p:nvPicPr>
          <p:cNvPr id="18" name="Picture 17" descr="Father and son roasting around campfire">
            <a:extLst>
              <a:ext uri="{FF2B5EF4-FFF2-40B4-BE49-F238E27FC236}">
                <a16:creationId xmlns:a16="http://schemas.microsoft.com/office/drawing/2014/main" id="{5750342D-6BAF-16EC-194C-A472C5D0AE0D}"/>
              </a:ext>
            </a:extLst>
          </p:cNvPr>
          <p:cNvPicPr>
            <a:picLocks noChangeAspect="1"/>
          </p:cNvPicPr>
          <p:nvPr/>
        </p:nvPicPr>
        <p:blipFill rotWithShape="1">
          <a:blip r:embed="rId3"/>
          <a:srcRect l="18774" r="49025" b="-1"/>
          <a:stretch/>
        </p:blipFill>
        <p:spPr>
          <a:xfrm>
            <a:off x="1" y="10"/>
            <a:ext cx="3308350" cy="6857990"/>
          </a:xfrm>
          <a:prstGeom prst="rect">
            <a:avLst/>
          </a:prstGeom>
        </p:spPr>
      </p:pic>
      <p:cxnSp>
        <p:nvCxnSpPr>
          <p:cNvPr id="66" name="Straight Connector 65">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Therapist and child playing with blocks">
            <a:extLst>
              <a:ext uri="{FF2B5EF4-FFF2-40B4-BE49-F238E27FC236}">
                <a16:creationId xmlns:a16="http://schemas.microsoft.com/office/drawing/2014/main" id="{51A6C573-9F9C-033C-1ED0-22F2FCD23B81}"/>
              </a:ext>
            </a:extLst>
          </p:cNvPr>
          <p:cNvPicPr>
            <a:picLocks noChangeAspect="1"/>
          </p:cNvPicPr>
          <p:nvPr/>
        </p:nvPicPr>
        <p:blipFill rotWithShape="1">
          <a:blip r:embed="rId4"/>
          <a:srcRect l="50275" r="17523" b="-1"/>
          <a:stretch/>
        </p:blipFill>
        <p:spPr>
          <a:xfrm>
            <a:off x="8883600" y="10"/>
            <a:ext cx="3308400" cy="6857990"/>
          </a:xfrm>
          <a:prstGeom prst="rect">
            <a:avLst/>
          </a:prstGeom>
        </p:spPr>
      </p:pic>
    </p:spTree>
    <p:extLst>
      <p:ext uri="{BB962C8B-B14F-4D97-AF65-F5344CB8AC3E}">
        <p14:creationId xmlns:p14="http://schemas.microsoft.com/office/powerpoint/2010/main" val="3752286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1" name="Freeform: Shape 1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 name="Freeform: Shape 1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4" name="Straight Connector 1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6"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5F344-B1E6-8503-219E-05485F51A1CF}"/>
              </a:ext>
            </a:extLst>
          </p:cNvPr>
          <p:cNvSpPr>
            <a:spLocks noGrp="1"/>
          </p:cNvSpPr>
          <p:nvPr>
            <p:ph type="title"/>
          </p:nvPr>
        </p:nvSpPr>
        <p:spPr>
          <a:xfrm>
            <a:off x="3863976" y="1174664"/>
            <a:ext cx="4456328" cy="2043235"/>
          </a:xfrm>
        </p:spPr>
        <p:txBody>
          <a:bodyPr vert="horz" lIns="0" tIns="0" rIns="0" bIns="0" rtlCol="0" anchor="b" anchorCtr="0">
            <a:normAutofit fontScale="90000"/>
          </a:bodyPr>
          <a:lstStyle/>
          <a:p>
            <a:pPr algn="ctr"/>
            <a:r>
              <a:rPr lang="en-US" dirty="0"/>
              <a:t>Forest schools and outdoor activities and how these are effective towards children Ace’s….</a:t>
            </a:r>
          </a:p>
        </p:txBody>
      </p:sp>
      <p:sp>
        <p:nvSpPr>
          <p:cNvPr id="18" name="Freeform: Shape 17">
            <a:extLst>
              <a:ext uri="{FF2B5EF4-FFF2-40B4-BE49-F238E27FC236}">
                <a16:creationId xmlns:a16="http://schemas.microsoft.com/office/drawing/2014/main" id="{877D5044-C0FC-41BD-921B-D2CEA70F4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759198" y="604046"/>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0" name="Freeform: Shape 19">
            <a:extLst>
              <a:ext uri="{FF2B5EF4-FFF2-40B4-BE49-F238E27FC236}">
                <a16:creationId xmlns:a16="http://schemas.microsoft.com/office/drawing/2014/main" id="{240C59C6-5DFE-4F83-A118-7B0F1AD93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07906" y="2694497"/>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2" name="Freeform: Shape 21">
            <a:extLst>
              <a:ext uri="{FF2B5EF4-FFF2-40B4-BE49-F238E27FC236}">
                <a16:creationId xmlns:a16="http://schemas.microsoft.com/office/drawing/2014/main" id="{1273AD71-A9B2-42A5-A6AA-DC06CC4F8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1638112" y="796012"/>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DAD743CE-A4C9-4C61-8969-5096C42E4A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85060" y="882376"/>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BD12B198-BFE5-4867-B13A-199FE41B4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39412" y="1420178"/>
            <a:ext cx="901736" cy="1868598"/>
          </a:xfrm>
          <a:custGeom>
            <a:avLst/>
            <a:gdLst>
              <a:gd name="connsiteX0" fmla="*/ 450869 w 901736"/>
              <a:gd name="connsiteY0" fmla="*/ 0 h 1868598"/>
              <a:gd name="connsiteX1" fmla="*/ 492611 w 901736"/>
              <a:gd name="connsiteY1" fmla="*/ 52638 h 1868598"/>
              <a:gd name="connsiteX2" fmla="*/ 894647 w 901736"/>
              <a:gd name="connsiteY2" fmla="*/ 1225278 h 1868598"/>
              <a:gd name="connsiteX3" fmla="*/ 901596 w 901736"/>
              <a:gd name="connsiteY3" fmla="*/ 1416229 h 1868598"/>
              <a:gd name="connsiteX4" fmla="*/ 901595 w 901736"/>
              <a:gd name="connsiteY4" fmla="*/ 1416229 h 1868598"/>
              <a:gd name="connsiteX5" fmla="*/ 901736 w 901736"/>
              <a:gd name="connsiteY5" fmla="*/ 1420099 h 1868598"/>
              <a:gd name="connsiteX6" fmla="*/ 892724 w 901736"/>
              <a:gd name="connsiteY6" fmla="*/ 1509500 h 1868598"/>
              <a:gd name="connsiteX7" fmla="*/ 452126 w 901736"/>
              <a:gd name="connsiteY7" fmla="*/ 1868598 h 1868598"/>
              <a:gd name="connsiteX8" fmla="*/ 450868 w 901736"/>
              <a:gd name="connsiteY8" fmla="*/ 1868471 h 1868598"/>
              <a:gd name="connsiteX9" fmla="*/ 450868 w 901736"/>
              <a:gd name="connsiteY9" fmla="*/ 1346995 h 1868598"/>
              <a:gd name="connsiteX10" fmla="*/ 450868 w 901736"/>
              <a:gd name="connsiteY10" fmla="*/ 969255 h 1868598"/>
              <a:gd name="connsiteX11" fmla="*/ 450868 w 901736"/>
              <a:gd name="connsiteY11" fmla="*/ 664370 h 1868598"/>
              <a:gd name="connsiteX12" fmla="*/ 450869 w 901736"/>
              <a:gd name="connsiteY12" fmla="*/ 664370 h 1868598"/>
              <a:gd name="connsiteX13" fmla="*/ 450867 w 901736"/>
              <a:gd name="connsiteY13" fmla="*/ 0 h 1868598"/>
              <a:gd name="connsiteX14" fmla="*/ 450867 w 901736"/>
              <a:gd name="connsiteY14" fmla="*/ 664370 h 1868598"/>
              <a:gd name="connsiteX15" fmla="*/ 450868 w 901736"/>
              <a:gd name="connsiteY15" fmla="*/ 664370 h 1868598"/>
              <a:gd name="connsiteX16" fmla="*/ 450868 w 901736"/>
              <a:gd name="connsiteY16" fmla="*/ 969255 h 1868598"/>
              <a:gd name="connsiteX17" fmla="*/ 450868 w 901736"/>
              <a:gd name="connsiteY17" fmla="*/ 1346995 h 1868598"/>
              <a:gd name="connsiteX18" fmla="*/ 450868 w 901736"/>
              <a:gd name="connsiteY18" fmla="*/ 1868471 h 1868598"/>
              <a:gd name="connsiteX19" fmla="*/ 449610 w 901736"/>
              <a:gd name="connsiteY19" fmla="*/ 1868598 h 1868598"/>
              <a:gd name="connsiteX20" fmla="*/ 9012 w 901736"/>
              <a:gd name="connsiteY20" fmla="*/ 1509500 h 1868598"/>
              <a:gd name="connsiteX21" fmla="*/ 0 w 901736"/>
              <a:gd name="connsiteY21" fmla="*/ 1420099 h 1868598"/>
              <a:gd name="connsiteX22" fmla="*/ 141 w 901736"/>
              <a:gd name="connsiteY22" fmla="*/ 1416229 h 1868598"/>
              <a:gd name="connsiteX23" fmla="*/ 140 w 901736"/>
              <a:gd name="connsiteY23" fmla="*/ 1416229 h 1868598"/>
              <a:gd name="connsiteX24" fmla="*/ 7089 w 901736"/>
              <a:gd name="connsiteY24" fmla="*/ 1225278 h 1868598"/>
              <a:gd name="connsiteX25" fmla="*/ 409125 w 901736"/>
              <a:gd name="connsiteY25"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01736" h="1868598">
                <a:moveTo>
                  <a:pt x="450869" y="0"/>
                </a:moveTo>
                <a:lnTo>
                  <a:pt x="492611" y="52638"/>
                </a:lnTo>
                <a:cubicBezTo>
                  <a:pt x="713860" y="359618"/>
                  <a:pt x="861255" y="769067"/>
                  <a:pt x="894647" y="1225278"/>
                </a:cubicBezTo>
                <a:lnTo>
                  <a:pt x="901596" y="1416229"/>
                </a:lnTo>
                <a:lnTo>
                  <a:pt x="901595" y="1416229"/>
                </a:lnTo>
                <a:lnTo>
                  <a:pt x="901736" y="1420099"/>
                </a:lnTo>
                <a:lnTo>
                  <a:pt x="892724" y="1509500"/>
                </a:lnTo>
                <a:cubicBezTo>
                  <a:pt x="850788" y="1714437"/>
                  <a:pt x="669460" y="1868598"/>
                  <a:pt x="452126" y="1868598"/>
                </a:cubicBezTo>
                <a:lnTo>
                  <a:pt x="450868" y="1868471"/>
                </a:lnTo>
                <a:lnTo>
                  <a:pt x="450868" y="1346995"/>
                </a:lnTo>
                <a:lnTo>
                  <a:pt x="450868" y="969255"/>
                </a:lnTo>
                <a:lnTo>
                  <a:pt x="450868" y="664370"/>
                </a:lnTo>
                <a:lnTo>
                  <a:pt x="450869" y="664370"/>
                </a:lnTo>
                <a:close/>
                <a:moveTo>
                  <a:pt x="450867" y="0"/>
                </a:moveTo>
                <a:lnTo>
                  <a:pt x="450867" y="664370"/>
                </a:lnTo>
                <a:lnTo>
                  <a:pt x="450868" y="664370"/>
                </a:lnTo>
                <a:lnTo>
                  <a:pt x="450868" y="969255"/>
                </a:lnTo>
                <a:lnTo>
                  <a:pt x="450868" y="1346995"/>
                </a:lnTo>
                <a:lnTo>
                  <a:pt x="450868" y="1868471"/>
                </a:lnTo>
                <a:lnTo>
                  <a:pt x="449610" y="1868598"/>
                </a:lnTo>
                <a:cubicBezTo>
                  <a:pt x="232276" y="1868598"/>
                  <a:pt x="50948" y="1714437"/>
                  <a:pt x="9012" y="1509500"/>
                </a:cubicBezTo>
                <a:lnTo>
                  <a:pt x="0" y="1420099"/>
                </a:lnTo>
                <a:lnTo>
                  <a:pt x="141" y="1416229"/>
                </a:lnTo>
                <a:lnTo>
                  <a:pt x="140" y="1416229"/>
                </a:lnTo>
                <a:lnTo>
                  <a:pt x="7089" y="1225278"/>
                </a:lnTo>
                <a:cubicBezTo>
                  <a:pt x="40481" y="769067"/>
                  <a:pt x="187876" y="359618"/>
                  <a:pt x="409125" y="52638"/>
                </a:cubicBezTo>
                <a:close/>
              </a:path>
            </a:pathLst>
          </a:custGeom>
          <a:solidFill>
            <a:schemeClr val="accent4"/>
          </a:solidFill>
          <a:ln w="127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grpSp>
        <p:nvGrpSpPr>
          <p:cNvPr id="28" name="Group 27">
            <a:extLst>
              <a:ext uri="{FF2B5EF4-FFF2-40B4-BE49-F238E27FC236}">
                <a16:creationId xmlns:a16="http://schemas.microsoft.com/office/drawing/2014/main" id="{AE14FB45-3E95-44C0-8B14-18E3A5B9B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2274277" y="2744140"/>
            <a:ext cx="865742" cy="628383"/>
            <a:chOff x="558167" y="958515"/>
            <a:chExt cx="865742" cy="628383"/>
          </a:xfrm>
          <a:solidFill>
            <a:schemeClr val="accent3"/>
          </a:solidFill>
        </p:grpSpPr>
        <p:sp>
          <p:nvSpPr>
            <p:cNvPr id="29" name="Freeform: Shape 28">
              <a:extLst>
                <a:ext uri="{FF2B5EF4-FFF2-40B4-BE49-F238E27FC236}">
                  <a16:creationId xmlns:a16="http://schemas.microsoft.com/office/drawing/2014/main" id="{FF09C3B3-A2C4-4FEA-BE56-D6B9E0083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Shape 29">
              <a:extLst>
                <a:ext uri="{FF2B5EF4-FFF2-40B4-BE49-F238E27FC236}">
                  <a16:creationId xmlns:a16="http://schemas.microsoft.com/office/drawing/2014/main" id="{6F314B9F-8AF4-4376-9568-6285B12343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cxnSp>
        <p:nvCxnSpPr>
          <p:cNvPr id="32" name="Straight Connector 31">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81C67526-3B2B-41B3-A8FD-141E1F828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06655" y="5832285"/>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6" name="Freeform: Shape 35">
            <a:extLst>
              <a:ext uri="{FF2B5EF4-FFF2-40B4-BE49-F238E27FC236}">
                <a16:creationId xmlns:a16="http://schemas.microsoft.com/office/drawing/2014/main" id="{435B334E-B7AB-4395-9F2B-FD74A4085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06399" y="5010707"/>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5582A241-3D03-49F2-9515-690487FBF9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4789" y="608309"/>
            <a:ext cx="3532531" cy="5929857"/>
            <a:chOff x="404789" y="608309"/>
            <a:chExt cx="3532531" cy="5929857"/>
          </a:xfrm>
        </p:grpSpPr>
        <p:grpSp>
          <p:nvGrpSpPr>
            <p:cNvPr id="39" name="Group 38">
              <a:extLst>
                <a:ext uri="{FF2B5EF4-FFF2-40B4-BE49-F238E27FC236}">
                  <a16:creationId xmlns:a16="http://schemas.microsoft.com/office/drawing/2014/main" id="{F06EB4C5-742F-447D-B28D-F64AB9EEE5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559780" y="2646371"/>
              <a:ext cx="2287608" cy="3673900"/>
              <a:chOff x="-6080955" y="3437416"/>
              <a:chExt cx="2287608" cy="3673900"/>
            </a:xfrm>
          </p:grpSpPr>
          <p:cxnSp>
            <p:nvCxnSpPr>
              <p:cNvPr id="65" name="Straight Connector 64">
                <a:extLst>
                  <a:ext uri="{FF2B5EF4-FFF2-40B4-BE49-F238E27FC236}">
                    <a16:creationId xmlns:a16="http://schemas.microsoft.com/office/drawing/2014/main" id="{14995024-146A-4770-B919-056CCF5537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Freeform: Shape 65">
                <a:extLst>
                  <a:ext uri="{FF2B5EF4-FFF2-40B4-BE49-F238E27FC236}">
                    <a16:creationId xmlns:a16="http://schemas.microsoft.com/office/drawing/2014/main" id="{50E9FCC2-0C21-4DAF-B958-07DD64296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7" name="Freeform: Shape 66">
                <a:extLst>
                  <a:ext uri="{FF2B5EF4-FFF2-40B4-BE49-F238E27FC236}">
                    <a16:creationId xmlns:a16="http://schemas.microsoft.com/office/drawing/2014/main" id="{7342065E-24B7-4441-88A9-98962993F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8" name="Freeform: Shape 67">
                <a:extLst>
                  <a:ext uri="{FF2B5EF4-FFF2-40B4-BE49-F238E27FC236}">
                    <a16:creationId xmlns:a16="http://schemas.microsoft.com/office/drawing/2014/main" id="{D23FA6BA-2513-415C-BA4B-E879A4101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06239F02-2DBC-4CAC-AA3F-243D0649B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0" name="Freeform: Shape 69">
                <a:extLst>
                  <a:ext uri="{FF2B5EF4-FFF2-40B4-BE49-F238E27FC236}">
                    <a16:creationId xmlns:a16="http://schemas.microsoft.com/office/drawing/2014/main" id="{3B11F1A6-D8AC-465F-9ED9-554E58F73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E066101D-03CF-4DB9-B962-F7DB806FD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2" name="Freeform: Shape 71">
                <a:extLst>
                  <a:ext uri="{FF2B5EF4-FFF2-40B4-BE49-F238E27FC236}">
                    <a16:creationId xmlns:a16="http://schemas.microsoft.com/office/drawing/2014/main" id="{645EFA12-DAD4-4108-B86D-C86A4CC88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40" name="Group 39">
              <a:extLst>
                <a:ext uri="{FF2B5EF4-FFF2-40B4-BE49-F238E27FC236}">
                  <a16:creationId xmlns:a16="http://schemas.microsoft.com/office/drawing/2014/main" id="{651FE0DB-0A7E-417A-B47D-569C4FB9A58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1736442" y="397061"/>
              <a:ext cx="1785983" cy="2208479"/>
              <a:chOff x="2725201" y="4453039"/>
              <a:chExt cx="1785983" cy="2208479"/>
            </a:xfrm>
          </p:grpSpPr>
          <p:cxnSp>
            <p:nvCxnSpPr>
              <p:cNvPr id="60" name="Straight Connector 59">
                <a:extLst>
                  <a:ext uri="{FF2B5EF4-FFF2-40B4-BE49-F238E27FC236}">
                    <a16:creationId xmlns:a16="http://schemas.microsoft.com/office/drawing/2014/main" id="{68596D8F-CB16-49CF-B881-3AF402821F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F37FB24-AFCD-493D-B340-7EED10E977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2" name="Freeform: Shape 61">
                <a:extLst>
                  <a:ext uri="{FF2B5EF4-FFF2-40B4-BE49-F238E27FC236}">
                    <a16:creationId xmlns:a16="http://schemas.microsoft.com/office/drawing/2014/main" id="{789B142B-6F71-458C-8CAC-4B3E1A441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3" name="Rectangle 30">
                <a:extLst>
                  <a:ext uri="{FF2B5EF4-FFF2-40B4-BE49-F238E27FC236}">
                    <a16:creationId xmlns:a16="http://schemas.microsoft.com/office/drawing/2014/main" id="{E577B59B-3FF5-4CE3-B8CD-B37F6E4E4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30">
                <a:extLst>
                  <a:ext uri="{FF2B5EF4-FFF2-40B4-BE49-F238E27FC236}">
                    <a16:creationId xmlns:a16="http://schemas.microsoft.com/office/drawing/2014/main" id="{912FC165-D3BB-433A-BEED-90223608A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609A7342-6944-4593-A8CB-2E56FC75E4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2226591" y="2385858"/>
              <a:ext cx="864005" cy="1032464"/>
              <a:chOff x="2207971" y="2384401"/>
              <a:chExt cx="864005" cy="1032464"/>
            </a:xfrm>
          </p:grpSpPr>
          <p:sp>
            <p:nvSpPr>
              <p:cNvPr id="55" name="Freeform: Shape 54">
                <a:extLst>
                  <a:ext uri="{FF2B5EF4-FFF2-40B4-BE49-F238E27FC236}">
                    <a16:creationId xmlns:a16="http://schemas.microsoft.com/office/drawing/2014/main" id="{4BBFA3E1-95AC-4B97-94E0-FA975C6A1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6" name="Freeform: Shape 55">
                <a:extLst>
                  <a:ext uri="{FF2B5EF4-FFF2-40B4-BE49-F238E27FC236}">
                    <a16:creationId xmlns:a16="http://schemas.microsoft.com/office/drawing/2014/main" id="{5F0692E3-CEC8-47C3-B77F-E9C8614F6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7" name="Group 56">
                <a:extLst>
                  <a:ext uri="{FF2B5EF4-FFF2-40B4-BE49-F238E27FC236}">
                    <a16:creationId xmlns:a16="http://schemas.microsoft.com/office/drawing/2014/main" id="{9B80E6A3-263D-4DD4-8C58-EA2BB38C5B9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58" name="Straight Connector 57">
                  <a:extLst>
                    <a:ext uri="{FF2B5EF4-FFF2-40B4-BE49-F238E27FC236}">
                      <a16:creationId xmlns:a16="http://schemas.microsoft.com/office/drawing/2014/main" id="{5AA2C02F-3722-4124-9F30-AB9D6F052A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B6EC254-9786-4485-A07E-0F055DA958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2" name="Oval 41">
              <a:extLst>
                <a:ext uri="{FF2B5EF4-FFF2-40B4-BE49-F238E27FC236}">
                  <a16:creationId xmlns:a16="http://schemas.microsoft.com/office/drawing/2014/main" id="{5AB57BFA-A302-43AD-B2D6-EE3191DDD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58529" y="5784159"/>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DEEABC33-1767-4B45-924F-3ECD0096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36934" y="834250"/>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4" name="Group 43">
              <a:extLst>
                <a:ext uri="{FF2B5EF4-FFF2-40B4-BE49-F238E27FC236}">
                  <a16:creationId xmlns:a16="http://schemas.microsoft.com/office/drawing/2014/main" id="{C0748559-962C-4EC9-A1EC-E5E55AFDFB0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91286" y="1090043"/>
              <a:ext cx="901736" cy="2160000"/>
              <a:chOff x="8217770" y="397306"/>
              <a:chExt cx="901736" cy="2160000"/>
            </a:xfrm>
          </p:grpSpPr>
          <p:cxnSp>
            <p:nvCxnSpPr>
              <p:cNvPr id="51" name="Straight Connector 50">
                <a:extLst>
                  <a:ext uri="{FF2B5EF4-FFF2-40B4-BE49-F238E27FC236}">
                    <a16:creationId xmlns:a16="http://schemas.microsoft.com/office/drawing/2014/main" id="{CB099024-D74B-47AA-8E9C-40AF75B94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668638" y="397306"/>
                <a:ext cx="0" cy="21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Freeform: Shape 51">
                <a:extLst>
                  <a:ext uri="{FF2B5EF4-FFF2-40B4-BE49-F238E27FC236}">
                    <a16:creationId xmlns:a16="http://schemas.microsoft.com/office/drawing/2014/main" id="{34AC7ACA-BFE6-46A8-A8AA-78602ED70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217770" y="397306"/>
                <a:ext cx="901736" cy="1868598"/>
              </a:xfrm>
              <a:custGeom>
                <a:avLst/>
                <a:gdLst>
                  <a:gd name="connsiteX0" fmla="*/ 450869 w 901736"/>
                  <a:gd name="connsiteY0" fmla="*/ 0 h 1868598"/>
                  <a:gd name="connsiteX1" fmla="*/ 450868 w 901736"/>
                  <a:gd name="connsiteY1" fmla="*/ 0 h 1868598"/>
                  <a:gd name="connsiteX2" fmla="*/ 450867 w 901736"/>
                  <a:gd name="connsiteY2" fmla="*/ 0 h 1868598"/>
                  <a:gd name="connsiteX3" fmla="*/ 409125 w 901736"/>
                  <a:gd name="connsiteY3" fmla="*/ 52638 h 1868598"/>
                  <a:gd name="connsiteX4" fmla="*/ 7089 w 901736"/>
                  <a:gd name="connsiteY4" fmla="*/ 1225278 h 1868598"/>
                  <a:gd name="connsiteX5" fmla="*/ 140 w 901736"/>
                  <a:gd name="connsiteY5" fmla="*/ 1416229 h 1868598"/>
                  <a:gd name="connsiteX6" fmla="*/ 141 w 901736"/>
                  <a:gd name="connsiteY6" fmla="*/ 1416229 h 1868598"/>
                  <a:gd name="connsiteX7" fmla="*/ 0 w 901736"/>
                  <a:gd name="connsiteY7" fmla="*/ 1420099 h 1868598"/>
                  <a:gd name="connsiteX8" fmla="*/ 9012 w 901736"/>
                  <a:gd name="connsiteY8" fmla="*/ 1509500 h 1868598"/>
                  <a:gd name="connsiteX9" fmla="*/ 449610 w 901736"/>
                  <a:gd name="connsiteY9" fmla="*/ 1868598 h 1868598"/>
                  <a:gd name="connsiteX10" fmla="*/ 450868 w 901736"/>
                  <a:gd name="connsiteY10" fmla="*/ 1868471 h 1868598"/>
                  <a:gd name="connsiteX11" fmla="*/ 452126 w 901736"/>
                  <a:gd name="connsiteY11" fmla="*/ 1868598 h 1868598"/>
                  <a:gd name="connsiteX12" fmla="*/ 892724 w 901736"/>
                  <a:gd name="connsiteY12" fmla="*/ 1509500 h 1868598"/>
                  <a:gd name="connsiteX13" fmla="*/ 901736 w 901736"/>
                  <a:gd name="connsiteY13" fmla="*/ 1420099 h 1868598"/>
                  <a:gd name="connsiteX14" fmla="*/ 901595 w 901736"/>
                  <a:gd name="connsiteY14" fmla="*/ 1416229 h 1868598"/>
                  <a:gd name="connsiteX15" fmla="*/ 901596 w 901736"/>
                  <a:gd name="connsiteY15" fmla="*/ 1416229 h 1868598"/>
                  <a:gd name="connsiteX16" fmla="*/ 894647 w 901736"/>
                  <a:gd name="connsiteY16" fmla="*/ 1225278 h 1868598"/>
                  <a:gd name="connsiteX17" fmla="*/ 492611 w 901736"/>
                  <a:gd name="connsiteY17"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1736" h="1868598">
                    <a:moveTo>
                      <a:pt x="450869" y="0"/>
                    </a:moveTo>
                    <a:lnTo>
                      <a:pt x="450868" y="0"/>
                    </a:lnTo>
                    <a:lnTo>
                      <a:pt x="450867" y="0"/>
                    </a:lnTo>
                    <a:lnTo>
                      <a:pt x="409125" y="52638"/>
                    </a:lnTo>
                    <a:cubicBezTo>
                      <a:pt x="187876" y="359618"/>
                      <a:pt x="40481" y="769067"/>
                      <a:pt x="7089" y="1225278"/>
                    </a:cubicBezTo>
                    <a:lnTo>
                      <a:pt x="140" y="1416229"/>
                    </a:lnTo>
                    <a:lnTo>
                      <a:pt x="141" y="1416229"/>
                    </a:lnTo>
                    <a:lnTo>
                      <a:pt x="0" y="1420099"/>
                    </a:lnTo>
                    <a:lnTo>
                      <a:pt x="9012" y="1509500"/>
                    </a:lnTo>
                    <a:cubicBezTo>
                      <a:pt x="50948" y="1714437"/>
                      <a:pt x="232276" y="1868598"/>
                      <a:pt x="449610" y="1868598"/>
                    </a:cubicBezTo>
                    <a:lnTo>
                      <a:pt x="450868" y="1868471"/>
                    </a:lnTo>
                    <a:lnTo>
                      <a:pt x="452126" y="1868598"/>
                    </a:lnTo>
                    <a:cubicBezTo>
                      <a:pt x="669460" y="1868598"/>
                      <a:pt x="850788" y="1714437"/>
                      <a:pt x="892724" y="1509500"/>
                    </a:cubicBezTo>
                    <a:lnTo>
                      <a:pt x="901736" y="1420099"/>
                    </a:lnTo>
                    <a:lnTo>
                      <a:pt x="901595" y="1416229"/>
                    </a:lnTo>
                    <a:lnTo>
                      <a:pt x="901596" y="1416229"/>
                    </a:lnTo>
                    <a:lnTo>
                      <a:pt x="894647" y="1225278"/>
                    </a:lnTo>
                    <a:cubicBezTo>
                      <a:pt x="861255" y="769067"/>
                      <a:pt x="713860" y="359618"/>
                      <a:pt x="492611" y="52638"/>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Rectangle 5">
                <a:extLst>
                  <a:ext uri="{FF2B5EF4-FFF2-40B4-BE49-F238E27FC236}">
                    <a16:creationId xmlns:a16="http://schemas.microsoft.com/office/drawing/2014/main" id="{D0946E2F-C083-48AF-9D1C-3754DE0E8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70075" y="1136688"/>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
                <a:extLst>
                  <a:ext uri="{FF2B5EF4-FFF2-40B4-BE49-F238E27FC236}">
                    <a16:creationId xmlns:a16="http://schemas.microsoft.com/office/drawing/2014/main" id="{8F933FF1-7DAC-4751-B504-C8C68E537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57521" y="720913"/>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4">
              <a:extLst>
                <a:ext uri="{FF2B5EF4-FFF2-40B4-BE49-F238E27FC236}">
                  <a16:creationId xmlns:a16="http://schemas.microsoft.com/office/drawing/2014/main" id="{AED587E1-23B3-44EE-B0CA-84F46A8D5EC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65500" y="4918166"/>
              <a:ext cx="571820" cy="1620000"/>
              <a:chOff x="8482785" y="4330454"/>
              <a:chExt cx="571820" cy="1620000"/>
            </a:xfrm>
          </p:grpSpPr>
          <p:sp>
            <p:nvSpPr>
              <p:cNvPr id="49" name="Freeform: Shape 48">
                <a:extLst>
                  <a:ext uri="{FF2B5EF4-FFF2-40B4-BE49-F238E27FC236}">
                    <a16:creationId xmlns:a16="http://schemas.microsoft.com/office/drawing/2014/main" id="{C3EA330E-53DA-43C3-94DF-051C622C8C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50" name="Straight Connector 49">
                <a:extLst>
                  <a:ext uri="{FF2B5EF4-FFF2-40B4-BE49-F238E27FC236}">
                    <a16:creationId xmlns:a16="http://schemas.microsoft.com/office/drawing/2014/main" id="{7CF8DEE9-82BC-4F6D-9E7D-A61DE0391F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477FE6E3-76CF-4BFE-A9BB-D2B04E547D6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622419" y="427549"/>
              <a:ext cx="464739" cy="900000"/>
              <a:chOff x="4511184" y="2651374"/>
              <a:chExt cx="464739" cy="900000"/>
            </a:xfrm>
          </p:grpSpPr>
          <p:sp>
            <p:nvSpPr>
              <p:cNvPr id="47" name="Freeform: Shape 46">
                <a:extLst>
                  <a:ext uri="{FF2B5EF4-FFF2-40B4-BE49-F238E27FC236}">
                    <a16:creationId xmlns:a16="http://schemas.microsoft.com/office/drawing/2014/main" id="{8B90047D-5FCF-4A72-98F9-4C5F3BE36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48" name="Straight Connector 47">
                <a:extLst>
                  <a:ext uri="{FF2B5EF4-FFF2-40B4-BE49-F238E27FC236}">
                    <a16:creationId xmlns:a16="http://schemas.microsoft.com/office/drawing/2014/main" id="{5D6597A5-9B58-4515-A65F-776A599681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3982" y="2651374"/>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74" name="Freeform: Shape 73">
            <a:extLst>
              <a:ext uri="{FF2B5EF4-FFF2-40B4-BE49-F238E27FC236}">
                <a16:creationId xmlns:a16="http://schemas.microsoft.com/office/drawing/2014/main" id="{716BED87-A484-418B-BFE2-B7AF165C5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392603" y="2694497"/>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76" name="Freeform: Shape 75">
            <a:extLst>
              <a:ext uri="{FF2B5EF4-FFF2-40B4-BE49-F238E27FC236}">
                <a16:creationId xmlns:a16="http://schemas.microsoft.com/office/drawing/2014/main" id="{91DAC796-CA78-4ABE-BE2F-B8B4D60A6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8864022" y="796012"/>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5DDA4212-2A25-49B5-912F-FE46DB634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562642" y="882376"/>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0" name="Freeform: Shape 79">
            <a:extLst>
              <a:ext uri="{FF2B5EF4-FFF2-40B4-BE49-F238E27FC236}">
                <a16:creationId xmlns:a16="http://schemas.microsoft.com/office/drawing/2014/main" id="{5D44875A-5D91-4826-BEA8-3D8137697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11064180" y="604046"/>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82" name="Group 81">
            <a:extLst>
              <a:ext uri="{FF2B5EF4-FFF2-40B4-BE49-F238E27FC236}">
                <a16:creationId xmlns:a16="http://schemas.microsoft.com/office/drawing/2014/main" id="{76032A1D-6324-4525-B325-BA10F1B5AF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9148098" y="2744140"/>
            <a:ext cx="865742" cy="628383"/>
            <a:chOff x="558167" y="958515"/>
            <a:chExt cx="865742" cy="628383"/>
          </a:xfrm>
          <a:solidFill>
            <a:schemeClr val="accent3"/>
          </a:solidFill>
        </p:grpSpPr>
        <p:sp>
          <p:nvSpPr>
            <p:cNvPr id="83" name="Freeform: Shape 82">
              <a:extLst>
                <a:ext uri="{FF2B5EF4-FFF2-40B4-BE49-F238E27FC236}">
                  <a16:creationId xmlns:a16="http://schemas.microsoft.com/office/drawing/2014/main" id="{29407EC8-983A-4905-9D84-F10F99A2B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4" name="Freeform: Shape 83">
              <a:extLst>
                <a:ext uri="{FF2B5EF4-FFF2-40B4-BE49-F238E27FC236}">
                  <a16:creationId xmlns:a16="http://schemas.microsoft.com/office/drawing/2014/main" id="{F6426968-9D35-4263-9721-5B13F9D2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86" name="Freeform: Shape 85">
            <a:extLst>
              <a:ext uri="{FF2B5EF4-FFF2-40B4-BE49-F238E27FC236}">
                <a16:creationId xmlns:a16="http://schemas.microsoft.com/office/drawing/2014/main" id="{3FD786AD-5715-4F40-BEE8-2D5F8F1EA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746969" y="1420178"/>
            <a:ext cx="901736" cy="1868598"/>
          </a:xfrm>
          <a:custGeom>
            <a:avLst/>
            <a:gdLst>
              <a:gd name="connsiteX0" fmla="*/ 450869 w 901736"/>
              <a:gd name="connsiteY0" fmla="*/ 0 h 1868598"/>
              <a:gd name="connsiteX1" fmla="*/ 492611 w 901736"/>
              <a:gd name="connsiteY1" fmla="*/ 52638 h 1868598"/>
              <a:gd name="connsiteX2" fmla="*/ 894647 w 901736"/>
              <a:gd name="connsiteY2" fmla="*/ 1225278 h 1868598"/>
              <a:gd name="connsiteX3" fmla="*/ 901596 w 901736"/>
              <a:gd name="connsiteY3" fmla="*/ 1416229 h 1868598"/>
              <a:gd name="connsiteX4" fmla="*/ 901595 w 901736"/>
              <a:gd name="connsiteY4" fmla="*/ 1416229 h 1868598"/>
              <a:gd name="connsiteX5" fmla="*/ 901736 w 901736"/>
              <a:gd name="connsiteY5" fmla="*/ 1420099 h 1868598"/>
              <a:gd name="connsiteX6" fmla="*/ 892724 w 901736"/>
              <a:gd name="connsiteY6" fmla="*/ 1509500 h 1868598"/>
              <a:gd name="connsiteX7" fmla="*/ 452126 w 901736"/>
              <a:gd name="connsiteY7" fmla="*/ 1868598 h 1868598"/>
              <a:gd name="connsiteX8" fmla="*/ 450868 w 901736"/>
              <a:gd name="connsiteY8" fmla="*/ 1868471 h 1868598"/>
              <a:gd name="connsiteX9" fmla="*/ 450868 w 901736"/>
              <a:gd name="connsiteY9" fmla="*/ 1346995 h 1868598"/>
              <a:gd name="connsiteX10" fmla="*/ 450868 w 901736"/>
              <a:gd name="connsiteY10" fmla="*/ 969255 h 1868598"/>
              <a:gd name="connsiteX11" fmla="*/ 450868 w 901736"/>
              <a:gd name="connsiteY11" fmla="*/ 664370 h 1868598"/>
              <a:gd name="connsiteX12" fmla="*/ 450869 w 901736"/>
              <a:gd name="connsiteY12" fmla="*/ 664370 h 1868598"/>
              <a:gd name="connsiteX13" fmla="*/ 450867 w 901736"/>
              <a:gd name="connsiteY13" fmla="*/ 0 h 1868598"/>
              <a:gd name="connsiteX14" fmla="*/ 450867 w 901736"/>
              <a:gd name="connsiteY14" fmla="*/ 664370 h 1868598"/>
              <a:gd name="connsiteX15" fmla="*/ 450868 w 901736"/>
              <a:gd name="connsiteY15" fmla="*/ 664370 h 1868598"/>
              <a:gd name="connsiteX16" fmla="*/ 450868 w 901736"/>
              <a:gd name="connsiteY16" fmla="*/ 969255 h 1868598"/>
              <a:gd name="connsiteX17" fmla="*/ 450868 w 901736"/>
              <a:gd name="connsiteY17" fmla="*/ 1346995 h 1868598"/>
              <a:gd name="connsiteX18" fmla="*/ 450868 w 901736"/>
              <a:gd name="connsiteY18" fmla="*/ 1868471 h 1868598"/>
              <a:gd name="connsiteX19" fmla="*/ 449610 w 901736"/>
              <a:gd name="connsiteY19" fmla="*/ 1868598 h 1868598"/>
              <a:gd name="connsiteX20" fmla="*/ 9012 w 901736"/>
              <a:gd name="connsiteY20" fmla="*/ 1509500 h 1868598"/>
              <a:gd name="connsiteX21" fmla="*/ 0 w 901736"/>
              <a:gd name="connsiteY21" fmla="*/ 1420099 h 1868598"/>
              <a:gd name="connsiteX22" fmla="*/ 141 w 901736"/>
              <a:gd name="connsiteY22" fmla="*/ 1416229 h 1868598"/>
              <a:gd name="connsiteX23" fmla="*/ 140 w 901736"/>
              <a:gd name="connsiteY23" fmla="*/ 1416229 h 1868598"/>
              <a:gd name="connsiteX24" fmla="*/ 7089 w 901736"/>
              <a:gd name="connsiteY24" fmla="*/ 1225278 h 1868598"/>
              <a:gd name="connsiteX25" fmla="*/ 409125 w 901736"/>
              <a:gd name="connsiteY25"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01736" h="1868598">
                <a:moveTo>
                  <a:pt x="450869" y="0"/>
                </a:moveTo>
                <a:lnTo>
                  <a:pt x="492611" y="52638"/>
                </a:lnTo>
                <a:cubicBezTo>
                  <a:pt x="713860" y="359618"/>
                  <a:pt x="861255" y="769067"/>
                  <a:pt x="894647" y="1225278"/>
                </a:cubicBezTo>
                <a:lnTo>
                  <a:pt x="901596" y="1416229"/>
                </a:lnTo>
                <a:lnTo>
                  <a:pt x="901595" y="1416229"/>
                </a:lnTo>
                <a:lnTo>
                  <a:pt x="901736" y="1420099"/>
                </a:lnTo>
                <a:lnTo>
                  <a:pt x="892724" y="1509500"/>
                </a:lnTo>
                <a:cubicBezTo>
                  <a:pt x="850788" y="1714437"/>
                  <a:pt x="669460" y="1868598"/>
                  <a:pt x="452126" y="1868598"/>
                </a:cubicBezTo>
                <a:lnTo>
                  <a:pt x="450868" y="1868471"/>
                </a:lnTo>
                <a:lnTo>
                  <a:pt x="450868" y="1346995"/>
                </a:lnTo>
                <a:lnTo>
                  <a:pt x="450868" y="969255"/>
                </a:lnTo>
                <a:lnTo>
                  <a:pt x="450868" y="664370"/>
                </a:lnTo>
                <a:lnTo>
                  <a:pt x="450869" y="664370"/>
                </a:lnTo>
                <a:close/>
                <a:moveTo>
                  <a:pt x="450867" y="0"/>
                </a:moveTo>
                <a:lnTo>
                  <a:pt x="450867" y="664370"/>
                </a:lnTo>
                <a:lnTo>
                  <a:pt x="450868" y="664370"/>
                </a:lnTo>
                <a:lnTo>
                  <a:pt x="450868" y="969255"/>
                </a:lnTo>
                <a:lnTo>
                  <a:pt x="450868" y="1346995"/>
                </a:lnTo>
                <a:lnTo>
                  <a:pt x="450868" y="1868471"/>
                </a:lnTo>
                <a:lnTo>
                  <a:pt x="449610" y="1868598"/>
                </a:lnTo>
                <a:cubicBezTo>
                  <a:pt x="232276" y="1868598"/>
                  <a:pt x="50948" y="1714437"/>
                  <a:pt x="9012" y="1509500"/>
                </a:cubicBezTo>
                <a:lnTo>
                  <a:pt x="0" y="1420099"/>
                </a:lnTo>
                <a:lnTo>
                  <a:pt x="141" y="1416229"/>
                </a:lnTo>
                <a:lnTo>
                  <a:pt x="140" y="1416229"/>
                </a:lnTo>
                <a:lnTo>
                  <a:pt x="7089" y="1225278"/>
                </a:lnTo>
                <a:cubicBezTo>
                  <a:pt x="40481" y="769067"/>
                  <a:pt x="187876" y="359618"/>
                  <a:pt x="409125" y="52638"/>
                </a:cubicBezTo>
                <a:close/>
              </a:path>
            </a:pathLst>
          </a:custGeom>
          <a:solidFill>
            <a:schemeClr val="accent4"/>
          </a:solidFill>
          <a:ln w="127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sp>
        <p:nvSpPr>
          <p:cNvPr id="88" name="Oval 87">
            <a:extLst>
              <a:ext uri="{FF2B5EF4-FFF2-40B4-BE49-F238E27FC236}">
                <a16:creationId xmlns:a16="http://schemas.microsoft.com/office/drawing/2014/main" id="{BFC9C289-1965-44D3-BE1F-87A992A40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141047" y="5832285"/>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0" name="Freeform: Shape 89">
            <a:extLst>
              <a:ext uri="{FF2B5EF4-FFF2-40B4-BE49-F238E27FC236}">
                <a16:creationId xmlns:a16="http://schemas.microsoft.com/office/drawing/2014/main" id="{0304243C-9A58-4B18-9670-1116282E7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8409898" y="5010707"/>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1004F330-2685-43E8-93CC-3A72F1945B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0455" y="397061"/>
            <a:ext cx="3901630" cy="5923210"/>
            <a:chOff x="7730455" y="397061"/>
            <a:chExt cx="3901630" cy="5923210"/>
          </a:xfrm>
        </p:grpSpPr>
        <p:grpSp>
          <p:nvGrpSpPr>
            <p:cNvPr id="93" name="Group 92">
              <a:extLst>
                <a:ext uri="{FF2B5EF4-FFF2-40B4-BE49-F238E27FC236}">
                  <a16:creationId xmlns:a16="http://schemas.microsoft.com/office/drawing/2014/main" id="{7F540312-E657-4675-9FD0-822C4C1849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9344477" y="2646371"/>
              <a:ext cx="2287608" cy="3673900"/>
              <a:chOff x="-6080955" y="3437416"/>
              <a:chExt cx="2287608" cy="3673900"/>
            </a:xfrm>
          </p:grpSpPr>
          <p:cxnSp>
            <p:nvCxnSpPr>
              <p:cNvPr id="119" name="Straight Connector 118">
                <a:extLst>
                  <a:ext uri="{FF2B5EF4-FFF2-40B4-BE49-F238E27FC236}">
                    <a16:creationId xmlns:a16="http://schemas.microsoft.com/office/drawing/2014/main" id="{790162A5-9662-4AAC-B88A-5600029BF9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Freeform: Shape 119">
                <a:extLst>
                  <a:ext uri="{FF2B5EF4-FFF2-40B4-BE49-F238E27FC236}">
                    <a16:creationId xmlns:a16="http://schemas.microsoft.com/office/drawing/2014/main" id="{C6945E98-0915-4965-B3A3-8446E1DF1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1" name="Freeform: Shape 120">
                <a:extLst>
                  <a:ext uri="{FF2B5EF4-FFF2-40B4-BE49-F238E27FC236}">
                    <a16:creationId xmlns:a16="http://schemas.microsoft.com/office/drawing/2014/main" id="{8E8BDE04-7F31-4EEC-9104-C642A25CA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2" name="Freeform: Shape 121">
                <a:extLst>
                  <a:ext uri="{FF2B5EF4-FFF2-40B4-BE49-F238E27FC236}">
                    <a16:creationId xmlns:a16="http://schemas.microsoft.com/office/drawing/2014/main" id="{836D1EC2-2F56-400A-A1B4-86538216A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3" name="Freeform: Shape 122">
                <a:extLst>
                  <a:ext uri="{FF2B5EF4-FFF2-40B4-BE49-F238E27FC236}">
                    <a16:creationId xmlns:a16="http://schemas.microsoft.com/office/drawing/2014/main" id="{D1041CC3-7885-4E28-927C-FD13BA1703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4" name="Freeform: Shape 123">
                <a:extLst>
                  <a:ext uri="{FF2B5EF4-FFF2-40B4-BE49-F238E27FC236}">
                    <a16:creationId xmlns:a16="http://schemas.microsoft.com/office/drawing/2014/main" id="{C31D4CE7-49CC-44F8-91C3-7356DDDB2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5" name="Freeform: Shape 124">
                <a:extLst>
                  <a:ext uri="{FF2B5EF4-FFF2-40B4-BE49-F238E27FC236}">
                    <a16:creationId xmlns:a16="http://schemas.microsoft.com/office/drawing/2014/main" id="{1857FF28-CD46-45E4-AEAF-7318A7444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6" name="Freeform: Shape 125">
                <a:extLst>
                  <a:ext uri="{FF2B5EF4-FFF2-40B4-BE49-F238E27FC236}">
                    <a16:creationId xmlns:a16="http://schemas.microsoft.com/office/drawing/2014/main" id="{EFF33D07-5387-4270-A0E6-7ED9E10B1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94" name="Group 93">
              <a:extLst>
                <a:ext uri="{FF2B5EF4-FFF2-40B4-BE49-F238E27FC236}">
                  <a16:creationId xmlns:a16="http://schemas.microsoft.com/office/drawing/2014/main" id="{1049F146-DADD-4A7F-B64A-C14385351C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8669440" y="397061"/>
              <a:ext cx="1785983" cy="2208479"/>
              <a:chOff x="2725201" y="4453039"/>
              <a:chExt cx="1785983" cy="2208479"/>
            </a:xfrm>
          </p:grpSpPr>
          <p:cxnSp>
            <p:nvCxnSpPr>
              <p:cNvPr id="114" name="Straight Connector 113">
                <a:extLst>
                  <a:ext uri="{FF2B5EF4-FFF2-40B4-BE49-F238E27FC236}">
                    <a16:creationId xmlns:a16="http://schemas.microsoft.com/office/drawing/2014/main" id="{08208227-E6FD-4E62-A3E5-339B3116BF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EBE45BAE-1944-4D0F-8799-E631B489F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6" name="Freeform: Shape 115">
                <a:extLst>
                  <a:ext uri="{FF2B5EF4-FFF2-40B4-BE49-F238E27FC236}">
                    <a16:creationId xmlns:a16="http://schemas.microsoft.com/office/drawing/2014/main" id="{8B4E4D53-4C64-4FFC-9DEE-D23E84F95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17" name="Rectangle 30">
                <a:extLst>
                  <a:ext uri="{FF2B5EF4-FFF2-40B4-BE49-F238E27FC236}">
                    <a16:creationId xmlns:a16="http://schemas.microsoft.com/office/drawing/2014/main" id="{1E469BE5-4D66-4EF4-8D95-9EE9B49E1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30">
                <a:extLst>
                  <a:ext uri="{FF2B5EF4-FFF2-40B4-BE49-F238E27FC236}">
                    <a16:creationId xmlns:a16="http://schemas.microsoft.com/office/drawing/2014/main" id="{97CC8B6D-C9C9-4420-B145-C479DBBFB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5" name="Group 94">
              <a:extLst>
                <a:ext uri="{FF2B5EF4-FFF2-40B4-BE49-F238E27FC236}">
                  <a16:creationId xmlns:a16="http://schemas.microsoft.com/office/drawing/2014/main" id="{4C305DC7-D46C-40E8-B181-98D0417C317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9101269" y="2385858"/>
              <a:ext cx="864005" cy="1032464"/>
              <a:chOff x="2207971" y="2384401"/>
              <a:chExt cx="864005" cy="1032464"/>
            </a:xfrm>
          </p:grpSpPr>
          <p:sp>
            <p:nvSpPr>
              <p:cNvPr id="109" name="Freeform: Shape 108">
                <a:extLst>
                  <a:ext uri="{FF2B5EF4-FFF2-40B4-BE49-F238E27FC236}">
                    <a16:creationId xmlns:a16="http://schemas.microsoft.com/office/drawing/2014/main" id="{874A907D-7F5B-49D1-99A2-2EE5CBE60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0" name="Freeform: Shape 109">
                <a:extLst>
                  <a:ext uri="{FF2B5EF4-FFF2-40B4-BE49-F238E27FC236}">
                    <a16:creationId xmlns:a16="http://schemas.microsoft.com/office/drawing/2014/main" id="{A2CB551E-1E4C-467D-A3D3-7BA52A272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1" name="Group 110">
                <a:extLst>
                  <a:ext uri="{FF2B5EF4-FFF2-40B4-BE49-F238E27FC236}">
                    <a16:creationId xmlns:a16="http://schemas.microsoft.com/office/drawing/2014/main" id="{DFA76F48-9EFD-452A-B0B9-363207E9F3D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12" name="Straight Connector 111">
                  <a:extLst>
                    <a:ext uri="{FF2B5EF4-FFF2-40B4-BE49-F238E27FC236}">
                      <a16:creationId xmlns:a16="http://schemas.microsoft.com/office/drawing/2014/main" id="{FA58951F-7DDC-408C-A381-96773B5C0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9844DEAE-03C1-47CA-AD25-A479916765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6" name="Oval 95">
              <a:extLst>
                <a:ext uri="{FF2B5EF4-FFF2-40B4-BE49-F238E27FC236}">
                  <a16:creationId xmlns:a16="http://schemas.microsoft.com/office/drawing/2014/main" id="{9DED8F11-2AB8-4BC3-90AA-2063E1199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92921" y="5784159"/>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7" name="Oval 96">
              <a:extLst>
                <a:ext uri="{FF2B5EF4-FFF2-40B4-BE49-F238E27FC236}">
                  <a16:creationId xmlns:a16="http://schemas.microsoft.com/office/drawing/2014/main" id="{EFFC5F39-870E-4D66-853D-4F4EE1C513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514516" y="834250"/>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8" name="Group 97">
              <a:extLst>
                <a:ext uri="{FF2B5EF4-FFF2-40B4-BE49-F238E27FC236}">
                  <a16:creationId xmlns:a16="http://schemas.microsoft.com/office/drawing/2014/main" id="{C88C80A8-E095-4A4F-87E4-8AD7E7C57A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10698843" y="1090043"/>
              <a:ext cx="901736" cy="2160000"/>
              <a:chOff x="8217770" y="397306"/>
              <a:chExt cx="901736" cy="2160000"/>
            </a:xfrm>
          </p:grpSpPr>
          <p:cxnSp>
            <p:nvCxnSpPr>
              <p:cNvPr id="105" name="Straight Connector 104">
                <a:extLst>
                  <a:ext uri="{FF2B5EF4-FFF2-40B4-BE49-F238E27FC236}">
                    <a16:creationId xmlns:a16="http://schemas.microsoft.com/office/drawing/2014/main" id="{2ABDBCCB-5528-4B88-8E71-4594FA5300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668638" y="397306"/>
                <a:ext cx="0" cy="21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6" name="Freeform: Shape 105">
                <a:extLst>
                  <a:ext uri="{FF2B5EF4-FFF2-40B4-BE49-F238E27FC236}">
                    <a16:creationId xmlns:a16="http://schemas.microsoft.com/office/drawing/2014/main" id="{A72526B2-FC30-4028-887E-A0A9559FD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217770" y="397306"/>
                <a:ext cx="901736" cy="1868598"/>
              </a:xfrm>
              <a:custGeom>
                <a:avLst/>
                <a:gdLst>
                  <a:gd name="connsiteX0" fmla="*/ 450869 w 901736"/>
                  <a:gd name="connsiteY0" fmla="*/ 0 h 1868598"/>
                  <a:gd name="connsiteX1" fmla="*/ 450868 w 901736"/>
                  <a:gd name="connsiteY1" fmla="*/ 0 h 1868598"/>
                  <a:gd name="connsiteX2" fmla="*/ 450867 w 901736"/>
                  <a:gd name="connsiteY2" fmla="*/ 0 h 1868598"/>
                  <a:gd name="connsiteX3" fmla="*/ 409125 w 901736"/>
                  <a:gd name="connsiteY3" fmla="*/ 52638 h 1868598"/>
                  <a:gd name="connsiteX4" fmla="*/ 7089 w 901736"/>
                  <a:gd name="connsiteY4" fmla="*/ 1225278 h 1868598"/>
                  <a:gd name="connsiteX5" fmla="*/ 140 w 901736"/>
                  <a:gd name="connsiteY5" fmla="*/ 1416229 h 1868598"/>
                  <a:gd name="connsiteX6" fmla="*/ 141 w 901736"/>
                  <a:gd name="connsiteY6" fmla="*/ 1416229 h 1868598"/>
                  <a:gd name="connsiteX7" fmla="*/ 0 w 901736"/>
                  <a:gd name="connsiteY7" fmla="*/ 1420099 h 1868598"/>
                  <a:gd name="connsiteX8" fmla="*/ 9012 w 901736"/>
                  <a:gd name="connsiteY8" fmla="*/ 1509500 h 1868598"/>
                  <a:gd name="connsiteX9" fmla="*/ 449610 w 901736"/>
                  <a:gd name="connsiteY9" fmla="*/ 1868598 h 1868598"/>
                  <a:gd name="connsiteX10" fmla="*/ 450868 w 901736"/>
                  <a:gd name="connsiteY10" fmla="*/ 1868471 h 1868598"/>
                  <a:gd name="connsiteX11" fmla="*/ 452126 w 901736"/>
                  <a:gd name="connsiteY11" fmla="*/ 1868598 h 1868598"/>
                  <a:gd name="connsiteX12" fmla="*/ 892724 w 901736"/>
                  <a:gd name="connsiteY12" fmla="*/ 1509500 h 1868598"/>
                  <a:gd name="connsiteX13" fmla="*/ 901736 w 901736"/>
                  <a:gd name="connsiteY13" fmla="*/ 1420099 h 1868598"/>
                  <a:gd name="connsiteX14" fmla="*/ 901595 w 901736"/>
                  <a:gd name="connsiteY14" fmla="*/ 1416229 h 1868598"/>
                  <a:gd name="connsiteX15" fmla="*/ 901596 w 901736"/>
                  <a:gd name="connsiteY15" fmla="*/ 1416229 h 1868598"/>
                  <a:gd name="connsiteX16" fmla="*/ 894647 w 901736"/>
                  <a:gd name="connsiteY16" fmla="*/ 1225278 h 1868598"/>
                  <a:gd name="connsiteX17" fmla="*/ 492611 w 901736"/>
                  <a:gd name="connsiteY17"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1736" h="1868598">
                    <a:moveTo>
                      <a:pt x="450869" y="0"/>
                    </a:moveTo>
                    <a:lnTo>
                      <a:pt x="450868" y="0"/>
                    </a:lnTo>
                    <a:lnTo>
                      <a:pt x="450867" y="0"/>
                    </a:lnTo>
                    <a:lnTo>
                      <a:pt x="409125" y="52638"/>
                    </a:lnTo>
                    <a:cubicBezTo>
                      <a:pt x="187876" y="359618"/>
                      <a:pt x="40481" y="769067"/>
                      <a:pt x="7089" y="1225278"/>
                    </a:cubicBezTo>
                    <a:lnTo>
                      <a:pt x="140" y="1416229"/>
                    </a:lnTo>
                    <a:lnTo>
                      <a:pt x="141" y="1416229"/>
                    </a:lnTo>
                    <a:lnTo>
                      <a:pt x="0" y="1420099"/>
                    </a:lnTo>
                    <a:lnTo>
                      <a:pt x="9012" y="1509500"/>
                    </a:lnTo>
                    <a:cubicBezTo>
                      <a:pt x="50948" y="1714437"/>
                      <a:pt x="232276" y="1868598"/>
                      <a:pt x="449610" y="1868598"/>
                    </a:cubicBezTo>
                    <a:lnTo>
                      <a:pt x="450868" y="1868471"/>
                    </a:lnTo>
                    <a:lnTo>
                      <a:pt x="452126" y="1868598"/>
                    </a:lnTo>
                    <a:cubicBezTo>
                      <a:pt x="669460" y="1868598"/>
                      <a:pt x="850788" y="1714437"/>
                      <a:pt x="892724" y="1509500"/>
                    </a:cubicBezTo>
                    <a:lnTo>
                      <a:pt x="901736" y="1420099"/>
                    </a:lnTo>
                    <a:lnTo>
                      <a:pt x="901595" y="1416229"/>
                    </a:lnTo>
                    <a:lnTo>
                      <a:pt x="901596" y="1416229"/>
                    </a:lnTo>
                    <a:lnTo>
                      <a:pt x="894647" y="1225278"/>
                    </a:lnTo>
                    <a:cubicBezTo>
                      <a:pt x="861255" y="769067"/>
                      <a:pt x="713860" y="359618"/>
                      <a:pt x="492611" y="52638"/>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Rectangle 5">
                <a:extLst>
                  <a:ext uri="{FF2B5EF4-FFF2-40B4-BE49-F238E27FC236}">
                    <a16:creationId xmlns:a16="http://schemas.microsoft.com/office/drawing/2014/main" id="{6F50CD0A-EB53-43E3-B229-56581B16D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70075" y="1136688"/>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5">
                <a:extLst>
                  <a:ext uri="{FF2B5EF4-FFF2-40B4-BE49-F238E27FC236}">
                    <a16:creationId xmlns:a16="http://schemas.microsoft.com/office/drawing/2014/main" id="{07439A8C-E126-4EF8-9DDE-B12EEB6344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57521" y="720913"/>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9" name="Group 98">
              <a:extLst>
                <a:ext uri="{FF2B5EF4-FFF2-40B4-BE49-F238E27FC236}">
                  <a16:creationId xmlns:a16="http://schemas.microsoft.com/office/drawing/2014/main" id="{F971A352-3CE3-4D4E-89FF-4AC76D5628B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8254545" y="4918166"/>
              <a:ext cx="571820" cy="1620000"/>
              <a:chOff x="8482785" y="4330454"/>
              <a:chExt cx="571820" cy="1620000"/>
            </a:xfrm>
          </p:grpSpPr>
          <p:sp>
            <p:nvSpPr>
              <p:cNvPr id="103" name="Freeform: Shape 102">
                <a:extLst>
                  <a:ext uri="{FF2B5EF4-FFF2-40B4-BE49-F238E27FC236}">
                    <a16:creationId xmlns:a16="http://schemas.microsoft.com/office/drawing/2014/main" id="{1181DD3C-BB7E-4654-97CB-5EBA46737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4" name="Straight Connector 103">
                <a:extLst>
                  <a:ext uri="{FF2B5EF4-FFF2-40B4-BE49-F238E27FC236}">
                    <a16:creationId xmlns:a16="http://schemas.microsoft.com/office/drawing/2014/main" id="{DBFDB5FE-621F-4885-8FE3-F32C80AB0D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0" name="Group 99">
              <a:extLst>
                <a:ext uri="{FF2B5EF4-FFF2-40B4-BE49-F238E27FC236}">
                  <a16:creationId xmlns:a16="http://schemas.microsoft.com/office/drawing/2014/main" id="{43C986CB-6F99-49CC-B770-5C631F665D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11104707" y="427549"/>
              <a:ext cx="464739" cy="900000"/>
              <a:chOff x="4511184" y="2651374"/>
              <a:chExt cx="464739" cy="900000"/>
            </a:xfrm>
          </p:grpSpPr>
          <p:sp>
            <p:nvSpPr>
              <p:cNvPr id="101" name="Freeform: Shape 100">
                <a:extLst>
                  <a:ext uri="{FF2B5EF4-FFF2-40B4-BE49-F238E27FC236}">
                    <a16:creationId xmlns:a16="http://schemas.microsoft.com/office/drawing/2014/main" id="{AECC4036-7099-49F0-A624-8E4B78849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02" name="Straight Connector 101">
                <a:extLst>
                  <a:ext uri="{FF2B5EF4-FFF2-40B4-BE49-F238E27FC236}">
                    <a16:creationId xmlns:a16="http://schemas.microsoft.com/office/drawing/2014/main" id="{2D9D2BC0-F00D-4508-B62B-4150C07B95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3982" y="2651374"/>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pic>
        <p:nvPicPr>
          <p:cNvPr id="5" name="Picture 4" descr="Children running on the field">
            <a:extLst>
              <a:ext uri="{FF2B5EF4-FFF2-40B4-BE49-F238E27FC236}">
                <a16:creationId xmlns:a16="http://schemas.microsoft.com/office/drawing/2014/main" id="{30899C59-F029-17D5-6678-5A3EB48910E3}"/>
              </a:ext>
            </a:extLst>
          </p:cNvPr>
          <p:cNvPicPr>
            <a:picLocks noChangeAspect="1"/>
          </p:cNvPicPr>
          <p:nvPr/>
        </p:nvPicPr>
        <p:blipFill>
          <a:blip r:embed="rId2"/>
          <a:stretch>
            <a:fillRect/>
          </a:stretch>
        </p:blipFill>
        <p:spPr>
          <a:xfrm>
            <a:off x="4194328" y="3522062"/>
            <a:ext cx="3740561" cy="2493947"/>
          </a:xfrm>
          <a:prstGeom prst="rect">
            <a:avLst/>
          </a:prstGeom>
        </p:spPr>
      </p:pic>
    </p:spTree>
    <p:extLst>
      <p:ext uri="{BB962C8B-B14F-4D97-AF65-F5344CB8AC3E}">
        <p14:creationId xmlns:p14="http://schemas.microsoft.com/office/powerpoint/2010/main" val="3033079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2"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4"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2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30"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B33829E5-8988-B71F-7A9D-658102798564}"/>
              </a:ext>
            </a:extLst>
          </p:cNvPr>
          <p:cNvSpPr>
            <a:spLocks noGrp="1"/>
          </p:cNvSpPr>
          <p:nvPr>
            <p:ph type="title"/>
          </p:nvPr>
        </p:nvSpPr>
        <p:spPr>
          <a:xfrm>
            <a:off x="3896732" y="1003719"/>
            <a:ext cx="4426782" cy="860400"/>
          </a:xfrm>
        </p:spPr>
        <p:txBody>
          <a:bodyPr anchor="b">
            <a:normAutofit/>
          </a:bodyPr>
          <a:lstStyle/>
          <a:p>
            <a:pPr algn="ctr"/>
            <a:r>
              <a:rPr lang="en-US" dirty="0"/>
              <a:t>introduction</a:t>
            </a:r>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39503B-5BBA-8D68-2C10-3CEC5DC7ACC3}"/>
              </a:ext>
            </a:extLst>
          </p:cNvPr>
          <p:cNvSpPr>
            <a:spLocks noGrp="1"/>
          </p:cNvSpPr>
          <p:nvPr>
            <p:ph idx="1"/>
          </p:nvPr>
        </p:nvSpPr>
        <p:spPr>
          <a:xfrm>
            <a:off x="2983820" y="2369744"/>
            <a:ext cx="6496655" cy="4183449"/>
          </a:xfrm>
        </p:spPr>
        <p:txBody>
          <a:bodyPr>
            <a:normAutofit/>
          </a:bodyPr>
          <a:lstStyle/>
          <a:p>
            <a:pPr marL="0" indent="0" algn="ctr">
              <a:lnSpc>
                <a:spcPct val="150000"/>
              </a:lnSpc>
              <a:buNone/>
            </a:pPr>
            <a:r>
              <a:rPr lang="en-US" dirty="0"/>
              <a:t>This presentation includes a description and critical evaluation of children who experienced/ are experiencing ACEs and the effectiveness of forest schools and outdoor play between the ages of 3-8 /  8-12. Therefore, expressing the understanding of how these activities/interventions benefit a child with ACEs. Including evidence from statistics information from empirical studies and other empirical research. </a:t>
            </a:r>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253303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DCFBD7-5612-480F-BED3-7820176A5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78DAA-FB9D-3E0A-CEED-E7D414763CFD}"/>
              </a:ext>
            </a:extLst>
          </p:cNvPr>
          <p:cNvSpPr>
            <a:spLocks noGrp="1"/>
          </p:cNvSpPr>
          <p:nvPr>
            <p:ph type="title"/>
          </p:nvPr>
        </p:nvSpPr>
        <p:spPr>
          <a:xfrm>
            <a:off x="1016478" y="1597087"/>
            <a:ext cx="3395018" cy="951635"/>
          </a:xfrm>
        </p:spPr>
        <p:txBody>
          <a:bodyPr anchor="ctr">
            <a:normAutofit/>
          </a:bodyPr>
          <a:lstStyle/>
          <a:p>
            <a:pPr algn="ctr"/>
            <a:r>
              <a:rPr lang="en-US" dirty="0"/>
              <a:t>Background information</a:t>
            </a:r>
          </a:p>
        </p:txBody>
      </p:sp>
      <p:grpSp>
        <p:nvGrpSpPr>
          <p:cNvPr id="10" name="Group 9">
            <a:extLst>
              <a:ext uri="{FF2B5EF4-FFF2-40B4-BE49-F238E27FC236}">
                <a16:creationId xmlns:a16="http://schemas.microsoft.com/office/drawing/2014/main" id="{263531A3-FAAF-4F5C-AF87-916460053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671" y="408462"/>
            <a:ext cx="913428" cy="1032464"/>
            <a:chOff x="999771" y="932104"/>
            <a:chExt cx="913428" cy="1032464"/>
          </a:xfrm>
        </p:grpSpPr>
        <p:grpSp>
          <p:nvGrpSpPr>
            <p:cNvPr id="11" name="Group 10">
              <a:extLst>
                <a:ext uri="{FF2B5EF4-FFF2-40B4-BE49-F238E27FC236}">
                  <a16:creationId xmlns:a16="http://schemas.microsoft.com/office/drawing/2014/main" id="{F09EC0F0-36F6-475A-B313-91019F46E4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18" name="Freeform: Shape 17">
                <a:extLst>
                  <a:ext uri="{FF2B5EF4-FFF2-40B4-BE49-F238E27FC236}">
                    <a16:creationId xmlns:a16="http://schemas.microsoft.com/office/drawing/2014/main" id="{3E720176-168D-4875-B380-1FFAD166C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6C3DF9F2-65C8-4063-9164-2DBD90E2A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2" name="Group 11">
              <a:extLst>
                <a:ext uri="{FF2B5EF4-FFF2-40B4-BE49-F238E27FC236}">
                  <a16:creationId xmlns:a16="http://schemas.microsoft.com/office/drawing/2014/main" id="{1DB23F83-9229-4C60-938A-F2CF20C27F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3" name="Freeform: Shape 12">
                <a:extLst>
                  <a:ext uri="{FF2B5EF4-FFF2-40B4-BE49-F238E27FC236}">
                    <a16:creationId xmlns:a16="http://schemas.microsoft.com/office/drawing/2014/main" id="{1ED4C557-D730-47E9-AC8A-884190A4E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Freeform: Shape 13">
                <a:extLst>
                  <a:ext uri="{FF2B5EF4-FFF2-40B4-BE49-F238E27FC236}">
                    <a16:creationId xmlns:a16="http://schemas.microsoft.com/office/drawing/2014/main" id="{8AA1D3F0-72CD-4C7B-8C03-2A50531F9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 name="Group 14">
                <a:extLst>
                  <a:ext uri="{FF2B5EF4-FFF2-40B4-BE49-F238E27FC236}">
                    <a16:creationId xmlns:a16="http://schemas.microsoft.com/office/drawing/2014/main" id="{129409EB-5515-4925-83E4-F7C979ED0B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6" name="Straight Connector 15">
                  <a:extLst>
                    <a:ext uri="{FF2B5EF4-FFF2-40B4-BE49-F238E27FC236}">
                      <a16:creationId xmlns:a16="http://schemas.microsoft.com/office/drawing/2014/main" id="{2E18C444-B7B2-4918-AD29-D6CD204E5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74E9A-69BC-4453-9A9D-6036790B3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 name="Content Placeholder 2">
            <a:extLst>
              <a:ext uri="{FF2B5EF4-FFF2-40B4-BE49-F238E27FC236}">
                <a16:creationId xmlns:a16="http://schemas.microsoft.com/office/drawing/2014/main" id="{63D415CC-99A3-C22D-BB68-0E1A387BDC17}"/>
              </a:ext>
            </a:extLst>
          </p:cNvPr>
          <p:cNvSpPr>
            <a:spLocks noGrp="1"/>
          </p:cNvSpPr>
          <p:nvPr>
            <p:ph idx="1"/>
          </p:nvPr>
        </p:nvSpPr>
        <p:spPr>
          <a:xfrm>
            <a:off x="5327953" y="1039092"/>
            <a:ext cx="6441072" cy="5354474"/>
          </a:xfrm>
        </p:spPr>
        <p:txBody>
          <a:bodyPr anchor="ctr">
            <a:normAutofit fontScale="92500"/>
          </a:bodyPr>
          <a:lstStyle/>
          <a:p>
            <a:pPr>
              <a:lnSpc>
                <a:spcPct val="150000"/>
              </a:lnSpc>
            </a:pPr>
            <a:r>
              <a:rPr lang="en-US" dirty="0"/>
              <a:t>Starting with ACEs, defined as Adverse Childhood Experiences. ACEs are used to simply many forms of traumatic experiences witnessed throughout childhood.</a:t>
            </a:r>
          </a:p>
          <a:p>
            <a:pPr>
              <a:lnSpc>
                <a:spcPct val="150000"/>
              </a:lnSpc>
            </a:pPr>
            <a:r>
              <a:rPr lang="en-US" dirty="0"/>
              <a:t> Interventions such as forest schools and outdoor play activities placed within school or local communities and government schemes have become popular throughout England and Wales over recent years. </a:t>
            </a:r>
          </a:p>
          <a:p>
            <a:pPr>
              <a:lnSpc>
                <a:spcPct val="150000"/>
              </a:lnSpc>
            </a:pPr>
            <a:r>
              <a:rPr lang="en-US" dirty="0"/>
              <a:t>Forest school and outdoor play/activity schemes have been shown to improve many beneficial characteristics factors towards children and children alone with ACEs</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grpSp>
        <p:nvGrpSpPr>
          <p:cNvPr id="21" name="Group 20">
            <a:extLst>
              <a:ext uri="{FF2B5EF4-FFF2-40B4-BE49-F238E27FC236}">
                <a16:creationId xmlns:a16="http://schemas.microsoft.com/office/drawing/2014/main" id="{F73511A5-69DC-406F-AFE1-A7248A4CE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27954" y="5402020"/>
            <a:ext cx="912571" cy="1032464"/>
            <a:chOff x="5329995" y="4868671"/>
            <a:chExt cx="912571" cy="1032464"/>
          </a:xfrm>
        </p:grpSpPr>
        <p:grpSp>
          <p:nvGrpSpPr>
            <p:cNvPr id="22" name="Group 21">
              <a:extLst>
                <a:ext uri="{FF2B5EF4-FFF2-40B4-BE49-F238E27FC236}">
                  <a16:creationId xmlns:a16="http://schemas.microsoft.com/office/drawing/2014/main" id="{8D1B5CB3-BCAF-4109-B9F9-5FC34D383C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V="1">
              <a:off x="5376824" y="5010722"/>
              <a:ext cx="865742" cy="628383"/>
              <a:chOff x="558167" y="958515"/>
              <a:chExt cx="865742" cy="628383"/>
            </a:xfrm>
            <a:solidFill>
              <a:schemeClr val="accent3"/>
            </a:solidFill>
          </p:grpSpPr>
          <p:sp>
            <p:nvSpPr>
              <p:cNvPr id="29" name="Freeform: Shape 28">
                <a:extLst>
                  <a:ext uri="{FF2B5EF4-FFF2-40B4-BE49-F238E27FC236}">
                    <a16:creationId xmlns:a16="http://schemas.microsoft.com/office/drawing/2014/main" id="{1A1D338F-12B9-476D-9D9C-E55E4123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Shape 29">
                <a:extLst>
                  <a:ext uri="{FF2B5EF4-FFF2-40B4-BE49-F238E27FC236}">
                    <a16:creationId xmlns:a16="http://schemas.microsoft.com/office/drawing/2014/main" id="{65EF7F9B-7A42-4B15-8511-C2968A4FE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3" name="Group 22">
              <a:extLst>
                <a:ext uri="{FF2B5EF4-FFF2-40B4-BE49-F238E27FC236}">
                  <a16:creationId xmlns:a16="http://schemas.microsoft.com/office/drawing/2014/main" id="{B1952DB7-91C4-4C9C-AEC9-7DBA47F2F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flipV="1">
              <a:off x="5329995" y="4868671"/>
              <a:ext cx="864005" cy="1032464"/>
              <a:chOff x="2207971" y="2384401"/>
              <a:chExt cx="864005" cy="1032464"/>
            </a:xfrm>
          </p:grpSpPr>
          <p:sp>
            <p:nvSpPr>
              <p:cNvPr id="24" name="Freeform: Shape 23">
                <a:extLst>
                  <a:ext uri="{FF2B5EF4-FFF2-40B4-BE49-F238E27FC236}">
                    <a16:creationId xmlns:a16="http://schemas.microsoft.com/office/drawing/2014/main" id="{1C2A575A-5190-4DE4-9DFE-F5974353E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Freeform: Shape 24">
                <a:extLst>
                  <a:ext uri="{FF2B5EF4-FFF2-40B4-BE49-F238E27FC236}">
                    <a16:creationId xmlns:a16="http://schemas.microsoft.com/office/drawing/2014/main" id="{3C7150A2-FFA7-4F7C-81C9-2FA3803FA8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a:extLst>
                  <a:ext uri="{FF2B5EF4-FFF2-40B4-BE49-F238E27FC236}">
                    <a16:creationId xmlns:a16="http://schemas.microsoft.com/office/drawing/2014/main" id="{A7E7BC8E-8EF0-45B0-AE3F-6A6B7316C0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7" name="Straight Connector 26">
                  <a:extLst>
                    <a:ext uri="{FF2B5EF4-FFF2-40B4-BE49-F238E27FC236}">
                      <a16:creationId xmlns:a16="http://schemas.microsoft.com/office/drawing/2014/main" id="{B8E09A32-931A-4C38-A558-274FA3007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0988A58-B96D-4381-A625-6822161B21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pic>
        <p:nvPicPr>
          <p:cNvPr id="20" name="Picture 19" descr="Cute girl holding tiny pumpkin">
            <a:extLst>
              <a:ext uri="{FF2B5EF4-FFF2-40B4-BE49-F238E27FC236}">
                <a16:creationId xmlns:a16="http://schemas.microsoft.com/office/drawing/2014/main" id="{50B23178-2CEE-C25E-925D-0B1B9F0DE010}"/>
              </a:ext>
            </a:extLst>
          </p:cNvPr>
          <p:cNvPicPr>
            <a:picLocks noChangeAspect="1"/>
          </p:cNvPicPr>
          <p:nvPr/>
        </p:nvPicPr>
        <p:blipFill>
          <a:blip r:embed="rId2"/>
          <a:stretch>
            <a:fillRect/>
          </a:stretch>
        </p:blipFill>
        <p:spPr>
          <a:xfrm>
            <a:off x="233374" y="2756572"/>
            <a:ext cx="4859840" cy="3389402"/>
          </a:xfrm>
          <a:prstGeom prst="rect">
            <a:avLst/>
          </a:prstGeom>
        </p:spPr>
      </p:pic>
    </p:spTree>
    <p:extLst>
      <p:ext uri="{BB962C8B-B14F-4D97-AF65-F5344CB8AC3E}">
        <p14:creationId xmlns:p14="http://schemas.microsoft.com/office/powerpoint/2010/main" val="336417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D0882-0AAF-6FEA-3913-DBE25EB3E97C}"/>
              </a:ext>
            </a:extLst>
          </p:cNvPr>
          <p:cNvSpPr>
            <a:spLocks noGrp="1"/>
          </p:cNvSpPr>
          <p:nvPr>
            <p:ph type="title"/>
          </p:nvPr>
        </p:nvSpPr>
        <p:spPr>
          <a:xfrm>
            <a:off x="1450409" y="1108069"/>
            <a:ext cx="3685964" cy="548991"/>
          </a:xfrm>
        </p:spPr>
        <p:txBody>
          <a:bodyPr anchor="b">
            <a:normAutofit fontScale="90000"/>
          </a:bodyPr>
          <a:lstStyle/>
          <a:p>
            <a:pPr algn="ctr"/>
            <a:r>
              <a:rPr lang="en-US" dirty="0"/>
              <a:t>Continuing on…</a:t>
            </a:r>
          </a:p>
        </p:txBody>
      </p:sp>
      <p:cxnSp>
        <p:nvCxnSpPr>
          <p:cNvPr id="24" name="Straight Connector 18">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Content Placeholder 13">
            <a:extLst>
              <a:ext uri="{FF2B5EF4-FFF2-40B4-BE49-F238E27FC236}">
                <a16:creationId xmlns:a16="http://schemas.microsoft.com/office/drawing/2014/main" id="{CA43BBB3-7E0F-5CC7-8630-2F593210680E}"/>
              </a:ext>
            </a:extLst>
          </p:cNvPr>
          <p:cNvSpPr>
            <a:spLocks noGrp="1"/>
          </p:cNvSpPr>
          <p:nvPr>
            <p:ph idx="1"/>
          </p:nvPr>
        </p:nvSpPr>
        <p:spPr>
          <a:xfrm>
            <a:off x="0" y="2310207"/>
            <a:ext cx="6449152" cy="4298387"/>
          </a:xfrm>
        </p:spPr>
        <p:txBody>
          <a:bodyPr>
            <a:normAutofit/>
          </a:bodyPr>
          <a:lstStyle/>
          <a:p>
            <a:pPr marL="0" indent="0">
              <a:buNone/>
            </a:pPr>
            <a:r>
              <a:rPr lang="en-US" dirty="0"/>
              <a:t>Research into ACEs consistently presents a set of adverse experiences within childhood with an associated increase of poor health and problems following in adulthood. Governments have placed many forms of interventions/ early interventions and types of therapies and schemes to support and prevent any long-term life issues or further experience with Ace’s (</a:t>
            </a:r>
            <a:r>
              <a:rPr lang="en-US" dirty="0" err="1"/>
              <a:t>Asmussen</a:t>
            </a:r>
            <a:r>
              <a:rPr lang="en-US" dirty="0"/>
              <a:t>., 2020). </a:t>
            </a:r>
          </a:p>
          <a:p>
            <a:r>
              <a:rPr lang="en-US" dirty="0"/>
              <a:t>One of those intervention schemes is forest schools and outdoor activities. </a:t>
            </a:r>
          </a:p>
        </p:txBody>
      </p:sp>
      <p:sp>
        <p:nvSpPr>
          <p:cNvPr id="21" name="Rectangle 5">
            <a:extLst>
              <a:ext uri="{FF2B5EF4-FFF2-40B4-BE49-F238E27FC236}">
                <a16:creationId xmlns:a16="http://schemas.microsoft.com/office/drawing/2014/main" id="{B3E4F30C-F711-4B5B-BF39-0F71A2E8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555282" y="443194"/>
            <a:ext cx="49896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ild playing on a platform">
            <a:extLst>
              <a:ext uri="{FF2B5EF4-FFF2-40B4-BE49-F238E27FC236}">
                <a16:creationId xmlns:a16="http://schemas.microsoft.com/office/drawing/2014/main" id="{B9799E76-D5E3-E8E8-8C13-91D79B5231C9}"/>
              </a:ext>
            </a:extLst>
          </p:cNvPr>
          <p:cNvPicPr>
            <a:picLocks noChangeAspect="1"/>
          </p:cNvPicPr>
          <p:nvPr/>
        </p:nvPicPr>
        <p:blipFill rotWithShape="1">
          <a:blip r:embed="rId2"/>
          <a:srcRect l="24002" r="18251" b="-1"/>
          <a:stretch/>
        </p:blipFill>
        <p:spPr>
          <a:xfrm>
            <a:off x="6548670" y="443194"/>
            <a:ext cx="4996212" cy="5775279"/>
          </a:xfrm>
          <a:prstGeom prst="rect">
            <a:avLst/>
          </a:prstGeom>
        </p:spPr>
      </p:pic>
      <p:sp>
        <p:nvSpPr>
          <p:cNvPr id="23" name="Rectangle 5">
            <a:extLst>
              <a:ext uri="{FF2B5EF4-FFF2-40B4-BE49-F238E27FC236}">
                <a16:creationId xmlns:a16="http://schemas.microsoft.com/office/drawing/2014/main" id="{2772F870-D2E8-4E62-8E21-7C7E9AB44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55282" y="6203194"/>
            <a:ext cx="49896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
            <a:extLst>
              <a:ext uri="{FF2B5EF4-FFF2-40B4-BE49-F238E27FC236}">
                <a16:creationId xmlns:a16="http://schemas.microsoft.com/office/drawing/2014/main" id="{A6E1E5C3-7E0A-4EFE-9FD9-A8CA2FDCC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4882" y="44319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97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FBB2E-4E1F-11D2-F1BD-4A8BBC154E07}"/>
              </a:ext>
            </a:extLst>
          </p:cNvPr>
          <p:cNvSpPr>
            <a:spLocks noGrp="1"/>
          </p:cNvSpPr>
          <p:nvPr>
            <p:ph type="title"/>
          </p:nvPr>
        </p:nvSpPr>
        <p:spPr>
          <a:xfrm>
            <a:off x="924508" y="540000"/>
            <a:ext cx="3345950" cy="2303213"/>
          </a:xfrm>
        </p:spPr>
        <p:txBody>
          <a:bodyPr vert="horz" lIns="0" tIns="0" rIns="0" bIns="0" rtlCol="0" anchor="ctr" anchorCtr="0">
            <a:normAutofit/>
          </a:bodyPr>
          <a:lstStyle/>
          <a:p>
            <a:pPr algn="ctr"/>
            <a:r>
              <a:rPr lang="en-US" dirty="0"/>
              <a:t>Forest schools?</a:t>
            </a:r>
          </a:p>
        </p:txBody>
      </p:sp>
      <p:cxnSp>
        <p:nvCxnSpPr>
          <p:cNvPr id="58" name="Straight Connector 57">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Content Placeholder 52">
            <a:extLst>
              <a:ext uri="{FF2B5EF4-FFF2-40B4-BE49-F238E27FC236}">
                <a16:creationId xmlns:a16="http://schemas.microsoft.com/office/drawing/2014/main" id="{7C33FC88-4F41-B94A-83C3-5448D386E49B}"/>
              </a:ext>
            </a:extLst>
          </p:cNvPr>
          <p:cNvSpPr>
            <a:spLocks noGrp="1"/>
          </p:cNvSpPr>
          <p:nvPr>
            <p:ph idx="1"/>
          </p:nvPr>
        </p:nvSpPr>
        <p:spPr>
          <a:xfrm>
            <a:off x="4984750" y="0"/>
            <a:ext cx="7207250" cy="6858000"/>
          </a:xfrm>
        </p:spPr>
        <p:txBody>
          <a:bodyPr anchor="ctr">
            <a:normAutofit/>
          </a:bodyPr>
          <a:lstStyle/>
          <a:p>
            <a:pPr marL="0" indent="0">
              <a:lnSpc>
                <a:spcPct val="150000"/>
              </a:lnSpc>
              <a:buNone/>
            </a:pPr>
            <a:r>
              <a:rPr lang="en-US" sz="1600" dirty="0"/>
              <a:t>Forest schools have seen a rise in interest in society over previous years. Forest schools range from multiple outdoor activities such as learning about the environment, and nature also including an understanding of the types of plants and other useful outdoor skills.  According to (Liz O’Brien, 2018), forest school students use the outdoors as their classroom. (NEF) The New Economics Foundation evaluated two schools focusing on children in class who do not present so well. The key findings from this research show that there was an increase on; </a:t>
            </a:r>
          </a:p>
          <a:p>
            <a:pPr>
              <a:buFont typeface="Wingdings" pitchFamily="2" charset="2"/>
              <a:buChar char="v"/>
            </a:pPr>
            <a:r>
              <a:rPr lang="en-US" sz="1700" dirty="0"/>
              <a:t>Confidence</a:t>
            </a:r>
          </a:p>
          <a:p>
            <a:pPr>
              <a:buFont typeface="Wingdings" pitchFamily="2" charset="2"/>
              <a:buChar char="v"/>
            </a:pPr>
            <a:r>
              <a:rPr lang="en-US" sz="1700" dirty="0"/>
              <a:t>Social skills</a:t>
            </a:r>
          </a:p>
          <a:p>
            <a:pPr>
              <a:buFont typeface="Wingdings" pitchFamily="2" charset="2"/>
              <a:buChar char="v"/>
            </a:pPr>
            <a:r>
              <a:rPr lang="en-US" sz="1700" dirty="0"/>
              <a:t>Communication</a:t>
            </a:r>
          </a:p>
          <a:p>
            <a:pPr>
              <a:buFont typeface="Wingdings" pitchFamily="2" charset="2"/>
              <a:buChar char="v"/>
            </a:pPr>
            <a:r>
              <a:rPr lang="en-US" sz="1700" dirty="0"/>
              <a:t>Motivation</a:t>
            </a:r>
          </a:p>
          <a:p>
            <a:pPr>
              <a:buFont typeface="Wingdings" pitchFamily="2" charset="2"/>
              <a:buChar char="v"/>
            </a:pPr>
            <a:r>
              <a:rPr lang="en-US" sz="1700" dirty="0"/>
              <a:t>Physical skills</a:t>
            </a:r>
          </a:p>
          <a:p>
            <a:pPr>
              <a:buFont typeface="Wingdings" pitchFamily="2" charset="2"/>
              <a:buChar char="v"/>
            </a:pPr>
            <a:r>
              <a:rPr lang="en-US" sz="1700" dirty="0"/>
              <a:t>Knowledge and understanding</a:t>
            </a:r>
          </a:p>
          <a:p>
            <a:endParaRPr lang="en-US" sz="1700" dirty="0"/>
          </a:p>
          <a:p>
            <a:endParaRPr lang="en-US" sz="1700" dirty="0"/>
          </a:p>
          <a:p>
            <a:endParaRPr lang="en-US" dirty="0"/>
          </a:p>
        </p:txBody>
      </p:sp>
      <p:pic>
        <p:nvPicPr>
          <p:cNvPr id="5" name="Content Placeholder 4" descr="Father standing with child on shoulders outdoors, looking across water in bay">
            <a:extLst>
              <a:ext uri="{FF2B5EF4-FFF2-40B4-BE49-F238E27FC236}">
                <a16:creationId xmlns:a16="http://schemas.microsoft.com/office/drawing/2014/main" id="{7C8E273F-9B7A-F20E-DB0F-7DCEC6FB8A39}"/>
              </a:ext>
            </a:extLst>
          </p:cNvPr>
          <p:cNvPicPr>
            <a:picLocks noChangeAspect="1"/>
          </p:cNvPicPr>
          <p:nvPr/>
        </p:nvPicPr>
        <p:blipFill rotWithShape="1">
          <a:blip r:embed="rId2"/>
          <a:srcRect r="-2" b="1670"/>
          <a:stretch/>
        </p:blipFill>
        <p:spPr>
          <a:xfrm>
            <a:off x="320405" y="3074932"/>
            <a:ext cx="4397620" cy="2886332"/>
          </a:xfrm>
          <a:prstGeom prst="rect">
            <a:avLst/>
          </a:prstGeom>
        </p:spPr>
      </p:pic>
      <p:pic>
        <p:nvPicPr>
          <p:cNvPr id="7" name="Content Placeholder 6" descr="Fir tree outline">
            <a:extLst>
              <a:ext uri="{FF2B5EF4-FFF2-40B4-BE49-F238E27FC236}">
                <a16:creationId xmlns:a16="http://schemas.microsoft.com/office/drawing/2014/main" id="{F3180B73-8B28-8ADA-D208-64A1C099B4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00655" y="2843213"/>
            <a:ext cx="3569613" cy="3903953"/>
          </a:xfrm>
          <a:prstGeom prst="rect">
            <a:avLst/>
          </a:prstGeom>
        </p:spPr>
      </p:pic>
    </p:spTree>
    <p:extLst>
      <p:ext uri="{BB962C8B-B14F-4D97-AF65-F5344CB8AC3E}">
        <p14:creationId xmlns:p14="http://schemas.microsoft.com/office/powerpoint/2010/main" val="1517908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07734-4338-1BAB-012A-B0934D8F46D0}"/>
              </a:ext>
            </a:extLst>
          </p:cNvPr>
          <p:cNvSpPr>
            <a:spLocks noGrp="1"/>
          </p:cNvSpPr>
          <p:nvPr>
            <p:ph type="title"/>
          </p:nvPr>
        </p:nvSpPr>
        <p:spPr>
          <a:xfrm>
            <a:off x="1080000" y="-395445"/>
            <a:ext cx="6120000" cy="1331637"/>
          </a:xfrm>
        </p:spPr>
        <p:txBody>
          <a:bodyPr anchor="b">
            <a:normAutofit/>
          </a:bodyPr>
          <a:lstStyle/>
          <a:p>
            <a:pPr algn="ctr"/>
            <a:r>
              <a:rPr lang="en-US" dirty="0"/>
              <a:t>Outdoor play and activities! </a:t>
            </a:r>
          </a:p>
        </p:txBody>
      </p:sp>
      <p:cxnSp>
        <p:nvCxnSpPr>
          <p:cNvPr id="42" name="Straight Connector 4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ontent Placeholder 15">
            <a:extLst>
              <a:ext uri="{FF2B5EF4-FFF2-40B4-BE49-F238E27FC236}">
                <a16:creationId xmlns:a16="http://schemas.microsoft.com/office/drawing/2014/main" id="{F373D0DE-7736-259E-1867-E0BCB0EADDB7}"/>
              </a:ext>
            </a:extLst>
          </p:cNvPr>
          <p:cNvSpPr>
            <a:spLocks noGrp="1"/>
          </p:cNvSpPr>
          <p:nvPr>
            <p:ph idx="1"/>
          </p:nvPr>
        </p:nvSpPr>
        <p:spPr>
          <a:xfrm>
            <a:off x="11444" y="936191"/>
            <a:ext cx="8321690" cy="5797117"/>
          </a:xfrm>
        </p:spPr>
        <p:txBody>
          <a:bodyPr>
            <a:noAutofit/>
          </a:bodyPr>
          <a:lstStyle/>
          <a:p>
            <a:pPr marL="0" indent="0">
              <a:lnSpc>
                <a:spcPct val="115000"/>
              </a:lnSpc>
              <a:buNone/>
            </a:pPr>
            <a:r>
              <a:rPr lang="en-US" sz="1500" dirty="0"/>
              <a:t>Within previous years there has been an increase in individuals and children experiencing mental health. This could be a following factor from experiencing lockdown.</a:t>
            </a:r>
          </a:p>
          <a:p>
            <a:pPr marL="0" indent="0">
              <a:lnSpc>
                <a:spcPct val="115000"/>
              </a:lnSpc>
              <a:buNone/>
            </a:pPr>
            <a:r>
              <a:rPr lang="en-US" sz="1500" dirty="0"/>
              <a:t> Outdoor use become more present and useful within those time periods and still has a great impact now with individuals balancing outdoor and busy lifestyles more. Related health physical health benefits are;</a:t>
            </a:r>
          </a:p>
          <a:p>
            <a:pPr>
              <a:lnSpc>
                <a:spcPct val="115000"/>
              </a:lnSpc>
              <a:buFont typeface="Wingdings" pitchFamily="2" charset="2"/>
              <a:buChar char="v"/>
            </a:pPr>
            <a:r>
              <a:rPr lang="en-US" sz="1500" dirty="0"/>
              <a:t>Reduced cortisol</a:t>
            </a:r>
          </a:p>
          <a:p>
            <a:pPr>
              <a:lnSpc>
                <a:spcPct val="115000"/>
              </a:lnSpc>
              <a:buFont typeface="Wingdings" pitchFamily="2" charset="2"/>
              <a:buChar char="v"/>
            </a:pPr>
            <a:r>
              <a:rPr lang="en-US" sz="1500" dirty="0"/>
              <a:t>Reduced blood pressure and heart rate</a:t>
            </a:r>
          </a:p>
          <a:p>
            <a:pPr>
              <a:lnSpc>
                <a:spcPct val="115000"/>
              </a:lnSpc>
              <a:buFont typeface="Wingdings" pitchFamily="2" charset="2"/>
              <a:buChar char="v"/>
            </a:pPr>
            <a:r>
              <a:rPr lang="en-US" sz="1500" dirty="0"/>
              <a:t>Increase better sleeping pattern</a:t>
            </a:r>
          </a:p>
          <a:p>
            <a:pPr>
              <a:lnSpc>
                <a:spcPct val="115000"/>
              </a:lnSpc>
              <a:buFont typeface="Wingdings" pitchFamily="2" charset="2"/>
              <a:buChar char="v"/>
            </a:pPr>
            <a:r>
              <a:rPr lang="en-US" sz="1500" dirty="0"/>
              <a:t>Overall improved well-being</a:t>
            </a:r>
          </a:p>
          <a:p>
            <a:pPr>
              <a:lnSpc>
                <a:spcPct val="115000"/>
              </a:lnSpc>
              <a:buFont typeface="Wingdings" pitchFamily="2" charset="2"/>
              <a:buChar char="v"/>
            </a:pPr>
            <a:r>
              <a:rPr lang="en-US" sz="1500" dirty="0"/>
              <a:t>Increased vitamin D</a:t>
            </a:r>
          </a:p>
          <a:p>
            <a:pPr marL="0" indent="0">
              <a:lnSpc>
                <a:spcPct val="115000"/>
              </a:lnSpc>
              <a:buNone/>
            </a:pPr>
            <a:r>
              <a:rPr lang="en-US" sz="1500" dirty="0"/>
              <a:t>All these beneficial factors can help improve mental issues that are existing also experiencing. </a:t>
            </a:r>
          </a:p>
          <a:p>
            <a:pPr marL="0" indent="0">
              <a:lnSpc>
                <a:spcPct val="115000"/>
              </a:lnSpc>
              <a:buNone/>
            </a:pPr>
            <a:r>
              <a:rPr lang="en-US" sz="1500" dirty="0"/>
              <a:t>(</a:t>
            </a:r>
            <a:r>
              <a:rPr lang="en-US" sz="1500" dirty="0" err="1"/>
              <a:t>Garone</a:t>
            </a:r>
            <a:r>
              <a:rPr lang="en-US" sz="1500" dirty="0"/>
              <a:t>, 2022).</a:t>
            </a:r>
          </a:p>
          <a:p>
            <a:pPr marL="0" indent="0">
              <a:lnSpc>
                <a:spcPct val="115000"/>
              </a:lnSpc>
              <a:buNone/>
            </a:pPr>
            <a:r>
              <a:rPr lang="en-US" sz="1500" dirty="0"/>
              <a:t>A study based on a group of 14 children from early childhood ages 36 months to 15 years old.  (Bento &amp; Diaz, 2017) Focused on bringing indoor activities into the outdoor environment. They found that there is an importance in promoting outdoor play within society and education. Also effective with communication, healthy lifestyle understanding and how to deal with risks. </a:t>
            </a:r>
          </a:p>
        </p:txBody>
      </p:sp>
      <p:sp>
        <p:nvSpPr>
          <p:cNvPr id="44" name="Rectangle 43">
            <a:extLst>
              <a:ext uri="{FF2B5EF4-FFF2-40B4-BE49-F238E27FC236}">
                <a16:creationId xmlns:a16="http://schemas.microsoft.com/office/drawing/2014/main" id="{0BE97E3E-84E1-40AD-BDF4-00B29D57F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4850" y="0"/>
            <a:ext cx="3867150"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Content Placeholder 4" descr="Forest scene outline">
            <a:extLst>
              <a:ext uri="{FF2B5EF4-FFF2-40B4-BE49-F238E27FC236}">
                <a16:creationId xmlns:a16="http://schemas.microsoft.com/office/drawing/2014/main" id="{DAF04A73-5BCD-9966-FF02-470C0DB522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85567" y="540000"/>
            <a:ext cx="2754000" cy="2754000"/>
          </a:xfrm>
          <a:prstGeom prst="rect">
            <a:avLst/>
          </a:prstGeom>
        </p:spPr>
      </p:pic>
      <p:pic>
        <p:nvPicPr>
          <p:cNvPr id="7" name="Content Placeholder 6" descr="Children running outside">
            <a:extLst>
              <a:ext uri="{FF2B5EF4-FFF2-40B4-BE49-F238E27FC236}">
                <a16:creationId xmlns:a16="http://schemas.microsoft.com/office/drawing/2014/main" id="{E18BE5C0-5009-6A84-F440-6B0BA4EA2E31}"/>
              </a:ext>
            </a:extLst>
          </p:cNvPr>
          <p:cNvPicPr>
            <a:picLocks noChangeAspect="1"/>
          </p:cNvPicPr>
          <p:nvPr/>
        </p:nvPicPr>
        <p:blipFill>
          <a:blip r:embed="rId4"/>
          <a:stretch>
            <a:fillRect/>
          </a:stretch>
        </p:blipFill>
        <p:spPr>
          <a:xfrm>
            <a:off x="8874124" y="4139174"/>
            <a:ext cx="2776887" cy="1603652"/>
          </a:xfrm>
          <a:prstGeom prst="rect">
            <a:avLst/>
          </a:prstGeom>
        </p:spPr>
      </p:pic>
    </p:spTree>
    <p:extLst>
      <p:ext uri="{BB962C8B-B14F-4D97-AF65-F5344CB8AC3E}">
        <p14:creationId xmlns:p14="http://schemas.microsoft.com/office/powerpoint/2010/main" val="1450428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B4E24-7BFA-0A3D-DA39-150BCBDC6820}"/>
              </a:ext>
            </a:extLst>
          </p:cNvPr>
          <p:cNvSpPr>
            <a:spLocks noGrp="1"/>
          </p:cNvSpPr>
          <p:nvPr>
            <p:ph type="title"/>
          </p:nvPr>
        </p:nvSpPr>
        <p:spPr>
          <a:xfrm>
            <a:off x="245877" y="203562"/>
            <a:ext cx="2699441" cy="632982"/>
          </a:xfrm>
        </p:spPr>
        <p:txBody>
          <a:bodyPr anchor="t">
            <a:normAutofit/>
          </a:bodyPr>
          <a:lstStyle/>
          <a:p>
            <a:r>
              <a:rPr lang="en-US" dirty="0"/>
              <a:t>statistics</a:t>
            </a:r>
          </a:p>
        </p:txBody>
      </p:sp>
      <p:pic>
        <p:nvPicPr>
          <p:cNvPr id="27" name="Graphic 26" descr="Statistics">
            <a:extLst>
              <a:ext uri="{FF2B5EF4-FFF2-40B4-BE49-F238E27FC236}">
                <a16:creationId xmlns:a16="http://schemas.microsoft.com/office/drawing/2014/main" id="{882A615D-5332-840A-CFFA-425E7B7CA6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017" y="1779265"/>
            <a:ext cx="2925762" cy="2925762"/>
          </a:xfrm>
          <a:prstGeom prst="rect">
            <a:avLst/>
          </a:prstGeom>
        </p:spPr>
      </p:pic>
      <p:sp>
        <p:nvSpPr>
          <p:cNvPr id="3" name="Content Placeholder 2">
            <a:extLst>
              <a:ext uri="{FF2B5EF4-FFF2-40B4-BE49-F238E27FC236}">
                <a16:creationId xmlns:a16="http://schemas.microsoft.com/office/drawing/2014/main" id="{B3C0D0E4-04E2-24C0-EDD7-E65CF4126B61}"/>
              </a:ext>
            </a:extLst>
          </p:cNvPr>
          <p:cNvSpPr>
            <a:spLocks noGrp="1"/>
          </p:cNvSpPr>
          <p:nvPr>
            <p:ph idx="1"/>
          </p:nvPr>
        </p:nvSpPr>
        <p:spPr>
          <a:xfrm>
            <a:off x="3090836" y="138545"/>
            <a:ext cx="9101163" cy="6719455"/>
          </a:xfrm>
        </p:spPr>
        <p:txBody>
          <a:bodyPr>
            <a:normAutofit fontScale="92500"/>
          </a:bodyPr>
          <a:lstStyle/>
          <a:p>
            <a:pPr marL="0" indent="0">
              <a:buNone/>
            </a:pPr>
            <a:r>
              <a:rPr lang="en-US" sz="1700" dirty="0"/>
              <a:t>ACEs statistics: (NHS, 2021)</a:t>
            </a:r>
          </a:p>
          <a:p>
            <a:pPr>
              <a:buFont typeface="Courier New" panose="02070309020205020404" pitchFamily="49" charset="0"/>
              <a:buChar char="o"/>
            </a:pPr>
            <a:r>
              <a:rPr lang="en-US" sz="1900" dirty="0">
                <a:latin typeface="Calibri" panose="020F0502020204030204" pitchFamily="34" charset="0"/>
                <a:cs typeface="Calibri" panose="020F0502020204030204" pitchFamily="34" charset="0"/>
              </a:rPr>
              <a:t>In 2014 a British study on ACEs found that 47% of people have experienced at least one ACE in their life and that 9% of the population experienced more than 4 ACEs (Bellis et al, 2014).</a:t>
            </a:r>
          </a:p>
          <a:p>
            <a:pPr>
              <a:buFont typeface="Courier New" panose="02070309020205020404" pitchFamily="49" charset="0"/>
              <a:buChar char="o"/>
            </a:pPr>
            <a:r>
              <a:rPr lang="en-US" sz="1900" dirty="0">
                <a:latin typeface="Calibri" panose="020F0502020204030204" pitchFamily="34" charset="0"/>
                <a:cs typeface="Calibri" panose="020F0502020204030204" pitchFamily="34" charset="0"/>
              </a:rPr>
              <a:t>1-3 diagnosed mental health related to ACEs within childhood.</a:t>
            </a:r>
          </a:p>
          <a:p>
            <a:pPr>
              <a:buFont typeface="Courier New" panose="02070309020205020404" pitchFamily="49" charset="0"/>
              <a:buChar char="o"/>
            </a:pPr>
            <a:r>
              <a:rPr lang="en-US" sz="1900" dirty="0">
                <a:latin typeface="Calibri" panose="020F0502020204030204" pitchFamily="34" charset="0"/>
                <a:cs typeface="Calibri" panose="020F0502020204030204" pitchFamily="34" charset="0"/>
              </a:rPr>
              <a:t>The longer an individual experiences an ACE the more ACEs can become more common.</a:t>
            </a:r>
          </a:p>
          <a:p>
            <a:pPr marL="0" indent="0">
              <a:buNone/>
            </a:pPr>
            <a:r>
              <a:rPr lang="en-US" sz="1900" dirty="0">
                <a:latin typeface="Calibri" panose="020F0502020204030204" pitchFamily="34" charset="0"/>
                <a:cs typeface="Calibri" panose="020F0502020204030204" pitchFamily="34" charset="0"/>
              </a:rPr>
              <a:t> </a:t>
            </a:r>
          </a:p>
          <a:p>
            <a:pPr marL="0" indent="0">
              <a:buNone/>
            </a:pPr>
            <a:r>
              <a:rPr lang="en-US" sz="1900" dirty="0">
                <a:latin typeface="Calibri" panose="020F0502020204030204" pitchFamily="34" charset="0"/>
                <a:cs typeface="Calibri" panose="020F0502020204030204" pitchFamily="34" charset="0"/>
              </a:rPr>
              <a:t>Forest school statistics: (Sella et al .,2023) a systematic review of 190 articles on forest school studies. </a:t>
            </a:r>
          </a:p>
          <a:p>
            <a:pPr>
              <a:buFont typeface="Wingdings" pitchFamily="2" charset="2"/>
              <a:buChar char="§"/>
            </a:pPr>
            <a:r>
              <a:rPr lang="en-US" sz="1900" dirty="0">
                <a:latin typeface="Calibri" panose="020F0502020204030204" pitchFamily="34" charset="0"/>
                <a:cs typeface="Calibri" panose="020F0502020204030204" pitchFamily="34" charset="0"/>
              </a:rPr>
              <a:t> Children that attend forest schools state there is an increase in balance, coordination, health and well-being and cognitive function compared to children in an indoor setting environment. </a:t>
            </a:r>
          </a:p>
          <a:p>
            <a:pPr marL="0" indent="0">
              <a:buNone/>
            </a:pPr>
            <a:endParaRPr lang="en-US" sz="1900" dirty="0">
              <a:latin typeface="Calibri" panose="020F0502020204030204" pitchFamily="34" charset="0"/>
              <a:cs typeface="Calibri" panose="020F0502020204030204" pitchFamily="34" charset="0"/>
            </a:endParaRPr>
          </a:p>
          <a:p>
            <a:pPr marL="0" indent="0">
              <a:buNone/>
            </a:pPr>
            <a:r>
              <a:rPr lang="en-US" sz="1900" dirty="0">
                <a:latin typeface="Calibri" panose="020F0502020204030204" pitchFamily="34" charset="0"/>
                <a:cs typeface="Calibri" panose="020F0502020204030204" pitchFamily="34" charset="0"/>
              </a:rPr>
              <a:t>Outdoor play statistics: (</a:t>
            </a:r>
            <a:r>
              <a:rPr lang="en-US" sz="1900" dirty="0" err="1">
                <a:latin typeface="Calibri" panose="020F0502020204030204" pitchFamily="34" charset="0"/>
                <a:cs typeface="Calibri" panose="020F0502020204030204" pitchFamily="34" charset="0"/>
              </a:rPr>
              <a:t>Prins</a:t>
            </a:r>
            <a:r>
              <a:rPr lang="en-US" sz="1900" dirty="0">
                <a:latin typeface="Calibri" panose="020F0502020204030204" pitchFamily="34" charset="0"/>
                <a:cs typeface="Calibri" panose="020F0502020204030204" pitchFamily="34" charset="0"/>
              </a:rPr>
              <a:t> et al.,2022) qualitative systematic review on previous research.</a:t>
            </a:r>
          </a:p>
          <a:p>
            <a:pPr>
              <a:buFont typeface="Wingdings" pitchFamily="2" charset="2"/>
              <a:buChar char="q"/>
            </a:pPr>
            <a:r>
              <a:rPr lang="en-US" sz="1900" dirty="0">
                <a:latin typeface="Calibri" panose="020F0502020204030204" pitchFamily="34" charset="0"/>
                <a:cs typeface="Calibri" panose="020F0502020204030204" pitchFamily="34" charset="0"/>
              </a:rPr>
              <a:t>Outdoor play can improve a child's motor skills such as physical development, balancing and hand-eye coordination. </a:t>
            </a:r>
          </a:p>
          <a:p>
            <a:pPr>
              <a:buFont typeface="Wingdings" pitchFamily="2" charset="2"/>
              <a:buChar char="q"/>
            </a:pPr>
            <a:r>
              <a:rPr lang="en-US" sz="1900" dirty="0">
                <a:latin typeface="Calibri" panose="020F0502020204030204" pitchFamily="34" charset="0"/>
                <a:cs typeface="Calibri" panose="020F0502020204030204" pitchFamily="34" charset="0"/>
              </a:rPr>
              <a:t>Outdoor play can also benefit social/emotional motors by improving social skills and regulating emotions.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25657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420B1-D995-8FF7-1026-E0AE3B053898}"/>
              </a:ext>
            </a:extLst>
          </p:cNvPr>
          <p:cNvSpPr>
            <a:spLocks noGrp="1"/>
          </p:cNvSpPr>
          <p:nvPr>
            <p:ph type="title"/>
          </p:nvPr>
        </p:nvSpPr>
        <p:spPr>
          <a:xfrm>
            <a:off x="1078100" y="542671"/>
            <a:ext cx="10026650" cy="1124202"/>
          </a:xfrm>
        </p:spPr>
        <p:txBody>
          <a:bodyPr wrap="square" anchor="ctr">
            <a:normAutofit/>
          </a:bodyPr>
          <a:lstStyle/>
          <a:p>
            <a:pPr algn="ctr"/>
            <a:r>
              <a:rPr lang="en-US" dirty="0"/>
              <a:t>Significant Studies….</a:t>
            </a:r>
          </a:p>
        </p:txBody>
      </p:sp>
      <p:sp useBgFill="1">
        <p:nvSpPr>
          <p:cNvPr id="31" name="Rectangle 3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25" name="Content Placeholder 2">
            <a:extLst>
              <a:ext uri="{FF2B5EF4-FFF2-40B4-BE49-F238E27FC236}">
                <a16:creationId xmlns:a16="http://schemas.microsoft.com/office/drawing/2014/main" id="{489EB9C2-456A-4499-8D29-88DB688B2A94}"/>
              </a:ext>
            </a:extLst>
          </p:cNvPr>
          <p:cNvGraphicFramePr>
            <a:graphicFrameLocks noGrp="1"/>
          </p:cNvGraphicFramePr>
          <p:nvPr>
            <p:ph idx="1"/>
            <p:extLst>
              <p:ext uri="{D42A27DB-BD31-4B8C-83A1-F6EECF244321}">
                <p14:modId xmlns:p14="http://schemas.microsoft.com/office/powerpoint/2010/main" val="3689574643"/>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4806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BC795-9EEE-4B16-FEC9-D43093D17A6B}"/>
              </a:ext>
            </a:extLst>
          </p:cNvPr>
          <p:cNvSpPr>
            <a:spLocks noGrp="1"/>
          </p:cNvSpPr>
          <p:nvPr>
            <p:ph type="title"/>
          </p:nvPr>
        </p:nvSpPr>
        <p:spPr>
          <a:xfrm>
            <a:off x="1080000" y="540000"/>
            <a:ext cx="6120000" cy="1331637"/>
          </a:xfrm>
        </p:spPr>
        <p:txBody>
          <a:bodyPr anchor="b">
            <a:normAutofit/>
          </a:bodyPr>
          <a:lstStyle/>
          <a:p>
            <a:pPr algn="ctr"/>
            <a:r>
              <a:rPr lang="en-US" dirty="0"/>
              <a:t> following on…</a:t>
            </a:r>
          </a:p>
        </p:txBody>
      </p:sp>
      <p:cxnSp>
        <p:nvCxnSpPr>
          <p:cNvPr id="44" name="Straight Connector 4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0BE97E3E-84E1-40AD-BDF4-00B29D57F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4850" y="0"/>
            <a:ext cx="3867150"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21" name="Graphic 20" descr="Books">
            <a:extLst>
              <a:ext uri="{FF2B5EF4-FFF2-40B4-BE49-F238E27FC236}">
                <a16:creationId xmlns:a16="http://schemas.microsoft.com/office/drawing/2014/main" id="{48F6B543-2AA1-BC67-DC0F-C6BAA42FF5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5567" y="540000"/>
            <a:ext cx="2754000" cy="2754000"/>
          </a:xfrm>
          <a:prstGeom prst="rect">
            <a:avLst/>
          </a:prstGeom>
        </p:spPr>
      </p:pic>
      <p:pic>
        <p:nvPicPr>
          <p:cNvPr id="5" name="Content Placeholder 4" descr="Newlyweds by stream">
            <a:extLst>
              <a:ext uri="{FF2B5EF4-FFF2-40B4-BE49-F238E27FC236}">
                <a16:creationId xmlns:a16="http://schemas.microsoft.com/office/drawing/2014/main" id="{850E4874-E20D-88A8-D7EA-F12B562C7CA0}"/>
              </a:ext>
            </a:extLst>
          </p:cNvPr>
          <p:cNvPicPr>
            <a:picLocks noChangeAspect="1"/>
          </p:cNvPicPr>
          <p:nvPr/>
        </p:nvPicPr>
        <p:blipFill>
          <a:blip r:embed="rId4"/>
          <a:stretch>
            <a:fillRect/>
          </a:stretch>
        </p:blipFill>
        <p:spPr>
          <a:xfrm>
            <a:off x="8874124" y="4014214"/>
            <a:ext cx="2776887" cy="1853572"/>
          </a:xfrm>
          <a:prstGeom prst="rect">
            <a:avLst/>
          </a:prstGeom>
        </p:spPr>
      </p:pic>
      <p:graphicFrame>
        <p:nvGraphicFramePr>
          <p:cNvPr id="37" name="Content Placeholder 27">
            <a:extLst>
              <a:ext uri="{FF2B5EF4-FFF2-40B4-BE49-F238E27FC236}">
                <a16:creationId xmlns:a16="http://schemas.microsoft.com/office/drawing/2014/main" id="{CE1FFACD-39F9-AAA7-6609-A029BE989027}"/>
              </a:ext>
            </a:extLst>
          </p:cNvPr>
          <p:cNvGraphicFramePr>
            <a:graphicFrameLocks noGrp="1"/>
          </p:cNvGraphicFramePr>
          <p:nvPr>
            <p:ph idx="1"/>
            <p:extLst>
              <p:ext uri="{D42A27DB-BD31-4B8C-83A1-F6EECF244321}">
                <p14:modId xmlns:p14="http://schemas.microsoft.com/office/powerpoint/2010/main" val="1734336843"/>
              </p:ext>
            </p:extLst>
          </p:nvPr>
        </p:nvGraphicFramePr>
        <p:xfrm>
          <a:off x="165389" y="2197055"/>
          <a:ext cx="7994072" cy="43355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188400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22">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8DF40-BB5E-E808-6809-6EF9246D02F5}"/>
              </a:ext>
            </a:extLst>
          </p:cNvPr>
          <p:cNvSpPr>
            <a:spLocks noGrp="1"/>
          </p:cNvSpPr>
          <p:nvPr>
            <p:ph type="title"/>
          </p:nvPr>
        </p:nvSpPr>
        <p:spPr>
          <a:xfrm>
            <a:off x="541338" y="1079500"/>
            <a:ext cx="3322637" cy="4689475"/>
          </a:xfrm>
        </p:spPr>
        <p:txBody>
          <a:bodyPr anchor="ctr">
            <a:normAutofit/>
          </a:bodyPr>
          <a:lstStyle/>
          <a:p>
            <a:pPr algn="ctr"/>
            <a:r>
              <a:rPr lang="en-US" sz="2600"/>
              <a:t>Further information-</a:t>
            </a:r>
          </a:p>
        </p:txBody>
      </p:sp>
      <p:sp>
        <p:nvSpPr>
          <p:cNvPr id="33" name="Rectangle 24">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9" name="Content Placeholder 2">
            <a:extLst>
              <a:ext uri="{FF2B5EF4-FFF2-40B4-BE49-F238E27FC236}">
                <a16:creationId xmlns:a16="http://schemas.microsoft.com/office/drawing/2014/main" id="{FE03A188-6C7A-5812-5982-DBCC7C203676}"/>
              </a:ext>
            </a:extLst>
          </p:cNvPr>
          <p:cNvGraphicFramePr>
            <a:graphicFrameLocks noGrp="1"/>
          </p:cNvGraphicFramePr>
          <p:nvPr>
            <p:ph idx="1"/>
            <p:extLst>
              <p:ext uri="{D42A27DB-BD31-4B8C-83A1-F6EECF244321}">
                <p14:modId xmlns:p14="http://schemas.microsoft.com/office/powerpoint/2010/main" val="2378633352"/>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9007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926370-CAAE-7811-300E-29A5A72A8EA0}"/>
              </a:ext>
            </a:extLst>
          </p:cNvPr>
          <p:cNvSpPr>
            <a:spLocks noGrp="1"/>
          </p:cNvSpPr>
          <p:nvPr>
            <p:ph type="title"/>
          </p:nvPr>
        </p:nvSpPr>
        <p:spPr>
          <a:xfrm>
            <a:off x="1080000" y="1011236"/>
            <a:ext cx="4426782" cy="1292662"/>
          </a:xfrm>
        </p:spPr>
        <p:txBody>
          <a:bodyPr vert="horz" lIns="0" tIns="0" rIns="0" bIns="0" rtlCol="0" anchor="t" anchorCtr="0">
            <a:normAutofit/>
          </a:bodyPr>
          <a:lstStyle/>
          <a:p>
            <a:r>
              <a:rPr lang="en-US"/>
              <a:t> interventions </a:t>
            </a:r>
          </a:p>
        </p:txBody>
      </p:sp>
      <p:pic>
        <p:nvPicPr>
          <p:cNvPr id="6" name="Picture 5" descr="Pool of colorful balls">
            <a:extLst>
              <a:ext uri="{FF2B5EF4-FFF2-40B4-BE49-F238E27FC236}">
                <a16:creationId xmlns:a16="http://schemas.microsoft.com/office/drawing/2014/main" id="{448FD273-8942-6756-577E-80F9FB2C5AFE}"/>
              </a:ext>
            </a:extLst>
          </p:cNvPr>
          <p:cNvPicPr>
            <a:picLocks noChangeAspect="1"/>
          </p:cNvPicPr>
          <p:nvPr/>
        </p:nvPicPr>
        <p:blipFill rotWithShape="1">
          <a:blip r:embed="rId2"/>
          <a:srcRect r="-2" b="1300"/>
          <a:stretch/>
        </p:blipFill>
        <p:spPr>
          <a:xfrm>
            <a:off x="1115170" y="2303898"/>
            <a:ext cx="3865659" cy="2537182"/>
          </a:xfrm>
          <a:prstGeom prst="rect">
            <a:avLst/>
          </a:prstGeom>
        </p:spPr>
      </p:pic>
      <p:graphicFrame>
        <p:nvGraphicFramePr>
          <p:cNvPr id="26" name="TextBox 3">
            <a:extLst>
              <a:ext uri="{FF2B5EF4-FFF2-40B4-BE49-F238E27FC236}">
                <a16:creationId xmlns:a16="http://schemas.microsoft.com/office/drawing/2014/main" id="{DA2299A8-A7C1-60F3-54C6-A4081261B448}"/>
              </a:ext>
            </a:extLst>
          </p:cNvPr>
          <p:cNvGraphicFramePr/>
          <p:nvPr>
            <p:extLst>
              <p:ext uri="{D42A27DB-BD31-4B8C-83A1-F6EECF244321}">
                <p14:modId xmlns:p14="http://schemas.microsoft.com/office/powerpoint/2010/main" val="2034242340"/>
              </p:ext>
            </p:extLst>
          </p:nvPr>
        </p:nvGraphicFramePr>
        <p:xfrm>
          <a:off x="6095999" y="138544"/>
          <a:ext cx="6096001" cy="67194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9410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6">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310C4-1B39-CF0D-407B-9D6910EEC95F}"/>
              </a:ext>
            </a:extLst>
          </p:cNvPr>
          <p:cNvSpPr>
            <a:spLocks noGrp="1"/>
          </p:cNvSpPr>
          <p:nvPr>
            <p:ph type="title"/>
          </p:nvPr>
        </p:nvSpPr>
        <p:spPr>
          <a:xfrm>
            <a:off x="540988" y="540033"/>
            <a:ext cx="3884962" cy="1331604"/>
          </a:xfrm>
        </p:spPr>
        <p:txBody>
          <a:bodyPr vert="horz" lIns="0" tIns="0" rIns="0" bIns="0" rtlCol="0" anchor="b" anchorCtr="0">
            <a:normAutofit/>
          </a:bodyPr>
          <a:lstStyle/>
          <a:p>
            <a:pPr algn="ctr"/>
            <a:r>
              <a:rPr lang="en-US" dirty="0"/>
              <a:t> evaluation  </a:t>
            </a:r>
          </a:p>
        </p:txBody>
      </p:sp>
      <p:cxnSp>
        <p:nvCxnSpPr>
          <p:cNvPr id="49" name="Straight Connector 48">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542E831-C846-086C-4E72-670D48450D6E}"/>
              </a:ext>
            </a:extLst>
          </p:cNvPr>
          <p:cNvSpPr txBox="1"/>
          <p:nvPr/>
        </p:nvSpPr>
        <p:spPr>
          <a:xfrm>
            <a:off x="235526" y="2411670"/>
            <a:ext cx="5056909" cy="4446330"/>
          </a:xfrm>
          <a:prstGeom prst="rect">
            <a:avLst/>
          </a:prstGeom>
        </p:spPr>
        <p:txBody>
          <a:bodyPr vert="horz" lIns="0" tIns="0" rIns="0" bIns="0" rtlCol="0" anchor="t" anchorCtr="0">
            <a:noAutofit/>
          </a:bodyPr>
          <a:lstStyle/>
          <a:p>
            <a:pPr>
              <a:spcAft>
                <a:spcPts val="600"/>
              </a:spcAft>
              <a:buClr>
                <a:schemeClr val="accent1">
                  <a:lumMod val="60000"/>
                  <a:lumOff val="40000"/>
                </a:schemeClr>
              </a:buClr>
            </a:pPr>
            <a:r>
              <a:rPr lang="en-US" dirty="0">
                <a:solidFill>
                  <a:schemeClr val="tx1">
                    <a:alpha val="70000"/>
                  </a:schemeClr>
                </a:solidFill>
              </a:rPr>
              <a:t>Overall, </a:t>
            </a:r>
            <a:r>
              <a:rPr lang="en-US" dirty="0" err="1">
                <a:solidFill>
                  <a:schemeClr val="tx1">
                    <a:alpha val="70000"/>
                  </a:schemeClr>
                </a:solidFill>
              </a:rPr>
              <a:t>summarising</a:t>
            </a:r>
            <a:r>
              <a:rPr lang="en-US" dirty="0">
                <a:solidFill>
                  <a:schemeClr val="tx1">
                    <a:alpha val="70000"/>
                  </a:schemeClr>
                </a:solidFill>
              </a:rPr>
              <a:t> recently mentioned and explained statistics, studies, interventions and journal articles shows that outdoor play can impact a child positively and beneficially. Especially focusing on children that experience/ experienced ACEs, and how nature close by can influence development and promote a strong/ healthy lifestyle and well-being. Outdoor play should always be balanced and considered to be for children towards all ages. This presentation promotes the importance of forest schools nature and outdoor play for children now and upcoming generations. </a:t>
            </a:r>
          </a:p>
        </p:txBody>
      </p:sp>
      <p:sp>
        <p:nvSpPr>
          <p:cNvPr id="51" name="Rectangle 50">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6" name="Graphic 5" descr="Handprint with solid fill">
            <a:extLst>
              <a:ext uri="{FF2B5EF4-FFF2-40B4-BE49-F238E27FC236}">
                <a16:creationId xmlns:a16="http://schemas.microsoft.com/office/drawing/2014/main" id="{DD91B8FE-6209-C68F-EA31-76CA033A8F4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06466" y="540033"/>
            <a:ext cx="5775279" cy="5775279"/>
          </a:xfrm>
          <a:prstGeom prst="rect">
            <a:avLst/>
          </a:prstGeom>
        </p:spPr>
      </p:pic>
    </p:spTree>
    <p:extLst>
      <p:ext uri="{BB962C8B-B14F-4D97-AF65-F5344CB8AC3E}">
        <p14:creationId xmlns:p14="http://schemas.microsoft.com/office/powerpoint/2010/main" val="72625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0BA3C-82EB-1CE1-6198-C519CA034F0C}"/>
              </a:ext>
            </a:extLst>
          </p:cNvPr>
          <p:cNvSpPr>
            <a:spLocks noGrp="1"/>
          </p:cNvSpPr>
          <p:nvPr>
            <p:ph type="title"/>
          </p:nvPr>
        </p:nvSpPr>
        <p:spPr>
          <a:xfrm>
            <a:off x="4984749" y="279098"/>
            <a:ext cx="6120000" cy="860400"/>
          </a:xfrm>
        </p:spPr>
        <p:txBody>
          <a:bodyPr anchor="b">
            <a:normAutofit/>
          </a:bodyPr>
          <a:lstStyle/>
          <a:p>
            <a:pPr algn="ctr"/>
            <a:r>
              <a:rPr lang="en-US" dirty="0"/>
              <a:t>Critical evaluation </a:t>
            </a:r>
          </a:p>
        </p:txBody>
      </p:sp>
      <p:pic>
        <p:nvPicPr>
          <p:cNvPr id="75" name="Picture 74" descr="A hand touching a small plant">
            <a:extLst>
              <a:ext uri="{FF2B5EF4-FFF2-40B4-BE49-F238E27FC236}">
                <a16:creationId xmlns:a16="http://schemas.microsoft.com/office/drawing/2014/main" id="{653DF632-E471-1CEF-8C36-51896FB2BF7F}"/>
              </a:ext>
            </a:extLst>
          </p:cNvPr>
          <p:cNvPicPr>
            <a:picLocks noChangeAspect="1"/>
          </p:cNvPicPr>
          <p:nvPr/>
        </p:nvPicPr>
        <p:blipFill rotWithShape="1">
          <a:blip r:embed="rId2"/>
          <a:srcRect l="58777" r="3546" b="-1"/>
          <a:stretch/>
        </p:blipFill>
        <p:spPr>
          <a:xfrm>
            <a:off x="20" y="10"/>
            <a:ext cx="3870969" cy="6857990"/>
          </a:xfrm>
          <a:prstGeom prst="rect">
            <a:avLst/>
          </a:prstGeom>
        </p:spPr>
      </p:pic>
      <p:cxnSp>
        <p:nvCxnSpPr>
          <p:cNvPr id="81" name="Straight Connector 8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B807BD-7C63-3C40-325A-073345100F11}"/>
              </a:ext>
            </a:extLst>
          </p:cNvPr>
          <p:cNvSpPr>
            <a:spLocks noGrp="1"/>
          </p:cNvSpPr>
          <p:nvPr>
            <p:ph idx="1"/>
          </p:nvPr>
        </p:nvSpPr>
        <p:spPr>
          <a:xfrm>
            <a:off x="4142511" y="2309792"/>
            <a:ext cx="8049489" cy="3814256"/>
          </a:xfrm>
        </p:spPr>
        <p:txBody>
          <a:bodyPr>
            <a:noAutofit/>
          </a:bodyPr>
          <a:lstStyle/>
          <a:p>
            <a:pPr marL="0" indent="0">
              <a:lnSpc>
                <a:spcPct val="150000"/>
              </a:lnSpc>
              <a:buNone/>
            </a:pPr>
            <a:r>
              <a:rPr lang="en-US" sz="1600" dirty="0"/>
              <a:t>From previously evaluating in the recent slide, moving on critically on the other hand there are still gaps to be mentioned within this topic and intervention. For example, a higher target aim towards teenagers 13-18 and young adults. This would be a positive influence and promote the next generations to understand nature and the environment. Having parents included in forest sessions or outdoor play can help build relationships and promote better attitudes and </a:t>
            </a:r>
            <a:r>
              <a:rPr lang="en-US" sz="1600" dirty="0" err="1"/>
              <a:t>behaviour</a:t>
            </a:r>
            <a:r>
              <a:rPr lang="en-US" sz="1600" dirty="0"/>
              <a:t> toward the outdoor environment with their child. This may be easier and more comfortable with some children and promote effective faster understanding with communication between adults to impact their </a:t>
            </a:r>
            <a:r>
              <a:rPr lang="en-US" sz="1600" dirty="0" err="1"/>
              <a:t>socialising</a:t>
            </a:r>
            <a:r>
              <a:rPr lang="en-US" sz="1600" dirty="0"/>
              <a:t> skills and confidence but also their connection to their parents through nature. A positive impact on the child to become motivated and excited to learn. Forest school and outdoor play interventions to also be aim targeted towards disadvantaged areas and children. </a:t>
            </a:r>
          </a:p>
        </p:txBody>
      </p:sp>
    </p:spTree>
    <p:extLst>
      <p:ext uri="{BB962C8B-B14F-4D97-AF65-F5344CB8AC3E}">
        <p14:creationId xmlns:p14="http://schemas.microsoft.com/office/powerpoint/2010/main" val="3545452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061C99D7-FEBB-404D-9467-2655CFB44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B0A3D-C5DA-D950-677F-D3F6F8D7E1E0}"/>
              </a:ext>
            </a:extLst>
          </p:cNvPr>
          <p:cNvSpPr>
            <a:spLocks noGrp="1"/>
          </p:cNvSpPr>
          <p:nvPr>
            <p:ph type="title"/>
          </p:nvPr>
        </p:nvSpPr>
        <p:spPr>
          <a:xfrm>
            <a:off x="1080000" y="2252663"/>
            <a:ext cx="4457200" cy="2349500"/>
          </a:xfrm>
        </p:spPr>
        <p:txBody>
          <a:bodyPr anchor="ctr">
            <a:normAutofit/>
          </a:bodyPr>
          <a:lstStyle/>
          <a:p>
            <a:pPr algn="ctr"/>
            <a:r>
              <a:rPr lang="en-US" dirty="0"/>
              <a:t>Conclusion/ wrap up</a:t>
            </a:r>
          </a:p>
        </p:txBody>
      </p:sp>
      <p:grpSp>
        <p:nvGrpSpPr>
          <p:cNvPr id="101" name="Group 100">
            <a:extLst>
              <a:ext uri="{FF2B5EF4-FFF2-40B4-BE49-F238E27FC236}">
                <a16:creationId xmlns:a16="http://schemas.microsoft.com/office/drawing/2014/main" id="{DBBBD066-A04F-463E-9842-8CAD7AC56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4538" y="944341"/>
            <a:ext cx="864005" cy="1105345"/>
            <a:chOff x="5283338" y="944341"/>
            <a:chExt cx="864005" cy="1105345"/>
          </a:xfrm>
        </p:grpSpPr>
        <p:grpSp>
          <p:nvGrpSpPr>
            <p:cNvPr id="102" name="Group 101">
              <a:extLst>
                <a:ext uri="{FF2B5EF4-FFF2-40B4-BE49-F238E27FC236}">
                  <a16:creationId xmlns:a16="http://schemas.microsoft.com/office/drawing/2014/main" id="{76088591-D239-4ED6-A550-44FFEF0F161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flipH="1" flipV="1">
              <a:off x="5330167" y="1302623"/>
              <a:ext cx="865742" cy="628383"/>
              <a:chOff x="558167" y="958515"/>
              <a:chExt cx="865742" cy="628383"/>
            </a:xfrm>
            <a:solidFill>
              <a:schemeClr val="accent3"/>
            </a:solidFill>
          </p:grpSpPr>
          <p:sp>
            <p:nvSpPr>
              <p:cNvPr id="109" name="Freeform: Shape 108">
                <a:extLst>
                  <a:ext uri="{FF2B5EF4-FFF2-40B4-BE49-F238E27FC236}">
                    <a16:creationId xmlns:a16="http://schemas.microsoft.com/office/drawing/2014/main" id="{DCD2C47D-2B0F-4F3D-BDD0-C8AAF4DD3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0" name="Freeform: Shape 109">
                <a:extLst>
                  <a:ext uri="{FF2B5EF4-FFF2-40B4-BE49-F238E27FC236}">
                    <a16:creationId xmlns:a16="http://schemas.microsoft.com/office/drawing/2014/main" id="{B5609BB9-F037-46FF-88F3-9B1133108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03" name="Group 102">
              <a:extLst>
                <a:ext uri="{FF2B5EF4-FFF2-40B4-BE49-F238E27FC236}">
                  <a16:creationId xmlns:a16="http://schemas.microsoft.com/office/drawing/2014/main" id="{CCCAF9DC-AA3F-4174-ABE4-2FB2114EFE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5283338" y="944341"/>
              <a:ext cx="864005" cy="1032464"/>
              <a:chOff x="2207971" y="2384401"/>
              <a:chExt cx="864005" cy="1032464"/>
            </a:xfrm>
          </p:grpSpPr>
          <p:sp>
            <p:nvSpPr>
              <p:cNvPr id="104" name="Freeform: Shape 103">
                <a:extLst>
                  <a:ext uri="{FF2B5EF4-FFF2-40B4-BE49-F238E27FC236}">
                    <a16:creationId xmlns:a16="http://schemas.microsoft.com/office/drawing/2014/main" id="{C750E4FA-6809-46D8-B99E-6722FA2B1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5" name="Freeform: Shape 104">
                <a:extLst>
                  <a:ext uri="{FF2B5EF4-FFF2-40B4-BE49-F238E27FC236}">
                    <a16:creationId xmlns:a16="http://schemas.microsoft.com/office/drawing/2014/main" id="{A8B007AA-8D8C-440F-A7EA-66760703A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6" name="Group 105">
                <a:extLst>
                  <a:ext uri="{FF2B5EF4-FFF2-40B4-BE49-F238E27FC236}">
                    <a16:creationId xmlns:a16="http://schemas.microsoft.com/office/drawing/2014/main" id="{37FC6DDE-29AD-4117-A81C-282D4714390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07" name="Straight Connector 106">
                  <a:extLst>
                    <a:ext uri="{FF2B5EF4-FFF2-40B4-BE49-F238E27FC236}">
                      <a16:creationId xmlns:a16="http://schemas.microsoft.com/office/drawing/2014/main" id="{0B1E8C43-EE88-493A-8296-A7B3201957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530E88D7-127F-4EC4-B802-C96E419698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12" name="Group 111">
            <a:extLst>
              <a:ext uri="{FF2B5EF4-FFF2-40B4-BE49-F238E27FC236}">
                <a16:creationId xmlns:a16="http://schemas.microsoft.com/office/drawing/2014/main" id="{91046B5C-4FD5-4C36-B468-E7C110961B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501" y="5440856"/>
            <a:ext cx="388541" cy="388541"/>
            <a:chOff x="1079501" y="5440856"/>
            <a:chExt cx="388541" cy="388541"/>
          </a:xfrm>
        </p:grpSpPr>
        <p:sp>
          <p:nvSpPr>
            <p:cNvPr id="113" name="Oval 112">
              <a:extLst>
                <a:ext uri="{FF2B5EF4-FFF2-40B4-BE49-F238E27FC236}">
                  <a16:creationId xmlns:a16="http://schemas.microsoft.com/office/drawing/2014/main" id="{254833BC-CB3A-40E6-8945-357629DAF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27627"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4" name="Oval 113">
              <a:extLst>
                <a:ext uri="{FF2B5EF4-FFF2-40B4-BE49-F238E27FC236}">
                  <a16:creationId xmlns:a16="http://schemas.microsoft.com/office/drawing/2014/main" id="{3794329C-6345-421E-AAD0-12C25E8CF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01"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3" name="Content Placeholder 2">
            <a:extLst>
              <a:ext uri="{FF2B5EF4-FFF2-40B4-BE49-F238E27FC236}">
                <a16:creationId xmlns:a16="http://schemas.microsoft.com/office/drawing/2014/main" id="{DFA327FD-943E-487D-5BF8-F8D164406060}"/>
              </a:ext>
            </a:extLst>
          </p:cNvPr>
          <p:cNvSpPr>
            <a:spLocks noGrp="1"/>
          </p:cNvSpPr>
          <p:nvPr>
            <p:ph idx="1"/>
          </p:nvPr>
        </p:nvSpPr>
        <p:spPr>
          <a:xfrm>
            <a:off x="5732490" y="789709"/>
            <a:ext cx="6348665" cy="5680364"/>
          </a:xfrm>
        </p:spPr>
        <p:txBody>
          <a:bodyPr anchor="ctr">
            <a:normAutofit/>
          </a:bodyPr>
          <a:lstStyle/>
          <a:p>
            <a:pPr marL="0" indent="0">
              <a:lnSpc>
                <a:spcPct val="115000"/>
              </a:lnSpc>
              <a:buNone/>
            </a:pPr>
            <a:r>
              <a:rPr lang="en-US" sz="1800" dirty="0"/>
              <a:t>Within this presentation, there are many points and factors from studies and other literature that have been discussed to explain how forest schools and outdoor play are effective for children with ACEs. For example, increased mental, emotional, social and physical benefits. Furthermore, mentioning identified gaps that are present within the topic. Shows that forest schools and outdoor play are great for children in need of early intervention. It can help </a:t>
            </a:r>
            <a:r>
              <a:rPr lang="en-US" sz="1800" dirty="0" err="1"/>
              <a:t>mould</a:t>
            </a:r>
            <a:r>
              <a:rPr lang="en-US" sz="1800" dirty="0"/>
              <a:t> ACEs symptoms into positive ones by previous results of motivation, confidence, being socially aware, healthier, emotional regulation, and other environmental factors which can positively impact their </a:t>
            </a:r>
            <a:r>
              <a:rPr lang="en-US" sz="1800" dirty="0" err="1"/>
              <a:t>behaviour</a:t>
            </a:r>
            <a:r>
              <a:rPr lang="en-US" sz="1800" dirty="0"/>
              <a:t> and influence attitude. Therefore, this intervention type should be promoted regularly to become more accessible and available for all children. </a:t>
            </a:r>
          </a:p>
        </p:txBody>
      </p:sp>
    </p:spTree>
    <p:extLst>
      <p:ext uri="{BB962C8B-B14F-4D97-AF65-F5344CB8AC3E}">
        <p14:creationId xmlns:p14="http://schemas.microsoft.com/office/powerpoint/2010/main" val="3428254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39" name="Freeform: Shape 38">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41" name="Freeform: Shape 40">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2" name="Straight Connector 41">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44" name="Rectangle 43">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60D45-7104-2BDB-83F8-48B7C4874F72}"/>
              </a:ext>
            </a:extLst>
          </p:cNvPr>
          <p:cNvSpPr>
            <a:spLocks noGrp="1"/>
          </p:cNvSpPr>
          <p:nvPr>
            <p:ph type="title"/>
          </p:nvPr>
        </p:nvSpPr>
        <p:spPr>
          <a:xfrm>
            <a:off x="2197101" y="1089025"/>
            <a:ext cx="7797799" cy="1532951"/>
          </a:xfrm>
        </p:spPr>
        <p:txBody>
          <a:bodyPr vert="horz" lIns="0" tIns="0" rIns="0" bIns="0" rtlCol="0" anchor="b" anchorCtr="0">
            <a:normAutofit/>
          </a:bodyPr>
          <a:lstStyle/>
          <a:p>
            <a:pPr algn="ctr"/>
            <a:r>
              <a:rPr lang="en-US" dirty="0"/>
              <a:t>Thank you for listening!</a:t>
            </a:r>
          </a:p>
        </p:txBody>
      </p:sp>
      <p:grpSp>
        <p:nvGrpSpPr>
          <p:cNvPr id="46" name="Group 45">
            <a:extLst>
              <a:ext uri="{FF2B5EF4-FFF2-40B4-BE49-F238E27FC236}">
                <a16:creationId xmlns:a16="http://schemas.microsoft.com/office/drawing/2014/main" id="{49E013D9-9421-47E7-9080-30F6E544BE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87925" y="2840038"/>
            <a:ext cx="2216150" cy="1177924"/>
            <a:chOff x="4987925" y="2840038"/>
            <a:chExt cx="2216150" cy="1177924"/>
          </a:xfrm>
        </p:grpSpPr>
        <p:sp>
          <p:nvSpPr>
            <p:cNvPr id="47" name="Rectangle 46">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15A838F8-C7B5-4988-81A9-B02E6C8F9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85B86A1A-402F-4AE2-B5E6-B8A5FB16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44A0542D-9B1C-46B1-82B5-54470B697F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58" name="Freeform: Shape 57">
                <a:extLst>
                  <a:ext uri="{FF2B5EF4-FFF2-40B4-BE49-F238E27FC236}">
                    <a16:creationId xmlns:a16="http://schemas.microsoft.com/office/drawing/2014/main" id="{F3AFD408-F48C-4C50-8D5E-5DD627179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9" name="Freeform: Shape 58">
                <a:extLst>
                  <a:ext uri="{FF2B5EF4-FFF2-40B4-BE49-F238E27FC236}">
                    <a16:creationId xmlns:a16="http://schemas.microsoft.com/office/drawing/2014/main" id="{9C45F007-BD45-43C0-8579-5601F9CA7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51" name="Group 50">
              <a:extLst>
                <a:ext uri="{FF2B5EF4-FFF2-40B4-BE49-F238E27FC236}">
                  <a16:creationId xmlns:a16="http://schemas.microsoft.com/office/drawing/2014/main" id="{97131E1B-CE62-4AB1-A2D9-02E823C9B3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52" name="Group 51">
                <a:extLst>
                  <a:ext uri="{FF2B5EF4-FFF2-40B4-BE49-F238E27FC236}">
                    <a16:creationId xmlns:a16="http://schemas.microsoft.com/office/drawing/2014/main" id="{745E8D88-C0BB-4D1C-B240-D441BBA6F7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56" name="Freeform: Shape 55">
                  <a:extLst>
                    <a:ext uri="{FF2B5EF4-FFF2-40B4-BE49-F238E27FC236}">
                      <a16:creationId xmlns:a16="http://schemas.microsoft.com/office/drawing/2014/main" id="{AAB960BE-12F5-4ADA-AA9E-0EC542564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57" name="Straight Connector 56">
                  <a:extLst>
                    <a:ext uri="{FF2B5EF4-FFF2-40B4-BE49-F238E27FC236}">
                      <a16:creationId xmlns:a16="http://schemas.microsoft.com/office/drawing/2014/main" id="{7E9BB9F7-7101-4BF3-9191-5893E4C582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3" name="Group 52">
                <a:extLst>
                  <a:ext uri="{FF2B5EF4-FFF2-40B4-BE49-F238E27FC236}">
                    <a16:creationId xmlns:a16="http://schemas.microsoft.com/office/drawing/2014/main" id="{D0710A9C-48A5-404F-9EC4-D486FCDFDA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54" name="Freeform: Shape 53">
                  <a:extLst>
                    <a:ext uri="{FF2B5EF4-FFF2-40B4-BE49-F238E27FC236}">
                      <a16:creationId xmlns:a16="http://schemas.microsoft.com/office/drawing/2014/main" id="{5111EC00-4B3D-478C-AD25-F35644013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55" name="Straight Connector 54">
                  <a:extLst>
                    <a:ext uri="{FF2B5EF4-FFF2-40B4-BE49-F238E27FC236}">
                      <a16:creationId xmlns:a16="http://schemas.microsoft.com/office/drawing/2014/main" id="{350412DA-ED08-4AFA-AED3-DFB42655D4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388388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454AB-BA11-44AC-9BEE-3AE08C910CC5}"/>
              </a:ext>
            </a:extLst>
          </p:cNvPr>
          <p:cNvSpPr>
            <a:spLocks noGrp="1"/>
          </p:cNvSpPr>
          <p:nvPr>
            <p:ph type="title"/>
          </p:nvPr>
        </p:nvSpPr>
        <p:spPr>
          <a:xfrm>
            <a:off x="3449782" y="110837"/>
            <a:ext cx="4461164" cy="655637"/>
          </a:xfrm>
        </p:spPr>
        <p:txBody>
          <a:bodyPr/>
          <a:lstStyle/>
          <a:p>
            <a:r>
              <a:rPr lang="en-US" sz="2000" dirty="0"/>
              <a:t>Citations/ references</a:t>
            </a:r>
            <a:endParaRPr lang="en-US" dirty="0"/>
          </a:p>
        </p:txBody>
      </p:sp>
      <p:sp>
        <p:nvSpPr>
          <p:cNvPr id="3" name="Content Placeholder 2">
            <a:extLst>
              <a:ext uri="{FF2B5EF4-FFF2-40B4-BE49-F238E27FC236}">
                <a16:creationId xmlns:a16="http://schemas.microsoft.com/office/drawing/2014/main" id="{91E0C6F7-F4F2-5DCE-4815-572FA43C1087}"/>
              </a:ext>
            </a:extLst>
          </p:cNvPr>
          <p:cNvSpPr>
            <a:spLocks noGrp="1"/>
          </p:cNvSpPr>
          <p:nvPr>
            <p:ph idx="1"/>
          </p:nvPr>
        </p:nvSpPr>
        <p:spPr>
          <a:xfrm>
            <a:off x="0" y="332509"/>
            <a:ext cx="12192000" cy="6414653"/>
          </a:xfrm>
        </p:spPr>
        <p:txBody>
          <a:bodyPr>
            <a:normAutofit fontScale="25000" lnSpcReduction="20000"/>
          </a:bodyPr>
          <a:lstStyle/>
          <a:p>
            <a:pPr algn="ctr"/>
            <a:r>
              <a:rPr lang="en-GB" sz="1800" b="1" i="0" u="none" strike="noStrike" dirty="0">
                <a:solidFill>
                  <a:srgbClr val="000000"/>
                </a:solidFill>
                <a:effectLst/>
                <a:latin typeface="Times New Roman" panose="02020603050405020304" pitchFamily="18" charset="0"/>
              </a:rPr>
              <a:t>References</a:t>
            </a:r>
          </a:p>
          <a:p>
            <a:pPr marL="0" indent="0" algn="l">
              <a:buNone/>
            </a:pPr>
            <a:r>
              <a:rPr lang="en-GB" sz="4400" b="0" i="0" u="none" strike="noStrike" dirty="0" err="1">
                <a:solidFill>
                  <a:schemeClr val="tx1"/>
                </a:solidFill>
                <a:effectLst/>
                <a:latin typeface="Times New Roman" panose="02020603050405020304" pitchFamily="18" charset="0"/>
              </a:rPr>
              <a:t>Asmussen</a:t>
            </a:r>
            <a:r>
              <a:rPr lang="en-GB" sz="4400" b="0" i="0" u="none" strike="noStrike" dirty="0">
                <a:solidFill>
                  <a:schemeClr val="tx1"/>
                </a:solidFill>
                <a:effectLst/>
                <a:latin typeface="Times New Roman" panose="02020603050405020304" pitchFamily="18" charset="0"/>
              </a:rPr>
              <a:t>, K., Fischer, F., Drayton, E., &amp; McBride, T. (2020, January 28). </a:t>
            </a:r>
            <a:r>
              <a:rPr lang="en-GB" sz="4400" b="0" i="1" u="none" strike="noStrike" dirty="0">
                <a:solidFill>
                  <a:schemeClr val="tx1"/>
                </a:solidFill>
                <a:effectLst/>
                <a:latin typeface="Times New Roman" panose="02020603050405020304" pitchFamily="18" charset="0"/>
              </a:rPr>
              <a:t>Adverse childhood experiences: What we know, what we don’t know, and what should happen next</a:t>
            </a:r>
            <a:r>
              <a:rPr lang="en-GB" sz="4400" b="0" i="0" u="none" strike="noStrike" dirty="0">
                <a:solidFill>
                  <a:schemeClr val="tx1"/>
                </a:solidFill>
                <a:effectLst/>
                <a:latin typeface="Times New Roman" panose="02020603050405020304" pitchFamily="18" charset="0"/>
              </a:rPr>
              <a:t>. Early Intervention Foundation. https://</a:t>
            </a:r>
            <a:r>
              <a:rPr lang="en-GB" sz="4400" b="0" i="0" u="none" strike="noStrike" dirty="0" err="1">
                <a:solidFill>
                  <a:schemeClr val="tx1"/>
                </a:solidFill>
                <a:effectLst/>
                <a:latin typeface="Times New Roman" panose="02020603050405020304" pitchFamily="18" charset="0"/>
              </a:rPr>
              <a:t>www.eif.org.uk</a:t>
            </a:r>
            <a:r>
              <a:rPr lang="en-GB" sz="4400" b="0" i="0" u="none" strike="noStrike" dirty="0">
                <a:solidFill>
                  <a:schemeClr val="tx1"/>
                </a:solidFill>
                <a:effectLst/>
                <a:latin typeface="Times New Roman" panose="02020603050405020304" pitchFamily="18" charset="0"/>
              </a:rPr>
              <a:t>/report/adverse-childhood-experiences-what-we-know-what-we-dont-know-and-what-should-happen-next</a:t>
            </a:r>
          </a:p>
          <a:p>
            <a:pPr marL="0" indent="0" algn="l">
              <a:buNone/>
            </a:pPr>
            <a:r>
              <a:rPr lang="en-GB" sz="4400" b="0" i="0" u="none" strike="noStrike" dirty="0">
                <a:solidFill>
                  <a:schemeClr val="tx1"/>
                </a:solidFill>
                <a:effectLst/>
                <a:latin typeface="Times New Roman" panose="02020603050405020304" pitchFamily="18" charset="0"/>
              </a:rPr>
              <a:t>Bento, G., &amp; Dias, G. (2017). The Importance of Outdoor Play for Young </a:t>
            </a:r>
            <a:r>
              <a:rPr lang="en-GB" sz="4400" b="0" i="0" u="none" strike="noStrike" dirty="0" err="1">
                <a:solidFill>
                  <a:schemeClr val="tx1"/>
                </a:solidFill>
                <a:effectLst/>
                <a:latin typeface="Times New Roman" panose="02020603050405020304" pitchFamily="18" charset="0"/>
              </a:rPr>
              <a:t>Childrenʼs</a:t>
            </a:r>
            <a:r>
              <a:rPr lang="en-GB" sz="4400" b="0" i="0" u="none" strike="noStrike" dirty="0">
                <a:solidFill>
                  <a:schemeClr val="tx1"/>
                </a:solidFill>
                <a:effectLst/>
                <a:latin typeface="Times New Roman" panose="02020603050405020304" pitchFamily="18" charset="0"/>
              </a:rPr>
              <a:t> Healthy Development. </a:t>
            </a:r>
            <a:r>
              <a:rPr lang="en-GB" sz="4400" b="0" i="1" u="none" strike="noStrike" dirty="0">
                <a:solidFill>
                  <a:schemeClr val="tx1"/>
                </a:solidFill>
                <a:effectLst/>
                <a:latin typeface="Times New Roman" panose="02020603050405020304" pitchFamily="18" charset="0"/>
              </a:rPr>
              <a:t>Porto Biomedical Journal</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2</a:t>
            </a:r>
            <a:r>
              <a:rPr lang="en-GB" sz="4400" b="0" i="0" u="none" strike="noStrike" dirty="0">
                <a:solidFill>
                  <a:schemeClr val="tx1"/>
                </a:solidFill>
                <a:effectLst/>
                <a:latin typeface="Times New Roman" panose="02020603050405020304" pitchFamily="18" charset="0"/>
              </a:rPr>
              <a:t>(5), 157–160.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/10.1016/j.pbj.2017.03.003</a:t>
            </a:r>
          </a:p>
          <a:p>
            <a:pPr marL="0" indent="0" algn="l">
              <a:buNone/>
            </a:pPr>
            <a:r>
              <a:rPr lang="en-GB" sz="4400" b="0" i="0" u="none" strike="noStrike" dirty="0">
                <a:solidFill>
                  <a:schemeClr val="tx1"/>
                </a:solidFill>
                <a:effectLst/>
                <a:latin typeface="Times New Roman" panose="02020603050405020304" pitchFamily="18" charset="0"/>
              </a:rPr>
              <a:t>Brooks, D. (2019). </a:t>
            </a:r>
            <a:r>
              <a:rPr lang="en-GB" sz="4400" b="0" i="1" u="none" strike="noStrike" dirty="0">
                <a:solidFill>
                  <a:schemeClr val="tx1"/>
                </a:solidFill>
                <a:effectLst/>
                <a:latin typeface="Times New Roman" panose="02020603050405020304" pitchFamily="18" charset="0"/>
              </a:rPr>
              <a:t>New Research – A Longitudinal Study on Forest School | Forest School Association</a:t>
            </a:r>
            <a:r>
              <a:rPr lang="en-GB" sz="4400" b="0" i="0" u="none" strike="noStrike" dirty="0">
                <a:solidFill>
                  <a:schemeClr val="tx1"/>
                </a:solidFill>
                <a:effectLst/>
                <a:latin typeface="Times New Roman" panose="02020603050405020304" pitchFamily="18" charset="0"/>
              </a:rPr>
              <a:t>. </a:t>
            </a:r>
            <a:r>
              <a:rPr lang="en-GB" sz="4400" b="0" i="0" u="none" strike="noStrike" dirty="0" err="1">
                <a:solidFill>
                  <a:schemeClr val="tx1"/>
                </a:solidFill>
                <a:effectLst/>
                <a:latin typeface="Times New Roman" panose="02020603050405020304" pitchFamily="18" charset="0"/>
              </a:rPr>
              <a:t>Forestschoolassociation.org</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forestschoolassociation.org</a:t>
            </a:r>
            <a:r>
              <a:rPr lang="en-GB" sz="4400" b="0" i="0" u="none" strike="noStrike" dirty="0">
                <a:solidFill>
                  <a:schemeClr val="tx1"/>
                </a:solidFill>
                <a:effectLst/>
                <a:latin typeface="Times New Roman" panose="02020603050405020304" pitchFamily="18" charset="0"/>
              </a:rPr>
              <a:t>/new-research-a-longitudinal-study-on-forest-school/</a:t>
            </a:r>
          </a:p>
          <a:p>
            <a:pPr marL="0" indent="0" algn="l">
              <a:buNone/>
            </a:pPr>
            <a:r>
              <a:rPr lang="en-GB" sz="4400" b="0" i="0" u="none" strike="noStrike" dirty="0">
                <a:solidFill>
                  <a:schemeClr val="tx1"/>
                </a:solidFill>
                <a:effectLst/>
                <a:latin typeface="Times New Roman" panose="02020603050405020304" pitchFamily="18" charset="0"/>
              </a:rPr>
              <a:t>Bryant, M. (2021, October 31). </a:t>
            </a:r>
            <a:r>
              <a:rPr lang="en-GB" sz="4400" b="0" i="1" u="none" strike="noStrike" dirty="0">
                <a:solidFill>
                  <a:schemeClr val="tx1"/>
                </a:solidFill>
                <a:effectLst/>
                <a:latin typeface="Times New Roman" panose="02020603050405020304" pitchFamily="18" charset="0"/>
              </a:rPr>
              <a:t>Forest schools flourish as youngsters log off and learn from nature</a:t>
            </a:r>
            <a:r>
              <a:rPr lang="en-GB" sz="4400" b="0" i="0" u="none" strike="noStrike" dirty="0">
                <a:solidFill>
                  <a:schemeClr val="tx1"/>
                </a:solidFill>
                <a:effectLst/>
                <a:latin typeface="Times New Roman" panose="02020603050405020304" pitchFamily="18" charset="0"/>
              </a:rPr>
              <a:t>. The Guardian. https://</a:t>
            </a:r>
            <a:r>
              <a:rPr lang="en-GB" sz="4400" b="0" i="0" u="none" strike="noStrike" dirty="0" err="1">
                <a:solidFill>
                  <a:schemeClr val="tx1"/>
                </a:solidFill>
                <a:effectLst/>
                <a:latin typeface="Times New Roman" panose="02020603050405020304" pitchFamily="18" charset="0"/>
              </a:rPr>
              <a:t>www.theguardian.com</a:t>
            </a:r>
            <a:r>
              <a:rPr lang="en-GB" sz="4400" b="0" i="0" u="none" strike="noStrike" dirty="0">
                <a:solidFill>
                  <a:schemeClr val="tx1"/>
                </a:solidFill>
                <a:effectLst/>
                <a:latin typeface="Times New Roman" panose="02020603050405020304" pitchFamily="18" charset="0"/>
              </a:rPr>
              <a:t>/education/2021/oct/31/forest-schools-flourish-as-youngsters-log-off-and-learn-from-nature</a:t>
            </a:r>
          </a:p>
          <a:p>
            <a:pPr marL="0" indent="0" algn="l">
              <a:buNone/>
            </a:pPr>
            <a:r>
              <a:rPr lang="en-GB" sz="4400" b="0" i="0" u="none" strike="noStrike" dirty="0" err="1">
                <a:solidFill>
                  <a:schemeClr val="tx1"/>
                </a:solidFill>
                <a:effectLst/>
                <a:latin typeface="Times New Roman" panose="02020603050405020304" pitchFamily="18" charset="0"/>
              </a:rPr>
              <a:t>Garone</a:t>
            </a:r>
            <a:r>
              <a:rPr lang="en-GB" sz="4400" b="0" i="0" u="none" strike="noStrike" dirty="0">
                <a:solidFill>
                  <a:schemeClr val="tx1"/>
                </a:solidFill>
                <a:effectLst/>
                <a:latin typeface="Times New Roman" panose="02020603050405020304" pitchFamily="18" charset="0"/>
              </a:rPr>
              <a:t>, S. (2022, April 25). </a:t>
            </a:r>
            <a:r>
              <a:rPr lang="en-GB" sz="4400" b="0" i="1" u="none" strike="noStrike" dirty="0">
                <a:solidFill>
                  <a:schemeClr val="tx1"/>
                </a:solidFill>
                <a:effectLst/>
                <a:latin typeface="Times New Roman" panose="02020603050405020304" pitchFamily="18" charset="0"/>
              </a:rPr>
              <a:t>8 Ways Kids Get a Mental Health Boost from Playing Outside</a:t>
            </a:r>
            <a:r>
              <a:rPr lang="en-GB" sz="4400" b="0" i="0" u="none" strike="noStrike" dirty="0">
                <a:solidFill>
                  <a:schemeClr val="tx1"/>
                </a:solidFill>
                <a:effectLst/>
                <a:latin typeface="Times New Roman" panose="02020603050405020304" pitchFamily="18" charset="0"/>
              </a:rPr>
              <a:t>. Healthline. https://</a:t>
            </a:r>
            <a:r>
              <a:rPr lang="en-GB" sz="4400" b="0" i="0" u="none" strike="noStrike" dirty="0" err="1">
                <a:solidFill>
                  <a:schemeClr val="tx1"/>
                </a:solidFill>
                <a:effectLst/>
                <a:latin typeface="Times New Roman" panose="02020603050405020304" pitchFamily="18" charset="0"/>
              </a:rPr>
              <a:t>www.healthline.com</a:t>
            </a:r>
            <a:r>
              <a:rPr lang="en-GB" sz="4400" b="0" i="0" u="none" strike="noStrike" dirty="0">
                <a:solidFill>
                  <a:schemeClr val="tx1"/>
                </a:solidFill>
                <a:effectLst/>
                <a:latin typeface="Times New Roman" panose="02020603050405020304" pitchFamily="18" charset="0"/>
              </a:rPr>
              <a:t>/health/mental-health/why-getting-outside-can-boost-mental-health-for-kids-and-parents</a:t>
            </a:r>
          </a:p>
          <a:p>
            <a:pPr marL="0" indent="0" algn="l">
              <a:buNone/>
            </a:pPr>
            <a:r>
              <a:rPr lang="en-GB" sz="4400" b="0" i="0" u="none" strike="noStrike" dirty="0">
                <a:solidFill>
                  <a:schemeClr val="tx1"/>
                </a:solidFill>
                <a:effectLst/>
                <a:latin typeface="Times New Roman" panose="02020603050405020304" pitchFamily="18" charset="0"/>
              </a:rPr>
              <a:t>Homan, E. (2018, March 5). </a:t>
            </a:r>
            <a:r>
              <a:rPr lang="en-GB" sz="4400" b="0" i="1" u="none" strike="noStrike" dirty="0">
                <a:solidFill>
                  <a:schemeClr val="tx1"/>
                </a:solidFill>
                <a:effectLst/>
                <a:latin typeface="Times New Roman" panose="02020603050405020304" pitchFamily="18" charset="0"/>
              </a:rPr>
              <a:t>How Outdoor Play Improves Mental Health and Wellbeing</a:t>
            </a:r>
            <a:r>
              <a:rPr lang="en-GB" sz="4400" b="0" i="0" u="none" strike="noStrike" dirty="0">
                <a:solidFill>
                  <a:schemeClr val="tx1"/>
                </a:solidFill>
                <a:effectLst/>
                <a:latin typeface="Times New Roman" panose="02020603050405020304" pitchFamily="18" charset="0"/>
              </a:rPr>
              <a:t>. Pentagon Play. https://</a:t>
            </a:r>
            <a:r>
              <a:rPr lang="en-GB" sz="4400" b="0" i="0" u="none" strike="noStrike" dirty="0" err="1">
                <a:solidFill>
                  <a:schemeClr val="tx1"/>
                </a:solidFill>
                <a:effectLst/>
                <a:latin typeface="Times New Roman" panose="02020603050405020304" pitchFamily="18" charset="0"/>
              </a:rPr>
              <a:t>www.pentagonplay.co.uk</a:t>
            </a:r>
            <a:r>
              <a:rPr lang="en-GB" sz="4400" b="0" i="0" u="none" strike="noStrike" dirty="0">
                <a:solidFill>
                  <a:schemeClr val="tx1"/>
                </a:solidFill>
                <a:effectLst/>
                <a:latin typeface="Times New Roman" panose="02020603050405020304" pitchFamily="18" charset="0"/>
              </a:rPr>
              <a:t>/news-and-info/outdoor-play-improves-mental-health</a:t>
            </a:r>
          </a:p>
          <a:p>
            <a:pPr marL="0" indent="0" algn="l">
              <a:buNone/>
            </a:pPr>
            <a:r>
              <a:rPr lang="en-GB" sz="4400" b="0" i="0" u="none" strike="noStrike" dirty="0">
                <a:solidFill>
                  <a:schemeClr val="tx1"/>
                </a:solidFill>
                <a:effectLst/>
                <a:latin typeface="Times New Roman" panose="02020603050405020304" pitchFamily="18" charset="0"/>
              </a:rPr>
              <a:t>Lee, C. (2022, January 24). </a:t>
            </a:r>
            <a:r>
              <a:rPr lang="en-GB" sz="4400" b="0" i="1" u="none" strike="noStrike" dirty="0">
                <a:solidFill>
                  <a:schemeClr val="tx1"/>
                </a:solidFill>
                <a:effectLst/>
                <a:latin typeface="Times New Roman" panose="02020603050405020304" pitchFamily="18" charset="0"/>
              </a:rPr>
              <a:t>Do children learn better in forest schools?</a:t>
            </a:r>
            <a:r>
              <a:rPr lang="en-GB" sz="4400" b="0" i="0" u="none" strike="noStrike" dirty="0">
                <a:solidFill>
                  <a:schemeClr val="tx1"/>
                </a:solidFill>
                <a:effectLst/>
                <a:latin typeface="Times New Roman" panose="02020603050405020304" pitchFamily="18" charset="0"/>
              </a:rPr>
              <a:t> </a:t>
            </a:r>
            <a:r>
              <a:rPr lang="en-GB" sz="4400" b="0" i="0" u="none" strike="noStrike" dirty="0" err="1">
                <a:solidFill>
                  <a:schemeClr val="tx1"/>
                </a:solidFill>
                <a:effectLst/>
                <a:latin typeface="Times New Roman" panose="02020603050405020304" pitchFamily="18" charset="0"/>
              </a:rPr>
              <a:t>Www.bbc.com</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www.bbc.com</a:t>
            </a:r>
            <a:r>
              <a:rPr lang="en-GB" sz="4400" b="0" i="0" u="none" strike="noStrike" dirty="0">
                <a:solidFill>
                  <a:schemeClr val="tx1"/>
                </a:solidFill>
                <a:effectLst/>
                <a:latin typeface="Times New Roman" panose="02020603050405020304" pitchFamily="18" charset="0"/>
              </a:rPr>
              <a:t>/future/article/20220105-how-asia-fell-in-love-with-forest-schools</a:t>
            </a:r>
          </a:p>
          <a:p>
            <a:pPr marL="0" indent="0" algn="l">
              <a:buNone/>
            </a:pPr>
            <a:r>
              <a:rPr lang="en-GB" sz="4400" b="0" i="0" u="none" strike="noStrike" dirty="0">
                <a:solidFill>
                  <a:schemeClr val="tx1"/>
                </a:solidFill>
                <a:effectLst/>
                <a:latin typeface="Times New Roman" panose="02020603050405020304" pitchFamily="18" charset="0"/>
              </a:rPr>
              <a:t>Lee, E.-Y., Bains, A., Hunter, S., Ament, A., </a:t>
            </a:r>
            <a:r>
              <a:rPr lang="en-GB" sz="4400" b="0" i="0" u="none" strike="noStrike" dirty="0" err="1">
                <a:solidFill>
                  <a:schemeClr val="tx1"/>
                </a:solidFill>
                <a:effectLst/>
                <a:latin typeface="Times New Roman" panose="02020603050405020304" pitchFamily="18" charset="0"/>
              </a:rPr>
              <a:t>Brazo-Sayavera</a:t>
            </a:r>
            <a:r>
              <a:rPr lang="en-GB" sz="4400" b="0" i="0" u="none" strike="noStrike" dirty="0">
                <a:solidFill>
                  <a:schemeClr val="tx1"/>
                </a:solidFill>
                <a:effectLst/>
                <a:latin typeface="Times New Roman" panose="02020603050405020304" pitchFamily="18" charset="0"/>
              </a:rPr>
              <a:t>, J., Carson, V., Hakimi, S., Huang, W. Y., Janssen, I., Lee, M., Lim, H., Silva, D. A. S., &amp; Tremblay, M. S. (2021). Systematic Review of the Correlates of Outdoor Play and Time among Children Aged 3-12 years. </a:t>
            </a:r>
            <a:r>
              <a:rPr lang="en-GB" sz="4400" b="0" i="1" u="none" strike="noStrike" dirty="0">
                <a:solidFill>
                  <a:schemeClr val="tx1"/>
                </a:solidFill>
                <a:effectLst/>
                <a:latin typeface="Times New Roman" panose="02020603050405020304" pitchFamily="18" charset="0"/>
              </a:rPr>
              <a:t>International Journal of </a:t>
            </a:r>
            <a:r>
              <a:rPr lang="en-GB" sz="4400" b="0" i="1" u="none" strike="noStrike" dirty="0" err="1">
                <a:solidFill>
                  <a:schemeClr val="tx1"/>
                </a:solidFill>
                <a:effectLst/>
                <a:latin typeface="Times New Roman" panose="02020603050405020304" pitchFamily="18" charset="0"/>
              </a:rPr>
              <a:t>Behavioral</a:t>
            </a:r>
            <a:r>
              <a:rPr lang="en-GB" sz="4400" b="0" i="1" u="none" strike="noStrike" dirty="0">
                <a:solidFill>
                  <a:schemeClr val="tx1"/>
                </a:solidFill>
                <a:effectLst/>
                <a:latin typeface="Times New Roman" panose="02020603050405020304" pitchFamily="18" charset="0"/>
              </a:rPr>
              <a:t> Nutrition and Physical Activity</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18</a:t>
            </a:r>
            <a:r>
              <a:rPr lang="en-GB" sz="4400" b="0" i="0" u="none" strike="noStrike" dirty="0">
                <a:solidFill>
                  <a:schemeClr val="tx1"/>
                </a:solidFill>
                <a:effectLst/>
                <a:latin typeface="Times New Roman" panose="02020603050405020304" pitchFamily="18" charset="0"/>
              </a:rPr>
              <a:t>(1).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/10.1186/s12966-021-01097-9</a:t>
            </a:r>
          </a:p>
          <a:p>
            <a:pPr marL="0" indent="0" algn="l">
              <a:buNone/>
            </a:pPr>
            <a:r>
              <a:rPr lang="en-GB" sz="4400" b="0" i="0" u="none" strike="noStrike" dirty="0">
                <a:solidFill>
                  <a:schemeClr val="tx1"/>
                </a:solidFill>
                <a:effectLst/>
                <a:latin typeface="Times New Roman" panose="02020603050405020304" pitchFamily="18" charset="0"/>
              </a:rPr>
              <a:t>Liz O'Brien. (2018, May 17). </a:t>
            </a:r>
            <a:r>
              <a:rPr lang="en-GB" sz="4400" b="0" i="1" u="none" strike="noStrike" dirty="0">
                <a:solidFill>
                  <a:schemeClr val="tx1"/>
                </a:solidFill>
                <a:effectLst/>
                <a:latin typeface="Times New Roman" panose="02020603050405020304" pitchFamily="18" charset="0"/>
              </a:rPr>
              <a:t>Forest Schools: impact on young children in England and Wales - Forest Research</a:t>
            </a:r>
            <a:r>
              <a:rPr lang="en-GB" sz="4400" b="0" i="0" u="none" strike="noStrike" dirty="0">
                <a:solidFill>
                  <a:schemeClr val="tx1"/>
                </a:solidFill>
                <a:effectLst/>
                <a:latin typeface="Times New Roman" panose="02020603050405020304" pitchFamily="18" charset="0"/>
              </a:rPr>
              <a:t>. Forest Research. https://</a:t>
            </a:r>
            <a:r>
              <a:rPr lang="en-GB" sz="4400" b="0" i="0" u="none" strike="noStrike" dirty="0" err="1">
                <a:solidFill>
                  <a:schemeClr val="tx1"/>
                </a:solidFill>
                <a:effectLst/>
                <a:latin typeface="Times New Roman" panose="02020603050405020304" pitchFamily="18" charset="0"/>
              </a:rPr>
              <a:t>www.forestresearch.gov.uk</a:t>
            </a:r>
            <a:r>
              <a:rPr lang="en-GB" sz="4400" b="0" i="0" u="none" strike="noStrike" dirty="0">
                <a:solidFill>
                  <a:schemeClr val="tx1"/>
                </a:solidFill>
                <a:effectLst/>
                <a:latin typeface="Times New Roman" panose="02020603050405020304" pitchFamily="18" charset="0"/>
              </a:rPr>
              <a:t>/research/forest-schools-impact-on-young-children-in-</a:t>
            </a:r>
            <a:r>
              <a:rPr lang="en-GB" sz="4400" b="0" i="0" u="none" strike="noStrike" dirty="0" err="1">
                <a:solidFill>
                  <a:schemeClr val="tx1"/>
                </a:solidFill>
                <a:effectLst/>
                <a:latin typeface="Times New Roman" panose="02020603050405020304" pitchFamily="18" charset="0"/>
              </a:rPr>
              <a:t>england</a:t>
            </a:r>
            <a:r>
              <a:rPr lang="en-GB" sz="4400" b="0" i="0" u="none" strike="noStrike" dirty="0">
                <a:solidFill>
                  <a:schemeClr val="tx1"/>
                </a:solidFill>
                <a:effectLst/>
                <a:latin typeface="Times New Roman" panose="02020603050405020304" pitchFamily="18" charset="0"/>
              </a:rPr>
              <a:t>-and-</a:t>
            </a:r>
            <a:r>
              <a:rPr lang="en-GB" sz="4400" b="0" i="0" u="none" strike="noStrike" dirty="0" err="1">
                <a:solidFill>
                  <a:schemeClr val="tx1"/>
                </a:solidFill>
                <a:effectLst/>
                <a:latin typeface="Times New Roman" panose="02020603050405020304" pitchFamily="18" charset="0"/>
              </a:rPr>
              <a:t>wales</a:t>
            </a:r>
            <a:r>
              <a:rPr lang="en-GB" sz="4400" b="0" i="0" u="none" strike="noStrike" dirty="0">
                <a:solidFill>
                  <a:schemeClr val="tx1"/>
                </a:solidFill>
                <a:effectLst/>
                <a:latin typeface="Times New Roman" panose="02020603050405020304" pitchFamily="18" charset="0"/>
              </a:rPr>
              <a:t>/</a:t>
            </a:r>
          </a:p>
          <a:p>
            <a:pPr marL="0" indent="0" algn="l">
              <a:buNone/>
            </a:pPr>
            <a:r>
              <a:rPr lang="en-GB" sz="4400" b="0" i="0" u="none" strike="noStrike" dirty="0">
                <a:solidFill>
                  <a:schemeClr val="tx1"/>
                </a:solidFill>
                <a:effectLst/>
                <a:latin typeface="Times New Roman" panose="02020603050405020304" pitchFamily="18" charset="0"/>
              </a:rPr>
              <a:t>NHS. (2021). </a:t>
            </a:r>
            <a:r>
              <a:rPr lang="en-GB" sz="4400" b="0" i="1" u="none" strike="noStrike" dirty="0">
                <a:solidFill>
                  <a:schemeClr val="tx1"/>
                </a:solidFill>
                <a:effectLst/>
                <a:latin typeface="Times New Roman" panose="02020603050405020304" pitchFamily="18" charset="0"/>
              </a:rPr>
              <a:t>Adverse Childhood Experiences (ACEs) and Attachment</a:t>
            </a:r>
            <a:r>
              <a:rPr lang="en-GB" sz="4400" b="0" i="0" u="none" strike="noStrike" dirty="0">
                <a:solidFill>
                  <a:schemeClr val="tx1"/>
                </a:solidFill>
                <a:effectLst/>
                <a:latin typeface="Times New Roman" panose="02020603050405020304" pitchFamily="18" charset="0"/>
              </a:rPr>
              <a:t>. NHS; NHS. https://</a:t>
            </a:r>
            <a:r>
              <a:rPr lang="en-GB" sz="4400" b="0" i="0" u="none" strike="noStrike" dirty="0" err="1">
                <a:solidFill>
                  <a:schemeClr val="tx1"/>
                </a:solidFill>
                <a:effectLst/>
                <a:latin typeface="Times New Roman" panose="02020603050405020304" pitchFamily="18" charset="0"/>
              </a:rPr>
              <a:t>mft.nhs.uk</a:t>
            </a:r>
            <a:r>
              <a:rPr lang="en-GB" sz="4400" b="0" i="0" u="none" strike="noStrike" dirty="0">
                <a:solidFill>
                  <a:schemeClr val="tx1"/>
                </a:solidFill>
                <a:effectLst/>
                <a:latin typeface="Times New Roman" panose="02020603050405020304" pitchFamily="18" charset="0"/>
              </a:rPr>
              <a:t>/</a:t>
            </a:r>
            <a:r>
              <a:rPr lang="en-GB" sz="4400" b="0" i="0" u="none" strike="noStrike" dirty="0" err="1">
                <a:solidFill>
                  <a:schemeClr val="tx1"/>
                </a:solidFill>
                <a:effectLst/>
                <a:latin typeface="Times New Roman" panose="02020603050405020304" pitchFamily="18" charset="0"/>
              </a:rPr>
              <a:t>rmch</a:t>
            </a:r>
            <a:r>
              <a:rPr lang="en-GB" sz="4400" b="0" i="0" u="none" strike="noStrike" dirty="0">
                <a:solidFill>
                  <a:schemeClr val="tx1"/>
                </a:solidFill>
                <a:effectLst/>
                <a:latin typeface="Times New Roman" panose="02020603050405020304" pitchFamily="18" charset="0"/>
              </a:rPr>
              <a:t>/services/</a:t>
            </a:r>
            <a:r>
              <a:rPr lang="en-GB" sz="4400" b="0" i="0" u="none" strike="noStrike" dirty="0" err="1">
                <a:solidFill>
                  <a:schemeClr val="tx1"/>
                </a:solidFill>
                <a:effectLst/>
                <a:latin typeface="Times New Roman" panose="02020603050405020304" pitchFamily="18" charset="0"/>
              </a:rPr>
              <a:t>camhs</a:t>
            </a:r>
            <a:r>
              <a:rPr lang="en-GB" sz="4400" b="0" i="0" u="none" strike="noStrike" dirty="0">
                <a:solidFill>
                  <a:schemeClr val="tx1"/>
                </a:solidFill>
                <a:effectLst/>
                <a:latin typeface="Times New Roman" panose="02020603050405020304" pitchFamily="18" charset="0"/>
              </a:rPr>
              <a:t>/young-people/adverse-childhood-experiences-aces-and-attachment/</a:t>
            </a:r>
          </a:p>
          <a:p>
            <a:pPr marL="0" indent="0" algn="l">
              <a:buNone/>
            </a:pPr>
            <a:r>
              <a:rPr lang="en-GB" sz="4400" b="0" i="0" u="none" strike="noStrike" dirty="0">
                <a:solidFill>
                  <a:schemeClr val="tx1"/>
                </a:solidFill>
                <a:effectLst/>
                <a:latin typeface="Times New Roman" panose="02020603050405020304" pitchFamily="18" charset="0"/>
              </a:rPr>
              <a:t>Parliament UK. (2017). </a:t>
            </a:r>
            <a:r>
              <a:rPr lang="en-GB" sz="4400" b="0" i="1" u="none" strike="noStrike" dirty="0">
                <a:solidFill>
                  <a:schemeClr val="tx1"/>
                </a:solidFill>
                <a:effectLst/>
                <a:latin typeface="Times New Roman" panose="02020603050405020304" pitchFamily="18" charset="0"/>
              </a:rPr>
              <a:t>Evidence-based early years intervention - Science and Technology Committee - House of Commons</a:t>
            </a:r>
            <a:r>
              <a:rPr lang="en-GB" sz="4400" b="0" i="0" u="none" strike="noStrike" dirty="0">
                <a:solidFill>
                  <a:schemeClr val="tx1"/>
                </a:solidFill>
                <a:effectLst/>
                <a:latin typeface="Times New Roman" panose="02020603050405020304" pitchFamily="18" charset="0"/>
              </a:rPr>
              <a:t>. </a:t>
            </a:r>
            <a:r>
              <a:rPr lang="en-GB" sz="4400" b="0" i="0" u="none" strike="noStrike" dirty="0" err="1">
                <a:solidFill>
                  <a:schemeClr val="tx1"/>
                </a:solidFill>
                <a:effectLst/>
                <a:latin typeface="Times New Roman" panose="02020603050405020304" pitchFamily="18" charset="0"/>
              </a:rPr>
              <a:t>Parliament.uk</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publications.parliament.uk</a:t>
            </a:r>
            <a:r>
              <a:rPr lang="en-GB" sz="4400" b="0" i="0" u="none" strike="noStrike" dirty="0">
                <a:solidFill>
                  <a:schemeClr val="tx1"/>
                </a:solidFill>
                <a:effectLst/>
                <a:latin typeface="Times New Roman" panose="02020603050405020304" pitchFamily="18" charset="0"/>
              </a:rPr>
              <a:t>/pa/cm201719/</a:t>
            </a:r>
            <a:r>
              <a:rPr lang="en-GB" sz="4400" b="0" i="0" u="none" strike="noStrike" dirty="0" err="1">
                <a:solidFill>
                  <a:schemeClr val="tx1"/>
                </a:solidFill>
                <a:effectLst/>
                <a:latin typeface="Times New Roman" panose="02020603050405020304" pitchFamily="18" charset="0"/>
              </a:rPr>
              <a:t>cmselect</a:t>
            </a:r>
            <a:r>
              <a:rPr lang="en-GB" sz="4400" b="0" i="0" u="none" strike="noStrike" dirty="0">
                <a:solidFill>
                  <a:schemeClr val="tx1"/>
                </a:solidFill>
                <a:effectLst/>
                <a:latin typeface="Times New Roman" panose="02020603050405020304" pitchFamily="18" charset="0"/>
              </a:rPr>
              <a:t>/</a:t>
            </a:r>
            <a:r>
              <a:rPr lang="en-GB" sz="4400" b="0" i="0" u="none" strike="noStrike" dirty="0" err="1">
                <a:solidFill>
                  <a:schemeClr val="tx1"/>
                </a:solidFill>
                <a:effectLst/>
                <a:latin typeface="Times New Roman" panose="02020603050405020304" pitchFamily="18" charset="0"/>
              </a:rPr>
              <a:t>cmsctech</a:t>
            </a:r>
            <a:r>
              <a:rPr lang="en-GB" sz="4400" b="0" i="0" u="none" strike="noStrike" dirty="0">
                <a:solidFill>
                  <a:schemeClr val="tx1"/>
                </a:solidFill>
                <a:effectLst/>
                <a:latin typeface="Times New Roman" panose="02020603050405020304" pitchFamily="18" charset="0"/>
              </a:rPr>
              <a:t>/506/50605.htm</a:t>
            </a:r>
          </a:p>
          <a:p>
            <a:pPr marL="0" indent="0" algn="l">
              <a:buNone/>
            </a:pPr>
            <a:r>
              <a:rPr lang="en-GB" sz="4400" b="0" i="0" u="none" strike="noStrike" dirty="0" err="1">
                <a:solidFill>
                  <a:schemeClr val="tx1"/>
                </a:solidFill>
                <a:effectLst/>
                <a:latin typeface="Times New Roman" panose="02020603050405020304" pitchFamily="18" charset="0"/>
              </a:rPr>
              <a:t>Prins</a:t>
            </a:r>
            <a:r>
              <a:rPr lang="en-GB" sz="4400" b="0" i="0" u="none" strike="noStrike" dirty="0">
                <a:solidFill>
                  <a:schemeClr val="tx1"/>
                </a:solidFill>
                <a:effectLst/>
                <a:latin typeface="Times New Roman" panose="02020603050405020304" pitchFamily="18" charset="0"/>
              </a:rPr>
              <a:t>, J., van der Wilt, F., van der Veen, C., &amp; </a:t>
            </a:r>
            <a:r>
              <a:rPr lang="en-GB" sz="4400" b="0" i="0" u="none" strike="noStrike" dirty="0" err="1">
                <a:solidFill>
                  <a:schemeClr val="tx1"/>
                </a:solidFill>
                <a:effectLst/>
                <a:latin typeface="Times New Roman" panose="02020603050405020304" pitchFamily="18" charset="0"/>
              </a:rPr>
              <a:t>Hovinga</a:t>
            </a:r>
            <a:r>
              <a:rPr lang="en-GB" sz="4400" b="0" i="0" u="none" strike="noStrike" dirty="0">
                <a:solidFill>
                  <a:schemeClr val="tx1"/>
                </a:solidFill>
                <a:effectLst/>
                <a:latin typeface="Times New Roman" panose="02020603050405020304" pitchFamily="18" charset="0"/>
              </a:rPr>
              <a:t>, D. (2022). Nature play in early childhood education: A systematic review and meta ethnography of qualitative research. </a:t>
            </a:r>
            <a:r>
              <a:rPr lang="en-GB" sz="4400" b="0" i="1" u="none" strike="noStrike" dirty="0">
                <a:solidFill>
                  <a:schemeClr val="tx1"/>
                </a:solidFill>
                <a:effectLst/>
                <a:latin typeface="Times New Roman" panose="02020603050405020304" pitchFamily="18" charset="0"/>
              </a:rPr>
              <a:t>Frontiers in Psychology</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13</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/10.3389/fpsyg.2022.995164</a:t>
            </a:r>
          </a:p>
          <a:p>
            <a:pPr marL="0" indent="0" algn="l">
              <a:buNone/>
            </a:pPr>
            <a:r>
              <a:rPr lang="en-GB" sz="4400" b="0" i="0" u="none" strike="noStrike" dirty="0">
                <a:solidFill>
                  <a:schemeClr val="tx1"/>
                </a:solidFill>
                <a:effectLst/>
                <a:latin typeface="Times New Roman" panose="02020603050405020304" pitchFamily="18" charset="0"/>
              </a:rPr>
              <a:t>Sella, E., </a:t>
            </a:r>
            <a:r>
              <a:rPr lang="en-GB" sz="4400" b="0" i="0" u="none" strike="noStrike" dirty="0" err="1">
                <a:solidFill>
                  <a:schemeClr val="tx1"/>
                </a:solidFill>
                <a:effectLst/>
                <a:latin typeface="Times New Roman" panose="02020603050405020304" pitchFamily="18" charset="0"/>
              </a:rPr>
              <a:t>Bolognesi</a:t>
            </a:r>
            <a:r>
              <a:rPr lang="en-GB" sz="4400" b="0" i="0" u="none" strike="noStrike" dirty="0">
                <a:solidFill>
                  <a:schemeClr val="tx1"/>
                </a:solidFill>
                <a:effectLst/>
                <a:latin typeface="Times New Roman" panose="02020603050405020304" pitchFamily="18" charset="0"/>
              </a:rPr>
              <a:t>, M., </a:t>
            </a:r>
            <a:r>
              <a:rPr lang="en-GB" sz="4400" b="0" i="0" u="none" strike="noStrike" dirty="0" err="1">
                <a:solidFill>
                  <a:schemeClr val="tx1"/>
                </a:solidFill>
                <a:effectLst/>
                <a:latin typeface="Times New Roman" panose="02020603050405020304" pitchFamily="18" charset="0"/>
              </a:rPr>
              <a:t>Bergamini</a:t>
            </a:r>
            <a:r>
              <a:rPr lang="en-GB" sz="4400" b="0" i="0" u="none" strike="noStrike" dirty="0">
                <a:solidFill>
                  <a:schemeClr val="tx1"/>
                </a:solidFill>
                <a:effectLst/>
                <a:latin typeface="Times New Roman" panose="02020603050405020304" pitchFamily="18" charset="0"/>
              </a:rPr>
              <a:t>, E., Mason, L., &amp; </a:t>
            </a:r>
            <a:r>
              <a:rPr lang="en-GB" sz="4400" b="0" i="0" u="none" strike="noStrike" dirty="0" err="1">
                <a:solidFill>
                  <a:schemeClr val="tx1"/>
                </a:solidFill>
                <a:effectLst/>
                <a:latin typeface="Times New Roman" panose="02020603050405020304" pitchFamily="18" charset="0"/>
              </a:rPr>
              <a:t>Pazzaglia</a:t>
            </a:r>
            <a:r>
              <a:rPr lang="en-GB" sz="4400" b="0" i="0" u="none" strike="noStrike" dirty="0">
                <a:solidFill>
                  <a:schemeClr val="tx1"/>
                </a:solidFill>
                <a:effectLst/>
                <a:latin typeface="Times New Roman" panose="02020603050405020304" pitchFamily="18" charset="0"/>
              </a:rPr>
              <a:t>, F. (2023). Psychological Benefits of Attending Forest School for Preschool Children: a Systematic Review. </a:t>
            </a:r>
            <a:r>
              <a:rPr lang="en-GB" sz="4400" b="0" i="1" u="none" strike="noStrike" dirty="0">
                <a:solidFill>
                  <a:schemeClr val="tx1"/>
                </a:solidFill>
                <a:effectLst/>
                <a:latin typeface="Times New Roman" panose="02020603050405020304" pitchFamily="18" charset="0"/>
              </a:rPr>
              <a:t>Educational Psychology Review</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35</a:t>
            </a:r>
            <a:r>
              <a:rPr lang="en-GB" sz="4400" b="0" i="0" u="none" strike="noStrike" dirty="0">
                <a:solidFill>
                  <a:schemeClr val="tx1"/>
                </a:solidFill>
                <a:effectLst/>
                <a:latin typeface="Times New Roman" panose="02020603050405020304" pitchFamily="18" charset="0"/>
              </a:rPr>
              <a:t>(1).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/10.1007/s10648-023-09750-4</a:t>
            </a:r>
          </a:p>
          <a:p>
            <a:pPr marL="0" indent="0" algn="l">
              <a:buNone/>
            </a:pPr>
            <a:r>
              <a:rPr lang="en-GB" sz="4400" b="0" i="0" u="none" strike="noStrike" dirty="0">
                <a:solidFill>
                  <a:schemeClr val="tx1"/>
                </a:solidFill>
                <a:effectLst/>
                <a:latin typeface="Times New Roman" panose="02020603050405020304" pitchFamily="18" charset="0"/>
              </a:rPr>
              <a:t>Spencer-Milnes, X. (2021, January 8). </a:t>
            </a:r>
            <a:r>
              <a:rPr lang="en-GB" sz="4400" b="0" i="1" u="none" strike="noStrike" dirty="0">
                <a:solidFill>
                  <a:schemeClr val="tx1"/>
                </a:solidFill>
                <a:effectLst/>
                <a:latin typeface="Times New Roman" panose="02020603050405020304" pitchFamily="18" charset="0"/>
              </a:rPr>
              <a:t>Forest School: What Is It and What Are the Benefits?</a:t>
            </a:r>
            <a:r>
              <a:rPr lang="en-GB" sz="4400" b="0" i="0" u="none" strike="noStrike" dirty="0">
                <a:solidFill>
                  <a:schemeClr val="tx1"/>
                </a:solidFill>
                <a:effectLst/>
                <a:latin typeface="Times New Roman" panose="02020603050405020304" pitchFamily="18" charset="0"/>
              </a:rPr>
              <a:t> The Hub | High Speed Training. https://</a:t>
            </a:r>
            <a:r>
              <a:rPr lang="en-GB" sz="4400" b="0" i="0" u="none" strike="noStrike" dirty="0" err="1">
                <a:solidFill>
                  <a:schemeClr val="tx1"/>
                </a:solidFill>
                <a:effectLst/>
                <a:latin typeface="Times New Roman" panose="02020603050405020304" pitchFamily="18" charset="0"/>
              </a:rPr>
              <a:t>www.highspeedtraining.co.uk</a:t>
            </a:r>
            <a:r>
              <a:rPr lang="en-GB" sz="4400" b="0" i="0" u="none" strike="noStrike" dirty="0">
                <a:solidFill>
                  <a:schemeClr val="tx1"/>
                </a:solidFill>
                <a:effectLst/>
                <a:latin typeface="Times New Roman" panose="02020603050405020304" pitchFamily="18" charset="0"/>
              </a:rPr>
              <a:t>/hub/what-is-a-forest-school/#:~:text=Forest%20School%20as%20Intervention.</a:t>
            </a:r>
          </a:p>
          <a:p>
            <a:pPr marL="0" indent="0" algn="l">
              <a:buNone/>
            </a:pPr>
            <a:r>
              <a:rPr lang="en-GB" sz="4400" b="0" i="0" u="none" strike="noStrike" dirty="0">
                <a:solidFill>
                  <a:schemeClr val="tx1"/>
                </a:solidFill>
                <a:effectLst/>
                <a:latin typeface="Times New Roman" panose="02020603050405020304" pitchFamily="18" charset="0"/>
              </a:rPr>
              <a:t>Weir, K. (2020, April 1). Nurtured by nature. </a:t>
            </a:r>
            <a:r>
              <a:rPr lang="en-GB" sz="4400" b="0" i="1" u="none" strike="noStrike" dirty="0">
                <a:solidFill>
                  <a:schemeClr val="tx1"/>
                </a:solidFill>
                <a:effectLst/>
                <a:latin typeface="Times New Roman" panose="02020603050405020304" pitchFamily="18" charset="0"/>
              </a:rPr>
              <a:t>American Psychological Association</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51</a:t>
            </a:r>
            <a:r>
              <a:rPr lang="en-GB" sz="4400" b="0" i="0" u="none" strike="noStrike" dirty="0">
                <a:solidFill>
                  <a:schemeClr val="tx1"/>
                </a:solidFill>
                <a:effectLst/>
                <a:latin typeface="Times New Roman" panose="02020603050405020304" pitchFamily="18" charset="0"/>
              </a:rPr>
              <a:t>(3). https://</a:t>
            </a:r>
            <a:r>
              <a:rPr lang="en-GB" sz="4400" b="0" i="0" u="none" strike="noStrike" dirty="0" err="1">
                <a:solidFill>
                  <a:schemeClr val="tx1"/>
                </a:solidFill>
                <a:effectLst/>
                <a:latin typeface="Times New Roman" panose="02020603050405020304" pitchFamily="18" charset="0"/>
              </a:rPr>
              <a:t>www.apa.org</a:t>
            </a:r>
            <a:r>
              <a:rPr lang="en-GB" sz="4400" b="0" i="0" u="none" strike="noStrike" dirty="0">
                <a:solidFill>
                  <a:schemeClr val="tx1"/>
                </a:solidFill>
                <a:effectLst/>
                <a:latin typeface="Times New Roman" panose="02020603050405020304" pitchFamily="18" charset="0"/>
              </a:rPr>
              <a:t>/monitor/2020/04/nurtured-nature</a:t>
            </a:r>
          </a:p>
          <a:p>
            <a:endParaRPr lang="en-US" dirty="0"/>
          </a:p>
        </p:txBody>
      </p:sp>
    </p:spTree>
    <p:extLst>
      <p:ext uri="{BB962C8B-B14F-4D97-AF65-F5344CB8AC3E}">
        <p14:creationId xmlns:p14="http://schemas.microsoft.com/office/powerpoint/2010/main" val="3402547895"/>
      </p:ext>
    </p:extLst>
  </p:cSld>
  <p:clrMapOvr>
    <a:masterClrMapping/>
  </p:clrMapOvr>
</p:sld>
</file>

<file path=ppt/theme/theme1.xml><?xml version="1.0" encoding="utf-8"?>
<a:theme xmlns:a="http://schemas.openxmlformats.org/drawingml/2006/main" name="LeafVTI">
  <a:themeElements>
    <a:clrScheme name="AnalogousFromRegularSeedLeftStep">
      <a:dk1>
        <a:srgbClr val="000000"/>
      </a:dk1>
      <a:lt1>
        <a:srgbClr val="FFFFFF"/>
      </a:lt1>
      <a:dk2>
        <a:srgbClr val="1E1835"/>
      </a:dk2>
      <a:lt2>
        <a:srgbClr val="F1F0F3"/>
      </a:lt2>
      <a:accent1>
        <a:srgbClr val="7EAE36"/>
      </a:accent1>
      <a:accent2>
        <a:srgbClr val="A8A62A"/>
      </a:accent2>
      <a:accent3>
        <a:srgbClr val="CF9241"/>
      </a:accent3>
      <a:accent4>
        <a:srgbClr val="BD452F"/>
      </a:accent4>
      <a:accent5>
        <a:srgbClr val="CF4166"/>
      </a:accent5>
      <a:accent6>
        <a:srgbClr val="BD2F90"/>
      </a:accent6>
      <a:hlink>
        <a:srgbClr val="7D4EC4"/>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7579</TotalTime>
  <Words>2439</Words>
  <Application>Microsoft Macintosh PowerPoint</Application>
  <PresentationFormat>Widescreen</PresentationFormat>
  <Paragraphs>92</Paragraphs>
  <Slides>17</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Avenir Next LT Pro Light</vt:lpstr>
      <vt:lpstr>Bell MT</vt:lpstr>
      <vt:lpstr>Calibri</vt:lpstr>
      <vt:lpstr>Courier New</vt:lpstr>
      <vt:lpstr>Rockwell Nova Light</vt:lpstr>
      <vt:lpstr>Times New Roman</vt:lpstr>
      <vt:lpstr>Wingdings</vt:lpstr>
      <vt:lpstr>LeafVTI</vt:lpstr>
      <vt:lpstr>Mental health in children and young people</vt:lpstr>
      <vt:lpstr>Forest schools and outdoor activities and how these are effective towards children Ace’s….</vt:lpstr>
      <vt:lpstr>introduction</vt:lpstr>
      <vt:lpstr>Background information</vt:lpstr>
      <vt:lpstr>Continuing on…</vt:lpstr>
      <vt:lpstr>Forest schools?</vt:lpstr>
      <vt:lpstr>Outdoor play and activities! </vt:lpstr>
      <vt:lpstr>statistics</vt:lpstr>
      <vt:lpstr>Significant Studies….</vt:lpstr>
      <vt:lpstr> following on…</vt:lpstr>
      <vt:lpstr>Further information-</vt:lpstr>
      <vt:lpstr> interventions </vt:lpstr>
      <vt:lpstr> evaluation  </vt:lpstr>
      <vt:lpstr>Critical evaluation </vt:lpstr>
      <vt:lpstr>Conclusion/ wrap up</vt:lpstr>
      <vt:lpstr>Thank you for listening!</vt:lpstr>
      <vt:lpstr>Citations/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summerhayes</dc:creator>
  <cp:lastModifiedBy>carys summerhayes</cp:lastModifiedBy>
  <cp:revision>4</cp:revision>
  <dcterms:created xsi:type="dcterms:W3CDTF">2024-05-01T19:05:28Z</dcterms:created>
  <dcterms:modified xsi:type="dcterms:W3CDTF">2024-05-07T01:25:28Z</dcterms:modified>
</cp:coreProperties>
</file>