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0"/>
  </p:normalViewPr>
  <p:slideViewPr>
    <p:cSldViewPr snapToGrid="0">
      <p:cViewPr>
        <p:scale>
          <a:sx n="84" d="100"/>
          <a:sy n="84" d="100"/>
        </p:scale>
        <p:origin x="440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46A49F-7B39-4EAD-97F9-F9A93DFB7260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8DA970B-C3A5-4DAA-B899-DF2060A546CE}">
      <dgm:prSet custT="1"/>
      <dgm:spPr/>
      <dgm:t>
        <a:bodyPr/>
        <a:lstStyle/>
        <a:p>
          <a:r>
            <a:rPr lang="en-GB" sz="1200" b="1" i="0" dirty="0">
              <a:latin typeface="Arial" panose="020B0604020202020204" pitchFamily="34" charset="0"/>
              <a:cs typeface="Arial" panose="020B0604020202020204" pitchFamily="34" charset="0"/>
            </a:rPr>
            <a:t>1. Business Proposition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1E4B2A7-694D-4F17-814C-9535AEE46513}" type="parTrans" cxnId="{80165A8D-79D7-4C6C-A37E-F0FE4B50CF0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C7FCD0-5E16-406F-B894-E0DC3274FB40}" type="sibTrans" cxnId="{80165A8D-79D7-4C6C-A37E-F0FE4B50CF0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14945C-DCD4-4749-A985-D934226DEF0D}">
      <dgm:prSet/>
      <dgm:spPr/>
      <dgm:t>
        <a:bodyPr/>
        <a:lstStyle/>
        <a:p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1.1 Business name, concept and story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1.2 Mission statement, aims, SMART objectives and USP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1.3 Legal structure (pros and cons)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1.4 HRM strategy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1.5 Location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1.6 Brief financial overview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1.7 SWOT Analysis</a:t>
          </a:r>
          <a:br>
            <a:rPr lang="en-GB" b="0" i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>
              <a:latin typeface="Arial" panose="020B0604020202020204" pitchFamily="34" charset="0"/>
              <a:cs typeface="Arial" panose="020B0604020202020204" pitchFamily="34" charset="0"/>
            </a:rPr>
            <a:t>1.8 Market research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9E1927-4241-498D-9B4D-4CDAD33A0147}" type="parTrans" cxnId="{833B6B7E-B13E-4F40-8778-DD3EB8B5EF0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CE7365-2E95-4020-B024-9637995A7090}" type="sibTrans" cxnId="{833B6B7E-B13E-4F40-8778-DD3EB8B5EF0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FC9A7-9556-4878-9E01-DA6F5A8E25CE}">
      <dgm:prSet custT="1"/>
      <dgm:spPr/>
      <dgm:t>
        <a:bodyPr/>
        <a:lstStyle/>
        <a:p>
          <a:r>
            <a:rPr lang="en-GB" sz="1200" b="1" i="0" dirty="0">
              <a:latin typeface="Arial" panose="020B0604020202020204" pitchFamily="34" charset="0"/>
              <a:cs typeface="Arial" panose="020B0604020202020204" pitchFamily="34" charset="0"/>
            </a:rPr>
            <a:t>2. 12 Month Marketing Strategy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4C4CC1-9975-473F-8F23-03488E0359E7}" type="parTrans" cxnId="{255E15CA-70A0-42C1-BB7C-DC3DD5455B3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47D2F0-9646-4984-921C-60FC12B5DF94}" type="sibTrans" cxnId="{255E15CA-70A0-42C1-BB7C-DC3DD5455B3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CF5F5E-BABA-47DE-88EC-E5E9B8D04151}">
      <dgm:prSet/>
      <dgm:spPr/>
      <dgm:t>
        <a:bodyPr/>
        <a:lstStyle/>
        <a:p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2.1 Strategy initiatives</a:t>
          </a:r>
          <a:b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2.2 Marketing examples</a:t>
          </a:r>
          <a:b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2.3 Branding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FC8424-3F00-4F44-8107-0210C16DF41E}" type="parTrans" cxnId="{7A67E0ED-B1A9-46F5-9FF7-C893F10F4C4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76BB87-691B-403D-9B00-1315C093D12E}" type="sibTrans" cxnId="{7A67E0ED-B1A9-46F5-9FF7-C893F10F4C4E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EACFA-3D01-4096-9DCD-8B3DDD4A280E}">
      <dgm:prSet custT="1"/>
      <dgm:spPr/>
      <dgm:t>
        <a:bodyPr/>
        <a:lstStyle/>
        <a:p>
          <a:r>
            <a:rPr lang="en-GB" sz="1200" b="1" i="0" dirty="0">
              <a:latin typeface="Arial" panose="020B0604020202020204" pitchFamily="34" charset="0"/>
              <a:cs typeface="Arial" panose="020B0604020202020204" pitchFamily="34" charset="0"/>
            </a:rPr>
            <a:t>3. 2 Minute Elevator Pitch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EF490D-8159-426F-A18C-2F69856465F6}" type="parTrans" cxnId="{19671F59-93E5-43AA-A90D-0F0E08B5E48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EB6150-9694-4D7D-922E-7DE3C50974C8}" type="sibTrans" cxnId="{19671F59-93E5-43AA-A90D-0F0E08B5E483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FDAAE8-6710-47F0-B634-BA2873BAD297}">
      <dgm:prSet/>
      <dgm:spPr/>
      <dgm:t>
        <a:bodyPr/>
        <a:lstStyle/>
        <a:p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3.1 Features and benefits</a:t>
          </a:r>
          <a:b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b="0" i="0" dirty="0">
              <a:latin typeface="Arial" panose="020B0604020202020204" pitchFamily="34" charset="0"/>
              <a:cs typeface="Arial" panose="020B0604020202020204" pitchFamily="34" charset="0"/>
            </a:rPr>
            <a:t>3.2 Why you should invest in my business idea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F11576-356D-4B58-944D-6429BEB71BA7}" type="parTrans" cxnId="{7D975003-3F1D-479C-B830-2745E5100AA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3552D0-6313-4297-B737-C5ADF5375BD9}" type="sibTrans" cxnId="{7D975003-3F1D-479C-B830-2745E5100AAD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377A5C-FD86-4C80-A4DF-4DCA8999CA63}">
      <dgm:prSet custT="1"/>
      <dgm:spPr/>
      <dgm:t>
        <a:bodyPr/>
        <a:lstStyle/>
        <a:p>
          <a:r>
            <a:rPr lang="en-GB" sz="1200" b="1" i="0" dirty="0">
              <a:latin typeface="Arial" panose="020B0604020202020204" pitchFamily="34" charset="0"/>
              <a:cs typeface="Arial" panose="020B0604020202020204" pitchFamily="34" charset="0"/>
            </a:rPr>
            <a:t>4. References</a:t>
          </a:r>
          <a:endParaRPr lang="en-US" sz="12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219D45-817C-488A-B4CF-17FB5FC85477}" type="parTrans" cxnId="{41E27662-3064-482F-8FBB-05B2676062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F4D7D8-BB14-4B66-8890-57E3BD265D57}" type="sibTrans" cxnId="{41E27662-3064-482F-8FBB-05B26760625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C129D8-7A20-3945-8164-1B96F02F5BEF}" type="pres">
      <dgm:prSet presAssocID="{2646A49F-7B39-4EAD-97F9-F9A93DFB7260}" presName="diagram" presStyleCnt="0">
        <dgm:presLayoutVars>
          <dgm:dir/>
          <dgm:resizeHandles val="exact"/>
        </dgm:presLayoutVars>
      </dgm:prSet>
      <dgm:spPr/>
    </dgm:pt>
    <dgm:pt modelId="{044A8282-FB7A-9640-B5EC-860958515D1F}" type="pres">
      <dgm:prSet presAssocID="{D8DA970B-C3A5-4DAA-B899-DF2060A546CE}" presName="node" presStyleLbl="node1" presStyleIdx="0" presStyleCnt="7">
        <dgm:presLayoutVars>
          <dgm:bulletEnabled val="1"/>
        </dgm:presLayoutVars>
      </dgm:prSet>
      <dgm:spPr/>
    </dgm:pt>
    <dgm:pt modelId="{743F108A-D7B2-0844-A8DC-8851398B2445}" type="pres">
      <dgm:prSet presAssocID="{61C7FCD0-5E16-406F-B894-E0DC3274FB40}" presName="sibTrans" presStyleCnt="0"/>
      <dgm:spPr/>
    </dgm:pt>
    <dgm:pt modelId="{BB3A1328-22B6-6A45-B8CE-2AB8763330F2}" type="pres">
      <dgm:prSet presAssocID="{6214945C-DCD4-4749-A985-D934226DEF0D}" presName="node" presStyleLbl="node1" presStyleIdx="1" presStyleCnt="7">
        <dgm:presLayoutVars>
          <dgm:bulletEnabled val="1"/>
        </dgm:presLayoutVars>
      </dgm:prSet>
      <dgm:spPr/>
    </dgm:pt>
    <dgm:pt modelId="{2237E687-585B-164F-AA3F-2CD92B2327EF}" type="pres">
      <dgm:prSet presAssocID="{44CE7365-2E95-4020-B024-9637995A7090}" presName="sibTrans" presStyleCnt="0"/>
      <dgm:spPr/>
    </dgm:pt>
    <dgm:pt modelId="{60D9186C-05C7-954F-BBF2-87798D6055DC}" type="pres">
      <dgm:prSet presAssocID="{9B2FC9A7-9556-4878-9E01-DA6F5A8E25CE}" presName="node" presStyleLbl="node1" presStyleIdx="2" presStyleCnt="7">
        <dgm:presLayoutVars>
          <dgm:bulletEnabled val="1"/>
        </dgm:presLayoutVars>
      </dgm:prSet>
      <dgm:spPr/>
    </dgm:pt>
    <dgm:pt modelId="{FCEB7491-F8C8-2B4B-B8B4-A125FD6EC24B}" type="pres">
      <dgm:prSet presAssocID="{0B47D2F0-9646-4984-921C-60FC12B5DF94}" presName="sibTrans" presStyleCnt="0"/>
      <dgm:spPr/>
    </dgm:pt>
    <dgm:pt modelId="{98189B0E-BAB8-E94D-B5E4-26FDBCFCAB09}" type="pres">
      <dgm:prSet presAssocID="{C4CF5F5E-BABA-47DE-88EC-E5E9B8D04151}" presName="node" presStyleLbl="node1" presStyleIdx="3" presStyleCnt="7">
        <dgm:presLayoutVars>
          <dgm:bulletEnabled val="1"/>
        </dgm:presLayoutVars>
      </dgm:prSet>
      <dgm:spPr/>
    </dgm:pt>
    <dgm:pt modelId="{C2E19EFD-5805-124D-8FD5-A71727EF3B2B}" type="pres">
      <dgm:prSet presAssocID="{AB76BB87-691B-403D-9B00-1315C093D12E}" presName="sibTrans" presStyleCnt="0"/>
      <dgm:spPr/>
    </dgm:pt>
    <dgm:pt modelId="{CF300AE3-C4FF-A64E-BE9E-1CDD94BB82A5}" type="pres">
      <dgm:prSet presAssocID="{3C4EACFA-3D01-4096-9DCD-8B3DDD4A280E}" presName="node" presStyleLbl="node1" presStyleIdx="4" presStyleCnt="7">
        <dgm:presLayoutVars>
          <dgm:bulletEnabled val="1"/>
        </dgm:presLayoutVars>
      </dgm:prSet>
      <dgm:spPr/>
    </dgm:pt>
    <dgm:pt modelId="{A6C9952C-8D50-EA41-B38B-DC12648E1671}" type="pres">
      <dgm:prSet presAssocID="{00EB6150-9694-4D7D-922E-7DE3C50974C8}" presName="sibTrans" presStyleCnt="0"/>
      <dgm:spPr/>
    </dgm:pt>
    <dgm:pt modelId="{07378E0A-2A40-1046-B565-4BEED4C60589}" type="pres">
      <dgm:prSet presAssocID="{A9FDAAE8-6710-47F0-B634-BA2873BAD297}" presName="node" presStyleLbl="node1" presStyleIdx="5" presStyleCnt="7">
        <dgm:presLayoutVars>
          <dgm:bulletEnabled val="1"/>
        </dgm:presLayoutVars>
      </dgm:prSet>
      <dgm:spPr/>
    </dgm:pt>
    <dgm:pt modelId="{A8FC8A19-5338-5C45-B49C-71DB946F4345}" type="pres">
      <dgm:prSet presAssocID="{2C3552D0-6313-4297-B737-C5ADF5375BD9}" presName="sibTrans" presStyleCnt="0"/>
      <dgm:spPr/>
    </dgm:pt>
    <dgm:pt modelId="{A2B203DD-BBBD-BE4E-BD6D-E237B4B69BED}" type="pres">
      <dgm:prSet presAssocID="{16377A5C-FD86-4C80-A4DF-4DCA8999CA63}" presName="node" presStyleLbl="node1" presStyleIdx="6" presStyleCnt="7">
        <dgm:presLayoutVars>
          <dgm:bulletEnabled val="1"/>
        </dgm:presLayoutVars>
      </dgm:prSet>
      <dgm:spPr/>
    </dgm:pt>
  </dgm:ptLst>
  <dgm:cxnLst>
    <dgm:cxn modelId="{7D975003-3F1D-479C-B830-2745E5100AAD}" srcId="{2646A49F-7B39-4EAD-97F9-F9A93DFB7260}" destId="{A9FDAAE8-6710-47F0-B634-BA2873BAD297}" srcOrd="5" destOrd="0" parTransId="{D1F11576-356D-4B58-944D-6429BEB71BA7}" sibTransId="{2C3552D0-6313-4297-B737-C5ADF5375BD9}"/>
    <dgm:cxn modelId="{19671F59-93E5-43AA-A90D-0F0E08B5E483}" srcId="{2646A49F-7B39-4EAD-97F9-F9A93DFB7260}" destId="{3C4EACFA-3D01-4096-9DCD-8B3DDD4A280E}" srcOrd="4" destOrd="0" parTransId="{76EF490D-8159-426F-A18C-2F69856465F6}" sibTransId="{00EB6150-9694-4D7D-922E-7DE3C50974C8}"/>
    <dgm:cxn modelId="{41E27662-3064-482F-8FBB-05B267606256}" srcId="{2646A49F-7B39-4EAD-97F9-F9A93DFB7260}" destId="{16377A5C-FD86-4C80-A4DF-4DCA8999CA63}" srcOrd="6" destOrd="0" parTransId="{51219D45-817C-488A-B4CF-17FB5FC85477}" sibTransId="{79F4D7D8-BB14-4B66-8890-57E3BD265D57}"/>
    <dgm:cxn modelId="{6567D765-A5BC-B04E-A45E-30660C40E652}" type="presOf" srcId="{3C4EACFA-3D01-4096-9DCD-8B3DDD4A280E}" destId="{CF300AE3-C4FF-A64E-BE9E-1CDD94BB82A5}" srcOrd="0" destOrd="0" presId="urn:microsoft.com/office/officeart/2005/8/layout/default"/>
    <dgm:cxn modelId="{833B6B7E-B13E-4F40-8778-DD3EB8B5EF0F}" srcId="{2646A49F-7B39-4EAD-97F9-F9A93DFB7260}" destId="{6214945C-DCD4-4749-A985-D934226DEF0D}" srcOrd="1" destOrd="0" parTransId="{6F9E1927-4241-498D-9B4D-4CDAD33A0147}" sibTransId="{44CE7365-2E95-4020-B024-9637995A7090}"/>
    <dgm:cxn modelId="{80165A8D-79D7-4C6C-A37E-F0FE4B50CF0B}" srcId="{2646A49F-7B39-4EAD-97F9-F9A93DFB7260}" destId="{D8DA970B-C3A5-4DAA-B899-DF2060A546CE}" srcOrd="0" destOrd="0" parTransId="{A1E4B2A7-694D-4F17-814C-9535AEE46513}" sibTransId="{61C7FCD0-5E16-406F-B894-E0DC3274FB40}"/>
    <dgm:cxn modelId="{469CD391-6FC1-A24D-B3F4-5D3C2E27B763}" type="presOf" srcId="{C4CF5F5E-BABA-47DE-88EC-E5E9B8D04151}" destId="{98189B0E-BAB8-E94D-B5E4-26FDBCFCAB09}" srcOrd="0" destOrd="0" presId="urn:microsoft.com/office/officeart/2005/8/layout/default"/>
    <dgm:cxn modelId="{9C79399B-A803-C548-BCC7-C36E2176B85A}" type="presOf" srcId="{16377A5C-FD86-4C80-A4DF-4DCA8999CA63}" destId="{A2B203DD-BBBD-BE4E-BD6D-E237B4B69BED}" srcOrd="0" destOrd="0" presId="urn:microsoft.com/office/officeart/2005/8/layout/default"/>
    <dgm:cxn modelId="{18A6409D-C90B-F54E-90AB-5EF963721873}" type="presOf" srcId="{D8DA970B-C3A5-4DAA-B899-DF2060A546CE}" destId="{044A8282-FB7A-9640-B5EC-860958515D1F}" srcOrd="0" destOrd="0" presId="urn:microsoft.com/office/officeart/2005/8/layout/default"/>
    <dgm:cxn modelId="{338942A9-5D08-C74C-9BDB-053E6A0D948A}" type="presOf" srcId="{A9FDAAE8-6710-47F0-B634-BA2873BAD297}" destId="{07378E0A-2A40-1046-B565-4BEED4C60589}" srcOrd="0" destOrd="0" presId="urn:microsoft.com/office/officeart/2005/8/layout/default"/>
    <dgm:cxn modelId="{042031B9-0836-A04B-9D7C-5A4D453DDA23}" type="presOf" srcId="{6214945C-DCD4-4749-A985-D934226DEF0D}" destId="{BB3A1328-22B6-6A45-B8CE-2AB8763330F2}" srcOrd="0" destOrd="0" presId="urn:microsoft.com/office/officeart/2005/8/layout/default"/>
    <dgm:cxn modelId="{255E15CA-70A0-42C1-BB7C-DC3DD5455B33}" srcId="{2646A49F-7B39-4EAD-97F9-F9A93DFB7260}" destId="{9B2FC9A7-9556-4878-9E01-DA6F5A8E25CE}" srcOrd="2" destOrd="0" parTransId="{D14C4CC1-9975-473F-8F23-03488E0359E7}" sibTransId="{0B47D2F0-9646-4984-921C-60FC12B5DF94}"/>
    <dgm:cxn modelId="{9D6B50DD-9E04-514A-A6AF-0B7156EB3FD6}" type="presOf" srcId="{9B2FC9A7-9556-4878-9E01-DA6F5A8E25CE}" destId="{60D9186C-05C7-954F-BBF2-87798D6055DC}" srcOrd="0" destOrd="0" presId="urn:microsoft.com/office/officeart/2005/8/layout/default"/>
    <dgm:cxn modelId="{538979DD-7D50-574F-8F4E-AEAD596F7806}" type="presOf" srcId="{2646A49F-7B39-4EAD-97F9-F9A93DFB7260}" destId="{CCC129D8-7A20-3945-8164-1B96F02F5BEF}" srcOrd="0" destOrd="0" presId="urn:microsoft.com/office/officeart/2005/8/layout/default"/>
    <dgm:cxn modelId="{7A67E0ED-B1A9-46F5-9FF7-C893F10F4C4E}" srcId="{2646A49F-7B39-4EAD-97F9-F9A93DFB7260}" destId="{C4CF5F5E-BABA-47DE-88EC-E5E9B8D04151}" srcOrd="3" destOrd="0" parTransId="{F5FC8424-3F00-4F44-8107-0210C16DF41E}" sibTransId="{AB76BB87-691B-403D-9B00-1315C093D12E}"/>
    <dgm:cxn modelId="{2D94FAC5-F94B-CC4B-AB2F-590384134311}" type="presParOf" srcId="{CCC129D8-7A20-3945-8164-1B96F02F5BEF}" destId="{044A8282-FB7A-9640-B5EC-860958515D1F}" srcOrd="0" destOrd="0" presId="urn:microsoft.com/office/officeart/2005/8/layout/default"/>
    <dgm:cxn modelId="{0AF7F580-C40C-A745-B9F2-CD9C81D2CB5A}" type="presParOf" srcId="{CCC129D8-7A20-3945-8164-1B96F02F5BEF}" destId="{743F108A-D7B2-0844-A8DC-8851398B2445}" srcOrd="1" destOrd="0" presId="urn:microsoft.com/office/officeart/2005/8/layout/default"/>
    <dgm:cxn modelId="{DE2CBFB9-4131-7F46-93ED-371D8028E0E6}" type="presParOf" srcId="{CCC129D8-7A20-3945-8164-1B96F02F5BEF}" destId="{BB3A1328-22B6-6A45-B8CE-2AB8763330F2}" srcOrd="2" destOrd="0" presId="urn:microsoft.com/office/officeart/2005/8/layout/default"/>
    <dgm:cxn modelId="{E0CEB837-0B85-AD4C-8EDC-7124896083C5}" type="presParOf" srcId="{CCC129D8-7A20-3945-8164-1B96F02F5BEF}" destId="{2237E687-585B-164F-AA3F-2CD92B2327EF}" srcOrd="3" destOrd="0" presId="urn:microsoft.com/office/officeart/2005/8/layout/default"/>
    <dgm:cxn modelId="{21256DD2-40D2-FC46-B414-CE60F19CD854}" type="presParOf" srcId="{CCC129D8-7A20-3945-8164-1B96F02F5BEF}" destId="{60D9186C-05C7-954F-BBF2-87798D6055DC}" srcOrd="4" destOrd="0" presId="urn:microsoft.com/office/officeart/2005/8/layout/default"/>
    <dgm:cxn modelId="{1DDE54B0-1001-A342-B31A-E74DFD72F5F5}" type="presParOf" srcId="{CCC129D8-7A20-3945-8164-1B96F02F5BEF}" destId="{FCEB7491-F8C8-2B4B-B8B4-A125FD6EC24B}" srcOrd="5" destOrd="0" presId="urn:microsoft.com/office/officeart/2005/8/layout/default"/>
    <dgm:cxn modelId="{DD3072F8-B2FD-4444-B59D-1DCF8115500B}" type="presParOf" srcId="{CCC129D8-7A20-3945-8164-1B96F02F5BEF}" destId="{98189B0E-BAB8-E94D-B5E4-26FDBCFCAB09}" srcOrd="6" destOrd="0" presId="urn:microsoft.com/office/officeart/2005/8/layout/default"/>
    <dgm:cxn modelId="{531C6853-11D7-4B46-B356-1DC5E07DD6A7}" type="presParOf" srcId="{CCC129D8-7A20-3945-8164-1B96F02F5BEF}" destId="{C2E19EFD-5805-124D-8FD5-A71727EF3B2B}" srcOrd="7" destOrd="0" presId="urn:microsoft.com/office/officeart/2005/8/layout/default"/>
    <dgm:cxn modelId="{98F7D061-2529-F443-8A0E-57ECF79E86A2}" type="presParOf" srcId="{CCC129D8-7A20-3945-8164-1B96F02F5BEF}" destId="{CF300AE3-C4FF-A64E-BE9E-1CDD94BB82A5}" srcOrd="8" destOrd="0" presId="urn:microsoft.com/office/officeart/2005/8/layout/default"/>
    <dgm:cxn modelId="{CC81A56C-4878-3A48-83ED-C25AE6926304}" type="presParOf" srcId="{CCC129D8-7A20-3945-8164-1B96F02F5BEF}" destId="{A6C9952C-8D50-EA41-B38B-DC12648E1671}" srcOrd="9" destOrd="0" presId="urn:microsoft.com/office/officeart/2005/8/layout/default"/>
    <dgm:cxn modelId="{F530750B-343F-4643-B29F-F311F3525D52}" type="presParOf" srcId="{CCC129D8-7A20-3945-8164-1B96F02F5BEF}" destId="{07378E0A-2A40-1046-B565-4BEED4C60589}" srcOrd="10" destOrd="0" presId="urn:microsoft.com/office/officeart/2005/8/layout/default"/>
    <dgm:cxn modelId="{5A448C4E-F381-A54A-9A92-BAF7C722DFC6}" type="presParOf" srcId="{CCC129D8-7A20-3945-8164-1B96F02F5BEF}" destId="{A8FC8A19-5338-5C45-B49C-71DB946F4345}" srcOrd="11" destOrd="0" presId="urn:microsoft.com/office/officeart/2005/8/layout/default"/>
    <dgm:cxn modelId="{6854922D-3682-E94C-B55F-3EBD15DC8587}" type="presParOf" srcId="{CCC129D8-7A20-3945-8164-1B96F02F5BEF}" destId="{A2B203DD-BBBD-BE4E-BD6D-E237B4B69BED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E689A4-F5A1-425A-A921-2BB7C757E5B0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207F2EC4-ACB4-494D-8A58-64FF553B240D}">
      <dgm:prSet/>
      <dgm:spPr/>
      <dgm:t>
        <a:bodyPr/>
        <a:lstStyle/>
        <a:p>
          <a:r>
            <a:rPr lang="en-GB" b="1" dirty="0"/>
            <a:t>Advantages</a:t>
          </a:r>
          <a:endParaRPr lang="en-US" dirty="0"/>
        </a:p>
      </dgm:t>
    </dgm:pt>
    <dgm:pt modelId="{9C29FED6-0EF3-47A2-9FBC-D1FBC5E7ED35}" type="parTrans" cxnId="{DA6D3097-C1D8-4AF0-BD7E-FAADD56B14ED}">
      <dgm:prSet/>
      <dgm:spPr/>
      <dgm:t>
        <a:bodyPr/>
        <a:lstStyle/>
        <a:p>
          <a:endParaRPr lang="en-US"/>
        </a:p>
      </dgm:t>
    </dgm:pt>
    <dgm:pt modelId="{55E6891A-A407-40B6-BA25-0EEB53BC58BC}" type="sibTrans" cxnId="{DA6D3097-C1D8-4AF0-BD7E-FAADD56B14ED}">
      <dgm:prSet/>
      <dgm:spPr/>
      <dgm:t>
        <a:bodyPr/>
        <a:lstStyle/>
        <a:p>
          <a:endParaRPr lang="en-US"/>
        </a:p>
      </dgm:t>
    </dgm:pt>
    <dgm:pt modelId="{E35A0898-7341-44F1-AFED-A08E7B31727B}">
      <dgm:prSet/>
      <dgm:spPr/>
      <dgm:t>
        <a:bodyPr/>
        <a:lstStyle/>
        <a:p>
          <a:r>
            <a:rPr lang="en-GB" b="1"/>
            <a:t>Easy and inexpensive to set up</a:t>
          </a:r>
          <a:endParaRPr lang="en-US"/>
        </a:p>
      </dgm:t>
    </dgm:pt>
    <dgm:pt modelId="{639B03D6-3138-4823-8F5E-FD6778865105}" type="parTrans" cxnId="{593A1919-9C81-46A7-B4D0-883631DCEFAF}">
      <dgm:prSet/>
      <dgm:spPr/>
      <dgm:t>
        <a:bodyPr/>
        <a:lstStyle/>
        <a:p>
          <a:endParaRPr lang="en-US"/>
        </a:p>
      </dgm:t>
    </dgm:pt>
    <dgm:pt modelId="{65055583-A5B5-42E7-92A0-D13B88F67356}" type="sibTrans" cxnId="{593A1919-9C81-46A7-B4D0-883631DCEFAF}">
      <dgm:prSet/>
      <dgm:spPr/>
      <dgm:t>
        <a:bodyPr/>
        <a:lstStyle/>
        <a:p>
          <a:endParaRPr lang="en-US"/>
        </a:p>
      </dgm:t>
    </dgm:pt>
    <dgm:pt modelId="{5B234BBE-3AA7-4605-8112-28AD50D8A78D}">
      <dgm:prSet/>
      <dgm:spPr/>
      <dgm:t>
        <a:bodyPr/>
        <a:lstStyle/>
        <a:p>
          <a:r>
            <a:rPr lang="en-GB" b="1"/>
            <a:t>Owner has full control of business decisions</a:t>
          </a:r>
          <a:endParaRPr lang="en-US"/>
        </a:p>
      </dgm:t>
    </dgm:pt>
    <dgm:pt modelId="{7C669F1E-83CE-4057-84B5-04AC77CB2927}" type="parTrans" cxnId="{B2082E89-ABBB-4D6B-822B-DE495E7017EC}">
      <dgm:prSet/>
      <dgm:spPr/>
      <dgm:t>
        <a:bodyPr/>
        <a:lstStyle/>
        <a:p>
          <a:endParaRPr lang="en-US"/>
        </a:p>
      </dgm:t>
    </dgm:pt>
    <dgm:pt modelId="{D81D4031-8002-419A-97F0-22841CBB6307}" type="sibTrans" cxnId="{B2082E89-ABBB-4D6B-822B-DE495E7017EC}">
      <dgm:prSet/>
      <dgm:spPr/>
      <dgm:t>
        <a:bodyPr/>
        <a:lstStyle/>
        <a:p>
          <a:endParaRPr lang="en-US"/>
        </a:p>
      </dgm:t>
    </dgm:pt>
    <dgm:pt modelId="{48518E1A-433A-48A0-9463-4A2DBF21EE32}">
      <dgm:prSet/>
      <dgm:spPr/>
      <dgm:t>
        <a:bodyPr/>
        <a:lstStyle/>
        <a:p>
          <a:r>
            <a:rPr lang="en-GB" b="1"/>
            <a:t>Owner keeps all profits</a:t>
          </a:r>
          <a:endParaRPr lang="en-US"/>
        </a:p>
      </dgm:t>
    </dgm:pt>
    <dgm:pt modelId="{35061E29-FDA0-4C38-8135-9BEEF0E35EF3}" type="parTrans" cxnId="{6F7BC633-B4FD-4084-B867-8F00ABD46874}">
      <dgm:prSet/>
      <dgm:spPr/>
      <dgm:t>
        <a:bodyPr/>
        <a:lstStyle/>
        <a:p>
          <a:endParaRPr lang="en-US"/>
        </a:p>
      </dgm:t>
    </dgm:pt>
    <dgm:pt modelId="{BDAB01F8-B867-480C-8190-10142DD0939B}" type="sibTrans" cxnId="{6F7BC633-B4FD-4084-B867-8F00ABD46874}">
      <dgm:prSet/>
      <dgm:spPr/>
      <dgm:t>
        <a:bodyPr/>
        <a:lstStyle/>
        <a:p>
          <a:endParaRPr lang="en-US"/>
        </a:p>
      </dgm:t>
    </dgm:pt>
    <dgm:pt modelId="{FB67BEC1-8577-4745-B24A-CC356DC5BB08}">
      <dgm:prSet/>
      <dgm:spPr/>
      <dgm:t>
        <a:bodyPr/>
        <a:lstStyle/>
        <a:p>
          <a:r>
            <a:rPr lang="en-GB" b="1" dirty="0"/>
            <a:t>Disadvantages</a:t>
          </a:r>
          <a:endParaRPr lang="en-US" dirty="0"/>
        </a:p>
      </dgm:t>
    </dgm:pt>
    <dgm:pt modelId="{D3755E7A-89F8-46AF-8BAC-97F112A259A3}" type="parTrans" cxnId="{6F348475-E3C9-4503-9BC2-E183467A1C40}">
      <dgm:prSet/>
      <dgm:spPr/>
      <dgm:t>
        <a:bodyPr/>
        <a:lstStyle/>
        <a:p>
          <a:endParaRPr lang="en-US"/>
        </a:p>
      </dgm:t>
    </dgm:pt>
    <dgm:pt modelId="{2A5BE15F-A47B-4AF1-B44A-26B756C2FC59}" type="sibTrans" cxnId="{6F348475-E3C9-4503-9BC2-E183467A1C40}">
      <dgm:prSet/>
      <dgm:spPr/>
      <dgm:t>
        <a:bodyPr/>
        <a:lstStyle/>
        <a:p>
          <a:endParaRPr lang="en-US"/>
        </a:p>
      </dgm:t>
    </dgm:pt>
    <dgm:pt modelId="{DB557B4C-8735-445F-98E6-B5DAC2DB69F0}">
      <dgm:prSet/>
      <dgm:spPr/>
      <dgm:t>
        <a:bodyPr/>
        <a:lstStyle/>
        <a:p>
          <a:r>
            <a:rPr lang="en-GB" b="1"/>
            <a:t>Owner has unlimited liability</a:t>
          </a:r>
          <a:endParaRPr lang="en-US"/>
        </a:p>
      </dgm:t>
    </dgm:pt>
    <dgm:pt modelId="{6BA4FE05-6327-41DD-85CF-467D91AD434C}" type="parTrans" cxnId="{D1EA4D6A-1A65-4907-9E0D-1CFB17553C16}">
      <dgm:prSet/>
      <dgm:spPr/>
      <dgm:t>
        <a:bodyPr/>
        <a:lstStyle/>
        <a:p>
          <a:endParaRPr lang="en-US"/>
        </a:p>
      </dgm:t>
    </dgm:pt>
    <dgm:pt modelId="{DD40383C-548A-42B5-A9E2-643D4982E547}" type="sibTrans" cxnId="{D1EA4D6A-1A65-4907-9E0D-1CFB17553C16}">
      <dgm:prSet/>
      <dgm:spPr/>
      <dgm:t>
        <a:bodyPr/>
        <a:lstStyle/>
        <a:p>
          <a:endParaRPr lang="en-US"/>
        </a:p>
      </dgm:t>
    </dgm:pt>
    <dgm:pt modelId="{E9C3FC1A-380F-4001-BCA7-A5C96D062AA2}">
      <dgm:prSet/>
      <dgm:spPr/>
      <dgm:t>
        <a:bodyPr/>
        <a:lstStyle/>
        <a:p>
          <a:r>
            <a:rPr lang="en-GB" b="1" dirty="0"/>
            <a:t>Personal assets may be at risk if the business fails</a:t>
          </a:r>
          <a:endParaRPr lang="en-US" dirty="0"/>
        </a:p>
      </dgm:t>
    </dgm:pt>
    <dgm:pt modelId="{A12D4FD6-8F6F-4ED6-BD04-9F04E7FE7B9D}" type="parTrans" cxnId="{E46A8447-AD65-4512-A7F5-3D6BCE0D88D4}">
      <dgm:prSet/>
      <dgm:spPr/>
      <dgm:t>
        <a:bodyPr/>
        <a:lstStyle/>
        <a:p>
          <a:endParaRPr lang="en-US"/>
        </a:p>
      </dgm:t>
    </dgm:pt>
    <dgm:pt modelId="{D59DB3A3-56B1-4B26-83F2-F60B6CFC82EE}" type="sibTrans" cxnId="{E46A8447-AD65-4512-A7F5-3D6BCE0D88D4}">
      <dgm:prSet/>
      <dgm:spPr/>
      <dgm:t>
        <a:bodyPr/>
        <a:lstStyle/>
        <a:p>
          <a:endParaRPr lang="en-US"/>
        </a:p>
      </dgm:t>
    </dgm:pt>
    <dgm:pt modelId="{09217BB7-A3AA-4D1E-AE0F-A1B3E935E8CD}">
      <dgm:prSet/>
      <dgm:spPr/>
      <dgm:t>
        <a:bodyPr/>
        <a:lstStyle/>
        <a:p>
          <a:r>
            <a:rPr lang="en-GB" b="1"/>
            <a:t>Harder to raise large amounts of funding</a:t>
          </a:r>
          <a:endParaRPr lang="en-US"/>
        </a:p>
      </dgm:t>
    </dgm:pt>
    <dgm:pt modelId="{D8E57AE7-BDD4-47DA-A31F-B6A5B52DD1FB}" type="parTrans" cxnId="{DC4CC515-24C6-4AB5-9CD1-F6236D34FCC0}">
      <dgm:prSet/>
      <dgm:spPr/>
      <dgm:t>
        <a:bodyPr/>
        <a:lstStyle/>
        <a:p>
          <a:endParaRPr lang="en-US"/>
        </a:p>
      </dgm:t>
    </dgm:pt>
    <dgm:pt modelId="{88C666F6-14AB-4003-82BD-0F343ED00D6F}" type="sibTrans" cxnId="{DC4CC515-24C6-4AB5-9CD1-F6236D34FCC0}">
      <dgm:prSet/>
      <dgm:spPr/>
      <dgm:t>
        <a:bodyPr/>
        <a:lstStyle/>
        <a:p>
          <a:endParaRPr lang="en-US"/>
        </a:p>
      </dgm:t>
    </dgm:pt>
    <dgm:pt modelId="{91243B17-A6BC-3546-990C-4767283A7B94}" type="pres">
      <dgm:prSet presAssocID="{5EE689A4-F5A1-425A-A921-2BB7C757E5B0}" presName="diagram" presStyleCnt="0">
        <dgm:presLayoutVars>
          <dgm:dir/>
          <dgm:resizeHandles val="exact"/>
        </dgm:presLayoutVars>
      </dgm:prSet>
      <dgm:spPr/>
    </dgm:pt>
    <dgm:pt modelId="{8E187340-B323-F542-8647-6826DB1676C5}" type="pres">
      <dgm:prSet presAssocID="{207F2EC4-ACB4-494D-8A58-64FF553B240D}" presName="node" presStyleLbl="node1" presStyleIdx="0" presStyleCnt="2">
        <dgm:presLayoutVars>
          <dgm:bulletEnabled val="1"/>
        </dgm:presLayoutVars>
      </dgm:prSet>
      <dgm:spPr/>
    </dgm:pt>
    <dgm:pt modelId="{97200C4C-3981-D54E-AF0A-EE1E222E61FF}" type="pres">
      <dgm:prSet presAssocID="{55E6891A-A407-40B6-BA25-0EEB53BC58BC}" presName="sibTrans" presStyleCnt="0"/>
      <dgm:spPr/>
    </dgm:pt>
    <dgm:pt modelId="{55C389EC-5EFF-FB48-8A13-4C356111D76A}" type="pres">
      <dgm:prSet presAssocID="{FB67BEC1-8577-4745-B24A-CC356DC5BB08}" presName="node" presStyleLbl="node1" presStyleIdx="1" presStyleCnt="2">
        <dgm:presLayoutVars>
          <dgm:bulletEnabled val="1"/>
        </dgm:presLayoutVars>
      </dgm:prSet>
      <dgm:spPr/>
    </dgm:pt>
  </dgm:ptLst>
  <dgm:cxnLst>
    <dgm:cxn modelId="{8C8AC00C-ED52-E94E-8B3D-40D0EA589967}" type="presOf" srcId="{5B234BBE-3AA7-4605-8112-28AD50D8A78D}" destId="{8E187340-B323-F542-8647-6826DB1676C5}" srcOrd="0" destOrd="2" presId="urn:microsoft.com/office/officeart/2005/8/layout/default"/>
    <dgm:cxn modelId="{DC4CC515-24C6-4AB5-9CD1-F6236D34FCC0}" srcId="{FB67BEC1-8577-4745-B24A-CC356DC5BB08}" destId="{09217BB7-A3AA-4D1E-AE0F-A1B3E935E8CD}" srcOrd="2" destOrd="0" parTransId="{D8E57AE7-BDD4-47DA-A31F-B6A5B52DD1FB}" sibTransId="{88C666F6-14AB-4003-82BD-0F343ED00D6F}"/>
    <dgm:cxn modelId="{593A1919-9C81-46A7-B4D0-883631DCEFAF}" srcId="{207F2EC4-ACB4-494D-8A58-64FF553B240D}" destId="{E35A0898-7341-44F1-AFED-A08E7B31727B}" srcOrd="0" destOrd="0" parTransId="{639B03D6-3138-4823-8F5E-FD6778865105}" sibTransId="{65055583-A5B5-42E7-92A0-D13B88F67356}"/>
    <dgm:cxn modelId="{EE829824-EF65-3045-BAE7-3FB100D50154}" type="presOf" srcId="{09217BB7-A3AA-4D1E-AE0F-A1B3E935E8CD}" destId="{55C389EC-5EFF-FB48-8A13-4C356111D76A}" srcOrd="0" destOrd="3" presId="urn:microsoft.com/office/officeart/2005/8/layout/default"/>
    <dgm:cxn modelId="{6F7BC633-B4FD-4084-B867-8F00ABD46874}" srcId="{207F2EC4-ACB4-494D-8A58-64FF553B240D}" destId="{48518E1A-433A-48A0-9463-4A2DBF21EE32}" srcOrd="2" destOrd="0" parTransId="{35061E29-FDA0-4C38-8135-9BEEF0E35EF3}" sibTransId="{BDAB01F8-B867-480C-8190-10142DD0939B}"/>
    <dgm:cxn modelId="{FAB49737-45E7-9042-A4CB-7854BB1681D7}" type="presOf" srcId="{FB67BEC1-8577-4745-B24A-CC356DC5BB08}" destId="{55C389EC-5EFF-FB48-8A13-4C356111D76A}" srcOrd="0" destOrd="0" presId="urn:microsoft.com/office/officeart/2005/8/layout/default"/>
    <dgm:cxn modelId="{E46A8447-AD65-4512-A7F5-3D6BCE0D88D4}" srcId="{FB67BEC1-8577-4745-B24A-CC356DC5BB08}" destId="{E9C3FC1A-380F-4001-BCA7-A5C96D062AA2}" srcOrd="1" destOrd="0" parTransId="{A12D4FD6-8F6F-4ED6-BD04-9F04E7FE7B9D}" sibTransId="{D59DB3A3-56B1-4B26-83F2-F60B6CFC82EE}"/>
    <dgm:cxn modelId="{8A0C3E5E-2646-3847-A96C-74FFCB3D3453}" type="presOf" srcId="{E9C3FC1A-380F-4001-BCA7-A5C96D062AA2}" destId="{55C389EC-5EFF-FB48-8A13-4C356111D76A}" srcOrd="0" destOrd="2" presId="urn:microsoft.com/office/officeart/2005/8/layout/default"/>
    <dgm:cxn modelId="{D1EA4D6A-1A65-4907-9E0D-1CFB17553C16}" srcId="{FB67BEC1-8577-4745-B24A-CC356DC5BB08}" destId="{DB557B4C-8735-445F-98E6-B5DAC2DB69F0}" srcOrd="0" destOrd="0" parTransId="{6BA4FE05-6327-41DD-85CF-467D91AD434C}" sibTransId="{DD40383C-548A-42B5-A9E2-643D4982E547}"/>
    <dgm:cxn modelId="{EF13A86B-F6F1-7949-AC75-DB206D2AFCB8}" type="presOf" srcId="{5EE689A4-F5A1-425A-A921-2BB7C757E5B0}" destId="{91243B17-A6BC-3546-990C-4767283A7B94}" srcOrd="0" destOrd="0" presId="urn:microsoft.com/office/officeart/2005/8/layout/default"/>
    <dgm:cxn modelId="{6B05DD6D-C6C9-B349-8C33-36D1660A5F24}" type="presOf" srcId="{207F2EC4-ACB4-494D-8A58-64FF553B240D}" destId="{8E187340-B323-F542-8647-6826DB1676C5}" srcOrd="0" destOrd="0" presId="urn:microsoft.com/office/officeart/2005/8/layout/default"/>
    <dgm:cxn modelId="{6F348475-E3C9-4503-9BC2-E183467A1C40}" srcId="{5EE689A4-F5A1-425A-A921-2BB7C757E5B0}" destId="{FB67BEC1-8577-4745-B24A-CC356DC5BB08}" srcOrd="1" destOrd="0" parTransId="{D3755E7A-89F8-46AF-8BAC-97F112A259A3}" sibTransId="{2A5BE15F-A47B-4AF1-B44A-26B756C2FC59}"/>
    <dgm:cxn modelId="{F6AD5788-2696-9A45-AACF-E11AF8878A5A}" type="presOf" srcId="{E35A0898-7341-44F1-AFED-A08E7B31727B}" destId="{8E187340-B323-F542-8647-6826DB1676C5}" srcOrd="0" destOrd="1" presId="urn:microsoft.com/office/officeart/2005/8/layout/default"/>
    <dgm:cxn modelId="{B2082E89-ABBB-4D6B-822B-DE495E7017EC}" srcId="{207F2EC4-ACB4-494D-8A58-64FF553B240D}" destId="{5B234BBE-3AA7-4605-8112-28AD50D8A78D}" srcOrd="1" destOrd="0" parTransId="{7C669F1E-83CE-4057-84B5-04AC77CB2927}" sibTransId="{D81D4031-8002-419A-97F0-22841CBB6307}"/>
    <dgm:cxn modelId="{DA6D3097-C1D8-4AF0-BD7E-FAADD56B14ED}" srcId="{5EE689A4-F5A1-425A-A921-2BB7C757E5B0}" destId="{207F2EC4-ACB4-494D-8A58-64FF553B240D}" srcOrd="0" destOrd="0" parTransId="{9C29FED6-0EF3-47A2-9FBC-D1FBC5E7ED35}" sibTransId="{55E6891A-A407-40B6-BA25-0EEB53BC58BC}"/>
    <dgm:cxn modelId="{BB204CD2-31AC-0D46-A254-50050D9A6E94}" type="presOf" srcId="{DB557B4C-8735-445F-98E6-B5DAC2DB69F0}" destId="{55C389EC-5EFF-FB48-8A13-4C356111D76A}" srcOrd="0" destOrd="1" presId="urn:microsoft.com/office/officeart/2005/8/layout/default"/>
    <dgm:cxn modelId="{595437DC-9501-9747-8C44-1829EA2AD4F5}" type="presOf" srcId="{48518E1A-433A-48A0-9463-4A2DBF21EE32}" destId="{8E187340-B323-F542-8647-6826DB1676C5}" srcOrd="0" destOrd="3" presId="urn:microsoft.com/office/officeart/2005/8/layout/default"/>
    <dgm:cxn modelId="{F51C304B-FBC5-8A45-B29E-E44F581A0330}" type="presParOf" srcId="{91243B17-A6BC-3546-990C-4767283A7B94}" destId="{8E187340-B323-F542-8647-6826DB1676C5}" srcOrd="0" destOrd="0" presId="urn:microsoft.com/office/officeart/2005/8/layout/default"/>
    <dgm:cxn modelId="{44788FF0-4630-A548-9279-0D6042A3E9DB}" type="presParOf" srcId="{91243B17-A6BC-3546-990C-4767283A7B94}" destId="{97200C4C-3981-D54E-AF0A-EE1E222E61FF}" srcOrd="1" destOrd="0" presId="urn:microsoft.com/office/officeart/2005/8/layout/default"/>
    <dgm:cxn modelId="{8EEDF17C-BBB9-0C4C-864E-DA738F8BAD70}" type="presParOf" srcId="{91243B17-A6BC-3546-990C-4767283A7B94}" destId="{55C389EC-5EFF-FB48-8A13-4C356111D76A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1DD04B-2528-4668-A41B-F88F100D13A9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555789B1-F572-4983-970E-081B7C3159AC}">
      <dgm:prSet/>
      <dgm:spPr/>
      <dgm:t>
        <a:bodyPr/>
        <a:lstStyle/>
        <a:p>
          <a:r>
            <a:rPr lang="en-GB" b="1"/>
            <a:t>Nene Café will begin with five employees.</a:t>
          </a:r>
          <a:endParaRPr lang="en-US"/>
        </a:p>
      </dgm:t>
    </dgm:pt>
    <dgm:pt modelId="{2AB1FD3E-5DBC-404D-BC31-C6F39A4BCE57}" type="parTrans" cxnId="{0E891BCF-2609-4394-8547-376294D8E4FE}">
      <dgm:prSet/>
      <dgm:spPr/>
      <dgm:t>
        <a:bodyPr/>
        <a:lstStyle/>
        <a:p>
          <a:endParaRPr lang="en-US"/>
        </a:p>
      </dgm:t>
    </dgm:pt>
    <dgm:pt modelId="{8E2523D2-EA6A-4C9E-B55A-92FE21F94E7E}" type="sibTrans" cxnId="{0E891BCF-2609-4394-8547-376294D8E4FE}">
      <dgm:prSet/>
      <dgm:spPr/>
      <dgm:t>
        <a:bodyPr/>
        <a:lstStyle/>
        <a:p>
          <a:endParaRPr lang="en-US"/>
        </a:p>
      </dgm:t>
    </dgm:pt>
    <dgm:pt modelId="{E927E383-CDEF-4C24-8571-F8CC46E925C8}">
      <dgm:prSet/>
      <dgm:spPr/>
      <dgm:t>
        <a:bodyPr/>
        <a:lstStyle/>
        <a:p>
          <a:r>
            <a:rPr lang="en-GB" b="1"/>
            <a:t>Staff Roles</a:t>
          </a:r>
          <a:endParaRPr lang="en-US"/>
        </a:p>
      </dgm:t>
    </dgm:pt>
    <dgm:pt modelId="{DBAC113F-2961-4ACA-86D8-94A37FC9FEBA}" type="parTrans" cxnId="{CE1B81A7-DD86-4EB9-BF16-E1AFB84CA415}">
      <dgm:prSet/>
      <dgm:spPr/>
      <dgm:t>
        <a:bodyPr/>
        <a:lstStyle/>
        <a:p>
          <a:endParaRPr lang="en-US"/>
        </a:p>
      </dgm:t>
    </dgm:pt>
    <dgm:pt modelId="{D122ADA9-7A7B-4EB6-A0B4-15950AB98F80}" type="sibTrans" cxnId="{CE1B81A7-DD86-4EB9-BF16-E1AFB84CA415}">
      <dgm:prSet/>
      <dgm:spPr/>
      <dgm:t>
        <a:bodyPr/>
        <a:lstStyle/>
        <a:p>
          <a:endParaRPr lang="en-US"/>
        </a:p>
      </dgm:t>
    </dgm:pt>
    <dgm:pt modelId="{72F7F8CC-53DC-4FB4-B3AB-15A9C5B0DDA8}">
      <dgm:prSet/>
      <dgm:spPr/>
      <dgm:t>
        <a:bodyPr/>
        <a:lstStyle/>
        <a:p>
          <a:r>
            <a:rPr lang="en-GB" b="1"/>
            <a:t>Owner / Manager – manages finances and operations</a:t>
          </a:r>
          <a:endParaRPr lang="en-US"/>
        </a:p>
      </dgm:t>
    </dgm:pt>
    <dgm:pt modelId="{28C11BCF-EFF6-4880-A4EB-587AB84BF869}" type="parTrans" cxnId="{24E675C1-44E0-43E4-B6C9-630FC0895069}">
      <dgm:prSet/>
      <dgm:spPr/>
      <dgm:t>
        <a:bodyPr/>
        <a:lstStyle/>
        <a:p>
          <a:endParaRPr lang="en-US"/>
        </a:p>
      </dgm:t>
    </dgm:pt>
    <dgm:pt modelId="{FF69BF10-0BBB-4FE0-B539-9B80E4179487}" type="sibTrans" cxnId="{24E675C1-44E0-43E4-B6C9-630FC0895069}">
      <dgm:prSet/>
      <dgm:spPr/>
      <dgm:t>
        <a:bodyPr/>
        <a:lstStyle/>
        <a:p>
          <a:endParaRPr lang="en-US"/>
        </a:p>
      </dgm:t>
    </dgm:pt>
    <dgm:pt modelId="{3802ABAA-3EF3-4103-BA36-55948CE8E785}">
      <dgm:prSet/>
      <dgm:spPr/>
      <dgm:t>
        <a:bodyPr/>
        <a:lstStyle/>
        <a:p>
          <a:r>
            <a:rPr lang="en-GB" b="1"/>
            <a:t>Two Baristas – prepare drinks and serve customers</a:t>
          </a:r>
          <a:endParaRPr lang="en-US"/>
        </a:p>
      </dgm:t>
    </dgm:pt>
    <dgm:pt modelId="{EF5C596F-2AC8-4BC7-B6A2-B1D4D316E6C5}" type="parTrans" cxnId="{A67039B2-C4C4-49FD-B1F3-33E3A7717991}">
      <dgm:prSet/>
      <dgm:spPr/>
      <dgm:t>
        <a:bodyPr/>
        <a:lstStyle/>
        <a:p>
          <a:endParaRPr lang="en-US"/>
        </a:p>
      </dgm:t>
    </dgm:pt>
    <dgm:pt modelId="{7B3F3E8B-1B57-4E5C-9E27-1CFC83AEBC5F}" type="sibTrans" cxnId="{A67039B2-C4C4-49FD-B1F3-33E3A7717991}">
      <dgm:prSet/>
      <dgm:spPr/>
      <dgm:t>
        <a:bodyPr/>
        <a:lstStyle/>
        <a:p>
          <a:endParaRPr lang="en-US"/>
        </a:p>
      </dgm:t>
    </dgm:pt>
    <dgm:pt modelId="{B4B0EA85-1439-401B-B244-64DBD48EA80B}">
      <dgm:prSet/>
      <dgm:spPr/>
      <dgm:t>
        <a:bodyPr/>
        <a:lstStyle/>
        <a:p>
          <a:r>
            <a:rPr lang="en-GB" b="1"/>
            <a:t>Kitchen Assistant – prepares snacks and baked goods</a:t>
          </a:r>
          <a:endParaRPr lang="en-US"/>
        </a:p>
      </dgm:t>
    </dgm:pt>
    <dgm:pt modelId="{6E87761B-83CC-4EBD-893E-A7047D2D7BAF}" type="parTrans" cxnId="{2C498AC4-5715-4370-A4E4-CB1C993B207C}">
      <dgm:prSet/>
      <dgm:spPr/>
      <dgm:t>
        <a:bodyPr/>
        <a:lstStyle/>
        <a:p>
          <a:endParaRPr lang="en-US"/>
        </a:p>
      </dgm:t>
    </dgm:pt>
    <dgm:pt modelId="{BD9BF38B-6310-444D-8542-76F4689FCFD2}" type="sibTrans" cxnId="{2C498AC4-5715-4370-A4E4-CB1C993B207C}">
      <dgm:prSet/>
      <dgm:spPr/>
      <dgm:t>
        <a:bodyPr/>
        <a:lstStyle/>
        <a:p>
          <a:endParaRPr lang="en-US"/>
        </a:p>
      </dgm:t>
    </dgm:pt>
    <dgm:pt modelId="{2C9C93A2-4F77-4190-86FE-87974C662BDE}">
      <dgm:prSet/>
      <dgm:spPr/>
      <dgm:t>
        <a:bodyPr/>
        <a:lstStyle/>
        <a:p>
          <a:r>
            <a:rPr lang="en-GB" b="1"/>
            <a:t>Marketing Assistant (part-time) – manages social media and promotions</a:t>
          </a:r>
          <a:endParaRPr lang="en-US"/>
        </a:p>
      </dgm:t>
    </dgm:pt>
    <dgm:pt modelId="{01C97D69-CBC3-46DB-9D41-EBA3AAA64A1B}" type="parTrans" cxnId="{5D1189D9-BF3C-4B27-ADB1-162210982FE3}">
      <dgm:prSet/>
      <dgm:spPr/>
      <dgm:t>
        <a:bodyPr/>
        <a:lstStyle/>
        <a:p>
          <a:endParaRPr lang="en-US"/>
        </a:p>
      </dgm:t>
    </dgm:pt>
    <dgm:pt modelId="{B22AD106-8F15-4D1B-9C94-95A6B5BA744D}" type="sibTrans" cxnId="{5D1189D9-BF3C-4B27-ADB1-162210982FE3}">
      <dgm:prSet/>
      <dgm:spPr/>
      <dgm:t>
        <a:bodyPr/>
        <a:lstStyle/>
        <a:p>
          <a:endParaRPr lang="en-US"/>
        </a:p>
      </dgm:t>
    </dgm:pt>
    <dgm:pt modelId="{5B854F83-8247-465D-9C06-9381517DA5C4}">
      <dgm:prSet/>
      <dgm:spPr/>
      <dgm:t>
        <a:bodyPr/>
        <a:lstStyle/>
        <a:p>
          <a:r>
            <a:rPr lang="en-GB" b="1"/>
            <a:t>Recruitment Methods</a:t>
          </a:r>
          <a:endParaRPr lang="en-US"/>
        </a:p>
      </dgm:t>
    </dgm:pt>
    <dgm:pt modelId="{BCB9DC27-7816-4E61-88B8-938C2B210130}" type="parTrans" cxnId="{294CDE56-3A06-41B3-B886-285661D632D0}">
      <dgm:prSet/>
      <dgm:spPr/>
      <dgm:t>
        <a:bodyPr/>
        <a:lstStyle/>
        <a:p>
          <a:endParaRPr lang="en-US"/>
        </a:p>
      </dgm:t>
    </dgm:pt>
    <dgm:pt modelId="{903925FA-6FBC-41B4-8F20-55429759CB8B}" type="sibTrans" cxnId="{294CDE56-3A06-41B3-B886-285661D632D0}">
      <dgm:prSet/>
      <dgm:spPr/>
      <dgm:t>
        <a:bodyPr/>
        <a:lstStyle/>
        <a:p>
          <a:endParaRPr lang="en-US"/>
        </a:p>
      </dgm:t>
    </dgm:pt>
    <dgm:pt modelId="{C68D9E72-FEE5-40CB-B724-C7AFA6B4EBC4}">
      <dgm:prSet/>
      <dgm:spPr/>
      <dgm:t>
        <a:bodyPr/>
        <a:lstStyle/>
        <a:p>
          <a:r>
            <a:rPr lang="en-GB" b="1"/>
            <a:t>Online job websites</a:t>
          </a:r>
          <a:endParaRPr lang="en-US"/>
        </a:p>
      </dgm:t>
    </dgm:pt>
    <dgm:pt modelId="{7150C360-E360-46BB-86AB-409688DEF27B}" type="parTrans" cxnId="{7DF80660-4643-45F1-B6EC-C24B16F22262}">
      <dgm:prSet/>
      <dgm:spPr/>
      <dgm:t>
        <a:bodyPr/>
        <a:lstStyle/>
        <a:p>
          <a:endParaRPr lang="en-US"/>
        </a:p>
      </dgm:t>
    </dgm:pt>
    <dgm:pt modelId="{031AD4E3-9575-41C6-8108-5CFD355ED7F4}" type="sibTrans" cxnId="{7DF80660-4643-45F1-B6EC-C24B16F22262}">
      <dgm:prSet/>
      <dgm:spPr/>
      <dgm:t>
        <a:bodyPr/>
        <a:lstStyle/>
        <a:p>
          <a:endParaRPr lang="en-US"/>
        </a:p>
      </dgm:t>
    </dgm:pt>
    <dgm:pt modelId="{28691082-5A80-46D3-BFF3-83649CA35F59}">
      <dgm:prSet/>
      <dgm:spPr/>
      <dgm:t>
        <a:bodyPr/>
        <a:lstStyle/>
        <a:p>
          <a:r>
            <a:rPr lang="en-GB" b="1"/>
            <a:t>Social media advertisements</a:t>
          </a:r>
          <a:endParaRPr lang="en-US"/>
        </a:p>
      </dgm:t>
    </dgm:pt>
    <dgm:pt modelId="{BD0BAD09-4571-40A0-A727-3E02CF826B14}" type="parTrans" cxnId="{A557ACB7-5567-483B-8F36-AAA0D05F324A}">
      <dgm:prSet/>
      <dgm:spPr/>
      <dgm:t>
        <a:bodyPr/>
        <a:lstStyle/>
        <a:p>
          <a:endParaRPr lang="en-US"/>
        </a:p>
      </dgm:t>
    </dgm:pt>
    <dgm:pt modelId="{6A9927B1-3C10-418A-B6D4-EF070D14EDCE}" type="sibTrans" cxnId="{A557ACB7-5567-483B-8F36-AAA0D05F324A}">
      <dgm:prSet/>
      <dgm:spPr/>
      <dgm:t>
        <a:bodyPr/>
        <a:lstStyle/>
        <a:p>
          <a:endParaRPr lang="en-US"/>
        </a:p>
      </dgm:t>
    </dgm:pt>
    <dgm:pt modelId="{B6CBDE59-A161-4770-B5C0-CB92183B2E5D}">
      <dgm:prSet/>
      <dgm:spPr/>
      <dgm:t>
        <a:bodyPr/>
        <a:lstStyle/>
        <a:p>
          <a:r>
            <a:rPr lang="en-GB" b="1"/>
            <a:t>Job boards at local universities</a:t>
          </a:r>
          <a:endParaRPr lang="en-US"/>
        </a:p>
      </dgm:t>
    </dgm:pt>
    <dgm:pt modelId="{BBE5CF36-88BE-4821-B874-044AE2DE2E81}" type="parTrans" cxnId="{AC7A6CB5-06B6-4310-97B4-215BC021810A}">
      <dgm:prSet/>
      <dgm:spPr/>
      <dgm:t>
        <a:bodyPr/>
        <a:lstStyle/>
        <a:p>
          <a:endParaRPr lang="en-US"/>
        </a:p>
      </dgm:t>
    </dgm:pt>
    <dgm:pt modelId="{9E1730EA-3F3A-44E6-9C61-D3D20FAF8520}" type="sibTrans" cxnId="{AC7A6CB5-06B6-4310-97B4-215BC021810A}">
      <dgm:prSet/>
      <dgm:spPr/>
      <dgm:t>
        <a:bodyPr/>
        <a:lstStyle/>
        <a:p>
          <a:endParaRPr lang="en-US"/>
        </a:p>
      </dgm:t>
    </dgm:pt>
    <dgm:pt modelId="{D2DC650C-8C52-4086-B4D5-35A74038C448}">
      <dgm:prSet/>
      <dgm:spPr/>
      <dgm:t>
        <a:bodyPr/>
        <a:lstStyle/>
        <a:p>
          <a:r>
            <a:rPr lang="en-GB" b="1"/>
            <a:t>Organisation Structure</a:t>
          </a:r>
          <a:endParaRPr lang="en-US"/>
        </a:p>
      </dgm:t>
    </dgm:pt>
    <dgm:pt modelId="{C04EF108-A56E-489D-BAB2-7B51C02EBB18}" type="parTrans" cxnId="{BD60B879-0988-42FC-8E06-C4FAE1CADB13}">
      <dgm:prSet/>
      <dgm:spPr/>
      <dgm:t>
        <a:bodyPr/>
        <a:lstStyle/>
        <a:p>
          <a:endParaRPr lang="en-US"/>
        </a:p>
      </dgm:t>
    </dgm:pt>
    <dgm:pt modelId="{CFD0E730-907A-4CE0-B92D-5A213DC6C423}" type="sibTrans" cxnId="{BD60B879-0988-42FC-8E06-C4FAE1CADB13}">
      <dgm:prSet/>
      <dgm:spPr/>
      <dgm:t>
        <a:bodyPr/>
        <a:lstStyle/>
        <a:p>
          <a:endParaRPr lang="en-US"/>
        </a:p>
      </dgm:t>
    </dgm:pt>
    <dgm:pt modelId="{50560308-08C5-4939-BBD2-4CB2464726CA}">
      <dgm:prSet/>
      <dgm:spPr/>
      <dgm:t>
        <a:bodyPr/>
        <a:lstStyle/>
        <a:p>
          <a:r>
            <a:rPr lang="en-GB" b="1"/>
            <a:t>Owner / Manager</a:t>
          </a:r>
          <a:br>
            <a:rPr lang="en-GB" b="1"/>
          </a:br>
          <a:r>
            <a:rPr lang="en-GB" b="1"/>
            <a:t>↓</a:t>
          </a:r>
          <a:br>
            <a:rPr lang="en-GB" b="1"/>
          </a:br>
          <a:r>
            <a:rPr lang="en-GB" b="1"/>
            <a:t>Baristas</a:t>
          </a:r>
          <a:br>
            <a:rPr lang="en-GB" b="1"/>
          </a:br>
          <a:r>
            <a:rPr lang="en-GB" b="1"/>
            <a:t>Kitchen Assistant</a:t>
          </a:r>
          <a:br>
            <a:rPr lang="en-GB" b="1"/>
          </a:br>
          <a:r>
            <a:rPr lang="en-GB" b="1"/>
            <a:t>Marketing Assistant</a:t>
          </a:r>
          <a:endParaRPr lang="en-US"/>
        </a:p>
      </dgm:t>
    </dgm:pt>
    <dgm:pt modelId="{69CD43F9-C2C4-42D5-9D2F-AE1A9FC6588A}" type="parTrans" cxnId="{0FEC26F9-E286-423C-974C-B025912D41F3}">
      <dgm:prSet/>
      <dgm:spPr/>
      <dgm:t>
        <a:bodyPr/>
        <a:lstStyle/>
        <a:p>
          <a:endParaRPr lang="en-US"/>
        </a:p>
      </dgm:t>
    </dgm:pt>
    <dgm:pt modelId="{48315D1B-75D0-4F63-B742-F15BD28B7A5E}" type="sibTrans" cxnId="{0FEC26F9-E286-423C-974C-B025912D41F3}">
      <dgm:prSet/>
      <dgm:spPr/>
      <dgm:t>
        <a:bodyPr/>
        <a:lstStyle/>
        <a:p>
          <a:endParaRPr lang="en-US"/>
        </a:p>
      </dgm:t>
    </dgm:pt>
    <dgm:pt modelId="{DE9336F5-2A15-6F47-B63F-B3D895AE489A}" type="pres">
      <dgm:prSet presAssocID="{CA1DD04B-2528-4668-A41B-F88F100D13A9}" presName="Name0" presStyleCnt="0">
        <dgm:presLayoutVars>
          <dgm:dir/>
          <dgm:resizeHandles val="exact"/>
        </dgm:presLayoutVars>
      </dgm:prSet>
      <dgm:spPr/>
    </dgm:pt>
    <dgm:pt modelId="{DCEF3774-83A2-914C-B107-DA618F5F8167}" type="pres">
      <dgm:prSet presAssocID="{555789B1-F572-4983-970E-081B7C3159AC}" presName="node" presStyleLbl="node1" presStyleIdx="0" presStyleCnt="5">
        <dgm:presLayoutVars>
          <dgm:bulletEnabled val="1"/>
        </dgm:presLayoutVars>
      </dgm:prSet>
      <dgm:spPr/>
    </dgm:pt>
    <dgm:pt modelId="{F7D943AC-2F5C-6E4B-99F9-F863C9A78F76}" type="pres">
      <dgm:prSet presAssocID="{8E2523D2-EA6A-4C9E-B55A-92FE21F94E7E}" presName="sibTrans" presStyleLbl="sibTrans1D1" presStyleIdx="0" presStyleCnt="4"/>
      <dgm:spPr/>
    </dgm:pt>
    <dgm:pt modelId="{6594D5C2-D604-D340-8578-E1347B2392AA}" type="pres">
      <dgm:prSet presAssocID="{8E2523D2-EA6A-4C9E-B55A-92FE21F94E7E}" presName="connectorText" presStyleLbl="sibTrans1D1" presStyleIdx="0" presStyleCnt="4"/>
      <dgm:spPr/>
    </dgm:pt>
    <dgm:pt modelId="{3DD97C56-4BA1-0B4B-B070-5DD1DEEABEAE}" type="pres">
      <dgm:prSet presAssocID="{E927E383-CDEF-4C24-8571-F8CC46E925C8}" presName="node" presStyleLbl="node1" presStyleIdx="1" presStyleCnt="5">
        <dgm:presLayoutVars>
          <dgm:bulletEnabled val="1"/>
        </dgm:presLayoutVars>
      </dgm:prSet>
      <dgm:spPr/>
    </dgm:pt>
    <dgm:pt modelId="{723CEA6B-6EE8-9B42-90C2-B998F89790E3}" type="pres">
      <dgm:prSet presAssocID="{D122ADA9-7A7B-4EB6-A0B4-15950AB98F80}" presName="sibTrans" presStyleLbl="sibTrans1D1" presStyleIdx="1" presStyleCnt="4"/>
      <dgm:spPr/>
    </dgm:pt>
    <dgm:pt modelId="{16960A39-E4C4-A54D-813E-739BC368694E}" type="pres">
      <dgm:prSet presAssocID="{D122ADA9-7A7B-4EB6-A0B4-15950AB98F80}" presName="connectorText" presStyleLbl="sibTrans1D1" presStyleIdx="1" presStyleCnt="4"/>
      <dgm:spPr/>
    </dgm:pt>
    <dgm:pt modelId="{71BE45AB-F2B4-B34A-B464-2185F7BDAE63}" type="pres">
      <dgm:prSet presAssocID="{5B854F83-8247-465D-9C06-9381517DA5C4}" presName="node" presStyleLbl="node1" presStyleIdx="2" presStyleCnt="5">
        <dgm:presLayoutVars>
          <dgm:bulletEnabled val="1"/>
        </dgm:presLayoutVars>
      </dgm:prSet>
      <dgm:spPr/>
    </dgm:pt>
    <dgm:pt modelId="{B9D344F3-C837-304C-96C1-56E286392F4B}" type="pres">
      <dgm:prSet presAssocID="{903925FA-6FBC-41B4-8F20-55429759CB8B}" presName="sibTrans" presStyleLbl="sibTrans1D1" presStyleIdx="2" presStyleCnt="4"/>
      <dgm:spPr/>
    </dgm:pt>
    <dgm:pt modelId="{46B53042-9C12-4842-ACD7-896087CC0E33}" type="pres">
      <dgm:prSet presAssocID="{903925FA-6FBC-41B4-8F20-55429759CB8B}" presName="connectorText" presStyleLbl="sibTrans1D1" presStyleIdx="2" presStyleCnt="4"/>
      <dgm:spPr/>
    </dgm:pt>
    <dgm:pt modelId="{9CF76895-E879-5447-B8EC-EBC200A3ECE8}" type="pres">
      <dgm:prSet presAssocID="{D2DC650C-8C52-4086-B4D5-35A74038C448}" presName="node" presStyleLbl="node1" presStyleIdx="3" presStyleCnt="5">
        <dgm:presLayoutVars>
          <dgm:bulletEnabled val="1"/>
        </dgm:presLayoutVars>
      </dgm:prSet>
      <dgm:spPr/>
    </dgm:pt>
    <dgm:pt modelId="{471AF423-D22B-394B-8643-043129AC48D1}" type="pres">
      <dgm:prSet presAssocID="{CFD0E730-907A-4CE0-B92D-5A213DC6C423}" presName="sibTrans" presStyleLbl="sibTrans1D1" presStyleIdx="3" presStyleCnt="4"/>
      <dgm:spPr/>
    </dgm:pt>
    <dgm:pt modelId="{C688A0BA-A7DA-4444-8342-C95ED904DAF4}" type="pres">
      <dgm:prSet presAssocID="{CFD0E730-907A-4CE0-B92D-5A213DC6C423}" presName="connectorText" presStyleLbl="sibTrans1D1" presStyleIdx="3" presStyleCnt="4"/>
      <dgm:spPr/>
    </dgm:pt>
    <dgm:pt modelId="{4F1FD3B4-1EC8-1D4C-AB76-7C8E166EFD6C}" type="pres">
      <dgm:prSet presAssocID="{50560308-08C5-4939-BBD2-4CB2464726CA}" presName="node" presStyleLbl="node1" presStyleIdx="4" presStyleCnt="5">
        <dgm:presLayoutVars>
          <dgm:bulletEnabled val="1"/>
        </dgm:presLayoutVars>
      </dgm:prSet>
      <dgm:spPr/>
    </dgm:pt>
  </dgm:ptLst>
  <dgm:cxnLst>
    <dgm:cxn modelId="{F656040B-BE32-F34B-BEC5-21C7A6CE1047}" type="presOf" srcId="{CFD0E730-907A-4CE0-B92D-5A213DC6C423}" destId="{471AF423-D22B-394B-8643-043129AC48D1}" srcOrd="0" destOrd="0" presId="urn:microsoft.com/office/officeart/2016/7/layout/RepeatingBendingProcessNew"/>
    <dgm:cxn modelId="{8628B70D-AB0D-4F4E-96C7-46CD2E9D7F6E}" type="presOf" srcId="{B6CBDE59-A161-4770-B5C0-CB92183B2E5D}" destId="{71BE45AB-F2B4-B34A-B464-2185F7BDAE63}" srcOrd="0" destOrd="3" presId="urn:microsoft.com/office/officeart/2016/7/layout/RepeatingBendingProcessNew"/>
    <dgm:cxn modelId="{AE9AF210-B35D-3F4D-95B2-0927B7670F0E}" type="presOf" srcId="{555789B1-F572-4983-970E-081B7C3159AC}" destId="{DCEF3774-83A2-914C-B107-DA618F5F8167}" srcOrd="0" destOrd="0" presId="urn:microsoft.com/office/officeart/2016/7/layout/RepeatingBendingProcessNew"/>
    <dgm:cxn modelId="{8E6E8C1C-A006-EA42-A016-93D842E83805}" type="presOf" srcId="{2C9C93A2-4F77-4190-86FE-87974C662BDE}" destId="{3DD97C56-4BA1-0B4B-B070-5DD1DEEABEAE}" srcOrd="0" destOrd="4" presId="urn:microsoft.com/office/officeart/2016/7/layout/RepeatingBendingProcessNew"/>
    <dgm:cxn modelId="{BD22211D-1F7E-3E49-AD9E-D10C83BF25DE}" type="presOf" srcId="{8E2523D2-EA6A-4C9E-B55A-92FE21F94E7E}" destId="{6594D5C2-D604-D340-8578-E1347B2392AA}" srcOrd="1" destOrd="0" presId="urn:microsoft.com/office/officeart/2016/7/layout/RepeatingBendingProcessNew"/>
    <dgm:cxn modelId="{A008392A-0EEB-C648-BC5D-41EA4B0AC7AC}" type="presOf" srcId="{CA1DD04B-2528-4668-A41B-F88F100D13A9}" destId="{DE9336F5-2A15-6F47-B63F-B3D895AE489A}" srcOrd="0" destOrd="0" presId="urn:microsoft.com/office/officeart/2016/7/layout/RepeatingBendingProcessNew"/>
    <dgm:cxn modelId="{6CE68B35-A9D3-574D-BAA3-41A737AF6B4D}" type="presOf" srcId="{E927E383-CDEF-4C24-8571-F8CC46E925C8}" destId="{3DD97C56-4BA1-0B4B-B070-5DD1DEEABEAE}" srcOrd="0" destOrd="0" presId="urn:microsoft.com/office/officeart/2016/7/layout/RepeatingBendingProcessNew"/>
    <dgm:cxn modelId="{27C81344-CC91-5A4B-99C5-4DF56125CDFD}" type="presOf" srcId="{CFD0E730-907A-4CE0-B92D-5A213DC6C423}" destId="{C688A0BA-A7DA-4444-8342-C95ED904DAF4}" srcOrd="1" destOrd="0" presId="urn:microsoft.com/office/officeart/2016/7/layout/RepeatingBendingProcessNew"/>
    <dgm:cxn modelId="{0661BF54-F269-CC4A-BF4F-3DE322D19178}" type="presOf" srcId="{B4B0EA85-1439-401B-B244-64DBD48EA80B}" destId="{3DD97C56-4BA1-0B4B-B070-5DD1DEEABEAE}" srcOrd="0" destOrd="3" presId="urn:microsoft.com/office/officeart/2016/7/layout/RepeatingBendingProcessNew"/>
    <dgm:cxn modelId="{3031DD54-BEA8-8A43-AAC8-C60578231C9E}" type="presOf" srcId="{C68D9E72-FEE5-40CB-B724-C7AFA6B4EBC4}" destId="{71BE45AB-F2B4-B34A-B464-2185F7BDAE63}" srcOrd="0" destOrd="1" presId="urn:microsoft.com/office/officeart/2016/7/layout/RepeatingBendingProcessNew"/>
    <dgm:cxn modelId="{294CDE56-3A06-41B3-B886-285661D632D0}" srcId="{CA1DD04B-2528-4668-A41B-F88F100D13A9}" destId="{5B854F83-8247-465D-9C06-9381517DA5C4}" srcOrd="2" destOrd="0" parTransId="{BCB9DC27-7816-4E61-88B8-938C2B210130}" sibTransId="{903925FA-6FBC-41B4-8F20-55429759CB8B}"/>
    <dgm:cxn modelId="{5645FE5A-BD35-0C4C-BCC5-B738EC57F87F}" type="presOf" srcId="{28691082-5A80-46D3-BFF3-83649CA35F59}" destId="{71BE45AB-F2B4-B34A-B464-2185F7BDAE63}" srcOrd="0" destOrd="2" presId="urn:microsoft.com/office/officeart/2016/7/layout/RepeatingBendingProcessNew"/>
    <dgm:cxn modelId="{7DF80660-4643-45F1-B6EC-C24B16F22262}" srcId="{5B854F83-8247-465D-9C06-9381517DA5C4}" destId="{C68D9E72-FEE5-40CB-B724-C7AFA6B4EBC4}" srcOrd="0" destOrd="0" parTransId="{7150C360-E360-46BB-86AB-409688DEF27B}" sibTransId="{031AD4E3-9575-41C6-8108-5CFD355ED7F4}"/>
    <dgm:cxn modelId="{BFF9B872-BBF4-824B-88D0-DECFF942B3E9}" type="presOf" srcId="{72F7F8CC-53DC-4FB4-B3AB-15A9C5B0DDA8}" destId="{3DD97C56-4BA1-0B4B-B070-5DD1DEEABEAE}" srcOrd="0" destOrd="1" presId="urn:microsoft.com/office/officeart/2016/7/layout/RepeatingBendingProcessNew"/>
    <dgm:cxn modelId="{BD60B879-0988-42FC-8E06-C4FAE1CADB13}" srcId="{CA1DD04B-2528-4668-A41B-F88F100D13A9}" destId="{D2DC650C-8C52-4086-B4D5-35A74038C448}" srcOrd="3" destOrd="0" parTransId="{C04EF108-A56E-489D-BAB2-7B51C02EBB18}" sibTransId="{CFD0E730-907A-4CE0-B92D-5A213DC6C423}"/>
    <dgm:cxn modelId="{821CB885-8EE3-6C45-9B82-E289E7F9A207}" type="presOf" srcId="{903925FA-6FBC-41B4-8F20-55429759CB8B}" destId="{46B53042-9C12-4842-ACD7-896087CC0E33}" srcOrd="1" destOrd="0" presId="urn:microsoft.com/office/officeart/2016/7/layout/RepeatingBendingProcessNew"/>
    <dgm:cxn modelId="{1CC69897-477B-3B49-A76B-0940D6F7A0AF}" type="presOf" srcId="{D122ADA9-7A7B-4EB6-A0B4-15950AB98F80}" destId="{16960A39-E4C4-A54D-813E-739BC368694E}" srcOrd="1" destOrd="0" presId="urn:microsoft.com/office/officeart/2016/7/layout/RepeatingBendingProcessNew"/>
    <dgm:cxn modelId="{82C54A98-88DA-194B-B0F7-8806B3540C5C}" type="presOf" srcId="{8E2523D2-EA6A-4C9E-B55A-92FE21F94E7E}" destId="{F7D943AC-2F5C-6E4B-99F9-F863C9A78F76}" srcOrd="0" destOrd="0" presId="urn:microsoft.com/office/officeart/2016/7/layout/RepeatingBendingProcessNew"/>
    <dgm:cxn modelId="{CE1B81A7-DD86-4EB9-BF16-E1AFB84CA415}" srcId="{CA1DD04B-2528-4668-A41B-F88F100D13A9}" destId="{E927E383-CDEF-4C24-8571-F8CC46E925C8}" srcOrd="1" destOrd="0" parTransId="{DBAC113F-2961-4ACA-86D8-94A37FC9FEBA}" sibTransId="{D122ADA9-7A7B-4EB6-A0B4-15950AB98F80}"/>
    <dgm:cxn modelId="{CD3FD3A7-82A8-7345-BF5F-2A74551B4724}" type="presOf" srcId="{50560308-08C5-4939-BBD2-4CB2464726CA}" destId="{4F1FD3B4-1EC8-1D4C-AB76-7C8E166EFD6C}" srcOrd="0" destOrd="0" presId="urn:microsoft.com/office/officeart/2016/7/layout/RepeatingBendingProcessNew"/>
    <dgm:cxn modelId="{F79C96AF-3610-9546-83EF-7D67882F79BD}" type="presOf" srcId="{903925FA-6FBC-41B4-8F20-55429759CB8B}" destId="{B9D344F3-C837-304C-96C1-56E286392F4B}" srcOrd="0" destOrd="0" presId="urn:microsoft.com/office/officeart/2016/7/layout/RepeatingBendingProcessNew"/>
    <dgm:cxn modelId="{A67039B2-C4C4-49FD-B1F3-33E3A7717991}" srcId="{E927E383-CDEF-4C24-8571-F8CC46E925C8}" destId="{3802ABAA-3EF3-4103-BA36-55948CE8E785}" srcOrd="1" destOrd="0" parTransId="{EF5C596F-2AC8-4BC7-B6A2-B1D4D316E6C5}" sibTransId="{7B3F3E8B-1B57-4E5C-9E27-1CFC83AEBC5F}"/>
    <dgm:cxn modelId="{AC7A6CB5-06B6-4310-97B4-215BC021810A}" srcId="{5B854F83-8247-465D-9C06-9381517DA5C4}" destId="{B6CBDE59-A161-4770-B5C0-CB92183B2E5D}" srcOrd="2" destOrd="0" parTransId="{BBE5CF36-88BE-4821-B874-044AE2DE2E81}" sibTransId="{9E1730EA-3F3A-44E6-9C61-D3D20FAF8520}"/>
    <dgm:cxn modelId="{A557ACB7-5567-483B-8F36-AAA0D05F324A}" srcId="{5B854F83-8247-465D-9C06-9381517DA5C4}" destId="{28691082-5A80-46D3-BFF3-83649CA35F59}" srcOrd="1" destOrd="0" parTransId="{BD0BAD09-4571-40A0-A727-3E02CF826B14}" sibTransId="{6A9927B1-3C10-418A-B6D4-EF070D14EDCE}"/>
    <dgm:cxn modelId="{646782BD-597E-A343-AAC0-F5D73E79A00E}" type="presOf" srcId="{D122ADA9-7A7B-4EB6-A0B4-15950AB98F80}" destId="{723CEA6B-6EE8-9B42-90C2-B998F89790E3}" srcOrd="0" destOrd="0" presId="urn:microsoft.com/office/officeart/2016/7/layout/RepeatingBendingProcessNew"/>
    <dgm:cxn modelId="{24E675C1-44E0-43E4-B6C9-630FC0895069}" srcId="{E927E383-CDEF-4C24-8571-F8CC46E925C8}" destId="{72F7F8CC-53DC-4FB4-B3AB-15A9C5B0DDA8}" srcOrd="0" destOrd="0" parTransId="{28C11BCF-EFF6-4880-A4EB-587AB84BF869}" sibTransId="{FF69BF10-0BBB-4FE0-B539-9B80E4179487}"/>
    <dgm:cxn modelId="{2C498AC4-5715-4370-A4E4-CB1C993B207C}" srcId="{E927E383-CDEF-4C24-8571-F8CC46E925C8}" destId="{B4B0EA85-1439-401B-B244-64DBD48EA80B}" srcOrd="2" destOrd="0" parTransId="{6E87761B-83CC-4EBD-893E-A7047D2D7BAF}" sibTransId="{BD9BF38B-6310-444D-8542-76F4689FCFD2}"/>
    <dgm:cxn modelId="{0E891BCF-2609-4394-8547-376294D8E4FE}" srcId="{CA1DD04B-2528-4668-A41B-F88F100D13A9}" destId="{555789B1-F572-4983-970E-081B7C3159AC}" srcOrd="0" destOrd="0" parTransId="{2AB1FD3E-5DBC-404D-BC31-C6F39A4BCE57}" sibTransId="{8E2523D2-EA6A-4C9E-B55A-92FE21F94E7E}"/>
    <dgm:cxn modelId="{5D1189D9-BF3C-4B27-ADB1-162210982FE3}" srcId="{E927E383-CDEF-4C24-8571-F8CC46E925C8}" destId="{2C9C93A2-4F77-4190-86FE-87974C662BDE}" srcOrd="3" destOrd="0" parTransId="{01C97D69-CBC3-46DB-9D41-EBA3AAA64A1B}" sibTransId="{B22AD106-8F15-4D1B-9C94-95A6B5BA744D}"/>
    <dgm:cxn modelId="{6393CFE0-E0A6-4D43-B302-0044CF20FB22}" type="presOf" srcId="{D2DC650C-8C52-4086-B4D5-35A74038C448}" destId="{9CF76895-E879-5447-B8EC-EBC200A3ECE8}" srcOrd="0" destOrd="0" presId="urn:microsoft.com/office/officeart/2016/7/layout/RepeatingBendingProcessNew"/>
    <dgm:cxn modelId="{A6169AEB-69B2-834F-AC10-87D4278DAA34}" type="presOf" srcId="{3802ABAA-3EF3-4103-BA36-55948CE8E785}" destId="{3DD97C56-4BA1-0B4B-B070-5DD1DEEABEAE}" srcOrd="0" destOrd="2" presId="urn:microsoft.com/office/officeart/2016/7/layout/RepeatingBendingProcessNew"/>
    <dgm:cxn modelId="{A78FCDF4-30CE-A54F-B6FB-596EFAD022C1}" type="presOf" srcId="{5B854F83-8247-465D-9C06-9381517DA5C4}" destId="{71BE45AB-F2B4-B34A-B464-2185F7BDAE63}" srcOrd="0" destOrd="0" presId="urn:microsoft.com/office/officeart/2016/7/layout/RepeatingBendingProcessNew"/>
    <dgm:cxn modelId="{0FEC26F9-E286-423C-974C-B025912D41F3}" srcId="{CA1DD04B-2528-4668-A41B-F88F100D13A9}" destId="{50560308-08C5-4939-BBD2-4CB2464726CA}" srcOrd="4" destOrd="0" parTransId="{69CD43F9-C2C4-42D5-9D2F-AE1A9FC6588A}" sibTransId="{48315D1B-75D0-4F63-B742-F15BD28B7A5E}"/>
    <dgm:cxn modelId="{D9B6CB5D-8BE4-864E-8A39-2E2EB9755D57}" type="presParOf" srcId="{DE9336F5-2A15-6F47-B63F-B3D895AE489A}" destId="{DCEF3774-83A2-914C-B107-DA618F5F8167}" srcOrd="0" destOrd="0" presId="urn:microsoft.com/office/officeart/2016/7/layout/RepeatingBendingProcessNew"/>
    <dgm:cxn modelId="{4DA49595-9478-1743-87A9-54B865A0F242}" type="presParOf" srcId="{DE9336F5-2A15-6F47-B63F-B3D895AE489A}" destId="{F7D943AC-2F5C-6E4B-99F9-F863C9A78F76}" srcOrd="1" destOrd="0" presId="urn:microsoft.com/office/officeart/2016/7/layout/RepeatingBendingProcessNew"/>
    <dgm:cxn modelId="{E5E2282A-E330-FF48-AC35-AFE4F4DBA7D7}" type="presParOf" srcId="{F7D943AC-2F5C-6E4B-99F9-F863C9A78F76}" destId="{6594D5C2-D604-D340-8578-E1347B2392AA}" srcOrd="0" destOrd="0" presId="urn:microsoft.com/office/officeart/2016/7/layout/RepeatingBendingProcessNew"/>
    <dgm:cxn modelId="{7BDF22BF-37C0-A246-BA79-410C3C4691AB}" type="presParOf" srcId="{DE9336F5-2A15-6F47-B63F-B3D895AE489A}" destId="{3DD97C56-4BA1-0B4B-B070-5DD1DEEABEAE}" srcOrd="2" destOrd="0" presId="urn:microsoft.com/office/officeart/2016/7/layout/RepeatingBendingProcessNew"/>
    <dgm:cxn modelId="{4C2C6709-7813-2C49-AB5E-16EE539F2F6C}" type="presParOf" srcId="{DE9336F5-2A15-6F47-B63F-B3D895AE489A}" destId="{723CEA6B-6EE8-9B42-90C2-B998F89790E3}" srcOrd="3" destOrd="0" presId="urn:microsoft.com/office/officeart/2016/7/layout/RepeatingBendingProcessNew"/>
    <dgm:cxn modelId="{69ABFE85-EF7E-2B46-9556-69C9BA4AF093}" type="presParOf" srcId="{723CEA6B-6EE8-9B42-90C2-B998F89790E3}" destId="{16960A39-E4C4-A54D-813E-739BC368694E}" srcOrd="0" destOrd="0" presId="urn:microsoft.com/office/officeart/2016/7/layout/RepeatingBendingProcessNew"/>
    <dgm:cxn modelId="{A835D7E6-76F9-E544-BE67-99FB2BA72865}" type="presParOf" srcId="{DE9336F5-2A15-6F47-B63F-B3D895AE489A}" destId="{71BE45AB-F2B4-B34A-B464-2185F7BDAE63}" srcOrd="4" destOrd="0" presId="urn:microsoft.com/office/officeart/2016/7/layout/RepeatingBendingProcessNew"/>
    <dgm:cxn modelId="{1A1EDB9A-12B0-BD48-9C79-5647BEA548FA}" type="presParOf" srcId="{DE9336F5-2A15-6F47-B63F-B3D895AE489A}" destId="{B9D344F3-C837-304C-96C1-56E286392F4B}" srcOrd="5" destOrd="0" presId="urn:microsoft.com/office/officeart/2016/7/layout/RepeatingBendingProcessNew"/>
    <dgm:cxn modelId="{41145425-06D5-444A-BC8F-ECD68AC142EA}" type="presParOf" srcId="{B9D344F3-C837-304C-96C1-56E286392F4B}" destId="{46B53042-9C12-4842-ACD7-896087CC0E33}" srcOrd="0" destOrd="0" presId="urn:microsoft.com/office/officeart/2016/7/layout/RepeatingBendingProcessNew"/>
    <dgm:cxn modelId="{F8E1056D-B889-3046-BB02-317A9477FCBB}" type="presParOf" srcId="{DE9336F5-2A15-6F47-B63F-B3D895AE489A}" destId="{9CF76895-E879-5447-B8EC-EBC200A3ECE8}" srcOrd="6" destOrd="0" presId="urn:microsoft.com/office/officeart/2016/7/layout/RepeatingBendingProcessNew"/>
    <dgm:cxn modelId="{B80BD6A5-AD38-7840-92E3-0C4EF1DBAA42}" type="presParOf" srcId="{DE9336F5-2A15-6F47-B63F-B3D895AE489A}" destId="{471AF423-D22B-394B-8643-043129AC48D1}" srcOrd="7" destOrd="0" presId="urn:microsoft.com/office/officeart/2016/7/layout/RepeatingBendingProcessNew"/>
    <dgm:cxn modelId="{261DC384-E424-9345-A6F5-BA16800E2469}" type="presParOf" srcId="{471AF423-D22B-394B-8643-043129AC48D1}" destId="{C688A0BA-A7DA-4444-8342-C95ED904DAF4}" srcOrd="0" destOrd="0" presId="urn:microsoft.com/office/officeart/2016/7/layout/RepeatingBendingProcessNew"/>
    <dgm:cxn modelId="{E05F5A07-FC5E-1D4D-B187-9B42B776AF92}" type="presParOf" srcId="{DE9336F5-2A15-6F47-B63F-B3D895AE489A}" destId="{4F1FD3B4-1EC8-1D4C-AB76-7C8E166EFD6C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473E80-95D7-48B6-97CA-C3842215B1D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ED082F1-BBD7-40F3-9401-01BC6EC3B8CB}">
      <dgm:prSet/>
      <dgm:spPr/>
      <dgm:t>
        <a:bodyPr/>
        <a:lstStyle/>
        <a:p>
          <a:r>
            <a:rPr lang="en-GB" b="1"/>
            <a:t>Strengths</a:t>
          </a:r>
          <a:endParaRPr lang="en-US"/>
        </a:p>
      </dgm:t>
    </dgm:pt>
    <dgm:pt modelId="{1DAE7DA0-4A7C-4875-98C1-80621C65EEC5}" type="parTrans" cxnId="{B4F27706-5D35-4974-8D33-61201AE1CC09}">
      <dgm:prSet/>
      <dgm:spPr/>
      <dgm:t>
        <a:bodyPr/>
        <a:lstStyle/>
        <a:p>
          <a:endParaRPr lang="en-US"/>
        </a:p>
      </dgm:t>
    </dgm:pt>
    <dgm:pt modelId="{CCBE2FB8-A157-4344-BE0B-680AD0A41D77}" type="sibTrans" cxnId="{B4F27706-5D35-4974-8D33-61201AE1CC09}">
      <dgm:prSet/>
      <dgm:spPr/>
      <dgm:t>
        <a:bodyPr/>
        <a:lstStyle/>
        <a:p>
          <a:endParaRPr lang="en-US"/>
        </a:p>
      </dgm:t>
    </dgm:pt>
    <dgm:pt modelId="{9E7089D0-4470-45AB-BB6B-583294B0F056}">
      <dgm:prSet/>
      <dgm:spPr/>
      <dgm:t>
        <a:bodyPr/>
        <a:lstStyle/>
        <a:p>
          <a:r>
            <a:rPr lang="en-GB" b="1"/>
            <a:t>Eco-friendly brand concept</a:t>
          </a:r>
          <a:endParaRPr lang="en-US"/>
        </a:p>
      </dgm:t>
    </dgm:pt>
    <dgm:pt modelId="{008929CA-83A2-43AA-8C8D-8374087F14D2}" type="parTrans" cxnId="{8AE5D5AC-A598-4E0C-9EB1-9444B28FD9FB}">
      <dgm:prSet/>
      <dgm:spPr/>
      <dgm:t>
        <a:bodyPr/>
        <a:lstStyle/>
        <a:p>
          <a:endParaRPr lang="en-US"/>
        </a:p>
      </dgm:t>
    </dgm:pt>
    <dgm:pt modelId="{2560191E-BEB1-411D-AD17-FBF29CD2849A}" type="sibTrans" cxnId="{8AE5D5AC-A598-4E0C-9EB1-9444B28FD9FB}">
      <dgm:prSet/>
      <dgm:spPr/>
      <dgm:t>
        <a:bodyPr/>
        <a:lstStyle/>
        <a:p>
          <a:endParaRPr lang="en-US"/>
        </a:p>
      </dgm:t>
    </dgm:pt>
    <dgm:pt modelId="{9266483A-6A68-42EB-9E92-0ABBC3B6AA1F}">
      <dgm:prSet/>
      <dgm:spPr/>
      <dgm:t>
        <a:bodyPr/>
        <a:lstStyle/>
        <a:p>
          <a:r>
            <a:rPr lang="en-GB" b="1"/>
            <a:t>High-quality organic coffee</a:t>
          </a:r>
          <a:endParaRPr lang="en-US"/>
        </a:p>
      </dgm:t>
    </dgm:pt>
    <dgm:pt modelId="{00F4813F-8F09-4F16-88C7-B496B29BA058}" type="parTrans" cxnId="{E868AD5E-6518-4D58-8E91-2C4DC3002711}">
      <dgm:prSet/>
      <dgm:spPr/>
      <dgm:t>
        <a:bodyPr/>
        <a:lstStyle/>
        <a:p>
          <a:endParaRPr lang="en-US"/>
        </a:p>
      </dgm:t>
    </dgm:pt>
    <dgm:pt modelId="{6DDF27A4-B3FD-4501-9153-9E8F3EEAD05F}" type="sibTrans" cxnId="{E868AD5E-6518-4D58-8E91-2C4DC3002711}">
      <dgm:prSet/>
      <dgm:spPr/>
      <dgm:t>
        <a:bodyPr/>
        <a:lstStyle/>
        <a:p>
          <a:endParaRPr lang="en-US"/>
        </a:p>
      </dgm:t>
    </dgm:pt>
    <dgm:pt modelId="{39BF70B6-56F6-46CC-89CC-8753A2837EF5}">
      <dgm:prSet/>
      <dgm:spPr/>
      <dgm:t>
        <a:bodyPr/>
        <a:lstStyle/>
        <a:p>
          <a:r>
            <a:rPr lang="en-GB" b="1"/>
            <a:t>Growing demand for sustainable businesses</a:t>
          </a:r>
          <a:endParaRPr lang="en-US"/>
        </a:p>
      </dgm:t>
    </dgm:pt>
    <dgm:pt modelId="{5D72496D-F1B3-4280-A9C0-E49718D02C59}" type="parTrans" cxnId="{74138F30-3CC0-48A1-BA92-5EB965FAFDEE}">
      <dgm:prSet/>
      <dgm:spPr/>
      <dgm:t>
        <a:bodyPr/>
        <a:lstStyle/>
        <a:p>
          <a:endParaRPr lang="en-US"/>
        </a:p>
      </dgm:t>
    </dgm:pt>
    <dgm:pt modelId="{35EA5494-0B87-4322-B521-C4FEB6964390}" type="sibTrans" cxnId="{74138F30-3CC0-48A1-BA92-5EB965FAFDEE}">
      <dgm:prSet/>
      <dgm:spPr/>
      <dgm:t>
        <a:bodyPr/>
        <a:lstStyle/>
        <a:p>
          <a:endParaRPr lang="en-US"/>
        </a:p>
      </dgm:t>
    </dgm:pt>
    <dgm:pt modelId="{62F71366-C33C-4ACA-8E5F-FC98AB670F54}">
      <dgm:prSet/>
      <dgm:spPr/>
      <dgm:t>
        <a:bodyPr/>
        <a:lstStyle/>
        <a:p>
          <a:r>
            <a:rPr lang="en-GB" b="1" dirty="0"/>
            <a:t>Weaknesses</a:t>
          </a:r>
          <a:endParaRPr lang="en-US" dirty="0"/>
        </a:p>
      </dgm:t>
    </dgm:pt>
    <dgm:pt modelId="{C14FA6BE-0173-4127-BB50-62C6AD6624F1}" type="parTrans" cxnId="{42B1B086-2BB3-41D5-895B-F21225729B44}">
      <dgm:prSet/>
      <dgm:spPr/>
      <dgm:t>
        <a:bodyPr/>
        <a:lstStyle/>
        <a:p>
          <a:endParaRPr lang="en-US"/>
        </a:p>
      </dgm:t>
    </dgm:pt>
    <dgm:pt modelId="{523BA0E9-2DC5-4403-9C1B-63318EA001BB}" type="sibTrans" cxnId="{42B1B086-2BB3-41D5-895B-F21225729B44}">
      <dgm:prSet/>
      <dgm:spPr/>
      <dgm:t>
        <a:bodyPr/>
        <a:lstStyle/>
        <a:p>
          <a:endParaRPr lang="en-US"/>
        </a:p>
      </dgm:t>
    </dgm:pt>
    <dgm:pt modelId="{C2604446-E524-455A-9ADF-34A5F59D7136}">
      <dgm:prSet/>
      <dgm:spPr/>
      <dgm:t>
        <a:bodyPr/>
        <a:lstStyle/>
        <a:p>
          <a:r>
            <a:rPr lang="en-GB" b="1"/>
            <a:t>New brand with limited recognition</a:t>
          </a:r>
          <a:endParaRPr lang="en-US"/>
        </a:p>
      </dgm:t>
    </dgm:pt>
    <dgm:pt modelId="{14E99D64-C131-4042-A8B2-94E2976B9B6B}" type="parTrans" cxnId="{E62BCBF1-00D2-40BF-BC66-877937CD25ED}">
      <dgm:prSet/>
      <dgm:spPr/>
      <dgm:t>
        <a:bodyPr/>
        <a:lstStyle/>
        <a:p>
          <a:endParaRPr lang="en-US"/>
        </a:p>
      </dgm:t>
    </dgm:pt>
    <dgm:pt modelId="{5EEAAB3D-8BDB-4555-9F31-BC171D7C1751}" type="sibTrans" cxnId="{E62BCBF1-00D2-40BF-BC66-877937CD25ED}">
      <dgm:prSet/>
      <dgm:spPr/>
      <dgm:t>
        <a:bodyPr/>
        <a:lstStyle/>
        <a:p>
          <a:endParaRPr lang="en-US"/>
        </a:p>
      </dgm:t>
    </dgm:pt>
    <dgm:pt modelId="{60D68945-F434-4C77-9858-A6549D57A329}">
      <dgm:prSet/>
      <dgm:spPr/>
      <dgm:t>
        <a:bodyPr/>
        <a:lstStyle/>
        <a:p>
          <a:r>
            <a:rPr lang="en-GB" b="1"/>
            <a:t>Higher costs for organic products</a:t>
          </a:r>
          <a:endParaRPr lang="en-US"/>
        </a:p>
      </dgm:t>
    </dgm:pt>
    <dgm:pt modelId="{C9BA99FC-EF9C-43F1-9BE5-29545CAE6173}" type="parTrans" cxnId="{342BD4EA-903C-4005-8837-86DD4E878571}">
      <dgm:prSet/>
      <dgm:spPr/>
      <dgm:t>
        <a:bodyPr/>
        <a:lstStyle/>
        <a:p>
          <a:endParaRPr lang="en-US"/>
        </a:p>
      </dgm:t>
    </dgm:pt>
    <dgm:pt modelId="{96474BB4-7C9E-456F-9649-7FF7181CAD1C}" type="sibTrans" cxnId="{342BD4EA-903C-4005-8837-86DD4E878571}">
      <dgm:prSet/>
      <dgm:spPr/>
      <dgm:t>
        <a:bodyPr/>
        <a:lstStyle/>
        <a:p>
          <a:endParaRPr lang="en-US"/>
        </a:p>
      </dgm:t>
    </dgm:pt>
    <dgm:pt modelId="{3D19D964-3E03-4F19-BF7D-4E03E83DC438}">
      <dgm:prSet/>
      <dgm:spPr/>
      <dgm:t>
        <a:bodyPr/>
        <a:lstStyle/>
        <a:p>
          <a:r>
            <a:rPr lang="en-GB" b="1"/>
            <a:t>Opportunities</a:t>
          </a:r>
          <a:endParaRPr lang="en-US"/>
        </a:p>
      </dgm:t>
    </dgm:pt>
    <dgm:pt modelId="{0A9CCA0B-4772-4CBA-A8AB-1404A6999D87}" type="parTrans" cxnId="{F5DBEC88-BBC5-486C-881C-152AF4E7A3E3}">
      <dgm:prSet/>
      <dgm:spPr/>
      <dgm:t>
        <a:bodyPr/>
        <a:lstStyle/>
        <a:p>
          <a:endParaRPr lang="en-US"/>
        </a:p>
      </dgm:t>
    </dgm:pt>
    <dgm:pt modelId="{DF7DA17D-D425-439D-BE8B-FEF6F2FC1C7A}" type="sibTrans" cxnId="{F5DBEC88-BBC5-486C-881C-152AF4E7A3E3}">
      <dgm:prSet/>
      <dgm:spPr/>
      <dgm:t>
        <a:bodyPr/>
        <a:lstStyle/>
        <a:p>
          <a:endParaRPr lang="en-US"/>
        </a:p>
      </dgm:t>
    </dgm:pt>
    <dgm:pt modelId="{45A979E3-4614-40CC-8617-F663C252DD08}">
      <dgm:prSet/>
      <dgm:spPr/>
      <dgm:t>
        <a:bodyPr/>
        <a:lstStyle/>
        <a:p>
          <a:r>
            <a:rPr lang="en-GB" b="1"/>
            <a:t>Increasing consumer interest in sustainability</a:t>
          </a:r>
          <a:endParaRPr lang="en-US"/>
        </a:p>
      </dgm:t>
    </dgm:pt>
    <dgm:pt modelId="{D2AE4ACC-CB13-4014-8D0F-A170A47676C3}" type="parTrans" cxnId="{B98C748C-D9CD-4FAE-8DDD-52DE8CC52512}">
      <dgm:prSet/>
      <dgm:spPr/>
      <dgm:t>
        <a:bodyPr/>
        <a:lstStyle/>
        <a:p>
          <a:endParaRPr lang="en-US"/>
        </a:p>
      </dgm:t>
    </dgm:pt>
    <dgm:pt modelId="{7B26B611-E68D-403D-A1F9-83ABDBF89750}" type="sibTrans" cxnId="{B98C748C-D9CD-4FAE-8DDD-52DE8CC52512}">
      <dgm:prSet/>
      <dgm:spPr/>
      <dgm:t>
        <a:bodyPr/>
        <a:lstStyle/>
        <a:p>
          <a:endParaRPr lang="en-US"/>
        </a:p>
      </dgm:t>
    </dgm:pt>
    <dgm:pt modelId="{70672B82-1EE7-4498-AD74-1E07849A0C3D}">
      <dgm:prSet/>
      <dgm:spPr/>
      <dgm:t>
        <a:bodyPr/>
        <a:lstStyle/>
        <a:p>
          <a:r>
            <a:rPr lang="en-GB" b="1"/>
            <a:t>Growth of coffee culture among young professionals</a:t>
          </a:r>
          <a:endParaRPr lang="en-US"/>
        </a:p>
      </dgm:t>
    </dgm:pt>
    <dgm:pt modelId="{4D2D614A-6FC1-4CFF-B1CD-775F8FB6D9A3}" type="parTrans" cxnId="{DD5C4B7E-C04F-4EFC-8B5E-BD10B8929D19}">
      <dgm:prSet/>
      <dgm:spPr/>
      <dgm:t>
        <a:bodyPr/>
        <a:lstStyle/>
        <a:p>
          <a:endParaRPr lang="en-US"/>
        </a:p>
      </dgm:t>
    </dgm:pt>
    <dgm:pt modelId="{085BEFA1-E57C-45E3-9A20-2060C4A75AE9}" type="sibTrans" cxnId="{DD5C4B7E-C04F-4EFC-8B5E-BD10B8929D19}">
      <dgm:prSet/>
      <dgm:spPr/>
      <dgm:t>
        <a:bodyPr/>
        <a:lstStyle/>
        <a:p>
          <a:endParaRPr lang="en-US"/>
        </a:p>
      </dgm:t>
    </dgm:pt>
    <dgm:pt modelId="{E3A98A4D-AFB3-48B5-91C2-C4ABCB51EDC2}">
      <dgm:prSet/>
      <dgm:spPr/>
      <dgm:t>
        <a:bodyPr/>
        <a:lstStyle/>
        <a:p>
          <a:r>
            <a:rPr lang="en-GB" b="1"/>
            <a:t>Threats</a:t>
          </a:r>
          <a:endParaRPr lang="en-US"/>
        </a:p>
      </dgm:t>
    </dgm:pt>
    <dgm:pt modelId="{BD14D647-7E56-4F7B-919D-DEA825A88DB8}" type="parTrans" cxnId="{81A36A90-A6C2-4897-82C4-33D9ACC6A0B9}">
      <dgm:prSet/>
      <dgm:spPr/>
      <dgm:t>
        <a:bodyPr/>
        <a:lstStyle/>
        <a:p>
          <a:endParaRPr lang="en-US"/>
        </a:p>
      </dgm:t>
    </dgm:pt>
    <dgm:pt modelId="{6A01DE4E-00E5-4CEC-BCA4-51524EA95E7C}" type="sibTrans" cxnId="{81A36A90-A6C2-4897-82C4-33D9ACC6A0B9}">
      <dgm:prSet/>
      <dgm:spPr/>
      <dgm:t>
        <a:bodyPr/>
        <a:lstStyle/>
        <a:p>
          <a:endParaRPr lang="en-US"/>
        </a:p>
      </dgm:t>
    </dgm:pt>
    <dgm:pt modelId="{4081D518-74D9-406B-BDF0-7F853960F09C}">
      <dgm:prSet/>
      <dgm:spPr/>
      <dgm:t>
        <a:bodyPr/>
        <a:lstStyle/>
        <a:p>
          <a:r>
            <a:rPr lang="en-GB" b="1"/>
            <a:t>Competition from major chains like</a:t>
          </a:r>
          <a:br>
            <a:rPr lang="en-GB" b="1"/>
          </a:br>
          <a:r>
            <a:rPr lang="en-GB" b="1"/>
            <a:t>Starbucks and</a:t>
          </a:r>
          <a:br>
            <a:rPr lang="en-GB" b="1"/>
          </a:br>
          <a:r>
            <a:rPr lang="en-GB" b="1"/>
            <a:t>Costa Coffee</a:t>
          </a:r>
          <a:endParaRPr lang="en-US"/>
        </a:p>
      </dgm:t>
    </dgm:pt>
    <dgm:pt modelId="{BAB580D2-656B-4434-8200-EC54529FE079}" type="parTrans" cxnId="{E95E93D5-1543-49AE-BC48-880B3694E42E}">
      <dgm:prSet/>
      <dgm:spPr/>
      <dgm:t>
        <a:bodyPr/>
        <a:lstStyle/>
        <a:p>
          <a:endParaRPr lang="en-US"/>
        </a:p>
      </dgm:t>
    </dgm:pt>
    <dgm:pt modelId="{095572EA-BEDC-4F96-91EC-5AB2B52B79D6}" type="sibTrans" cxnId="{E95E93D5-1543-49AE-BC48-880B3694E42E}">
      <dgm:prSet/>
      <dgm:spPr/>
      <dgm:t>
        <a:bodyPr/>
        <a:lstStyle/>
        <a:p>
          <a:endParaRPr lang="en-US"/>
        </a:p>
      </dgm:t>
    </dgm:pt>
    <dgm:pt modelId="{2D9B546B-885C-F842-9AEC-7D5E8F8C522B}" type="pres">
      <dgm:prSet presAssocID="{33473E80-95D7-48B6-97CA-C3842215B1D1}" presName="diagram" presStyleCnt="0">
        <dgm:presLayoutVars>
          <dgm:dir/>
          <dgm:resizeHandles val="exact"/>
        </dgm:presLayoutVars>
      </dgm:prSet>
      <dgm:spPr/>
    </dgm:pt>
    <dgm:pt modelId="{F884E994-5D4B-164E-ADD1-4C620BA6455E}" type="pres">
      <dgm:prSet presAssocID="{6ED082F1-BBD7-40F3-9401-01BC6EC3B8CB}" presName="node" presStyleLbl="node1" presStyleIdx="0" presStyleCnt="4">
        <dgm:presLayoutVars>
          <dgm:bulletEnabled val="1"/>
        </dgm:presLayoutVars>
      </dgm:prSet>
      <dgm:spPr/>
    </dgm:pt>
    <dgm:pt modelId="{0695374A-B867-5E47-AC0F-F68FEE54E36E}" type="pres">
      <dgm:prSet presAssocID="{CCBE2FB8-A157-4344-BE0B-680AD0A41D77}" presName="sibTrans" presStyleCnt="0"/>
      <dgm:spPr/>
    </dgm:pt>
    <dgm:pt modelId="{AA072448-3351-D440-B0B1-6EB1EFAB2E88}" type="pres">
      <dgm:prSet presAssocID="{62F71366-C33C-4ACA-8E5F-FC98AB670F54}" presName="node" presStyleLbl="node1" presStyleIdx="1" presStyleCnt="4">
        <dgm:presLayoutVars>
          <dgm:bulletEnabled val="1"/>
        </dgm:presLayoutVars>
      </dgm:prSet>
      <dgm:spPr/>
    </dgm:pt>
    <dgm:pt modelId="{A793DB03-9726-B244-873E-052745766BAB}" type="pres">
      <dgm:prSet presAssocID="{523BA0E9-2DC5-4403-9C1B-63318EA001BB}" presName="sibTrans" presStyleCnt="0"/>
      <dgm:spPr/>
    </dgm:pt>
    <dgm:pt modelId="{5D84543C-F294-B34F-BE1C-07A70C5B9511}" type="pres">
      <dgm:prSet presAssocID="{3D19D964-3E03-4F19-BF7D-4E03E83DC438}" presName="node" presStyleLbl="node1" presStyleIdx="2" presStyleCnt="4">
        <dgm:presLayoutVars>
          <dgm:bulletEnabled val="1"/>
        </dgm:presLayoutVars>
      </dgm:prSet>
      <dgm:spPr/>
    </dgm:pt>
    <dgm:pt modelId="{65584C39-F680-7747-9BD4-9E8E52D5E769}" type="pres">
      <dgm:prSet presAssocID="{DF7DA17D-D425-439D-BE8B-FEF6F2FC1C7A}" presName="sibTrans" presStyleCnt="0"/>
      <dgm:spPr/>
    </dgm:pt>
    <dgm:pt modelId="{E62F70E5-442E-C342-A053-7B6F6BDA9D07}" type="pres">
      <dgm:prSet presAssocID="{E3A98A4D-AFB3-48B5-91C2-C4ABCB51EDC2}" presName="node" presStyleLbl="node1" presStyleIdx="3" presStyleCnt="4">
        <dgm:presLayoutVars>
          <dgm:bulletEnabled val="1"/>
        </dgm:presLayoutVars>
      </dgm:prSet>
      <dgm:spPr/>
    </dgm:pt>
  </dgm:ptLst>
  <dgm:cxnLst>
    <dgm:cxn modelId="{B4F27706-5D35-4974-8D33-61201AE1CC09}" srcId="{33473E80-95D7-48B6-97CA-C3842215B1D1}" destId="{6ED082F1-BBD7-40F3-9401-01BC6EC3B8CB}" srcOrd="0" destOrd="0" parTransId="{1DAE7DA0-4A7C-4875-98C1-80621C65EEC5}" sibTransId="{CCBE2FB8-A157-4344-BE0B-680AD0A41D77}"/>
    <dgm:cxn modelId="{5E10F917-CE6C-994E-AFCB-9FBC282C372A}" type="presOf" srcId="{60D68945-F434-4C77-9858-A6549D57A329}" destId="{AA072448-3351-D440-B0B1-6EB1EFAB2E88}" srcOrd="0" destOrd="2" presId="urn:microsoft.com/office/officeart/2005/8/layout/default"/>
    <dgm:cxn modelId="{DBBB7219-809E-D04F-9578-9310F6FACD39}" type="presOf" srcId="{4081D518-74D9-406B-BDF0-7F853960F09C}" destId="{E62F70E5-442E-C342-A053-7B6F6BDA9D07}" srcOrd="0" destOrd="1" presId="urn:microsoft.com/office/officeart/2005/8/layout/default"/>
    <dgm:cxn modelId="{A287032E-E55A-6845-B5B7-E78E3D19819E}" type="presOf" srcId="{45A979E3-4614-40CC-8617-F663C252DD08}" destId="{5D84543C-F294-B34F-BE1C-07A70C5B9511}" srcOrd="0" destOrd="1" presId="urn:microsoft.com/office/officeart/2005/8/layout/default"/>
    <dgm:cxn modelId="{3EF90A2F-CA61-DD42-9576-D5CAECB56FD5}" type="presOf" srcId="{9266483A-6A68-42EB-9E92-0ABBC3B6AA1F}" destId="{F884E994-5D4B-164E-ADD1-4C620BA6455E}" srcOrd="0" destOrd="2" presId="urn:microsoft.com/office/officeart/2005/8/layout/default"/>
    <dgm:cxn modelId="{74138F30-3CC0-48A1-BA92-5EB965FAFDEE}" srcId="{6ED082F1-BBD7-40F3-9401-01BC6EC3B8CB}" destId="{39BF70B6-56F6-46CC-89CC-8753A2837EF5}" srcOrd="2" destOrd="0" parTransId="{5D72496D-F1B3-4280-A9C0-E49718D02C59}" sibTransId="{35EA5494-0B87-4322-B521-C4FEB6964390}"/>
    <dgm:cxn modelId="{18C7EA3D-D8FC-B34F-9C60-42AEE7EE89BA}" type="presOf" srcId="{62F71366-C33C-4ACA-8E5F-FC98AB670F54}" destId="{AA072448-3351-D440-B0B1-6EB1EFAB2E88}" srcOrd="0" destOrd="0" presId="urn:microsoft.com/office/officeart/2005/8/layout/default"/>
    <dgm:cxn modelId="{53393457-7F64-884F-8BA2-882EE2A3A39F}" type="presOf" srcId="{33473E80-95D7-48B6-97CA-C3842215B1D1}" destId="{2D9B546B-885C-F842-9AEC-7D5E8F8C522B}" srcOrd="0" destOrd="0" presId="urn:microsoft.com/office/officeart/2005/8/layout/default"/>
    <dgm:cxn modelId="{E868AD5E-6518-4D58-8E91-2C4DC3002711}" srcId="{6ED082F1-BBD7-40F3-9401-01BC6EC3B8CB}" destId="{9266483A-6A68-42EB-9E92-0ABBC3B6AA1F}" srcOrd="1" destOrd="0" parTransId="{00F4813F-8F09-4F16-88C7-B496B29BA058}" sibTransId="{6DDF27A4-B3FD-4501-9153-9E8F3EEAD05F}"/>
    <dgm:cxn modelId="{D3497E68-DBC9-694F-BF89-2FDE4024AC91}" type="presOf" srcId="{39BF70B6-56F6-46CC-89CC-8753A2837EF5}" destId="{F884E994-5D4B-164E-ADD1-4C620BA6455E}" srcOrd="0" destOrd="3" presId="urn:microsoft.com/office/officeart/2005/8/layout/default"/>
    <dgm:cxn modelId="{3C6A5C76-48E4-584F-9ED3-4AA209319837}" type="presOf" srcId="{C2604446-E524-455A-9ADF-34A5F59D7136}" destId="{AA072448-3351-D440-B0B1-6EB1EFAB2E88}" srcOrd="0" destOrd="1" presId="urn:microsoft.com/office/officeart/2005/8/layout/default"/>
    <dgm:cxn modelId="{DD5C4B7E-C04F-4EFC-8B5E-BD10B8929D19}" srcId="{3D19D964-3E03-4F19-BF7D-4E03E83DC438}" destId="{70672B82-1EE7-4498-AD74-1E07849A0C3D}" srcOrd="1" destOrd="0" parTransId="{4D2D614A-6FC1-4CFF-B1CD-775F8FB6D9A3}" sibTransId="{085BEFA1-E57C-45E3-9A20-2060C4A75AE9}"/>
    <dgm:cxn modelId="{42B1B086-2BB3-41D5-895B-F21225729B44}" srcId="{33473E80-95D7-48B6-97CA-C3842215B1D1}" destId="{62F71366-C33C-4ACA-8E5F-FC98AB670F54}" srcOrd="1" destOrd="0" parTransId="{C14FA6BE-0173-4127-BB50-62C6AD6624F1}" sibTransId="{523BA0E9-2DC5-4403-9C1B-63318EA001BB}"/>
    <dgm:cxn modelId="{F5DBEC88-BBC5-486C-881C-152AF4E7A3E3}" srcId="{33473E80-95D7-48B6-97CA-C3842215B1D1}" destId="{3D19D964-3E03-4F19-BF7D-4E03E83DC438}" srcOrd="2" destOrd="0" parTransId="{0A9CCA0B-4772-4CBA-A8AB-1404A6999D87}" sibTransId="{DF7DA17D-D425-439D-BE8B-FEF6F2FC1C7A}"/>
    <dgm:cxn modelId="{B98C748C-D9CD-4FAE-8DDD-52DE8CC52512}" srcId="{3D19D964-3E03-4F19-BF7D-4E03E83DC438}" destId="{45A979E3-4614-40CC-8617-F663C252DD08}" srcOrd="0" destOrd="0" parTransId="{D2AE4ACC-CB13-4014-8D0F-A170A47676C3}" sibTransId="{7B26B611-E68D-403D-A1F9-83ABDBF89750}"/>
    <dgm:cxn modelId="{81A36A90-A6C2-4897-82C4-33D9ACC6A0B9}" srcId="{33473E80-95D7-48B6-97CA-C3842215B1D1}" destId="{E3A98A4D-AFB3-48B5-91C2-C4ABCB51EDC2}" srcOrd="3" destOrd="0" parTransId="{BD14D647-7E56-4F7B-919D-DEA825A88DB8}" sibTransId="{6A01DE4E-00E5-4CEC-BCA4-51524EA95E7C}"/>
    <dgm:cxn modelId="{8AE5D5AC-A598-4E0C-9EB1-9444B28FD9FB}" srcId="{6ED082F1-BBD7-40F3-9401-01BC6EC3B8CB}" destId="{9E7089D0-4470-45AB-BB6B-583294B0F056}" srcOrd="0" destOrd="0" parTransId="{008929CA-83A2-43AA-8C8D-8374087F14D2}" sibTransId="{2560191E-BEB1-411D-AD17-FBF29CD2849A}"/>
    <dgm:cxn modelId="{435676B4-AA09-644C-A593-875DA8F7F050}" type="presOf" srcId="{E3A98A4D-AFB3-48B5-91C2-C4ABCB51EDC2}" destId="{E62F70E5-442E-C342-A053-7B6F6BDA9D07}" srcOrd="0" destOrd="0" presId="urn:microsoft.com/office/officeart/2005/8/layout/default"/>
    <dgm:cxn modelId="{C3133ECB-12BA-4A40-8241-79A3F701551C}" type="presOf" srcId="{70672B82-1EE7-4498-AD74-1E07849A0C3D}" destId="{5D84543C-F294-B34F-BE1C-07A70C5B9511}" srcOrd="0" destOrd="2" presId="urn:microsoft.com/office/officeart/2005/8/layout/default"/>
    <dgm:cxn modelId="{AFE42ACD-559C-B142-8847-7D2F737508AA}" type="presOf" srcId="{6ED082F1-BBD7-40F3-9401-01BC6EC3B8CB}" destId="{F884E994-5D4B-164E-ADD1-4C620BA6455E}" srcOrd="0" destOrd="0" presId="urn:microsoft.com/office/officeart/2005/8/layout/default"/>
    <dgm:cxn modelId="{E95E93D5-1543-49AE-BC48-880B3694E42E}" srcId="{E3A98A4D-AFB3-48B5-91C2-C4ABCB51EDC2}" destId="{4081D518-74D9-406B-BDF0-7F853960F09C}" srcOrd="0" destOrd="0" parTransId="{BAB580D2-656B-4434-8200-EC54529FE079}" sibTransId="{095572EA-BEDC-4F96-91EC-5AB2B52B79D6}"/>
    <dgm:cxn modelId="{8EEDEDE1-23B0-C44B-87F7-B6D1F99E11F6}" type="presOf" srcId="{3D19D964-3E03-4F19-BF7D-4E03E83DC438}" destId="{5D84543C-F294-B34F-BE1C-07A70C5B9511}" srcOrd="0" destOrd="0" presId="urn:microsoft.com/office/officeart/2005/8/layout/default"/>
    <dgm:cxn modelId="{342BD4EA-903C-4005-8837-86DD4E878571}" srcId="{62F71366-C33C-4ACA-8E5F-FC98AB670F54}" destId="{60D68945-F434-4C77-9858-A6549D57A329}" srcOrd="1" destOrd="0" parTransId="{C9BA99FC-EF9C-43F1-9BE5-29545CAE6173}" sibTransId="{96474BB4-7C9E-456F-9649-7FF7181CAD1C}"/>
    <dgm:cxn modelId="{E62BCBF1-00D2-40BF-BC66-877937CD25ED}" srcId="{62F71366-C33C-4ACA-8E5F-FC98AB670F54}" destId="{C2604446-E524-455A-9ADF-34A5F59D7136}" srcOrd="0" destOrd="0" parTransId="{14E99D64-C131-4042-A8B2-94E2976B9B6B}" sibTransId="{5EEAAB3D-8BDB-4555-9F31-BC171D7C1751}"/>
    <dgm:cxn modelId="{B9B8F3FA-DBC5-4945-ADD7-5E4E34BA2DF5}" type="presOf" srcId="{9E7089D0-4470-45AB-BB6B-583294B0F056}" destId="{F884E994-5D4B-164E-ADD1-4C620BA6455E}" srcOrd="0" destOrd="1" presId="urn:microsoft.com/office/officeart/2005/8/layout/default"/>
    <dgm:cxn modelId="{4F693B41-E601-C341-81FE-25F7684FB02C}" type="presParOf" srcId="{2D9B546B-885C-F842-9AEC-7D5E8F8C522B}" destId="{F884E994-5D4B-164E-ADD1-4C620BA6455E}" srcOrd="0" destOrd="0" presId="urn:microsoft.com/office/officeart/2005/8/layout/default"/>
    <dgm:cxn modelId="{83C1D0CD-7718-1C46-A061-0303710752B1}" type="presParOf" srcId="{2D9B546B-885C-F842-9AEC-7D5E8F8C522B}" destId="{0695374A-B867-5E47-AC0F-F68FEE54E36E}" srcOrd="1" destOrd="0" presId="urn:microsoft.com/office/officeart/2005/8/layout/default"/>
    <dgm:cxn modelId="{32F4A845-F00B-FA4C-ABFF-E69A3C8ACACC}" type="presParOf" srcId="{2D9B546B-885C-F842-9AEC-7D5E8F8C522B}" destId="{AA072448-3351-D440-B0B1-6EB1EFAB2E88}" srcOrd="2" destOrd="0" presId="urn:microsoft.com/office/officeart/2005/8/layout/default"/>
    <dgm:cxn modelId="{D314A500-C59B-614F-9982-BA3D8B515411}" type="presParOf" srcId="{2D9B546B-885C-F842-9AEC-7D5E8F8C522B}" destId="{A793DB03-9726-B244-873E-052745766BAB}" srcOrd="3" destOrd="0" presId="urn:microsoft.com/office/officeart/2005/8/layout/default"/>
    <dgm:cxn modelId="{0BADB71D-835F-2847-A4BB-BF731B9A0DF1}" type="presParOf" srcId="{2D9B546B-885C-F842-9AEC-7D5E8F8C522B}" destId="{5D84543C-F294-B34F-BE1C-07A70C5B9511}" srcOrd="4" destOrd="0" presId="urn:microsoft.com/office/officeart/2005/8/layout/default"/>
    <dgm:cxn modelId="{BFD94014-90BB-D946-B02F-33DC98BDC2E3}" type="presParOf" srcId="{2D9B546B-885C-F842-9AEC-7D5E8F8C522B}" destId="{65584C39-F680-7747-9BD4-9E8E52D5E769}" srcOrd="5" destOrd="0" presId="urn:microsoft.com/office/officeart/2005/8/layout/default"/>
    <dgm:cxn modelId="{773897CF-26B3-2A43-B8C2-7AF5856FDF9C}" type="presParOf" srcId="{2D9B546B-885C-F842-9AEC-7D5E8F8C522B}" destId="{E62F70E5-442E-C342-A053-7B6F6BDA9D0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4A8282-FB7A-9640-B5EC-860958515D1F}">
      <dsp:nvSpPr>
        <dsp:cNvPr id="0" name=""/>
        <dsp:cNvSpPr/>
      </dsp:nvSpPr>
      <dsp:spPr>
        <a:xfrm>
          <a:off x="2633" y="469205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 dirty="0">
              <a:latin typeface="Arial" panose="020B0604020202020204" pitchFamily="34" charset="0"/>
              <a:cs typeface="Arial" panose="020B0604020202020204" pitchFamily="34" charset="0"/>
            </a:rPr>
            <a:t>1. Business Proposition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33" y="469205"/>
        <a:ext cx="2088869" cy="1253321"/>
      </dsp:txXfrm>
    </dsp:sp>
    <dsp:sp modelId="{BB3A1328-22B6-6A45-B8CE-2AB8763330F2}">
      <dsp:nvSpPr>
        <dsp:cNvPr id="0" name=""/>
        <dsp:cNvSpPr/>
      </dsp:nvSpPr>
      <dsp:spPr>
        <a:xfrm>
          <a:off x="2300389" y="469205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242561"/>
                <a:satOff val="-13988"/>
                <a:lumOff val="143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42561"/>
                <a:satOff val="-13988"/>
                <a:lumOff val="143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42561"/>
                <a:satOff val="-13988"/>
                <a:lumOff val="143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1.1 Business name, concept and story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1.2 Mission statement, aims, SMART objectives and USP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1.3 Legal structure (pros and cons)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1.4 HRM strategy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1.5 Location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1.6 Brief financial overview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1.7 SWOT Analysis</a:t>
          </a:r>
          <a:b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>
              <a:latin typeface="Arial" panose="020B0604020202020204" pitchFamily="34" charset="0"/>
              <a:cs typeface="Arial" panose="020B0604020202020204" pitchFamily="34" charset="0"/>
            </a:rPr>
            <a:t>1.8 Market research</a:t>
          </a:r>
          <a:endParaRPr lang="en-US" sz="9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00389" y="469205"/>
        <a:ext cx="2088869" cy="1253321"/>
      </dsp:txXfrm>
    </dsp:sp>
    <dsp:sp modelId="{60D9186C-05C7-954F-BBF2-87798D6055DC}">
      <dsp:nvSpPr>
        <dsp:cNvPr id="0" name=""/>
        <dsp:cNvSpPr/>
      </dsp:nvSpPr>
      <dsp:spPr>
        <a:xfrm>
          <a:off x="4598145" y="469205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485121"/>
                <a:satOff val="-27976"/>
                <a:lumOff val="287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85121"/>
                <a:satOff val="-27976"/>
                <a:lumOff val="287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85121"/>
                <a:satOff val="-27976"/>
                <a:lumOff val="287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 dirty="0">
              <a:latin typeface="Arial" panose="020B0604020202020204" pitchFamily="34" charset="0"/>
              <a:cs typeface="Arial" panose="020B0604020202020204" pitchFamily="34" charset="0"/>
            </a:rPr>
            <a:t>2. 12 Month Marketing Strategy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98145" y="469205"/>
        <a:ext cx="2088869" cy="1253321"/>
      </dsp:txXfrm>
    </dsp:sp>
    <dsp:sp modelId="{98189B0E-BAB8-E94D-B5E4-26FDBCFCAB09}">
      <dsp:nvSpPr>
        <dsp:cNvPr id="0" name=""/>
        <dsp:cNvSpPr/>
      </dsp:nvSpPr>
      <dsp:spPr>
        <a:xfrm>
          <a:off x="6895901" y="469205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  <a:t>2.1 Strategy initiatives</a:t>
          </a:r>
          <a:b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  <a:t>2.2 Marketing examples</a:t>
          </a:r>
          <a:b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  <a:t>2.3 Branding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5901" y="469205"/>
        <a:ext cx="2088869" cy="1253321"/>
      </dsp:txXfrm>
    </dsp:sp>
    <dsp:sp modelId="{CF300AE3-C4FF-A64E-BE9E-1CDD94BB82A5}">
      <dsp:nvSpPr>
        <dsp:cNvPr id="0" name=""/>
        <dsp:cNvSpPr/>
      </dsp:nvSpPr>
      <dsp:spPr>
        <a:xfrm>
          <a:off x="1151511" y="1931413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970242"/>
                <a:satOff val="-55952"/>
                <a:lumOff val="57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970242"/>
                <a:satOff val="-55952"/>
                <a:lumOff val="57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970242"/>
                <a:satOff val="-55952"/>
                <a:lumOff val="57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 dirty="0">
              <a:latin typeface="Arial" panose="020B0604020202020204" pitchFamily="34" charset="0"/>
              <a:cs typeface="Arial" panose="020B0604020202020204" pitchFamily="34" charset="0"/>
            </a:rPr>
            <a:t>3. 2 Minute Elevator Pitch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51511" y="1931413"/>
        <a:ext cx="2088869" cy="1253321"/>
      </dsp:txXfrm>
    </dsp:sp>
    <dsp:sp modelId="{07378E0A-2A40-1046-B565-4BEED4C60589}">
      <dsp:nvSpPr>
        <dsp:cNvPr id="0" name=""/>
        <dsp:cNvSpPr/>
      </dsp:nvSpPr>
      <dsp:spPr>
        <a:xfrm>
          <a:off x="3449267" y="1931413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1212803"/>
                <a:satOff val="-69940"/>
                <a:lumOff val="71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212803"/>
                <a:satOff val="-69940"/>
                <a:lumOff val="71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212803"/>
                <a:satOff val="-69940"/>
                <a:lumOff val="71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  <a:t>3.1 Features and benefits</a:t>
          </a:r>
          <a:b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900" b="0" i="0" kern="1200" dirty="0">
              <a:latin typeface="Arial" panose="020B0604020202020204" pitchFamily="34" charset="0"/>
              <a:cs typeface="Arial" panose="020B0604020202020204" pitchFamily="34" charset="0"/>
            </a:rPr>
            <a:t>3.2 Why you should invest in my business idea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49267" y="1931413"/>
        <a:ext cx="2088869" cy="1253321"/>
      </dsp:txXfrm>
    </dsp:sp>
    <dsp:sp modelId="{A2B203DD-BBBD-BE4E-BD6D-E237B4B69BED}">
      <dsp:nvSpPr>
        <dsp:cNvPr id="0" name=""/>
        <dsp:cNvSpPr/>
      </dsp:nvSpPr>
      <dsp:spPr>
        <a:xfrm>
          <a:off x="5747023" y="1931413"/>
          <a:ext cx="2088869" cy="1253321"/>
        </a:xfrm>
        <a:prstGeom prst="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i="0" kern="1200" dirty="0">
              <a:latin typeface="Arial" panose="020B0604020202020204" pitchFamily="34" charset="0"/>
              <a:cs typeface="Arial" panose="020B0604020202020204" pitchFamily="34" charset="0"/>
            </a:rPr>
            <a:t>4. References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47023" y="1931413"/>
        <a:ext cx="2088869" cy="12533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87340-B323-F542-8647-6826DB1676C5}">
      <dsp:nvSpPr>
        <dsp:cNvPr id="0" name=""/>
        <dsp:cNvSpPr/>
      </dsp:nvSpPr>
      <dsp:spPr>
        <a:xfrm>
          <a:off x="1218" y="424970"/>
          <a:ext cx="4752994" cy="285179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1" kern="1200" dirty="0"/>
            <a:t>Advantages</a:t>
          </a:r>
          <a:endParaRPr lang="en-US" sz="33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/>
            <a:t>Easy and inexpensive to set up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/>
            <a:t>Owner has full control of business decisions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/>
            <a:t>Owner keeps all profits</a:t>
          </a:r>
          <a:endParaRPr lang="en-US" sz="2600" kern="1200"/>
        </a:p>
      </dsp:txBody>
      <dsp:txXfrm>
        <a:off x="1218" y="424970"/>
        <a:ext cx="4752994" cy="2851796"/>
      </dsp:txXfrm>
    </dsp:sp>
    <dsp:sp modelId="{55C389EC-5EFF-FB48-8A13-4C356111D76A}">
      <dsp:nvSpPr>
        <dsp:cNvPr id="0" name=""/>
        <dsp:cNvSpPr/>
      </dsp:nvSpPr>
      <dsp:spPr>
        <a:xfrm>
          <a:off x="5229512" y="424970"/>
          <a:ext cx="4752994" cy="285179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b="1" kern="1200" dirty="0"/>
            <a:t>Disadvantages</a:t>
          </a:r>
          <a:endParaRPr lang="en-US" sz="33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/>
            <a:t>Owner has unlimited liability</a:t>
          </a:r>
          <a:endParaRPr lang="en-US" sz="2600" kern="120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 dirty="0"/>
            <a:t>Personal assets may be at risk if the business fails</a:t>
          </a:r>
          <a:endParaRPr lang="en-US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b="1" kern="1200"/>
            <a:t>Harder to raise large amounts of funding</a:t>
          </a:r>
          <a:endParaRPr lang="en-US" sz="2600" kern="1200"/>
        </a:p>
      </dsp:txBody>
      <dsp:txXfrm>
        <a:off x="5229512" y="424970"/>
        <a:ext cx="4752994" cy="28517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D943AC-2F5C-6E4B-99F9-F863C9A78F76}">
      <dsp:nvSpPr>
        <dsp:cNvPr id="0" name=""/>
        <dsp:cNvSpPr/>
      </dsp:nvSpPr>
      <dsp:spPr>
        <a:xfrm>
          <a:off x="3040792" y="870618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57014" y="912848"/>
        <a:ext cx="34897" cy="6979"/>
      </dsp:txXfrm>
    </dsp:sp>
    <dsp:sp modelId="{DCEF3774-83A2-914C-B107-DA618F5F8167}">
      <dsp:nvSpPr>
        <dsp:cNvPr id="0" name=""/>
        <dsp:cNvSpPr/>
      </dsp:nvSpPr>
      <dsp:spPr>
        <a:xfrm>
          <a:off x="8061" y="5979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Nene Café will begin with five employees.</a:t>
          </a:r>
          <a:endParaRPr lang="en-US" sz="1300" kern="1200"/>
        </a:p>
      </dsp:txBody>
      <dsp:txXfrm>
        <a:off x="8061" y="5979"/>
        <a:ext cx="3034531" cy="1820718"/>
      </dsp:txXfrm>
    </dsp:sp>
    <dsp:sp modelId="{723CEA6B-6EE8-9B42-90C2-B998F89790E3}">
      <dsp:nvSpPr>
        <dsp:cNvPr id="0" name=""/>
        <dsp:cNvSpPr/>
      </dsp:nvSpPr>
      <dsp:spPr>
        <a:xfrm>
          <a:off x="6773265" y="870618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89488" y="912848"/>
        <a:ext cx="34897" cy="6979"/>
      </dsp:txXfrm>
    </dsp:sp>
    <dsp:sp modelId="{3DD97C56-4BA1-0B4B-B070-5DD1DEEABEAE}">
      <dsp:nvSpPr>
        <dsp:cNvPr id="0" name=""/>
        <dsp:cNvSpPr/>
      </dsp:nvSpPr>
      <dsp:spPr>
        <a:xfrm>
          <a:off x="3740534" y="5979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Staff Roles</a:t>
          </a:r>
          <a:endParaRPr lang="en-US" sz="13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Owner / Manager – manages finances and operations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Two Baristas – prepare drinks and serve customers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Kitchen Assistant – prepares snacks and baked goods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Marketing Assistant (part-time) – manages social media and promotions</a:t>
          </a:r>
          <a:endParaRPr lang="en-US" sz="1000" kern="1200"/>
        </a:p>
      </dsp:txBody>
      <dsp:txXfrm>
        <a:off x="3740534" y="5979"/>
        <a:ext cx="3034531" cy="1820718"/>
      </dsp:txXfrm>
    </dsp:sp>
    <dsp:sp modelId="{B9D344F3-C837-304C-96C1-56E286392F4B}">
      <dsp:nvSpPr>
        <dsp:cNvPr id="0" name=""/>
        <dsp:cNvSpPr/>
      </dsp:nvSpPr>
      <dsp:spPr>
        <a:xfrm>
          <a:off x="1525326" y="1824897"/>
          <a:ext cx="7464946" cy="667342"/>
        </a:xfrm>
        <a:custGeom>
          <a:avLst/>
          <a:gdLst/>
          <a:ahLst/>
          <a:cxnLst/>
          <a:rect l="0" t="0" r="0" b="0"/>
          <a:pathLst>
            <a:path>
              <a:moveTo>
                <a:pt x="7464946" y="0"/>
              </a:moveTo>
              <a:lnTo>
                <a:pt x="7464946" y="350771"/>
              </a:lnTo>
              <a:lnTo>
                <a:pt x="0" y="350771"/>
              </a:lnTo>
              <a:lnTo>
                <a:pt x="0" y="667342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70362" y="2155079"/>
        <a:ext cx="374875" cy="6979"/>
      </dsp:txXfrm>
    </dsp:sp>
    <dsp:sp modelId="{71BE45AB-F2B4-B34A-B464-2185F7BDAE63}">
      <dsp:nvSpPr>
        <dsp:cNvPr id="0" name=""/>
        <dsp:cNvSpPr/>
      </dsp:nvSpPr>
      <dsp:spPr>
        <a:xfrm>
          <a:off x="7473007" y="5979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Recruitment Methods</a:t>
          </a:r>
          <a:endParaRPr lang="en-US" sz="13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Online job websites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Social media advertisements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b="1" kern="1200"/>
            <a:t>Job boards at local universities</a:t>
          </a:r>
          <a:endParaRPr lang="en-US" sz="1000" kern="1200"/>
        </a:p>
      </dsp:txBody>
      <dsp:txXfrm>
        <a:off x="7473007" y="5979"/>
        <a:ext cx="3034531" cy="1820718"/>
      </dsp:txXfrm>
    </dsp:sp>
    <dsp:sp modelId="{471AF423-D22B-394B-8643-043129AC48D1}">
      <dsp:nvSpPr>
        <dsp:cNvPr id="0" name=""/>
        <dsp:cNvSpPr/>
      </dsp:nvSpPr>
      <dsp:spPr>
        <a:xfrm>
          <a:off x="3040792" y="3389279"/>
          <a:ext cx="6673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6734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57014" y="3431509"/>
        <a:ext cx="34897" cy="6979"/>
      </dsp:txXfrm>
    </dsp:sp>
    <dsp:sp modelId="{9CF76895-E879-5447-B8EC-EBC200A3ECE8}">
      <dsp:nvSpPr>
        <dsp:cNvPr id="0" name=""/>
        <dsp:cNvSpPr/>
      </dsp:nvSpPr>
      <dsp:spPr>
        <a:xfrm>
          <a:off x="8061" y="2524640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Organisation Structure</a:t>
          </a:r>
          <a:endParaRPr lang="en-US" sz="1300" kern="1200"/>
        </a:p>
      </dsp:txBody>
      <dsp:txXfrm>
        <a:off x="8061" y="2524640"/>
        <a:ext cx="3034531" cy="1820718"/>
      </dsp:txXfrm>
    </dsp:sp>
    <dsp:sp modelId="{4F1FD3B4-1EC8-1D4C-AB76-7C8E166EFD6C}">
      <dsp:nvSpPr>
        <dsp:cNvPr id="0" name=""/>
        <dsp:cNvSpPr/>
      </dsp:nvSpPr>
      <dsp:spPr>
        <a:xfrm>
          <a:off x="3740534" y="2524640"/>
          <a:ext cx="3034531" cy="18207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8695" tIns="156081" rIns="148695" bIns="156081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Owner / Manager</a:t>
          </a:r>
          <a:br>
            <a:rPr lang="en-GB" sz="1300" b="1" kern="1200"/>
          </a:br>
          <a:r>
            <a:rPr lang="en-GB" sz="1300" b="1" kern="1200"/>
            <a:t>↓</a:t>
          </a:r>
          <a:br>
            <a:rPr lang="en-GB" sz="1300" b="1" kern="1200"/>
          </a:br>
          <a:r>
            <a:rPr lang="en-GB" sz="1300" b="1" kern="1200"/>
            <a:t>Baristas</a:t>
          </a:r>
          <a:br>
            <a:rPr lang="en-GB" sz="1300" b="1" kern="1200"/>
          </a:br>
          <a:r>
            <a:rPr lang="en-GB" sz="1300" b="1" kern="1200"/>
            <a:t>Kitchen Assistant</a:t>
          </a:r>
          <a:br>
            <a:rPr lang="en-GB" sz="1300" b="1" kern="1200"/>
          </a:br>
          <a:r>
            <a:rPr lang="en-GB" sz="1300" b="1" kern="1200"/>
            <a:t>Marketing Assistant</a:t>
          </a:r>
          <a:endParaRPr lang="en-US" sz="1300" kern="1200"/>
        </a:p>
      </dsp:txBody>
      <dsp:txXfrm>
        <a:off x="3740534" y="2524640"/>
        <a:ext cx="3034531" cy="18207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84E994-5D4B-164E-ADD1-4C620BA6455E}">
      <dsp:nvSpPr>
        <dsp:cNvPr id="0" name=""/>
        <dsp:cNvSpPr/>
      </dsp:nvSpPr>
      <dsp:spPr>
        <a:xfrm>
          <a:off x="3393" y="866569"/>
          <a:ext cx="2692003" cy="16152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Strengths</a:t>
          </a:r>
          <a:endParaRPr lang="en-US" sz="21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Eco-friendly brand concept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High-quality organic coffee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Growing demand for sustainable businesses</a:t>
          </a:r>
          <a:endParaRPr lang="en-US" sz="1600" kern="1200"/>
        </a:p>
      </dsp:txBody>
      <dsp:txXfrm>
        <a:off x="3393" y="866569"/>
        <a:ext cx="2692003" cy="1615201"/>
      </dsp:txXfrm>
    </dsp:sp>
    <dsp:sp modelId="{AA072448-3351-D440-B0B1-6EB1EFAB2E88}">
      <dsp:nvSpPr>
        <dsp:cNvPr id="0" name=""/>
        <dsp:cNvSpPr/>
      </dsp:nvSpPr>
      <dsp:spPr>
        <a:xfrm>
          <a:off x="2964596" y="866569"/>
          <a:ext cx="2692003" cy="16152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Weaknesses</a:t>
          </a:r>
          <a:endParaRPr lang="en-US" sz="21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New brand with limited recognition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Higher costs for organic products</a:t>
          </a:r>
          <a:endParaRPr lang="en-US" sz="1600" kern="1200"/>
        </a:p>
      </dsp:txBody>
      <dsp:txXfrm>
        <a:off x="2964596" y="866569"/>
        <a:ext cx="2692003" cy="1615201"/>
      </dsp:txXfrm>
    </dsp:sp>
    <dsp:sp modelId="{5D84543C-F294-B34F-BE1C-07A70C5B9511}">
      <dsp:nvSpPr>
        <dsp:cNvPr id="0" name=""/>
        <dsp:cNvSpPr/>
      </dsp:nvSpPr>
      <dsp:spPr>
        <a:xfrm>
          <a:off x="5925800" y="866569"/>
          <a:ext cx="2692003" cy="16152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Opportunities</a:t>
          </a:r>
          <a:endParaRPr lang="en-US" sz="21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Increasing consumer interest in sustainability</a:t>
          </a:r>
          <a:endParaRPr lang="en-US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Growth of coffee culture among young professionals</a:t>
          </a:r>
          <a:endParaRPr lang="en-US" sz="1600" kern="1200"/>
        </a:p>
      </dsp:txBody>
      <dsp:txXfrm>
        <a:off x="5925800" y="866569"/>
        <a:ext cx="2692003" cy="1615201"/>
      </dsp:txXfrm>
    </dsp:sp>
    <dsp:sp modelId="{E62F70E5-442E-C342-A053-7B6F6BDA9D07}">
      <dsp:nvSpPr>
        <dsp:cNvPr id="0" name=""/>
        <dsp:cNvSpPr/>
      </dsp:nvSpPr>
      <dsp:spPr>
        <a:xfrm>
          <a:off x="8887003" y="866569"/>
          <a:ext cx="2692003" cy="16152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/>
            <a:t>Threats</a:t>
          </a:r>
          <a:endParaRPr lang="en-US" sz="21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b="1" kern="1200"/>
            <a:t>Competition from major chains like</a:t>
          </a:r>
          <a:br>
            <a:rPr lang="en-GB" sz="1600" b="1" kern="1200"/>
          </a:br>
          <a:r>
            <a:rPr lang="en-GB" sz="1600" b="1" kern="1200"/>
            <a:t>Starbucks and</a:t>
          </a:r>
          <a:br>
            <a:rPr lang="en-GB" sz="1600" b="1" kern="1200"/>
          </a:br>
          <a:r>
            <a:rPr lang="en-GB" sz="1600" b="1" kern="1200"/>
            <a:t>Costa Coffee</a:t>
          </a:r>
          <a:endParaRPr lang="en-US" sz="1600" kern="1200"/>
        </a:p>
      </dsp:txBody>
      <dsp:txXfrm>
        <a:off x="8887003" y="866569"/>
        <a:ext cx="2692003" cy="16152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2BDA6-8F10-154F-86CE-973A19CE3853}" type="datetimeFigureOut">
              <a:rPr lang="en-US" smtClean="0"/>
              <a:t>3/9/26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EB2083-8400-CB49-A354-2AF9719AA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69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EB2083-8400-CB49-A354-2AF9719AA06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804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EB2083-8400-CB49-A354-2AF9719AA06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517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2867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10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190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39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555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204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988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00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71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81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311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61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irtrade.net/" TargetMode="External"/><Relationship Id="rId3" Type="http://schemas.openxmlformats.org/officeDocument/2006/relationships/hyperlink" Target="https://www.britishcoffeeassociation.org/" TargetMode="External"/><Relationship Id="rId7" Type="http://schemas.openxmlformats.org/officeDocument/2006/relationships/hyperlink" Target="https://commission.europa.eu/" TargetMode="External"/><Relationship Id="rId2" Type="http://schemas.openxmlformats.org/officeDocument/2006/relationships/hyperlink" Target="https://www.ico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pa.gov/" TargetMode="External"/><Relationship Id="rId5" Type="http://schemas.openxmlformats.org/officeDocument/2006/relationships/hyperlink" Target="https://www.weforum.org/" TargetMode="External"/><Relationship Id="rId4" Type="http://schemas.openxmlformats.org/officeDocument/2006/relationships/hyperlink" Target="https://www.statista.com/" TargetMode="External"/><Relationship Id="rId9" Type="http://schemas.openxmlformats.org/officeDocument/2006/relationships/hyperlink" Target="https://worldcoffeeresearch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FDC1B-7966-1BAE-A21D-D9B8E4115B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3779" y="263130"/>
            <a:ext cx="8915399" cy="965402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AI STATEMENT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AFF23F-645E-3C1B-37B1-1A12862CAC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39832" y="2675446"/>
            <a:ext cx="8915399" cy="1126283"/>
          </a:xfrm>
        </p:spPr>
        <p:txBody>
          <a:bodyPr/>
          <a:lstStyle/>
          <a:p>
            <a:r>
              <a:rPr lang="en-US" dirty="0"/>
              <a:t>The research, ideas, and business concept were created by me, </a:t>
            </a:r>
          </a:p>
        </p:txBody>
      </p:sp>
    </p:spTree>
    <p:extLst>
      <p:ext uri="{BB962C8B-B14F-4D97-AF65-F5344CB8AC3E}">
        <p14:creationId xmlns:p14="http://schemas.microsoft.com/office/powerpoint/2010/main" val="798533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CB425E-B208-CA34-FBF2-248362DA6B0A}"/>
              </a:ext>
            </a:extLst>
          </p:cNvPr>
          <p:cNvSpPr txBox="1"/>
          <p:nvPr/>
        </p:nvSpPr>
        <p:spPr>
          <a:xfrm>
            <a:off x="2636874" y="1594884"/>
            <a:ext cx="1012157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Module: Managing </a:t>
            </a:r>
            <a:r>
              <a:rPr lang="en-GB" sz="1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Entreprise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code: BMSW4011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 </a:t>
            </a:r>
            <a:r>
              <a:rPr lang="en-GB" sz="1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Mirovaldo</a:t>
            </a:r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Danfa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Number: 2435826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Date: 09/03/2026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76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787F8-657B-4A5D-E950-1A42EE262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897" y="624110"/>
            <a:ext cx="9712998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en-GB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Presentation Overview slide</a:t>
            </a:r>
            <a:br>
              <a:rPr lang="en-GB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2E2DF0-2DE8-97C8-F087-D0B99C2AB4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315796"/>
              </p:ext>
            </p:extLst>
          </p:nvPr>
        </p:nvGraphicFramePr>
        <p:xfrm>
          <a:off x="1794897" y="2222983"/>
          <a:ext cx="8987404" cy="365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8015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 descr="A close-up of a coffee shop&#10;&#10;Description automatically generated">
            <a:extLst>
              <a:ext uri="{FF2B5EF4-FFF2-40B4-BE49-F238E27FC236}">
                <a16:creationId xmlns:a16="http://schemas.microsoft.com/office/drawing/2014/main" id="{76DEFF55-7403-62A9-4EE6-5A083925A1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31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A1470B3-628B-977C-0A75-3FC50610B5BC}"/>
              </a:ext>
            </a:extLst>
          </p:cNvPr>
          <p:cNvSpPr txBox="1"/>
          <p:nvPr/>
        </p:nvSpPr>
        <p:spPr>
          <a:xfrm>
            <a:off x="1565910" y="1289930"/>
            <a:ext cx="906017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Nene Café is a sustainable coffee shop focused on providing high-quality organic coffee while promoting environmentally conscious goods and practices. </a:t>
            </a:r>
          </a:p>
          <a:p>
            <a:endParaRPr lang="en-US" dirty="0"/>
          </a:p>
          <a:p>
            <a:endParaRPr lang="en-US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E74598-6C04-89E2-4949-42A912FB6C05}"/>
              </a:ext>
            </a:extLst>
          </p:cNvPr>
          <p:cNvSpPr txBox="1"/>
          <p:nvPr/>
        </p:nvSpPr>
        <p:spPr>
          <a:xfrm>
            <a:off x="1565910" y="3863710"/>
            <a:ext cx="8437114" cy="1819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0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Main Products</a:t>
            </a:r>
          </a:p>
          <a:p>
            <a:pPr algn="l"/>
            <a:endParaRPr lang="en-GB" b="1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Organic coffee and speciality drinks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Plant-based milk options (oat, almond, soy)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Locally produced baked goods and snacks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Reusable coffee cups and eco-friendly products</a:t>
            </a:r>
          </a:p>
        </p:txBody>
      </p:sp>
      <p:sp>
        <p:nvSpPr>
          <p:cNvPr id="25" name="Title 24">
            <a:extLst>
              <a:ext uri="{FF2B5EF4-FFF2-40B4-BE49-F238E27FC236}">
                <a16:creationId xmlns:a16="http://schemas.microsoft.com/office/drawing/2014/main" id="{DAA0FFC4-8CAB-DDD3-A318-15AF5A4D0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CONCEPT</a:t>
            </a:r>
          </a:p>
        </p:txBody>
      </p:sp>
    </p:spTree>
    <p:extLst>
      <p:ext uri="{BB962C8B-B14F-4D97-AF65-F5344CB8AC3E}">
        <p14:creationId xmlns:p14="http://schemas.microsoft.com/office/powerpoint/2010/main" val="1041700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B1FCB-454D-5BD1-8042-7A31DB1C9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Misson Statement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B66C84-3D5D-9DE6-951B-66AF7A70E025}"/>
              </a:ext>
            </a:extLst>
          </p:cNvPr>
          <p:cNvSpPr txBox="1"/>
          <p:nvPr/>
        </p:nvSpPr>
        <p:spPr>
          <a:xfrm>
            <a:off x="655320" y="1690688"/>
            <a:ext cx="10881360" cy="4822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To provide high-quality coffee while promoting sustainable practices that benefit customers, the community, and the environment.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Business Aim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To build a strong reputation as a trusted sustainable coffee shop in the local community.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SMART Objectives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Generate €100,000 revenue in the first year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Gain 500 loyal customers within 12 months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Reduce single-use packaging by 70%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Achieve 5,000 social media followers within one year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Unique Selling Proposition (USP)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Nene Café combines premium coffee with strong environmental responsibility. All packaging is recyclable or biodegradable, and customers receive discounts when using reusable cups.</a:t>
            </a:r>
          </a:p>
        </p:txBody>
      </p:sp>
    </p:spTree>
    <p:extLst>
      <p:ext uri="{BB962C8B-B14F-4D97-AF65-F5344CB8AC3E}">
        <p14:creationId xmlns:p14="http://schemas.microsoft.com/office/powerpoint/2010/main" val="1291095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B57822-7298-D133-8D7A-DCEC0C960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5966"/>
            <a:ext cx="10515600" cy="1133693"/>
          </a:xfrm>
        </p:spPr>
        <p:txBody>
          <a:bodyPr>
            <a:normAutofit/>
          </a:bodyPr>
          <a:lstStyle/>
          <a:p>
            <a:pPr algn="ctr"/>
            <a:r>
              <a:rPr lang="en-GB" sz="36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Legal Structure (Pros and Cons)</a:t>
            </a:r>
            <a:br>
              <a:rPr lang="en-GB" sz="36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TextBox 4">
            <a:extLst>
              <a:ext uri="{FF2B5EF4-FFF2-40B4-BE49-F238E27FC236}">
                <a16:creationId xmlns:a16="http://schemas.microsoft.com/office/drawing/2014/main" id="{866C6945-97B8-2625-C8EB-87BCA63803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5290946"/>
              </p:ext>
            </p:extLst>
          </p:nvPr>
        </p:nvGraphicFramePr>
        <p:xfrm>
          <a:off x="1102612" y="2255823"/>
          <a:ext cx="9983725" cy="3701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9B3BA1A-6ECF-F016-6CE8-BA4B2F2BC8FB}"/>
              </a:ext>
            </a:extLst>
          </p:cNvPr>
          <p:cNvSpPr txBox="1"/>
          <p:nvPr/>
        </p:nvSpPr>
        <p:spPr>
          <a:xfrm>
            <a:off x="838200" y="1801281"/>
            <a:ext cx="8305800" cy="383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Nene Café will operate as a sole proprietorship.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4D828A-C470-85C0-ACE2-E65F3A14106E}"/>
              </a:ext>
            </a:extLst>
          </p:cNvPr>
          <p:cNvSpPr txBox="1"/>
          <p:nvPr/>
        </p:nvSpPr>
        <p:spPr>
          <a:xfrm>
            <a:off x="1629155" y="5957561"/>
            <a:ext cx="8686800" cy="383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This structure is suitable for a small start-up business in the early stages.</a:t>
            </a:r>
          </a:p>
        </p:txBody>
      </p:sp>
    </p:spTree>
    <p:extLst>
      <p:ext uri="{BB962C8B-B14F-4D97-AF65-F5344CB8AC3E}">
        <p14:creationId xmlns:p14="http://schemas.microsoft.com/office/powerpoint/2010/main" val="3772081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!!Rectangle">
            <a:extLst>
              <a:ext uri="{FF2B5EF4-FFF2-40B4-BE49-F238E27FC236}">
                <a16:creationId xmlns:a16="http://schemas.microsoft.com/office/drawing/2014/main" id="{21ED5FCA-9564-42B4-9F52-2CCED8ED6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0FEF2F-E959-22C7-6E64-C31BC3E52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kern="100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HRM Strategy</a:t>
            </a:r>
            <a:br>
              <a:rPr lang="en-GB" kern="100" dirty="0">
                <a:solidFill>
                  <a:srgbClr val="FFFFFF"/>
                </a:solidFill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4095B07-115C-4A45-E57A-A85D21FAAC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479083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0117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31622-917A-28FD-A892-5DA1E0C18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/>
              <a:t>Location</a:t>
            </a:r>
          </a:p>
        </p:txBody>
      </p:sp>
      <p:sp>
        <p:nvSpPr>
          <p:cNvPr id="16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F76093-34BF-039D-2C46-23628B98EFCA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 b="1">
                <a:effectLst/>
              </a:rPr>
              <a:t>The café will be located in a busy city centre area close to:</a:t>
            </a:r>
            <a:endParaRPr lang="en-US" sz="1400">
              <a:effectLst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Offices</a:t>
            </a:r>
            <a:endParaRPr lang="en-US" sz="1400">
              <a:effectLst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Universities</a:t>
            </a:r>
            <a:endParaRPr lang="en-US" sz="1400">
              <a:effectLst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Public transportation</a:t>
            </a:r>
          </a:p>
          <a:p>
            <a:pPr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1400" b="1"/>
          </a:p>
          <a:p>
            <a:pPr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1400">
              <a:effectLst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400">
                <a:effectLst/>
              </a:rPr>
              <a:t>Advantages of the Location</a:t>
            </a: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High foot traffic</a:t>
            </a:r>
            <a:endParaRPr lang="en-US" sz="1400">
              <a:effectLst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Easy access for commuters</a:t>
            </a:r>
            <a:endParaRPr lang="en-US" sz="1400">
              <a:effectLst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400" b="1">
                <a:effectLst/>
              </a:rPr>
              <a:t>Regular demand from students and office workers</a:t>
            </a:r>
            <a:endParaRPr lang="en-US" sz="1400">
              <a:effectLst/>
            </a:endParaRPr>
          </a:p>
        </p:txBody>
      </p:sp>
      <p:pic>
        <p:nvPicPr>
          <p:cNvPr id="9" name="Picture 8" descr="A map of a city&#10;&#10;Description automatically generated">
            <a:extLst>
              <a:ext uri="{FF2B5EF4-FFF2-40B4-BE49-F238E27FC236}">
                <a16:creationId xmlns:a16="http://schemas.microsoft.com/office/drawing/2014/main" id="{53002EF9-B2CC-70E6-9954-C631CFA5E2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327" r="2" b="18637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99185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AFFD0-49A9-47AD-7203-90CBB0792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en-US" altLang="zh-CN" sz="4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Brief Financial Overview</a:t>
            </a:r>
            <a:br>
              <a:rPr kumimoji="0" lang="en-US" altLang="zh-CN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E3E7508-7888-58A3-8054-AD3DB8A548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820327"/>
              </p:ext>
            </p:extLst>
          </p:nvPr>
        </p:nvGraphicFramePr>
        <p:xfrm>
          <a:off x="1432560" y="3176489"/>
          <a:ext cx="9631680" cy="26032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15840">
                  <a:extLst>
                    <a:ext uri="{9D8B030D-6E8A-4147-A177-3AD203B41FA5}">
                      <a16:colId xmlns:a16="http://schemas.microsoft.com/office/drawing/2014/main" val="3359442151"/>
                    </a:ext>
                  </a:extLst>
                </a:gridCol>
                <a:gridCol w="4815840">
                  <a:extLst>
                    <a:ext uri="{9D8B030D-6E8A-4147-A177-3AD203B41FA5}">
                      <a16:colId xmlns:a16="http://schemas.microsoft.com/office/drawing/2014/main" val="544012322"/>
                    </a:ext>
                  </a:extLst>
                </a:gridCol>
              </a:tblGrid>
              <a:tr h="433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</a:rPr>
                        <a:t>Item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Cost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40174896"/>
                  </a:ext>
                </a:extLst>
              </a:tr>
              <a:tr h="43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Coffee equipment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</a:rPr>
                        <a:t>€15,000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953937"/>
                  </a:ext>
                </a:extLst>
              </a:tr>
              <a:tr h="43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</a:rPr>
                        <a:t>Rent deposit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€5,000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34211416"/>
                  </a:ext>
                </a:extLst>
              </a:tr>
              <a:tr h="43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Furniture &amp; interior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€6,000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13930287"/>
                  </a:ext>
                </a:extLst>
              </a:tr>
              <a:tr h="43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Initial stock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€3,000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28834298"/>
                  </a:ext>
                </a:extLst>
              </a:tr>
              <a:tr h="433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Marketing launch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</a:rPr>
                        <a:t>€1,000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72397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6E07B7A-B2B9-308B-242F-5CB1995E56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579414"/>
            <a:ext cx="1179576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Start-Up Costs</a:t>
            </a:r>
            <a:endParaRPr kumimoji="0" lang="en-US" altLang="zh-CN" sz="1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Total Start-Up Cost: €30,000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Funding Sources</a:t>
            </a:r>
            <a:endParaRPr kumimoji="0" lang="en-US" altLang="zh-CN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zh-CN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Personal investment: €15,000</a:t>
            </a:r>
            <a:endParaRPr kumimoji="0" lang="en-US" altLang="zh-CN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zh-CN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Bank loan: €15,000</a:t>
            </a:r>
            <a:endParaRPr kumimoji="0" lang="en-US" altLang="zh-CN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94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AD46737C-BE77-4EA8-4F30-9F760BB0B642}"/>
              </a:ext>
            </a:extLst>
          </p:cNvPr>
          <p:cNvSpPr txBox="1"/>
          <p:nvPr/>
        </p:nvSpPr>
        <p:spPr>
          <a:xfrm>
            <a:off x="3627120" y="816845"/>
            <a:ext cx="5593080" cy="63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32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SWOT Analysis</a:t>
            </a:r>
            <a:endParaRPr lang="en-GB" sz="32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2" name="TextBox 6">
            <a:extLst>
              <a:ext uri="{FF2B5EF4-FFF2-40B4-BE49-F238E27FC236}">
                <a16:creationId xmlns:a16="http://schemas.microsoft.com/office/drawing/2014/main" id="{61994162-9D0D-D334-BD35-DB1C1ED1CA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8508220"/>
              </p:ext>
            </p:extLst>
          </p:nvPr>
        </p:nvGraphicFramePr>
        <p:xfrm>
          <a:off x="304800" y="2377440"/>
          <a:ext cx="11582400" cy="3348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214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7224D-271F-C832-8FB0-CBA8E4EB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973" y="-3760"/>
            <a:ext cx="4355265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dirty="0">
                <a:effectLst/>
              </a:rPr>
              <a:t>Market </a:t>
            </a:r>
            <a:r>
              <a:rPr lang="en-US" sz="32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28A24-DFFC-C326-332A-9035FD4EBEE5}"/>
              </a:ext>
            </a:extLst>
          </p:cNvPr>
          <p:cNvSpPr txBox="1"/>
          <p:nvPr/>
        </p:nvSpPr>
        <p:spPr>
          <a:xfrm>
            <a:off x="289560" y="1798320"/>
            <a:ext cx="5684520" cy="51968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Primary Research</a:t>
            </a:r>
          </a:p>
          <a:p>
            <a:pPr defTabSz="914400">
              <a:lnSpc>
                <a:spcPct val="90000"/>
              </a:lnSpc>
              <a:spcAft>
                <a:spcPts val="800"/>
              </a:spcAft>
            </a:pP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Survey conducted with 50 students and young professionals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Results: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78% buy coffee at least three times per week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65% prefer environmentally responsible businesses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55% would bring a reusable cup for a discount</a:t>
            </a:r>
          </a:p>
          <a:p>
            <a:pPr lvl="0" indent="-228600" defTabSz="914400">
              <a:lnSpc>
                <a:spcPct val="90000"/>
              </a:lnSpc>
              <a:spcAft>
                <a:spcPts val="8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900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Secondary Research</a:t>
            </a:r>
          </a:p>
          <a:p>
            <a:pPr defTabSz="914400">
              <a:lnSpc>
                <a:spcPct val="90000"/>
              </a:lnSpc>
              <a:spcAft>
                <a:spcPts val="800"/>
              </a:spcAft>
            </a:pP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Industry data shows the global coffee shop market is growing, and customers are increasingly supporting sustainable businesses.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These results support the demand for a sustainable coffee shop like Nene Café.</a:t>
            </a:r>
            <a:endParaRPr lang="en-US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Tray of takeaway coffees">
            <a:extLst>
              <a:ext uri="{FF2B5EF4-FFF2-40B4-BE49-F238E27FC236}">
                <a16:creationId xmlns:a16="http://schemas.microsoft.com/office/drawing/2014/main" id="{73678308-832C-06F3-ED66-600244495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89" r="22677" b="-1"/>
          <a:stretch>
            <a:fillRect/>
          </a:stretch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chemeClr val="accent5">
                  <a:alpha val="77000"/>
                </a:schemeClr>
              </a:gs>
              <a:gs pos="57000">
                <a:schemeClr val="accent5">
                  <a:lumMod val="60000"/>
                  <a:lumOff val="40000"/>
                  <a:alpha val="0"/>
                </a:schemeClr>
              </a:gs>
            </a:gsLst>
            <a:lin ang="11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C3A50E9-9119-7BC3-083B-2D84CCC78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15441" y="-3760"/>
            <a:ext cx="2176557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0000">
                <a:schemeClr val="accent2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96000" y="5502302"/>
            <a:ext cx="6106314" cy="135945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9000"/>
                </a:schemeClr>
              </a:gs>
              <a:gs pos="38000">
                <a:schemeClr val="accent5">
                  <a:lumMod val="60000"/>
                  <a:lumOff val="40000"/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562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6D840-7EEC-DF0D-4B4B-177B3EABD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12 Month Marketing Strategy</a:t>
            </a:r>
            <a:br>
              <a:rPr lang="en-GB" sz="4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05870F-DEA6-C29E-63AF-E9DD66F6FC72}"/>
              </a:ext>
            </a:extLst>
          </p:cNvPr>
          <p:cNvSpPr txBox="1"/>
          <p:nvPr/>
        </p:nvSpPr>
        <p:spPr>
          <a:xfrm>
            <a:off x="655320" y="1690688"/>
            <a:ext cx="11978640" cy="48543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3200" b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Strategy Initiatives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Nene Café will use a mix of online and offline marketing strategies.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Key initiatives: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Social media marketing campaigns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Loyalty reward programmes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Local community partnerships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Promotions encouraging reusable cups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GB" b="1" kern="100" dirty="0"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goal is to increase brand awareness and attract loyal customers.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1078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B72AE-ECF5-FF8F-2F6A-D15151899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Marketing Examples</a:t>
            </a:r>
            <a:br>
              <a:rPr lang="en-GB" sz="4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09F7A5-93C7-08B2-E2C7-AC6B1CE0D11B}"/>
              </a:ext>
            </a:extLst>
          </p:cNvPr>
          <p:cNvSpPr txBox="1"/>
          <p:nvPr/>
        </p:nvSpPr>
        <p:spPr>
          <a:xfrm>
            <a:off x="289560" y="1463041"/>
            <a:ext cx="11902440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24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Example launch promotion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GB" sz="2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“Grand Opening of Nene Café!</a:t>
            </a:r>
            <a:b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Enjoy organic coffee while supporting the environment.</a:t>
            </a:r>
            <a:b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Bring your reusable cup and receive 10% off your drink.”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Other marketing tools: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Flyers distributed locally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Loyalty cards (free coffee after several purchases)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Promotional social media posts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368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DAC31-A58A-C948-EE41-195940C17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Branding</a:t>
            </a:r>
            <a:br>
              <a:rPr lang="en-GB" sz="4400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4BAD09-FABA-657D-6DA8-DE11B60157BF}"/>
              </a:ext>
            </a:extLst>
          </p:cNvPr>
          <p:cNvSpPr txBox="1"/>
          <p:nvPr/>
        </p:nvSpPr>
        <p:spPr>
          <a:xfrm>
            <a:off x="891540" y="2124672"/>
            <a:ext cx="10408920" cy="3343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Nene Café’s brand identity focuses on sustainability and modern design.</a:t>
            </a:r>
          </a:p>
          <a:p>
            <a:pPr>
              <a:lnSpc>
                <a:spcPct val="115000"/>
              </a:lnSpc>
              <a:spcAft>
                <a:spcPts val="800"/>
              </a:spcAft>
            </a:pP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Brand elements include:</a:t>
            </a: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Green and earthy colour palette</a:t>
            </a: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Eco-friendly packaging</a:t>
            </a: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Modern café interior design</a:t>
            </a: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Strong sustainability message in marketing</a:t>
            </a:r>
            <a:endParaRPr lang="en-GB" sz="1800" kern="10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The brand aims to appeal to environmentally conscious consumers.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4334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EF6AD-0234-7143-A7E1-88DD67BA2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2 Minute Elevator Pitch</a:t>
            </a:r>
            <a:br>
              <a:rPr lang="en-GB" sz="4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CC8275-C023-CC5E-2BE2-8C4EB99BE8CF}"/>
              </a:ext>
            </a:extLst>
          </p:cNvPr>
          <p:cNvSpPr txBox="1"/>
          <p:nvPr/>
        </p:nvSpPr>
        <p:spPr>
          <a:xfrm>
            <a:off x="1417320" y="1690688"/>
            <a:ext cx="9357360" cy="4606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Features and Benefits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Features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Organic coffee and plant-based drinks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Eco-friendly packaging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Reusable cup discount programme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Locally sourced baked goods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Benefits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Customers enjoy high-quality coffee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Reduced environmental impact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Support for sustainable businesses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Affordable and convenient coffee experience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066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32C7F-162B-A55C-4450-728D833D7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4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Why You Should Invest</a:t>
            </a:r>
            <a:br>
              <a:rPr lang="en-GB" sz="4400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49A378-57D5-AA6F-2A15-4FA55E1147C6}"/>
              </a:ext>
            </a:extLst>
          </p:cNvPr>
          <p:cNvSpPr txBox="1"/>
          <p:nvPr/>
        </p:nvSpPr>
        <p:spPr>
          <a:xfrm>
            <a:off x="731520" y="2052556"/>
            <a:ext cx="11353800" cy="2922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Nene Café offers a strong business opportunity because: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Demand for coffee shops continues to grow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Sustainability is increasingly important to customers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Clear marketing and financial strategy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Strong potential to build a loyal customer base</a:t>
            </a:r>
          </a:p>
          <a:p>
            <a:pPr lvl="0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Investing in Nene Café means supporting a profitable business that also benefits the environment.</a:t>
            </a:r>
            <a:endParaRPr lang="en-GB" sz="18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102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3757D-586C-4CBB-A357-B7B978209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en-US" dirty="0"/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A55BEB-53EB-6210-3408-750437BC6F2E}"/>
              </a:ext>
            </a:extLst>
          </p:cNvPr>
          <p:cNvSpPr txBox="1"/>
          <p:nvPr/>
        </p:nvSpPr>
        <p:spPr>
          <a:xfrm>
            <a:off x="289560" y="2132965"/>
            <a:ext cx="1219200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Coffee Organization (2023) Coffee market report.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https://www.ico.org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British Coffee Association (2024) Coffee statistics.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https://www.britishcoffeeassociation.org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Statista (2024) Coffee shop industry statistics worldwide.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https://www.statista.com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Economic Forum (2023) The global waste problem and sustainability trends.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https://www.weforum.org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Environmental Protection Agency (2023) Reducing waste in food and beverage businesses.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https://www.epa.gov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European Commission (2023) Sustainability and circular economy in businesses.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https://commission.europa.eu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Fairtrade International (2024) Fairtrade coffee and sustainable sourcing.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https://www.fairtrade.net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Coffee Research (2023) Sustainability in the global coffee industry. Available at: </a:t>
            </a:r>
            <a:r>
              <a:rPr lang="en-GB" sz="1400" u="none" strike="noStrike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https://worldcoffeeresearch.org</a:t>
            </a:r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(Accessed: 6 March 2026).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Entrepreneurship and Small Business (2019) Pearson Education.</a:t>
            </a:r>
          </a:p>
          <a:p>
            <a:r>
              <a:rPr lang="en-GB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lvl="0"/>
            <a:r>
              <a:rPr lang="en-GB" sz="1400" u="none" strike="noStrike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Principles of Marketing (2020) Pearson Education.</a:t>
            </a:r>
          </a:p>
        </p:txBody>
      </p:sp>
    </p:spTree>
    <p:extLst>
      <p:ext uri="{BB962C8B-B14F-4D97-AF65-F5344CB8AC3E}">
        <p14:creationId xmlns:p14="http://schemas.microsoft.com/office/powerpoint/2010/main" val="4290671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91</TotalTime>
  <Words>1146</Words>
  <Application>Microsoft Macintosh PowerPoint</Application>
  <PresentationFormat>Widescreen</PresentationFormat>
  <Paragraphs>193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Symbol</vt:lpstr>
      <vt:lpstr>Office 2013 - 2022 Theme</vt:lpstr>
      <vt:lpstr>AI STATEMENT</vt:lpstr>
      <vt:lpstr>PowerPoint Presentation</vt:lpstr>
      <vt:lpstr>Presentation Overview slide </vt:lpstr>
      <vt:lpstr>PowerPoint Presentation</vt:lpstr>
      <vt:lpstr>CONCEPT</vt:lpstr>
      <vt:lpstr>Misson Statement</vt:lpstr>
      <vt:lpstr>Legal Structure (Pros and Cons) </vt:lpstr>
      <vt:lpstr>HRM Strategy </vt:lpstr>
      <vt:lpstr>Location</vt:lpstr>
      <vt:lpstr>Brief Financial Overview </vt:lpstr>
      <vt:lpstr>PowerPoint Presentation</vt:lpstr>
      <vt:lpstr>Market Research </vt:lpstr>
      <vt:lpstr>12 Month Marketing Strategy </vt:lpstr>
      <vt:lpstr>Marketing Examples </vt:lpstr>
      <vt:lpstr>Branding </vt:lpstr>
      <vt:lpstr>2 Minute Elevator Pitch </vt:lpstr>
      <vt:lpstr>Why You Should Invest </vt:lpstr>
      <vt:lpstr> 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Edna Davyes Martins (2219393)</dc:creator>
  <cp:lastModifiedBy>Edna Davyes Martins (2219393)</cp:lastModifiedBy>
  <cp:revision>1</cp:revision>
  <dcterms:created xsi:type="dcterms:W3CDTF">2026-03-09T08:21:17Z</dcterms:created>
  <dcterms:modified xsi:type="dcterms:W3CDTF">2026-03-09T09:52:47Z</dcterms:modified>
</cp:coreProperties>
</file>