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1"/>
  </p:notesMasterIdLst>
  <p:sldIdLst>
    <p:sldId id="256" r:id="rId10"/>
    <p:sldId id="284" r:id="rId11"/>
    <p:sldId id="277" r:id="rId12"/>
    <p:sldId id="283" r:id="rId13"/>
    <p:sldId id="280" r:id="rId14"/>
    <p:sldId id="265" r:id="rId15"/>
    <p:sldId id="264" r:id="rId16"/>
    <p:sldId id="278" r:id="rId17"/>
    <p:sldId id="266" r:id="rId18"/>
    <p:sldId id="285" r:id="rId19"/>
    <p:sldId id="286" r:id="rId20"/>
    <p:sldId id="291" r:id="rId21"/>
    <p:sldId id="290" r:id="rId22"/>
    <p:sldId id="292" r:id="rId23"/>
    <p:sldId id="293" r:id="rId24"/>
    <p:sldId id="294" r:id="rId25"/>
    <p:sldId id="274" r:id="rId26"/>
    <p:sldId id="287" r:id="rId27"/>
    <p:sldId id="259" r:id="rId28"/>
    <p:sldId id="289" r:id="rId29"/>
    <p:sldId id="26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91FA2E-F4A1-46CE-9542-132DF8AC4439}" v="4" dt="2026-02-17T13:44:00.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2526" autoAdjust="0"/>
  </p:normalViewPr>
  <p:slideViewPr>
    <p:cSldViewPr snapToGrid="0" snapToObjects="1">
      <p:cViewPr>
        <p:scale>
          <a:sx n="64" d="100"/>
          <a:sy n="64" d="100"/>
        </p:scale>
        <p:origin x="909" y="486"/>
      </p:cViewPr>
      <p:guideLst/>
    </p:cSldViewPr>
  </p:slideViewPr>
  <p:notesTextViewPr>
    <p:cViewPr>
      <p:scale>
        <a:sx n="1" d="1"/>
        <a:sy n="1" d="1"/>
      </p:scale>
      <p:origin x="0" y="-1581"/>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17/02/2026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Ronald_Inglehart"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Environmentalism" TargetMode="External"/><Relationship Id="rId5" Type="http://schemas.openxmlformats.org/officeDocument/2006/relationships/hyperlink" Target="https://en.wikipedia.org/wiki/Gender_equality" TargetMode="External"/><Relationship Id="rId4" Type="http://schemas.openxmlformats.org/officeDocument/2006/relationships/hyperlink" Target="https://en.wikipedia.org/wiki/Freedom_of_speech"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Ronald_Inglehart"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en.wikipedia.org/wiki/Environmentalism" TargetMode="External"/><Relationship Id="rId5" Type="http://schemas.openxmlformats.org/officeDocument/2006/relationships/hyperlink" Target="https://en.wikipedia.org/wiki/Gender_equality" TargetMode="External"/><Relationship Id="rId4" Type="http://schemas.openxmlformats.org/officeDocument/2006/relationships/hyperlink" Target="https://en.wikipedia.org/wiki/Freedom_of_spee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4</a:t>
            </a:fld>
            <a:endParaRPr lang="en-GB"/>
          </a:p>
        </p:txBody>
      </p:sp>
    </p:spTree>
    <p:extLst>
      <p:ext uri="{BB962C8B-B14F-4D97-AF65-F5344CB8AC3E}">
        <p14:creationId xmlns:p14="http://schemas.microsoft.com/office/powerpoint/2010/main" val="3239588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r>
              <a:rPr lang="en-GB" b="1" dirty="0"/>
              <a:t>Identify Stakeholders</a:t>
            </a:r>
            <a:r>
              <a:rPr lang="en-GB" dirty="0"/>
              <a:t>: Who are the key stakeholders impacted by this policy (e.g., young adults, local businesses, city government, social service agencies)?</a:t>
            </a:r>
            <a:r>
              <a:rPr lang="en-GB" b="1" dirty="0"/>
              <a:t>Outline a Policy Proposal</a:t>
            </a:r>
            <a:r>
              <a:rPr lang="en-GB" dirty="0"/>
              <a:t>: Brainstorm a brief, actionable policy proposal addressing the problem. </a:t>
            </a:r>
            <a:r>
              <a:rPr lang="en-GB" dirty="0" err="1"/>
              <a:t>Consider:How</a:t>
            </a:r>
            <a:r>
              <a:rPr lang="en-GB" dirty="0"/>
              <a:t> the funds will be allocated (e.g., emergency stipends, job training, community programs).</a:t>
            </a:r>
          </a:p>
          <a:p>
            <a:pPr>
              <a:buFont typeface="Arial" panose="020B0604020202020204" pitchFamily="34" charset="0"/>
              <a:buChar char="•"/>
            </a:pPr>
            <a:r>
              <a:rPr lang="en-GB" dirty="0"/>
              <a:t>The intended social impact (e.g., reduce financial strain, support skill-building).</a:t>
            </a:r>
          </a:p>
          <a:p>
            <a:r>
              <a:rPr lang="en-GB" b="1" dirty="0"/>
              <a:t>Discuss Potential Challenges</a:t>
            </a:r>
            <a:r>
              <a:rPr lang="en-GB" dirty="0"/>
              <a:t>: Identify two possible challenges or unintended consequences of the proposal (e.g., stigma around aid, insufficient impact due to limited funds).</a:t>
            </a:r>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461503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 categorise, measure and describe public policy </a:t>
            </a:r>
          </a:p>
          <a:p>
            <a:endParaRPr lang="en-GB" dirty="0"/>
          </a:p>
          <a:p>
            <a:endParaRPr lang="en-GB" dirty="0"/>
          </a:p>
          <a:p>
            <a:r>
              <a:rPr lang="en-GB" dirty="0"/>
              <a:t>We can categorise public policies to identify the different ways in which policy is made.</a:t>
            </a:r>
          </a:p>
          <a:p>
            <a:endParaRPr lang="en-GB" dirty="0"/>
          </a:p>
          <a:p>
            <a:r>
              <a:rPr lang="en-GB" dirty="0"/>
              <a:t> </a:t>
            </a:r>
            <a:r>
              <a:rPr lang="en-GB" dirty="0" err="1"/>
              <a:t>Lowi’s</a:t>
            </a:r>
            <a:r>
              <a:rPr lang="en-GB" dirty="0"/>
              <a:t> (1964; 1972: 299) phrase ‘policies determine politics’ is often used to identify the calculations that policymakers make when deciding how to pursue policy aims (see Smith and Larimer, 2009: 36-41). For example, redistributive policy may be more controversial 4 Redistributive – taking resources from one group and giving them to another. </a:t>
            </a:r>
            <a:r>
              <a:rPr lang="en-GB" b="1" dirty="0"/>
              <a:t>Distributive – giving resources to a group (without as clear a sense that another group pays) Regulatory – using penalties/ incentives to influence behaviour. Progressive and regressive </a:t>
            </a:r>
            <a:r>
              <a:rPr lang="en-GB" b="1" dirty="0" err="1"/>
              <a:t>taxeswhen</a:t>
            </a:r>
            <a:r>
              <a:rPr lang="en-GB" b="1" dirty="0"/>
              <a:t> higher earners pay a greater or smaller proportion (not amount) of their income in taxation</a:t>
            </a:r>
            <a:r>
              <a:rPr lang="en-GB" dirty="0"/>
              <a:t>. Tax expenditure – the cost to government of reducing or refunding taxes (when, for example, people give money to charity or buy private healthcare/ tuition). than distributive policy because it involves a more high profile decision to benefit one (often large) group at the expense of another – by, for example, using a progressive tax system to fund social security programmes. Distribution to a smaller group may be less visible because, for example, the costs are relatively low and the link between taxation and distribution is not clear. Regulatory policy may often be less costly in an economic sense (the costs may relate primarily to the implementation of policy) but not political (since policies designed to constrain behaviour are often unpopular). So, policymakers may calculate the economic and political costs that they are willing to incur in each case – suggesting that the nature of the policy intervention, and the degree of coercion required, may be as important as the policy aim itself. These calculations may vary by policy area, and from issue to issue. For example, policymakers may be more likely to distribute benefits to recipients of healthcare than higher education or social security. They may be more likely to regulate the behaviour of some public sector professions than others, or to seek fewer regulations in the field of private business. We should note two main qualifications to this idea. First, ‘calculation’ may give the sense of a policymaker working from a blank sheet of paper and weighing up her options. Yet, policymakers inherit previous distributive decisions and a large ‘regulatory state’ (</a:t>
            </a:r>
            <a:r>
              <a:rPr lang="en-GB" dirty="0" err="1"/>
              <a:t>Majone</a:t>
            </a:r>
            <a:r>
              <a:rPr lang="en-GB" dirty="0"/>
              <a:t>, 1994; 1997; Hood et al, 1999; Lodge and </a:t>
            </a:r>
            <a:r>
              <a:rPr lang="en-GB" dirty="0" err="1"/>
              <a:t>Weigrich</a:t>
            </a:r>
            <a:r>
              <a:rPr lang="en-GB" dirty="0"/>
              <a:t>, 2012). Policymaking is often more about dealing with those past decisions than calculating new approaches. Second, in practice, the boundaries between these broad policy types are blurry and governments use a mixture of economic, regulatory and other policies. We can identify a much larger and more detailed list of potential policy instruments (see Cairney, 2012a: 24; John, 2011) including: 1. Taxation. This includes deciding how to tax and how much money to raise. The UK tax system is a mix of progressive (for example, when higher earners pay a higher band of income tax) and regressive (for example, when people with different incomes pay the same sales taxes). The overall effect appears to be regressive when we focus solely on taxation, but the lowest earners generally receive more benefits (and other groups may benefit more from tax expenditures) (see ONS, 2013a; 2013b; </a:t>
            </a:r>
            <a:r>
              <a:rPr lang="en-GB" dirty="0" err="1"/>
              <a:t>Bourne</a:t>
            </a:r>
            <a:r>
              <a:rPr lang="en-GB" dirty="0"/>
              <a:t>, 2013). 2. Public expenditure. This includes deciding on which populations (such as those with low incomes) and policy areas (such as crime, health, and education) to spend, and the balance between current (e.g. the wages of doctors) and capital (building a new hospital) spending. 5 Quasi-markets – describes the use of mechanisms (such as a split between the purchaser and provider of public services) to encourage the behaviour we associate with private business and the market. 3. Borrowing (to address the difference between revenue and expenditure). The level of borrowing often seems to be </a:t>
            </a:r>
            <a:r>
              <a:rPr lang="en-GB" dirty="0" err="1"/>
              <a:t>outwith</a:t>
            </a:r>
            <a:r>
              <a:rPr lang="en-GB" dirty="0"/>
              <a:t> government control, although governments can set certain rules – including the ‘golden rule’ that governments should not borrow routinely to fund current spending (</a:t>
            </a:r>
            <a:r>
              <a:rPr lang="en-GB" dirty="0" err="1"/>
              <a:t>Honjo</a:t>
            </a:r>
            <a:r>
              <a:rPr lang="en-GB" dirty="0"/>
              <a:t>, 2007), and that there should be a maximum level of public borrowing to finance capital projects (with knock-on effects for, the level of non-governmental provision by bodies such as private construction companies and housing associations). 4. Economic penalties, such as taxation designed to reduce the sale and use of certain products (such as tobacco). 5. Economic incentives, including tax expenditures to encourage certain behaviour (such as giving to charity) and subsidies to encourage production (such as to farmers to produce certain crops). 6. Linking government-controlled benefits or services to behaviour (e.g. seeking work to qualify for unemployment benefits) or a means test (e.g. giving free school meals to people receiving income support). 7. Charges to use public services (such as higher education tuition fees). 8. Linking the provision of public services to behaviour (e.g. restricting the ability of smokers to foster children). 9. The use of formal regulations or legislation to control behaviour or punish noncompliance (such as criminal laws). 10. Voluntary regulations, including professional codes of practice and agreements between governments and other actors such as unions and business. 11. Legal penalties, such as when the courts approve restrictions on, or economic sanctions against, organisations. 12. Public education and advertising to highlight the risks to certain behaviours. 13. Providing services and resources to help change behaviour (such as healthcare programmes to encourage healthy behaviour). 14. Providing resources or funding organisations to tackle illegal behaviour (such as customs and excise organisations used to challenge smuggling). 15. Funding organisations to influence public, media and government attitudes. 16. Funding scientific research or advisory committee work. 17. Organisational change, such as the establishment of a new unit within a government department or a reform of local government structures. 18. Providing public services directly or via non-governmental organisations. 19. The use of quasi-markets in areas such as healthcare. 20. The use of rhetoric, persuasion and exhortation – such as public statements on the behaviour of organisations or arm-twisting and ear-stroking in private. 6 Empirical – descriptive; evidence or discussion of how things are. Normative – prescriptive; discussion of how things should be. Narrative – an account of a series of events and decisions; a non-fictional ‘story’. Public policy as a whole is such a complex mix of a large number and many types of policy instruments, adopted by a range of organisations, that it is almost possible to measure. Instead, we are obliged to break this complete picture down into a description of a collection of policy areas or types (such as health, education and crime policy) and issues (such as healthcare, mental and public health). In each case, we have to decide which instruments to include or ignore when building up a picture of policy and seeking to describe policy change over time. This is no easy task. It may be straightforward to identify the high profile aims of central government, but not (for example) the different tools used by organisations to carry them out. The same policy instruments may also be routinely rebranded by governments to signal a shift in policy intent, without engaging in a major shift in approach (for example, ‘new’ funding or a ‘new’ unit may simply continue the work of programmes already initiated). </a:t>
            </a:r>
          </a:p>
        </p:txBody>
      </p:sp>
      <p:sp>
        <p:nvSpPr>
          <p:cNvPr id="4" name="Slide Number Placeholder 3"/>
          <p:cNvSpPr>
            <a:spLocks noGrp="1"/>
          </p:cNvSpPr>
          <p:nvPr>
            <p:ph type="sldNum" sz="quarter" idx="5"/>
          </p:nvPr>
        </p:nvSpPr>
        <p:spPr/>
        <p:txBody>
          <a:bodyPr/>
          <a:lstStyle/>
          <a:p>
            <a:fld id="{DA623A80-8829-4835-8689-07854B573487}" type="slidenum">
              <a:rPr lang="en-GB" smtClean="0"/>
              <a:t>6</a:t>
            </a:fld>
            <a:endParaRPr lang="en-GB"/>
          </a:p>
        </p:txBody>
      </p:sp>
    </p:spTree>
    <p:extLst>
      <p:ext uri="{BB962C8B-B14F-4D97-AF65-F5344CB8AC3E}">
        <p14:creationId xmlns:p14="http://schemas.microsoft.com/office/powerpoint/2010/main" val="1621270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 categorise, measure and describe public policy </a:t>
            </a:r>
          </a:p>
          <a:p>
            <a:endParaRPr lang="en-GB" dirty="0"/>
          </a:p>
          <a:p>
            <a:endParaRPr lang="en-GB" dirty="0"/>
          </a:p>
          <a:p>
            <a:r>
              <a:rPr lang="en-GB" dirty="0"/>
              <a:t>We can categorise public policies to identify the different ways in which policy is made.</a:t>
            </a:r>
          </a:p>
          <a:p>
            <a:endParaRPr lang="en-GB" dirty="0"/>
          </a:p>
          <a:p>
            <a:r>
              <a:rPr lang="en-GB" dirty="0"/>
              <a:t> </a:t>
            </a:r>
            <a:r>
              <a:rPr lang="en-GB" dirty="0" err="1"/>
              <a:t>Lowi’s</a:t>
            </a:r>
            <a:r>
              <a:rPr lang="en-GB" dirty="0"/>
              <a:t> (1964; 1972: 299) phrase ‘policies determine politics’ is often used to identify the calculations that policymakers make when deciding how to pursue policy aims (see Smith and Larimer, 2009: 36-41). For example, redistributive policy may be more controversial 4 Redistributive – taking resources from one group and giving them to another. </a:t>
            </a:r>
            <a:r>
              <a:rPr lang="en-GB" b="1" dirty="0"/>
              <a:t>Distributive – giving resources to a group (without as clear a sense that another group pays) Regulatory – using penalties/ incentives to influence behaviour. Progressive and regressive </a:t>
            </a:r>
            <a:r>
              <a:rPr lang="en-GB" b="1" dirty="0" err="1"/>
              <a:t>taxeswhen</a:t>
            </a:r>
            <a:r>
              <a:rPr lang="en-GB" b="1" dirty="0"/>
              <a:t> higher earners pay a greater or smaller proportion (not amount) of their income in taxation</a:t>
            </a:r>
            <a:r>
              <a:rPr lang="en-GB" dirty="0"/>
              <a:t>. Tax expenditure – the cost to government of reducing or refunding taxes (when, for example, people give money to charity or buy private healthcare/ tuition). than distributive policy because it involves a more high profile decision to benefit one (often large) group at the expense of another – by, for example, using a progressive tax system to fund social security programmes. Distribution to a smaller group may be less visible because, for example, the costs are relatively low and the link between taxation and distribution is not clear. Regulatory policy may often be less costly in an economic sense (the costs may relate primarily to the implementation of policy) but not political (since policies designed to constrain behaviour are often unpopular). So, policymakers may calculate the economic and political costs that they are willing to incur in each case – suggesting that the nature of the policy intervention, and the degree of coercion required, may be as important as the policy aim itself. These calculations may vary by policy area, and from issue to issue. For example, policymakers may be more likely to distribute benefits to recipients of healthcare than higher education or social security. They may be more likely to regulate the behaviour of some public sector professions than others, or to seek fewer regulations in the field of private business. We should note two main qualifications to this idea. First, ‘calculation’ may give the sense of a policymaker working from a blank sheet of paper and weighing up her options. Yet, policymakers inherit previous distributive decisions and a large ‘regulatory state’ (</a:t>
            </a:r>
            <a:r>
              <a:rPr lang="en-GB" dirty="0" err="1"/>
              <a:t>Majone</a:t>
            </a:r>
            <a:r>
              <a:rPr lang="en-GB" dirty="0"/>
              <a:t>, 1994; 1997; Hood et al, 1999; Lodge and </a:t>
            </a:r>
            <a:r>
              <a:rPr lang="en-GB" dirty="0" err="1"/>
              <a:t>Weigrich</a:t>
            </a:r>
            <a:r>
              <a:rPr lang="en-GB" dirty="0"/>
              <a:t>, 2012). Policymaking is often more about dealing with those past decisions than calculating new approaches. Second, in practice, the boundaries between these broad policy types are blurry and governments use a mixture of economic, regulatory and other policies. We can identify a much larger and more detailed list of potential policy instruments (see Cairney, 2012a: 24; John, 2011) including: 1. Taxation. This includes deciding how to tax and how much money to raise. The UK tax system is a mix of progressive (for example, when higher earners pay a higher band of income tax) and regressive (for example, when people with different incomes pay the same sales taxes). The overall effect appears to be regressive when we focus solely on taxation, but the lowest earners generally receive more benefits (and other groups may benefit more from tax expenditures) (see ONS, 2013a; 2013b; </a:t>
            </a:r>
            <a:r>
              <a:rPr lang="en-GB" dirty="0" err="1"/>
              <a:t>Bourne</a:t>
            </a:r>
            <a:r>
              <a:rPr lang="en-GB" dirty="0"/>
              <a:t>, 2013). 2. Public expenditure. This includes deciding on which populations (such as those with low incomes) and policy areas (such as crime, health, and education) to spend, and the balance between current (e.g. the wages of doctors) and capital (building a new hospital) spending. 5 Quasi-markets – describes the use of mechanisms (such as a split between the purchaser and provider of public services) to encourage the behaviour we associate with private business and the market. 3. Borrowing (to address the difference between revenue and expenditure). The level of borrowing often seems to be </a:t>
            </a:r>
            <a:r>
              <a:rPr lang="en-GB" dirty="0" err="1"/>
              <a:t>outwith</a:t>
            </a:r>
            <a:r>
              <a:rPr lang="en-GB" dirty="0"/>
              <a:t> government control, although governments can set certain rules – including the ‘golden rule’ that governments should not borrow routinely to fund current spending (</a:t>
            </a:r>
            <a:r>
              <a:rPr lang="en-GB" dirty="0" err="1"/>
              <a:t>Honjo</a:t>
            </a:r>
            <a:r>
              <a:rPr lang="en-GB" dirty="0"/>
              <a:t>, 2007), and that there should be a maximum level of public borrowing to finance capital projects (with knock-on effects for, the level of non-governmental provision by bodies such as private construction companies and housing associations). 4. Economic penalties, such as taxation designed to reduce the sale and use of certain products (such as tobacco). 5. Economic incentives, including tax expenditures to encourage certain behaviour (such as giving to charity) and subsidies to encourage production (such as to farmers to produce certain crops). 6. Linking government-controlled benefits or services to behaviour (e.g. seeking work to qualify for unemployment benefits) or a means test (e.g. giving free school meals to people receiving income support). 7. Charges to use public services (such as higher education tuition fees). 8. Linking the provision of public services to behaviour (e.g. restricting the ability of smokers to foster children). 9. The use of formal regulations or legislation to control behaviour or punish noncompliance (such as criminal laws). 10. Voluntary regulations, including professional codes of practice and agreements between governments and other actors such as unions and business. 11. Legal penalties, such as when the courts approve restrictions on, or economic sanctions against, organisations. 12. Public education and advertising to highlight the risks to certain behaviours. 13. Providing services and resources to help change behaviour (such as healthcare programmes to encourage healthy behaviour). 14. Providing resources or funding organisations to tackle illegal behaviour (such as customs and excise organisations used to challenge smuggling). 15. Funding organisations to influence public, media and government attitudes. 16. Funding scientific research or advisory committee work. 17. Organisational change, such as the establishment of a new unit within a government department or a reform of local government structures. 18. Providing public services directly or via non-governmental organisations. 19. The use of quasi-markets in areas such as healthcare. 20. The use of rhetoric, persuasion and exhortation – such as public statements on the behaviour of organisations or arm-twisting and ear-stroking in private. 6 Empirical – descriptive; evidence or discussion of how things are. Normative – prescriptive; discussion of how things should be. Narrative – an account of a series of events and decisions; a non-fictional ‘story’. Public policy as a whole is such a complex mix of a large number and many types of policy instruments, adopted by a range of organisations, that it is almost possible to measure. Instead, we are obliged to break this complete picture down into a description of a collection of policy areas or types (such as health, education and crime policy) and issues (such as healthcare, mental and public health). In each case, we have to decide which instruments to include or ignore when building up a picture of policy and seeking to describe policy change over time. This is no easy task. It may be straightforward to identify the high profile aims of central government, but not (for example) the different tools used by organisations to carry them out. The same policy instruments may also be routinely rebranded by governments to signal a shift in policy intent, without engaging in a major shift in approach (for example, ‘new’ funding or a ‘new’ unit may simply continue the work of programmes already initiated). </a:t>
            </a:r>
          </a:p>
        </p:txBody>
      </p:sp>
      <p:sp>
        <p:nvSpPr>
          <p:cNvPr id="4" name="Slide Number Placeholder 3"/>
          <p:cNvSpPr>
            <a:spLocks noGrp="1"/>
          </p:cNvSpPr>
          <p:nvPr>
            <p:ph type="sldNum" sz="quarter" idx="5"/>
          </p:nvPr>
        </p:nvSpPr>
        <p:spPr/>
        <p:txBody>
          <a:bodyPr/>
          <a:lstStyle/>
          <a:p>
            <a:fld id="{DA623A80-8829-4835-8689-07854B573487}" type="slidenum">
              <a:rPr lang="en-GB" smtClean="0"/>
              <a:t>7</a:t>
            </a:fld>
            <a:endParaRPr lang="en-GB"/>
          </a:p>
        </p:txBody>
      </p:sp>
    </p:spTree>
    <p:extLst>
      <p:ext uri="{BB962C8B-B14F-4D97-AF65-F5344CB8AC3E}">
        <p14:creationId xmlns:p14="http://schemas.microsoft.com/office/powerpoint/2010/main" val="3828603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8</a:t>
            </a:fld>
            <a:endParaRPr lang="en-GB"/>
          </a:p>
        </p:txBody>
      </p:sp>
    </p:spTree>
    <p:extLst>
      <p:ext uri="{BB962C8B-B14F-4D97-AF65-F5344CB8AC3E}">
        <p14:creationId xmlns:p14="http://schemas.microsoft.com/office/powerpoint/2010/main" val="474535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2"/>
                </a:solidFill>
                <a:effectLst/>
                <a:latin typeface="Arial" panose="020B0604020202020204" pitchFamily="34" charset="0"/>
              </a:rPr>
              <a:t>The term was popularized by the political scientist </a:t>
            </a:r>
            <a:r>
              <a:rPr lang="en-GB" b="0" i="0" u="none" strike="noStrike" dirty="0">
                <a:effectLst/>
                <a:latin typeface="Arial" panose="020B0604020202020204" pitchFamily="34" charset="0"/>
                <a:hlinkClick r:id="rId3" tooltip="Ronald Inglehart"/>
              </a:rPr>
              <a:t>Ronald Inglehart</a:t>
            </a:r>
            <a:r>
              <a:rPr lang="en-GB" b="0" i="0" dirty="0">
                <a:solidFill>
                  <a:srgbClr val="202122"/>
                </a:solidFill>
                <a:effectLst/>
                <a:latin typeface="Arial" panose="020B0604020202020204" pitchFamily="34" charset="0"/>
              </a:rPr>
              <a:t> in his 1977 book </a:t>
            </a:r>
            <a:r>
              <a:rPr lang="en-GB" b="0" i="1" dirty="0">
                <a:solidFill>
                  <a:srgbClr val="202122"/>
                </a:solidFill>
                <a:effectLst/>
                <a:latin typeface="Arial" panose="020B0604020202020204" pitchFamily="34" charset="0"/>
              </a:rPr>
              <a:t>The Silent Revolution</a:t>
            </a:r>
            <a:r>
              <a:rPr lang="en-GB" b="0" i="0" dirty="0">
                <a:solidFill>
                  <a:srgbClr val="202122"/>
                </a:solidFill>
                <a:effectLst/>
                <a:latin typeface="Arial" panose="020B0604020202020204" pitchFamily="34" charset="0"/>
              </a:rPr>
              <a:t>, in which he discovered that the formative affluence experienced by the post-war generations was leading some of them to take their material security for granted and instead place greater importance on non-material goals such as self-expression, autonomy, </a:t>
            </a:r>
            <a:r>
              <a:rPr lang="en-GB" b="0" i="0" u="none" strike="noStrike" dirty="0">
                <a:effectLst/>
                <a:latin typeface="Arial" panose="020B0604020202020204" pitchFamily="34" charset="0"/>
                <a:hlinkClick r:id="rId4" tooltip="Freedom of speech"/>
              </a:rPr>
              <a:t>freedom of speech</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5" tooltip="Gender equality"/>
              </a:rPr>
              <a:t>gender equality</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6" tooltip="Environmentalism"/>
              </a:rPr>
              <a:t>environmentalism</a:t>
            </a:r>
            <a:r>
              <a:rPr lang="en-GB" b="0" i="0" dirty="0">
                <a:solidFill>
                  <a:srgbClr val="202122"/>
                </a:solidFill>
                <a:effectLst/>
                <a:latin typeface="Arial" panose="020B0604020202020204" pitchFamily="34" charset="0"/>
              </a:rPr>
              <a:t>. Inglehart argued that with increasing prosperity, such </a:t>
            </a:r>
            <a:r>
              <a:rPr lang="en-GB" b="0" i="0" dirty="0" err="1">
                <a:solidFill>
                  <a:srgbClr val="202122"/>
                </a:solidFill>
                <a:effectLst/>
                <a:latin typeface="Arial" panose="020B0604020202020204" pitchFamily="34" charset="0"/>
              </a:rPr>
              <a:t>postmaterial</a:t>
            </a:r>
            <a:r>
              <a:rPr lang="en-GB" b="0" i="0" dirty="0">
                <a:solidFill>
                  <a:srgbClr val="202122"/>
                </a:solidFill>
                <a:effectLst/>
                <a:latin typeface="Arial" panose="020B0604020202020204" pitchFamily="34" charset="0"/>
              </a:rPr>
              <a:t> values </a:t>
            </a:r>
            <a:r>
              <a:rPr lang="en-GB" b="0" i="0" dirty="0">
                <a:solidFill>
                  <a:srgbClr val="403F3D"/>
                </a:solidFill>
                <a:effectLst/>
                <a:latin typeface="Source Sans Pro" panose="020B0503030403020204" pitchFamily="34" charset="0"/>
              </a:rPr>
              <a:t>post-materialist values’ such as self-expression and self-actualisation.</a:t>
            </a:r>
          </a:p>
          <a:p>
            <a:r>
              <a:rPr lang="en-GB" b="0" i="0" dirty="0">
                <a:solidFill>
                  <a:srgbClr val="202122"/>
                </a:solidFill>
                <a:effectLst/>
                <a:latin typeface="Arial" panose="020B0604020202020204" pitchFamily="34" charset="0"/>
              </a:rPr>
              <a:t> would gradually increase in the publics of advanced industrial societies through the process of intergenerational replacement.</a:t>
            </a:r>
          </a:p>
          <a:p>
            <a:endParaRPr lang="en-GB" b="0" i="0" dirty="0">
              <a:solidFill>
                <a:srgbClr val="202122"/>
              </a:solidFill>
              <a:effectLst/>
              <a:latin typeface="Arial" panose="020B0604020202020204" pitchFamily="34" charset="0"/>
            </a:endParaRPr>
          </a:p>
          <a:p>
            <a:r>
              <a:rPr lang="en-GB" b="0" i="0" dirty="0">
                <a:solidFill>
                  <a:srgbClr val="403F3D"/>
                </a:solidFill>
                <a:effectLst/>
                <a:latin typeface="Source Sans Pro" panose="020B0503030403020204" pitchFamily="34" charset="0"/>
              </a:rPr>
              <a:t>The myside bias, the tendency to favour information that confirms one’s preconceptions and convictions, presents a particular trap for the elites as it is not mitigated by intelligence, political sophistication or the tendency to display actively open-minded thinking; it is a central challenge to evidence-informed policymaking</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9</a:t>
            </a:fld>
            <a:endParaRPr lang="en-GB"/>
          </a:p>
        </p:txBody>
      </p:sp>
    </p:spTree>
    <p:extLst>
      <p:ext uri="{BB962C8B-B14F-4D97-AF65-F5344CB8AC3E}">
        <p14:creationId xmlns:p14="http://schemas.microsoft.com/office/powerpoint/2010/main" val="1538275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2"/>
                </a:solidFill>
                <a:effectLst/>
                <a:latin typeface="Arial" panose="020B0604020202020204" pitchFamily="34" charset="0"/>
              </a:rPr>
              <a:t>The term was popularized by the political scientist </a:t>
            </a:r>
            <a:r>
              <a:rPr lang="en-GB" b="0" i="0" u="none" strike="noStrike" dirty="0">
                <a:effectLst/>
                <a:latin typeface="Arial" panose="020B0604020202020204" pitchFamily="34" charset="0"/>
                <a:hlinkClick r:id="rId3" tooltip="Ronald Inglehart"/>
              </a:rPr>
              <a:t>Ronald Inglehart</a:t>
            </a:r>
            <a:r>
              <a:rPr lang="en-GB" b="0" i="0" dirty="0">
                <a:solidFill>
                  <a:srgbClr val="202122"/>
                </a:solidFill>
                <a:effectLst/>
                <a:latin typeface="Arial" panose="020B0604020202020204" pitchFamily="34" charset="0"/>
              </a:rPr>
              <a:t> in his 1977 book </a:t>
            </a:r>
            <a:r>
              <a:rPr lang="en-GB" b="0" i="1" dirty="0">
                <a:solidFill>
                  <a:srgbClr val="202122"/>
                </a:solidFill>
                <a:effectLst/>
                <a:latin typeface="Arial" panose="020B0604020202020204" pitchFamily="34" charset="0"/>
              </a:rPr>
              <a:t>The Silent Revolution</a:t>
            </a:r>
            <a:r>
              <a:rPr lang="en-GB" b="0" i="0" dirty="0">
                <a:solidFill>
                  <a:srgbClr val="202122"/>
                </a:solidFill>
                <a:effectLst/>
                <a:latin typeface="Arial" panose="020B0604020202020204" pitchFamily="34" charset="0"/>
              </a:rPr>
              <a:t>, in which he discovered that the formative affluence experienced by the post-war generations was leading some of them to take their material security for granted and instead place greater importance on non-material goals such as self-expression, autonomy, </a:t>
            </a:r>
            <a:r>
              <a:rPr lang="en-GB" b="0" i="0" u="none" strike="noStrike" dirty="0">
                <a:effectLst/>
                <a:latin typeface="Arial" panose="020B0604020202020204" pitchFamily="34" charset="0"/>
                <a:hlinkClick r:id="rId4" tooltip="Freedom of speech"/>
              </a:rPr>
              <a:t>freedom of speech</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5" tooltip="Gender equality"/>
              </a:rPr>
              <a:t>gender equality</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6" tooltip="Environmentalism"/>
              </a:rPr>
              <a:t>environmentalism</a:t>
            </a:r>
            <a:r>
              <a:rPr lang="en-GB" b="0" i="0" dirty="0">
                <a:solidFill>
                  <a:srgbClr val="202122"/>
                </a:solidFill>
                <a:effectLst/>
                <a:latin typeface="Arial" panose="020B0604020202020204" pitchFamily="34" charset="0"/>
              </a:rPr>
              <a:t>. Inglehart argued that with increasing prosperity, such </a:t>
            </a:r>
            <a:r>
              <a:rPr lang="en-GB" b="0" i="0" dirty="0" err="1">
                <a:solidFill>
                  <a:srgbClr val="202122"/>
                </a:solidFill>
                <a:effectLst/>
                <a:latin typeface="Arial" panose="020B0604020202020204" pitchFamily="34" charset="0"/>
              </a:rPr>
              <a:t>postmaterial</a:t>
            </a:r>
            <a:r>
              <a:rPr lang="en-GB" b="0" i="0" dirty="0">
                <a:solidFill>
                  <a:srgbClr val="202122"/>
                </a:solidFill>
                <a:effectLst/>
                <a:latin typeface="Arial" panose="020B0604020202020204" pitchFamily="34" charset="0"/>
              </a:rPr>
              <a:t> values </a:t>
            </a:r>
            <a:r>
              <a:rPr lang="en-GB" b="0" i="0" dirty="0">
                <a:solidFill>
                  <a:srgbClr val="403F3D"/>
                </a:solidFill>
                <a:effectLst/>
                <a:latin typeface="Source Sans Pro" panose="020B0503030403020204" pitchFamily="34" charset="0"/>
              </a:rPr>
              <a:t>post-materialist values’ such as self-expression and self-actualisation.</a:t>
            </a:r>
          </a:p>
          <a:p>
            <a:r>
              <a:rPr lang="en-GB" b="0" i="0" dirty="0">
                <a:solidFill>
                  <a:srgbClr val="202122"/>
                </a:solidFill>
                <a:effectLst/>
                <a:latin typeface="Arial" panose="020B0604020202020204" pitchFamily="34" charset="0"/>
              </a:rPr>
              <a:t> would gradually increase in the publics of advanced industrial societies through the process of intergenerational replacement.</a:t>
            </a:r>
          </a:p>
          <a:p>
            <a:endParaRPr lang="en-GB" b="0" i="0" dirty="0">
              <a:solidFill>
                <a:srgbClr val="202122"/>
              </a:solidFill>
              <a:effectLst/>
              <a:latin typeface="Arial" panose="020B0604020202020204" pitchFamily="34" charset="0"/>
            </a:endParaRPr>
          </a:p>
          <a:p>
            <a:r>
              <a:rPr lang="en-GB" b="0" i="0" dirty="0">
                <a:solidFill>
                  <a:srgbClr val="403F3D"/>
                </a:solidFill>
                <a:effectLst/>
                <a:latin typeface="Source Sans Pro" panose="020B0503030403020204" pitchFamily="34" charset="0"/>
              </a:rPr>
              <a:t>The myside bias, the tendency to favour information that confirms one’s preconceptions and convictions, presents a particular trap for the elites as it is not mitigated by intelligence, political sophistication or the tendency to display actively open-minded thinking; it is a central challenge to evidence-informed policymaking</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10</a:t>
            </a:fld>
            <a:endParaRPr lang="en-GB"/>
          </a:p>
        </p:txBody>
      </p:sp>
    </p:spTree>
    <p:extLst>
      <p:ext uri="{BB962C8B-B14F-4D97-AF65-F5344CB8AC3E}">
        <p14:creationId xmlns:p14="http://schemas.microsoft.com/office/powerpoint/2010/main" val="270110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as handout and discuss. This is also on Moodle  (EU link via ‘values’ section)</a:t>
            </a:r>
          </a:p>
        </p:txBody>
      </p:sp>
      <p:sp>
        <p:nvSpPr>
          <p:cNvPr id="4" name="Slide Number Placeholder 3"/>
          <p:cNvSpPr>
            <a:spLocks noGrp="1"/>
          </p:cNvSpPr>
          <p:nvPr>
            <p:ph type="sldNum" sz="quarter" idx="5"/>
          </p:nvPr>
        </p:nvSpPr>
        <p:spPr/>
        <p:txBody>
          <a:bodyPr/>
          <a:lstStyle/>
          <a:p>
            <a:fld id="{DA623A80-8829-4835-8689-07854B573487}" type="slidenum">
              <a:rPr lang="en-GB" smtClean="0"/>
              <a:t>11</a:t>
            </a:fld>
            <a:endParaRPr lang="en-GB"/>
          </a:p>
        </p:txBody>
      </p:sp>
    </p:spTree>
    <p:extLst>
      <p:ext uri="{BB962C8B-B14F-4D97-AF65-F5344CB8AC3E}">
        <p14:creationId xmlns:p14="http://schemas.microsoft.com/office/powerpoint/2010/main" val="2117292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context is about the forces and values that have driven a policy to come into being. This relates to the socio-political environment and requires understanding of the antecedents of the policy; the issues and pressures that gave rise to a need for the policy in the first place. What is being considered is the genesis and history so that the policy background can be established. For example, one should search for information on how the government policies in a particular area relate to previous policies and powerful people (Bell &amp; Stevenson, 2006; </a:t>
            </a:r>
            <a:r>
              <a:rPr lang="en-GB" dirty="0" err="1"/>
              <a:t>Busher</a:t>
            </a:r>
            <a:r>
              <a:rPr lang="en-GB" dirty="0"/>
              <a:t>, 2006) </a:t>
            </a:r>
          </a:p>
          <a:p>
            <a:endParaRPr lang="en-GB" dirty="0"/>
          </a:p>
          <a:p>
            <a:r>
              <a:rPr lang="en-GB" dirty="0"/>
              <a:t>Policy text is the content of the policy document and the core focus of analytical activity. It is this text that needs to be subjected to detailed data analysis, especially in qualitative research where the issue is not the mere counting of words but the questioning of the text as one searches for answers. As Bell and Stevenson (2006) assert, we need to interrogate the text to find out why it is structured or framed in a particular way. Questions about the purposes and the values that underpin the policy should be posed. We need to look behind and beyond the words to draw inferences that may link to theories about the policy arena and consider both what is said and what is not. We also need to consider how the policy could be interpreted from a variety of standpoints. It is this kind of deep, detailed, textual analysis that is the work of the qualitative researcher (Silverman, 2006).</a:t>
            </a:r>
          </a:p>
          <a:p>
            <a:endParaRPr lang="en-GB" dirty="0"/>
          </a:p>
          <a:p>
            <a:endParaRPr lang="en-GB" dirty="0"/>
          </a:p>
          <a:p>
            <a:r>
              <a:rPr lang="en-GB" dirty="0"/>
              <a:t> Policy consequences are related to the way in which a policy is implemented. Policy implementation practice is also affected by the way the users of the policy interpret it (Ryan, 1994). We need to consider the effectiveness of procedures documented to give consistent guidance in how the policy is implemented (Ng, 2016). We should also be looking for signs of likely challenges to implementing the policy which could be related for example to people, processes, or structure (Alexander, 2013). Invariably this aspect of the analysis is akin to evaluation of the policy in practice and is often referred to the literature as policy review (</a:t>
            </a:r>
            <a:r>
              <a:rPr lang="en-GB" dirty="0" err="1"/>
              <a:t>Kilmister</a:t>
            </a:r>
            <a:r>
              <a:rPr lang="en-GB" dirty="0"/>
              <a:t>, 1993)</a:t>
            </a:r>
          </a:p>
        </p:txBody>
      </p:sp>
      <p:sp>
        <p:nvSpPr>
          <p:cNvPr id="4" name="Slide Number Placeholder 3"/>
          <p:cNvSpPr>
            <a:spLocks noGrp="1"/>
          </p:cNvSpPr>
          <p:nvPr>
            <p:ph type="sldNum" sz="quarter" idx="5"/>
          </p:nvPr>
        </p:nvSpPr>
        <p:spPr/>
        <p:txBody>
          <a:bodyPr/>
          <a:lstStyle/>
          <a:p>
            <a:fld id="{DA623A80-8829-4835-8689-07854B573487}" type="slidenum">
              <a:rPr lang="en-GB" smtClean="0"/>
              <a:t>13</a:t>
            </a:fld>
            <a:endParaRPr lang="en-GB"/>
          </a:p>
        </p:txBody>
      </p:sp>
    </p:spTree>
    <p:extLst>
      <p:ext uri="{BB962C8B-B14F-4D97-AF65-F5344CB8AC3E}">
        <p14:creationId xmlns:p14="http://schemas.microsoft.com/office/powerpoint/2010/main" val="42176159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policy cycle – is it this simple? This may be useful in part 1 or 2 of the assignment</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17</a:t>
            </a:fld>
            <a:endParaRPr lang="en-GB"/>
          </a:p>
        </p:txBody>
      </p:sp>
    </p:spTree>
    <p:extLst>
      <p:ext uri="{BB962C8B-B14F-4D97-AF65-F5344CB8AC3E}">
        <p14:creationId xmlns:p14="http://schemas.microsoft.com/office/powerpoint/2010/main" val="2880917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linear!</a:t>
            </a:r>
          </a:p>
        </p:txBody>
      </p:sp>
      <p:sp>
        <p:nvSpPr>
          <p:cNvPr id="4" name="Slide Number Placeholder 3"/>
          <p:cNvSpPr>
            <a:spLocks noGrp="1"/>
          </p:cNvSpPr>
          <p:nvPr>
            <p:ph type="sldNum" sz="quarter" idx="5"/>
          </p:nvPr>
        </p:nvSpPr>
        <p:spPr/>
        <p:txBody>
          <a:bodyPr/>
          <a:lstStyle/>
          <a:p>
            <a:fld id="{DA623A80-8829-4835-8689-07854B573487}" type="slidenum">
              <a:rPr lang="en-GB" smtClean="0"/>
              <a:t>18</a:t>
            </a:fld>
            <a:endParaRPr lang="en-GB"/>
          </a:p>
        </p:txBody>
      </p:sp>
    </p:spTree>
    <p:extLst>
      <p:ext uri="{BB962C8B-B14F-4D97-AF65-F5344CB8AC3E}">
        <p14:creationId xmlns:p14="http://schemas.microsoft.com/office/powerpoint/2010/main" val="3227328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799132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3.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177/00953997211065344" TargetMode="External"/><Relationship Id="rId2" Type="http://schemas.openxmlformats.org/officeDocument/2006/relationships/hyperlink" Target="https://paulcairney.wordpress.com/wp-content/uploads/2013/08/chapter-2-20-8-13-cairney-policy-policymaking-uk.pdf" TargetMode="External"/><Relationship Id="rId1" Type="http://schemas.openxmlformats.org/officeDocument/2006/relationships/slideLayout" Target="../slideLayouts/slideLayout21.xml"/><Relationship Id="rId4" Type="http://schemas.openxmlformats.org/officeDocument/2006/relationships/hyperlink" Target="https://www.gov.uk/government/publications/the-green-book-appraisal-and-evaluation-in-central-government/the-green-book-2020#the-overarching-policy-fram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08CF7-F60A-9ED6-92F9-D3FA27A5303A}"/>
              </a:ext>
            </a:extLst>
          </p:cNvPr>
          <p:cNvSpPr>
            <a:spLocks noGrp="1"/>
          </p:cNvSpPr>
          <p:nvPr>
            <p:ph type="title"/>
          </p:nvPr>
        </p:nvSpPr>
        <p:spPr>
          <a:xfrm>
            <a:off x="2936086" y="381758"/>
            <a:ext cx="7956222" cy="1325563"/>
          </a:xfrm>
        </p:spPr>
        <p:txBody>
          <a:bodyPr>
            <a:normAutofit fontScale="90000"/>
          </a:bodyPr>
          <a:lstStyle/>
          <a:p>
            <a:r>
              <a:rPr lang="cy-GB" altLang="en-US" dirty="0">
                <a:solidFill>
                  <a:srgbClr val="1F1F1F"/>
                </a:solidFill>
                <a:latin typeface="Arial Unicode MS"/>
                <a:ea typeface="inherit"/>
              </a:rPr>
              <a:t>T</a:t>
            </a:r>
            <a:r>
              <a:rPr kumimoji="0" lang="cy-GB" altLang="en-US" sz="4400" b="0" i="0" u="none" strike="noStrike" cap="none" normalizeH="0" baseline="0" dirty="0">
                <a:ln>
                  <a:noFill/>
                </a:ln>
                <a:solidFill>
                  <a:srgbClr val="1F1F1F"/>
                </a:solidFill>
                <a:effectLst/>
                <a:latin typeface="Arial Unicode MS"/>
                <a:ea typeface="inherit"/>
              </a:rPr>
              <a:t>heori a gwleidyddiaeth lunio polisïau a darparu</a:t>
            </a:r>
            <a:br>
              <a:rPr kumimoji="0" lang="cy-GB" altLang="en-US" sz="3600" b="0" i="0" u="none" strike="noStrike" cap="none" normalizeH="0" baseline="0" dirty="0">
                <a:ln>
                  <a:noFill/>
                </a:ln>
                <a:solidFill>
                  <a:schemeClr val="tx1"/>
                </a:solidFill>
                <a:effectLst/>
                <a:latin typeface="Arial" panose="020B0604020202020204" pitchFamily="34" charset="0"/>
              </a:rPr>
            </a:br>
            <a:endParaRPr lang="en-GB" dirty="0"/>
          </a:p>
        </p:txBody>
      </p:sp>
      <p:sp>
        <p:nvSpPr>
          <p:cNvPr id="7" name="Rectangle 2">
            <a:extLst>
              <a:ext uri="{FF2B5EF4-FFF2-40B4-BE49-F238E27FC236}">
                <a16:creationId xmlns:a16="http://schemas.microsoft.com/office/drawing/2014/main" id="{62895003-D4D6-210F-5B60-ED5FA525B971}"/>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B3ACFA53-782D-03D2-4C7A-A923EFCA7253}"/>
              </a:ext>
            </a:extLst>
          </p:cNvPr>
          <p:cNvSpPr txBox="1"/>
          <p:nvPr/>
        </p:nvSpPr>
        <p:spPr>
          <a:xfrm>
            <a:off x="2168183" y="2090172"/>
            <a:ext cx="6094826" cy="2677656"/>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800" b="0" i="0" u="none" strike="noStrike" cap="none" normalizeH="0" baseline="0" dirty="0">
                <a:ln>
                  <a:noFill/>
                </a:ln>
                <a:solidFill>
                  <a:srgbClr val="1F1F1F"/>
                </a:solidFill>
                <a:effectLst/>
                <a:latin typeface="Arial Unicode MS"/>
                <a:ea typeface="inherit"/>
              </a:rPr>
              <a:t>Astudiaeth achos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800" b="0" i="0" u="none" strike="noStrike" cap="none" normalizeH="0" baseline="0" dirty="0">
                <a:ln>
                  <a:noFill/>
                </a:ln>
                <a:solidFill>
                  <a:srgbClr val="1F1F1F"/>
                </a:solidFill>
                <a:effectLst/>
                <a:latin typeface="Arial Unicode MS"/>
                <a:ea typeface="inherit"/>
              </a:rPr>
              <a:t>Categoreiddio polisïau cyhoeddus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800" b="0" i="0" u="none" strike="noStrike" cap="none" normalizeH="0" baseline="0" dirty="0">
                <a:ln>
                  <a:noFill/>
                </a:ln>
                <a:solidFill>
                  <a:srgbClr val="1F1F1F"/>
                </a:solidFill>
                <a:effectLst/>
                <a:latin typeface="Arial Unicode MS"/>
                <a:ea typeface="inherit"/>
              </a:rPr>
              <a:t>Y Gwerthoedd</a:t>
            </a:r>
          </a:p>
          <a:p>
            <a:pPr marL="285750" indent="-285750" eaLnBrk="0" fontAlgn="base" hangingPunct="0">
              <a:spcBef>
                <a:spcPct val="0"/>
              </a:spcBef>
              <a:spcAft>
                <a:spcPct val="0"/>
              </a:spcAft>
              <a:buFont typeface="Arial" panose="020B0604020202020204" pitchFamily="34" charset="0"/>
              <a:buChar char="•"/>
            </a:pPr>
            <a:r>
              <a:rPr kumimoji="0" lang="cy-GB" altLang="en-US" sz="2800" b="0" i="0" u="none" strike="noStrike" cap="none" normalizeH="0" baseline="0" dirty="0">
                <a:ln>
                  <a:noFill/>
                </a:ln>
                <a:solidFill>
                  <a:srgbClr val="1F1F1F"/>
                </a:solidFill>
                <a:effectLst/>
                <a:latin typeface="Arial Unicode MS"/>
                <a:ea typeface="inherit"/>
              </a:rPr>
              <a:t>Dadansoddi testun polisi er eglurder</a:t>
            </a:r>
            <a:r>
              <a:rPr kumimoji="0" lang="cy-GB" altLang="en-US" sz="2800" b="0" i="0" u="none" strike="noStrike" cap="none" normalizeH="0" baseline="0" dirty="0">
                <a:ln>
                  <a:noFill/>
                </a:ln>
                <a:solidFill>
                  <a:schemeClr val="tx1"/>
                </a:solidFill>
                <a:effectLst/>
              </a:rPr>
              <a:t> </a:t>
            </a:r>
            <a:endParaRPr kumimoji="0" lang="cy-GB" altLang="en-US" sz="2800" b="0" i="0" u="none" strike="noStrike" cap="none" normalizeH="0" baseline="0" dirty="0">
              <a:ln>
                <a:noFill/>
              </a:ln>
              <a:solidFill>
                <a:srgbClr val="1F1F1F"/>
              </a:solidFill>
              <a:effectLst/>
              <a:latin typeface="Arial Unicode MS"/>
              <a:ea typeface="inherit"/>
            </a:endParaRPr>
          </a:p>
          <a:p>
            <a:pPr marL="285750" indent="-285750" eaLnBrk="0" fontAlgn="base" hangingPunct="0">
              <a:spcBef>
                <a:spcPct val="0"/>
              </a:spcBef>
              <a:spcAft>
                <a:spcPct val="0"/>
              </a:spcAft>
              <a:buFont typeface="Arial" panose="020B0604020202020204" pitchFamily="34" charset="0"/>
              <a:buChar char="•"/>
            </a:pPr>
            <a:r>
              <a:rPr kumimoji="0" lang="cy-GB" altLang="en-US" sz="2800" b="0" i="0" u="none" strike="noStrike" cap="none" normalizeH="0" baseline="0" dirty="0">
                <a:ln>
                  <a:noFill/>
                </a:ln>
                <a:solidFill>
                  <a:srgbClr val="1F1F1F"/>
                </a:solidFill>
                <a:effectLst/>
                <a:latin typeface="Arial Unicode MS"/>
                <a:ea typeface="inherit"/>
              </a:rPr>
              <a:t>Y Cylch Polisi </a:t>
            </a:r>
          </a:p>
        </p:txBody>
      </p:sp>
    </p:spTree>
    <p:extLst>
      <p:ext uri="{BB962C8B-B14F-4D97-AF65-F5344CB8AC3E}">
        <p14:creationId xmlns:p14="http://schemas.microsoft.com/office/powerpoint/2010/main" val="4255649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207B-3F54-0ECA-35B9-E4CA5A3FAE28}"/>
              </a:ext>
            </a:extLst>
          </p:cNvPr>
          <p:cNvSpPr>
            <a:spLocks noGrp="1"/>
          </p:cNvSpPr>
          <p:nvPr>
            <p:ph type="title"/>
          </p:nvPr>
        </p:nvSpPr>
        <p:spPr/>
        <p:txBody>
          <a:bodyPr>
            <a:normAutofit/>
          </a:bodyPr>
          <a:lstStyle/>
          <a:p>
            <a:r>
              <a:rPr lang="en-GB" b="1" i="0" dirty="0">
                <a:solidFill>
                  <a:srgbClr val="0070C0"/>
                </a:solidFill>
                <a:effectLst/>
                <a:latin typeface="-apple-system"/>
              </a:rPr>
              <a:t>The theory and politics of policy making and enactment</a:t>
            </a:r>
            <a:endParaRPr lang="en-GB" dirty="0">
              <a:solidFill>
                <a:srgbClr val="0070C0"/>
              </a:solidFill>
            </a:endParaRPr>
          </a:p>
        </p:txBody>
      </p:sp>
      <p:sp>
        <p:nvSpPr>
          <p:cNvPr id="3" name="Content Placeholder 2">
            <a:extLst>
              <a:ext uri="{FF2B5EF4-FFF2-40B4-BE49-F238E27FC236}">
                <a16:creationId xmlns:a16="http://schemas.microsoft.com/office/drawing/2014/main" id="{2DD5FA97-67AD-BBCD-6B2C-4226548A9DE8}"/>
              </a:ext>
            </a:extLst>
          </p:cNvPr>
          <p:cNvSpPr>
            <a:spLocks noGrp="1"/>
          </p:cNvSpPr>
          <p:nvPr>
            <p:ph idx="1"/>
          </p:nvPr>
        </p:nvSpPr>
        <p:spPr>
          <a:xfrm>
            <a:off x="1529318" y="1881896"/>
            <a:ext cx="7956222" cy="4667250"/>
          </a:xfrm>
        </p:spPr>
        <p:txBody>
          <a:bodyPr/>
          <a:lstStyle/>
          <a:p>
            <a:r>
              <a:rPr lang="en-GB" dirty="0">
                <a:solidFill>
                  <a:srgbClr val="0070C0"/>
                </a:solidFill>
                <a:latin typeface="Arial" panose="020B0604020202020204" pitchFamily="34" charset="0"/>
                <a:cs typeface="Arial" panose="020B0604020202020204" pitchFamily="34" charset="0"/>
              </a:rPr>
              <a:t>Case study</a:t>
            </a:r>
          </a:p>
          <a:p>
            <a:r>
              <a:rPr lang="en-GB" dirty="0">
                <a:solidFill>
                  <a:srgbClr val="0070C0"/>
                </a:solidFill>
                <a:latin typeface="Arial" panose="020B0604020202020204" pitchFamily="34" charset="0"/>
                <a:cs typeface="Arial" panose="020B0604020202020204" pitchFamily="34" charset="0"/>
              </a:rPr>
              <a:t>Categorising public policies</a:t>
            </a:r>
          </a:p>
          <a:p>
            <a:r>
              <a:rPr lang="en-GB" dirty="0">
                <a:solidFill>
                  <a:srgbClr val="0070C0"/>
                </a:solidFill>
                <a:latin typeface="Arial" panose="020B0604020202020204" pitchFamily="34" charset="0"/>
                <a:cs typeface="Arial" panose="020B0604020202020204" pitchFamily="34" charset="0"/>
              </a:rPr>
              <a:t>The Values </a:t>
            </a:r>
          </a:p>
          <a:p>
            <a:r>
              <a:rPr lang="en-GB" dirty="0">
                <a:solidFill>
                  <a:srgbClr val="0070C0"/>
                </a:solidFill>
                <a:latin typeface="Arial" panose="020B0604020202020204" pitchFamily="34" charset="0"/>
                <a:cs typeface="Arial" panose="020B0604020202020204" pitchFamily="34" charset="0"/>
              </a:rPr>
              <a:t>Analysing policy documents</a:t>
            </a:r>
          </a:p>
          <a:p>
            <a:r>
              <a:rPr lang="en-GB" dirty="0">
                <a:solidFill>
                  <a:srgbClr val="0070C0"/>
                </a:solidFill>
                <a:latin typeface="Arial" panose="020B0604020202020204" pitchFamily="34" charset="0"/>
                <a:cs typeface="Arial" panose="020B0604020202020204" pitchFamily="34" charset="0"/>
              </a:rPr>
              <a:t>The Policy Cycle</a:t>
            </a:r>
          </a:p>
          <a:p>
            <a:endParaRPr lang="en-GB" dirty="0"/>
          </a:p>
          <a:p>
            <a:endParaRPr lang="en-GB" dirty="0"/>
          </a:p>
        </p:txBody>
      </p:sp>
    </p:spTree>
    <p:extLst>
      <p:ext uri="{BB962C8B-B14F-4D97-AF65-F5344CB8AC3E}">
        <p14:creationId xmlns:p14="http://schemas.microsoft.com/office/powerpoint/2010/main" val="3368929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401FAB5-A078-24BD-688D-2F747039FC10}"/>
              </a:ext>
            </a:extLst>
          </p:cNvPr>
          <p:cNvSpPr txBox="1">
            <a:spLocks/>
          </p:cNvSpPr>
          <p:nvPr/>
        </p:nvSpPr>
        <p:spPr>
          <a:xfrm>
            <a:off x="1101969" y="1900653"/>
            <a:ext cx="4688456"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lnSpc>
                <a:spcPct val="100000"/>
              </a:lnSpc>
              <a:spcBef>
                <a:spcPct val="0"/>
              </a:spcBef>
              <a:spcAft>
                <a:spcPct val="0"/>
              </a:spcAft>
              <a:buFontTx/>
              <a:buNone/>
            </a:pPr>
            <a:endParaRPr lang="cy-GB" altLang="en-US" sz="2000" dirty="0">
              <a:latin typeface="Arial" panose="020B0604020202020204" pitchFamily="34" charset="0"/>
            </a:endParaRPr>
          </a:p>
        </p:txBody>
      </p:sp>
      <p:sp>
        <p:nvSpPr>
          <p:cNvPr id="7" name="Content Placeholder 2">
            <a:extLst>
              <a:ext uri="{FF2B5EF4-FFF2-40B4-BE49-F238E27FC236}">
                <a16:creationId xmlns:a16="http://schemas.microsoft.com/office/drawing/2014/main" id="{3142B678-C4C5-5134-B806-227397BDA85E}"/>
              </a:ext>
            </a:extLst>
          </p:cNvPr>
          <p:cNvSpPr txBox="1">
            <a:spLocks/>
          </p:cNvSpPr>
          <p:nvPr/>
        </p:nvSpPr>
        <p:spPr>
          <a:xfrm>
            <a:off x="838127" y="1146517"/>
            <a:ext cx="5216140" cy="392105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altLang="en-US" sz="1900" dirty="0">
                <a:solidFill>
                  <a:srgbClr val="1F1F1F"/>
                </a:solidFill>
                <a:latin typeface="Arial" panose="020B0604020202020204" pitchFamily="34" charset="0"/>
                <a:ea typeface="inherit"/>
                <a:cs typeface="Arial" panose="020B0604020202020204" pitchFamily="34" charset="0"/>
              </a:rPr>
              <a:t>Oherwydd dirywiad economaidd sydyn, mae cyfraddau diweithdra wedi cynyddu ymhlith oedolion ifanc yn y DU. Mae angen i'r llywodraeth ddod o hyd i arian sydd ar gael i gyflwyno polisi byrdymor ar unwaith i liniaru rhywfaint o'r pwysau ariannol sy'n wynebu oedolion ifanc di-waith, ond maent hefyd yn pryderu am degwch a dibyniaeth hirdymor ar gymorth.</a:t>
            </a:r>
            <a:r>
              <a:rPr lang="cy-GB" altLang="en-US" sz="1900" dirty="0">
                <a:latin typeface="Arial" panose="020B0604020202020204" pitchFamily="34" charset="0"/>
                <a:cs typeface="Arial" panose="020B0604020202020204" pitchFamily="34" charset="0"/>
              </a:rPr>
              <a:t> </a:t>
            </a:r>
          </a:p>
          <a:p>
            <a:endParaRPr lang="en-GB" dirty="0"/>
          </a:p>
        </p:txBody>
      </p:sp>
      <p:sp>
        <p:nvSpPr>
          <p:cNvPr id="10" name="TextBox 9">
            <a:extLst>
              <a:ext uri="{FF2B5EF4-FFF2-40B4-BE49-F238E27FC236}">
                <a16:creationId xmlns:a16="http://schemas.microsoft.com/office/drawing/2014/main" id="{D34B6233-367D-3C0C-AB6A-8F255F0F68B5}"/>
              </a:ext>
            </a:extLst>
          </p:cNvPr>
          <p:cNvSpPr txBox="1"/>
          <p:nvPr/>
        </p:nvSpPr>
        <p:spPr>
          <a:xfrm>
            <a:off x="6409047" y="469492"/>
            <a:ext cx="5216140" cy="5078313"/>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rabicPeriod"/>
              <a:tabLst/>
            </a:pPr>
            <a:r>
              <a:rPr kumimoji="0" lang="cy-GB" altLang="en-US" sz="1800" b="0" i="0" u="none" strike="noStrike" cap="none" normalizeH="0" baseline="0" dirty="0">
                <a:ln>
                  <a:noFill/>
                </a:ln>
                <a:solidFill>
                  <a:srgbClr val="1F1F1F"/>
                </a:solidFill>
                <a:effectLst/>
                <a:latin typeface="Arial Unicode MS"/>
                <a:ea typeface="inherit"/>
              </a:rPr>
              <a:t>Pwy yw'r rhanddeiliaid allweddol y mae'r polisi hwn yn effeithio arnynt?</a:t>
            </a:r>
          </a:p>
          <a:p>
            <a:pPr marR="0" lvl="0" algn="l" defTabSz="914400" rtl="0" eaLnBrk="0" fontAlgn="base" latinLnBrk="0" hangingPunct="0">
              <a:lnSpc>
                <a:spcPct val="100000"/>
              </a:lnSpc>
              <a:spcBef>
                <a:spcPct val="0"/>
              </a:spcBef>
              <a:spcAft>
                <a:spcPct val="0"/>
              </a:spcAft>
              <a:buClrTx/>
              <a:buSzTx/>
              <a:tabLst/>
            </a:pPr>
            <a:endParaRPr lang="cy-GB" altLang="en-US" dirty="0">
              <a:solidFill>
                <a:srgbClr val="1F1F1F"/>
              </a:solidFill>
              <a:latin typeface="Arial Unicode MS"/>
              <a:ea typeface="inherit"/>
            </a:endParaRPr>
          </a:p>
          <a:p>
            <a:pPr marR="0" lvl="0" algn="l" defTabSz="914400" rtl="0" eaLnBrk="0" fontAlgn="base" latinLnBrk="0" hangingPunct="0">
              <a:lnSpc>
                <a:spcPct val="100000"/>
              </a:lnSpc>
              <a:spcBef>
                <a:spcPct val="0"/>
              </a:spcBef>
              <a:spcAft>
                <a:spcPct val="0"/>
              </a:spcAft>
              <a:buClrTx/>
              <a:buSzTx/>
              <a:tabLst/>
            </a:pPr>
            <a:r>
              <a:rPr lang="cy-GB" altLang="en-US" dirty="0">
                <a:solidFill>
                  <a:srgbClr val="1F1F1F"/>
                </a:solidFill>
                <a:latin typeface="Arial Unicode MS"/>
                <a:ea typeface="inherit"/>
              </a:rPr>
              <a:t>2</a:t>
            </a:r>
            <a:r>
              <a:rPr kumimoji="0" lang="cy-GB" altLang="en-US" sz="1800" b="0" i="0" u="none" strike="noStrike" cap="none" normalizeH="0" baseline="0" dirty="0">
                <a:ln>
                  <a:noFill/>
                </a:ln>
                <a:solidFill>
                  <a:srgbClr val="1F1F1F"/>
                </a:solidFill>
                <a:effectLst/>
                <a:latin typeface="Arial Unicode MS"/>
                <a:ea typeface="inherit"/>
              </a:rPr>
              <a:t>. Trafod cynnig polisi byr y gellir ei weithredu sy'n mynd i'r afael â'r broblem. </a:t>
            </a:r>
          </a:p>
          <a:p>
            <a:pPr marR="0" lvl="0" algn="l" defTabSz="914400" rtl="0" eaLnBrk="0" fontAlgn="base" latinLnBrk="0" hangingPunct="0">
              <a:lnSpc>
                <a:spcPct val="100000"/>
              </a:lnSpc>
              <a:spcBef>
                <a:spcPct val="0"/>
              </a:spcBef>
              <a:spcAft>
                <a:spcPct val="0"/>
              </a:spcAft>
              <a:buClrTx/>
              <a:buSzTx/>
              <a:tabLst/>
            </a:pPr>
            <a:endParaRPr lang="cy-GB" altLang="en-US" dirty="0">
              <a:solidFill>
                <a:srgbClr val="1F1F1F"/>
              </a:solidFill>
              <a:latin typeface="Arial Unicode MS"/>
              <a:ea typeface="inherit"/>
            </a:endParaRPr>
          </a:p>
          <a:p>
            <a:pPr marR="0" lvl="0" algn="l" defTabSz="914400" rtl="0" eaLnBrk="0" fontAlgn="base" latinLnBrk="0" hangingPunct="0">
              <a:lnSpc>
                <a:spcPct val="100000"/>
              </a:lnSpc>
              <a:spcBef>
                <a:spcPct val="0"/>
              </a:spcBef>
              <a:spcAft>
                <a:spcPct val="0"/>
              </a:spcAft>
              <a:buClrTx/>
              <a:buSzTx/>
              <a:tabLst/>
            </a:pPr>
            <a:r>
              <a:rPr lang="cy-GB" altLang="en-US" dirty="0">
                <a:solidFill>
                  <a:srgbClr val="1F1F1F"/>
                </a:solidFill>
                <a:latin typeface="Arial Unicode MS"/>
                <a:ea typeface="inherit"/>
              </a:rPr>
              <a:t>3</a:t>
            </a:r>
            <a:r>
              <a:rPr kumimoji="0" lang="cy-GB" altLang="en-US" sz="1800" b="0" i="0" u="none" strike="noStrike" cap="none" normalizeH="0" baseline="0" dirty="0">
                <a:ln>
                  <a:noFill/>
                </a:ln>
                <a:solidFill>
                  <a:srgbClr val="1F1F1F"/>
                </a:solidFill>
                <a:effectLst/>
                <a:latin typeface="Arial Unicode MS"/>
                <a:ea typeface="inherit"/>
              </a:rPr>
              <a:t>. Sut bydd yr arian yn cael ei ddyrannu – pa fath o weithgaredd fyddai hwn? </a:t>
            </a:r>
          </a:p>
          <a:p>
            <a:pPr marR="0" lvl="0" algn="l" defTabSz="914400" rtl="0" eaLnBrk="0" fontAlgn="base" latinLnBrk="0" hangingPunct="0">
              <a:lnSpc>
                <a:spcPct val="100000"/>
              </a:lnSpc>
              <a:spcBef>
                <a:spcPct val="0"/>
              </a:spcBef>
              <a:spcAft>
                <a:spcPct val="0"/>
              </a:spcAft>
              <a:buClrTx/>
              <a:buSzTx/>
              <a:tabLst/>
            </a:pPr>
            <a:endParaRPr lang="cy-GB" altLang="en-US" dirty="0">
              <a:solidFill>
                <a:srgbClr val="1F1F1F"/>
              </a:solidFill>
              <a:latin typeface="Arial Unicode MS"/>
              <a:ea typeface="inherit"/>
            </a:endParaRPr>
          </a:p>
          <a:p>
            <a:pPr marR="0" lvl="0" algn="l" defTabSz="914400" rtl="0" eaLnBrk="0" fontAlgn="base" latinLnBrk="0" hangingPunct="0">
              <a:lnSpc>
                <a:spcPct val="100000"/>
              </a:lnSpc>
              <a:spcBef>
                <a:spcPct val="0"/>
              </a:spcBef>
              <a:spcAft>
                <a:spcPct val="0"/>
              </a:spcAft>
              <a:buClrTx/>
              <a:buSzTx/>
              <a:tabLst/>
            </a:pPr>
            <a:r>
              <a:rPr lang="cy-GB" altLang="en-US" dirty="0">
                <a:solidFill>
                  <a:srgbClr val="1F1F1F"/>
                </a:solidFill>
                <a:latin typeface="Arial Unicode MS"/>
                <a:ea typeface="inherit"/>
              </a:rPr>
              <a:t>4</a:t>
            </a:r>
            <a:r>
              <a:rPr kumimoji="0" lang="cy-GB" altLang="en-US" sz="1800" b="0" i="0" u="none" strike="noStrike" cap="none" normalizeH="0" baseline="0" dirty="0">
                <a:ln>
                  <a:noFill/>
                </a:ln>
                <a:solidFill>
                  <a:srgbClr val="1F1F1F"/>
                </a:solidFill>
                <a:effectLst/>
                <a:latin typeface="Arial Unicode MS"/>
                <a:ea typeface="inherit"/>
              </a:rPr>
              <a:t>. Beth fyddai'r effaith gymdeithasol arfaethedig? (e.e., lleihau straen ariannol, cefnogi meithrin sgiliau). </a:t>
            </a:r>
          </a:p>
          <a:p>
            <a:pPr marR="0" lvl="0" algn="l" defTabSz="914400" rtl="0" eaLnBrk="0" fontAlgn="base" latinLnBrk="0" hangingPunct="0">
              <a:lnSpc>
                <a:spcPct val="100000"/>
              </a:lnSpc>
              <a:spcBef>
                <a:spcPct val="0"/>
              </a:spcBef>
              <a:spcAft>
                <a:spcPct val="0"/>
              </a:spcAft>
              <a:buClrTx/>
              <a:buSzTx/>
              <a:tabLst/>
            </a:pPr>
            <a:endParaRPr lang="cy-GB" altLang="en-US" dirty="0">
              <a:solidFill>
                <a:srgbClr val="1F1F1F"/>
              </a:solidFill>
              <a:latin typeface="Arial Unicode MS"/>
              <a:ea typeface="inherit"/>
            </a:endParaRPr>
          </a:p>
          <a:p>
            <a:pPr marR="0" lvl="0" algn="l" defTabSz="914400" rtl="0" eaLnBrk="0" fontAlgn="base" latinLnBrk="0" hangingPunct="0">
              <a:lnSpc>
                <a:spcPct val="100000"/>
              </a:lnSpc>
              <a:spcBef>
                <a:spcPct val="0"/>
              </a:spcBef>
              <a:spcAft>
                <a:spcPct val="0"/>
              </a:spcAft>
              <a:buClrTx/>
              <a:buSzTx/>
              <a:tabLst/>
            </a:pPr>
            <a:r>
              <a:rPr lang="cy-GB" altLang="en-US" dirty="0">
                <a:solidFill>
                  <a:srgbClr val="1F1F1F"/>
                </a:solidFill>
                <a:latin typeface="Arial Unicode MS"/>
                <a:ea typeface="inherit"/>
              </a:rPr>
              <a:t>5</a:t>
            </a:r>
            <a:r>
              <a:rPr kumimoji="0" lang="cy-GB" altLang="en-US" sz="1800" b="0" i="0" u="none" strike="noStrike" cap="none" normalizeH="0" baseline="0" dirty="0">
                <a:ln>
                  <a:noFill/>
                </a:ln>
                <a:solidFill>
                  <a:srgbClr val="1F1F1F"/>
                </a:solidFill>
                <a:effectLst/>
                <a:latin typeface="Arial Unicode MS"/>
                <a:ea typeface="inherit"/>
              </a:rPr>
              <a:t>. Sut bydd y llywodraeth yn cael yr arian? </a:t>
            </a:r>
          </a:p>
          <a:p>
            <a:pPr marR="0" lvl="0" algn="l" defTabSz="914400" rtl="0" eaLnBrk="0" fontAlgn="base" latinLnBrk="0" hangingPunct="0">
              <a:lnSpc>
                <a:spcPct val="100000"/>
              </a:lnSpc>
              <a:spcBef>
                <a:spcPct val="0"/>
              </a:spcBef>
              <a:spcAft>
                <a:spcPct val="0"/>
              </a:spcAft>
              <a:buClrTx/>
              <a:buSzTx/>
              <a:tabLst/>
            </a:pPr>
            <a:endParaRPr lang="cy-GB" altLang="en-US" dirty="0">
              <a:solidFill>
                <a:srgbClr val="1F1F1F"/>
              </a:solidFill>
              <a:latin typeface="Arial Unicode MS"/>
              <a:ea typeface="inherit"/>
            </a:endParaRPr>
          </a:p>
          <a:p>
            <a:pPr marR="0" lvl="0" algn="l" defTabSz="914400" rtl="0" eaLnBrk="0" fontAlgn="base" latinLnBrk="0" hangingPunct="0">
              <a:lnSpc>
                <a:spcPct val="100000"/>
              </a:lnSpc>
              <a:spcBef>
                <a:spcPct val="0"/>
              </a:spcBef>
              <a:spcAft>
                <a:spcPct val="0"/>
              </a:spcAft>
              <a:buClrTx/>
              <a:buSzTx/>
              <a:tabLst/>
            </a:pPr>
            <a:r>
              <a:rPr lang="cy-GB" altLang="en-US" dirty="0">
                <a:solidFill>
                  <a:srgbClr val="1F1F1F"/>
                </a:solidFill>
                <a:latin typeface="Arial Unicode MS"/>
                <a:ea typeface="inherit"/>
              </a:rPr>
              <a:t>6</a:t>
            </a:r>
            <a:r>
              <a:rPr kumimoji="0" lang="cy-GB" altLang="en-US" sz="1800" b="0" i="0" u="none" strike="noStrike" cap="none" normalizeH="0" baseline="0" dirty="0">
                <a:ln>
                  <a:noFill/>
                </a:ln>
                <a:solidFill>
                  <a:srgbClr val="1F1F1F"/>
                </a:solidFill>
                <a:effectLst/>
                <a:latin typeface="Arial Unicode MS"/>
                <a:ea typeface="inherit"/>
              </a:rPr>
              <a:t>. Beth yw'r heriau posibl i hyn? </a:t>
            </a:r>
          </a:p>
          <a:p>
            <a:pPr marR="0" lvl="0" algn="l" defTabSz="914400" rtl="0" eaLnBrk="0" fontAlgn="base" latinLnBrk="0" hangingPunct="0">
              <a:lnSpc>
                <a:spcPct val="100000"/>
              </a:lnSpc>
              <a:spcBef>
                <a:spcPct val="0"/>
              </a:spcBef>
              <a:spcAft>
                <a:spcPct val="0"/>
              </a:spcAft>
              <a:buClrTx/>
              <a:buSzTx/>
              <a:tabLst/>
            </a:pPr>
            <a:endParaRPr lang="cy-GB" altLang="en-US" dirty="0">
              <a:solidFill>
                <a:srgbClr val="1F1F1F"/>
              </a:solidFill>
              <a:latin typeface="Arial Unicode MS"/>
              <a:ea typeface="inherit"/>
            </a:endParaRPr>
          </a:p>
          <a:p>
            <a:pPr marR="0" lvl="0" algn="l" defTabSz="914400" rtl="0" eaLnBrk="0" fontAlgn="base" latinLnBrk="0" hangingPunct="0">
              <a:lnSpc>
                <a:spcPct val="100000"/>
              </a:lnSpc>
              <a:spcBef>
                <a:spcPct val="0"/>
              </a:spcBef>
              <a:spcAft>
                <a:spcPct val="0"/>
              </a:spcAft>
              <a:buClrTx/>
              <a:buSzTx/>
              <a:tabLst/>
            </a:pPr>
            <a:r>
              <a:rPr kumimoji="0" lang="cy-GB" altLang="en-US" sz="1800" b="0" i="0" u="none" strike="noStrike" cap="none" normalizeH="0" baseline="0" dirty="0">
                <a:ln>
                  <a:noFill/>
                </a:ln>
                <a:solidFill>
                  <a:srgbClr val="1F1F1F"/>
                </a:solidFill>
                <a:effectLst/>
                <a:latin typeface="Arial Unicode MS"/>
                <a:ea typeface="inherit"/>
              </a:rPr>
              <a:t>Llun: </a:t>
            </a:r>
            <a:r>
              <a:rPr kumimoji="0" lang="cy-GB" altLang="en-US" sz="1800" b="0" i="0" u="none" strike="noStrike" cap="none" normalizeH="0" baseline="0" dirty="0" err="1">
                <a:ln>
                  <a:noFill/>
                </a:ln>
                <a:solidFill>
                  <a:srgbClr val="1F1F1F"/>
                </a:solidFill>
                <a:effectLst/>
                <a:latin typeface="Arial Unicode MS"/>
                <a:ea typeface="inherit"/>
              </a:rPr>
              <a:t>Tish</a:t>
            </a:r>
            <a:r>
              <a:rPr kumimoji="0" lang="cy-GB" altLang="en-US" sz="1800" b="0" i="0" u="none" strike="noStrike" cap="none" normalizeH="0" baseline="0" dirty="0">
                <a:ln>
                  <a:noFill/>
                </a:ln>
                <a:solidFill>
                  <a:srgbClr val="1F1F1F"/>
                </a:solidFill>
                <a:effectLst/>
                <a:latin typeface="Arial Unicode MS"/>
                <a:ea typeface="inherit"/>
              </a:rPr>
              <a:t> </a:t>
            </a:r>
            <a:r>
              <a:rPr kumimoji="0" lang="cy-GB" altLang="en-US" sz="1800" b="0" i="0" u="none" strike="noStrike" cap="none" normalizeH="0" baseline="0" dirty="0" err="1">
                <a:ln>
                  <a:noFill/>
                </a:ln>
                <a:solidFill>
                  <a:srgbClr val="1F1F1F"/>
                </a:solidFill>
                <a:effectLst/>
                <a:latin typeface="Arial Unicode MS"/>
                <a:ea typeface="inherit"/>
              </a:rPr>
              <a:t>Murtha</a:t>
            </a:r>
            <a:r>
              <a:rPr kumimoji="0" lang="cy-GB" altLang="en-US" sz="300" b="0" i="0" u="none" strike="noStrike" cap="none" normalizeH="0" baseline="0" dirty="0">
                <a:ln>
                  <a:noFill/>
                </a:ln>
                <a:solidFill>
                  <a:schemeClr val="tx1"/>
                </a:solidFill>
                <a:effectLst/>
              </a:rPr>
              <a:t> </a:t>
            </a:r>
            <a:endParaRPr kumimoji="0" lang="cy-GB" altLang="en-US" sz="1400" b="0" i="0" u="none" strike="noStrike" cap="none" normalizeH="0" baseline="0" dirty="0">
              <a:ln>
                <a:noFill/>
              </a:ln>
              <a:solidFill>
                <a:schemeClr val="tx1"/>
              </a:solidFill>
              <a:effectLst/>
              <a:latin typeface="Arial" panose="020B0604020202020204" pitchFamily="34" charset="0"/>
            </a:endParaRPr>
          </a:p>
        </p:txBody>
      </p:sp>
      <p:pic>
        <p:nvPicPr>
          <p:cNvPr id="11" name="Picture 10">
            <a:extLst>
              <a:ext uri="{FF2B5EF4-FFF2-40B4-BE49-F238E27FC236}">
                <a16:creationId xmlns:a16="http://schemas.microsoft.com/office/drawing/2014/main" id="{CC9A8D94-56D4-44C9-7244-92DDF117FF13}"/>
              </a:ext>
            </a:extLst>
          </p:cNvPr>
          <p:cNvPicPr>
            <a:picLocks noChangeAspect="1"/>
          </p:cNvPicPr>
          <p:nvPr/>
        </p:nvPicPr>
        <p:blipFill>
          <a:blip r:embed="rId3"/>
          <a:stretch>
            <a:fillRect/>
          </a:stretch>
        </p:blipFill>
        <p:spPr>
          <a:xfrm>
            <a:off x="747189" y="4142105"/>
            <a:ext cx="5019675" cy="2425798"/>
          </a:xfrm>
          <a:prstGeom prst="rect">
            <a:avLst/>
          </a:prstGeom>
        </p:spPr>
      </p:pic>
      <p:sp>
        <p:nvSpPr>
          <p:cNvPr id="13" name="TextBox 12">
            <a:extLst>
              <a:ext uri="{FF2B5EF4-FFF2-40B4-BE49-F238E27FC236}">
                <a16:creationId xmlns:a16="http://schemas.microsoft.com/office/drawing/2014/main" id="{218FE233-11D8-BDCB-33E6-449E2F8BF2F6}"/>
              </a:ext>
            </a:extLst>
          </p:cNvPr>
          <p:cNvSpPr txBox="1"/>
          <p:nvPr/>
        </p:nvSpPr>
        <p:spPr>
          <a:xfrm>
            <a:off x="2729132" y="211015"/>
            <a:ext cx="2475914" cy="461665"/>
          </a:xfrm>
          <a:prstGeom prst="rect">
            <a:avLst/>
          </a:prstGeom>
          <a:noFill/>
        </p:spPr>
        <p:txBody>
          <a:bodyPr wrap="square" rtlCol="0">
            <a:spAutoFit/>
          </a:bodyPr>
          <a:lstStyle/>
          <a:p>
            <a:r>
              <a:rPr lang="en-GB" sz="2400" dirty="0" err="1"/>
              <a:t>Astudiaeth</a:t>
            </a:r>
            <a:r>
              <a:rPr lang="en-GB" sz="2400" dirty="0"/>
              <a:t> </a:t>
            </a:r>
            <a:r>
              <a:rPr lang="en-GB" sz="2400" dirty="0" err="1"/>
              <a:t>Achos</a:t>
            </a:r>
            <a:endParaRPr lang="en-GB" sz="2400" dirty="0"/>
          </a:p>
        </p:txBody>
      </p:sp>
    </p:spTree>
    <p:extLst>
      <p:ext uri="{BB962C8B-B14F-4D97-AF65-F5344CB8AC3E}">
        <p14:creationId xmlns:p14="http://schemas.microsoft.com/office/powerpoint/2010/main" val="2395836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E0E8A-B181-8B20-9CDD-4FB1206AF2F7}"/>
              </a:ext>
            </a:extLst>
          </p:cNvPr>
          <p:cNvSpPr>
            <a:spLocks noGrp="1"/>
          </p:cNvSpPr>
          <p:nvPr>
            <p:ph type="title"/>
          </p:nvPr>
        </p:nvSpPr>
        <p:spPr>
          <a:xfrm>
            <a:off x="2964222" y="97839"/>
            <a:ext cx="7956222" cy="1325563"/>
          </a:xfrm>
        </p:spPr>
        <p:txBody>
          <a:bodyPr>
            <a:normAutofit/>
          </a:bodyPr>
          <a:lstStyle/>
          <a:p>
            <a:r>
              <a:rPr lang="en-GB" sz="4000" dirty="0">
                <a:solidFill>
                  <a:srgbClr val="0070C0"/>
                </a:solidFill>
              </a:rPr>
              <a:t>Case study</a:t>
            </a:r>
          </a:p>
        </p:txBody>
      </p:sp>
      <p:sp>
        <p:nvSpPr>
          <p:cNvPr id="3" name="Content Placeholder 2">
            <a:extLst>
              <a:ext uri="{FF2B5EF4-FFF2-40B4-BE49-F238E27FC236}">
                <a16:creationId xmlns:a16="http://schemas.microsoft.com/office/drawing/2014/main" id="{AFF5FDB5-52F2-E54C-0CDB-1F8E07079670}"/>
              </a:ext>
            </a:extLst>
          </p:cNvPr>
          <p:cNvSpPr>
            <a:spLocks noGrp="1"/>
          </p:cNvSpPr>
          <p:nvPr>
            <p:ph idx="1"/>
          </p:nvPr>
        </p:nvSpPr>
        <p:spPr>
          <a:xfrm>
            <a:off x="771525" y="1308735"/>
            <a:ext cx="4843347" cy="4667250"/>
          </a:xfrm>
        </p:spPr>
        <p:txBody>
          <a:bodyPr>
            <a:normAutofit/>
          </a:bodyPr>
          <a:lstStyle/>
          <a:p>
            <a:pPr marL="0" indent="0">
              <a:buNone/>
            </a:pPr>
            <a:r>
              <a:rPr lang="en-GB" sz="2000" dirty="0">
                <a:solidFill>
                  <a:srgbClr val="0070C0"/>
                </a:solidFill>
              </a:rPr>
              <a:t>Due to a sudden economic downturn, unemployment rates have surged among young adults in the UK. The government needs to find funds available to introduce an immediate, short-term policy to alleviate some of the financial pressures facing unemployed young adults, but they are also concerned about equity and long-term dependency on aid.</a:t>
            </a:r>
          </a:p>
          <a:p>
            <a:pPr marL="0" indent="0">
              <a:buNone/>
            </a:pPr>
            <a:endParaRPr lang="en-GB" sz="2000" dirty="0"/>
          </a:p>
          <a:p>
            <a:pPr marL="0" indent="0">
              <a:buNone/>
            </a:pPr>
            <a:endParaRPr lang="en-GB" sz="2000" dirty="0"/>
          </a:p>
        </p:txBody>
      </p:sp>
      <p:sp>
        <p:nvSpPr>
          <p:cNvPr id="4" name="TextBox 3">
            <a:extLst>
              <a:ext uri="{FF2B5EF4-FFF2-40B4-BE49-F238E27FC236}">
                <a16:creationId xmlns:a16="http://schemas.microsoft.com/office/drawing/2014/main" id="{4EC29FD2-24EB-2234-D4A3-E111C97FAE6A}"/>
              </a:ext>
            </a:extLst>
          </p:cNvPr>
          <p:cNvSpPr txBox="1"/>
          <p:nvPr/>
        </p:nvSpPr>
        <p:spPr>
          <a:xfrm>
            <a:off x="6086621" y="474345"/>
            <a:ext cx="5889675" cy="5262979"/>
          </a:xfrm>
          <a:prstGeom prst="rect">
            <a:avLst/>
          </a:prstGeom>
          <a:noFill/>
        </p:spPr>
        <p:txBody>
          <a:bodyPr wrap="square" rtlCol="0">
            <a:spAutoFit/>
          </a:bodyPr>
          <a:lstStyle/>
          <a:p>
            <a:pPr marL="342900" indent="-342900">
              <a:buAutoNum type="arabicPeriod"/>
            </a:pPr>
            <a:r>
              <a:rPr lang="en-GB" sz="2000" dirty="0">
                <a:solidFill>
                  <a:srgbClr val="0070C0"/>
                </a:solidFill>
              </a:rPr>
              <a:t>Who are the key stakeholders impacted by this policy ?</a:t>
            </a:r>
          </a:p>
          <a:p>
            <a:endParaRPr lang="en-GB" sz="2000" dirty="0">
              <a:solidFill>
                <a:srgbClr val="0070C0"/>
              </a:solidFill>
            </a:endParaRPr>
          </a:p>
          <a:p>
            <a:r>
              <a:rPr lang="en-GB" sz="2000" dirty="0">
                <a:solidFill>
                  <a:srgbClr val="0070C0"/>
                </a:solidFill>
              </a:rPr>
              <a:t>2. Brainstorm a brief, actionable policy proposal addressing the problem. </a:t>
            </a:r>
          </a:p>
          <a:p>
            <a:endParaRPr lang="en-GB" sz="2000" dirty="0">
              <a:solidFill>
                <a:srgbClr val="0070C0"/>
              </a:solidFill>
            </a:endParaRPr>
          </a:p>
          <a:p>
            <a:r>
              <a:rPr lang="en-GB" sz="2000" dirty="0">
                <a:solidFill>
                  <a:srgbClr val="0070C0"/>
                </a:solidFill>
              </a:rPr>
              <a:t>3. How the funds will be allocated – what type of activity would this be?</a:t>
            </a:r>
          </a:p>
          <a:p>
            <a:endParaRPr lang="en-GB" sz="2000" dirty="0">
              <a:solidFill>
                <a:srgbClr val="0070C0"/>
              </a:solidFill>
            </a:endParaRPr>
          </a:p>
          <a:p>
            <a:r>
              <a:rPr lang="en-GB" sz="2000" dirty="0">
                <a:solidFill>
                  <a:srgbClr val="0070C0"/>
                </a:solidFill>
              </a:rPr>
              <a:t>4.  What would the intended social impact be? (e.g., reduce financial strain, support skill-building).</a:t>
            </a:r>
          </a:p>
          <a:p>
            <a:endParaRPr lang="en-GB" sz="2000" dirty="0">
              <a:solidFill>
                <a:srgbClr val="0070C0"/>
              </a:solidFill>
            </a:endParaRPr>
          </a:p>
          <a:p>
            <a:r>
              <a:rPr lang="en-GB" sz="2000" dirty="0">
                <a:solidFill>
                  <a:srgbClr val="0070C0"/>
                </a:solidFill>
              </a:rPr>
              <a:t>5. How will the government get the money? </a:t>
            </a:r>
          </a:p>
          <a:p>
            <a:pPr marL="342900" indent="-342900">
              <a:buAutoNum type="arabicPeriod"/>
            </a:pPr>
            <a:endParaRPr lang="en-GB" sz="2000" dirty="0">
              <a:solidFill>
                <a:srgbClr val="0070C0"/>
              </a:solidFill>
            </a:endParaRPr>
          </a:p>
          <a:p>
            <a:r>
              <a:rPr lang="en-GB" sz="2000" dirty="0">
                <a:solidFill>
                  <a:srgbClr val="0070C0"/>
                </a:solidFill>
              </a:rPr>
              <a:t>6. What are the possible challenges to this?</a:t>
            </a:r>
          </a:p>
          <a:p>
            <a:endParaRPr lang="en-GB" dirty="0">
              <a:solidFill>
                <a:srgbClr val="0070C0"/>
              </a:solidFill>
            </a:endParaRPr>
          </a:p>
          <a:p>
            <a:r>
              <a:rPr lang="en-GB" dirty="0">
                <a:solidFill>
                  <a:srgbClr val="0070C0"/>
                </a:solidFill>
              </a:rPr>
              <a:t>Picture: Tish Murtha</a:t>
            </a:r>
          </a:p>
        </p:txBody>
      </p:sp>
      <p:sp>
        <p:nvSpPr>
          <p:cNvPr id="5" name="AutoShape 2" descr="Tish Murtha's photographs called Youth Unemployment in 1981 are to be ...">
            <a:extLst>
              <a:ext uri="{FF2B5EF4-FFF2-40B4-BE49-F238E27FC236}">
                <a16:creationId xmlns:a16="http://schemas.microsoft.com/office/drawing/2014/main" id="{6B06DC66-A32E-7A84-4B35-E50AE49084B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Tish Murtha's photographs called Youth Unemployment in 1981 are to be ...">
            <a:extLst>
              <a:ext uri="{FF2B5EF4-FFF2-40B4-BE49-F238E27FC236}">
                <a16:creationId xmlns:a16="http://schemas.microsoft.com/office/drawing/2014/main" id="{9CF344D2-1813-B541-FF5C-B696585CCEB9}"/>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06219F70-F0C3-656A-D102-2C4C2C4F6785}"/>
              </a:ext>
            </a:extLst>
          </p:cNvPr>
          <p:cNvPicPr>
            <a:picLocks noChangeAspect="1"/>
          </p:cNvPicPr>
          <p:nvPr/>
        </p:nvPicPr>
        <p:blipFill>
          <a:blip r:embed="rId3"/>
          <a:stretch>
            <a:fillRect/>
          </a:stretch>
        </p:blipFill>
        <p:spPr>
          <a:xfrm>
            <a:off x="683360" y="4334363"/>
            <a:ext cx="5019675" cy="2425798"/>
          </a:xfrm>
          <a:prstGeom prst="rect">
            <a:avLst/>
          </a:prstGeom>
        </p:spPr>
      </p:pic>
    </p:spTree>
    <p:extLst>
      <p:ext uri="{BB962C8B-B14F-4D97-AF65-F5344CB8AC3E}">
        <p14:creationId xmlns:p14="http://schemas.microsoft.com/office/powerpoint/2010/main" val="2564293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D71C377-1B62-EB7B-6671-905F38E1A789}"/>
              </a:ext>
            </a:extLst>
          </p:cNvPr>
          <p:cNvSpPr/>
          <p:nvPr/>
        </p:nvSpPr>
        <p:spPr>
          <a:xfrm>
            <a:off x="2138290" y="1690688"/>
            <a:ext cx="9333914" cy="4501661"/>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0" u="none" strike="noStrike" cap="none" normalizeH="0" baseline="0" dirty="0">
                <a:ln>
                  <a:noFill/>
                </a:ln>
                <a:solidFill>
                  <a:srgbClr val="1F1F1F"/>
                </a:solidFill>
                <a:effectLst/>
                <a:latin typeface="Arial Unicode MS"/>
                <a:ea typeface="inherit"/>
              </a:rPr>
              <a:t>Ailddosbarthu</a:t>
            </a:r>
            <a:r>
              <a:rPr kumimoji="0" lang="cy-GB" altLang="en-US" sz="2400" b="0" i="0" u="none" strike="noStrike" cap="none" normalizeH="0" baseline="0" dirty="0">
                <a:ln>
                  <a:noFill/>
                </a:ln>
                <a:solidFill>
                  <a:srgbClr val="1F1F1F"/>
                </a:solidFill>
                <a:effectLst/>
                <a:latin typeface="Arial Unicode MS"/>
                <a:ea typeface="inherit"/>
              </a:rPr>
              <a:t> – cymryd adnoddau o un grŵp a’u rhoi i grŵp arall.</a:t>
            </a:r>
            <a:endParaRPr lang="cy-GB" altLang="en-US" sz="2400" dirty="0">
              <a:solidFill>
                <a:srgbClr val="1F1F1F"/>
              </a:solidFill>
              <a:latin typeface="Arial Unicode MS"/>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400" dirty="0">
              <a:solidFill>
                <a:srgbClr val="1F1F1F"/>
              </a:solidFill>
              <a:latin typeface="Arial Unicode MS"/>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0" u="none" strike="noStrike" cap="none" normalizeH="0" baseline="0" dirty="0">
                <a:ln>
                  <a:noFill/>
                </a:ln>
                <a:solidFill>
                  <a:srgbClr val="1F1F1F"/>
                </a:solidFill>
                <a:effectLst/>
                <a:latin typeface="Arial Unicode MS"/>
                <a:ea typeface="inherit"/>
              </a:rPr>
              <a:t>Dosbarthiadol </a:t>
            </a:r>
            <a:r>
              <a:rPr kumimoji="0" lang="cy-GB" altLang="en-US" sz="2400" b="0" i="0" u="none" strike="noStrike" cap="none" normalizeH="0" baseline="0" dirty="0">
                <a:ln>
                  <a:noFill/>
                </a:ln>
                <a:solidFill>
                  <a:srgbClr val="1F1F1F"/>
                </a:solidFill>
                <a:effectLst/>
                <a:latin typeface="Arial Unicode MS"/>
                <a:ea typeface="inherit"/>
              </a:rPr>
              <a:t>– rhoi adnoddau i grŵp (ond gall fynd yn anweledig neu ddiffyg synnwyr ei fod yn dod o grŵp arall)</a:t>
            </a:r>
            <a:endParaRPr lang="cy-GB" altLang="en-US" sz="2400" dirty="0">
              <a:solidFill>
                <a:srgbClr val="1F1F1F"/>
              </a:solidFill>
              <a:latin typeface="Arial Unicode MS"/>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400" b="0" i="0" u="none" strike="noStrike" cap="none" normalizeH="0" baseline="0" dirty="0">
              <a:ln>
                <a:noFill/>
              </a:ln>
              <a:solidFill>
                <a:srgbClr val="1F1F1F"/>
              </a:solidFill>
              <a:effectLst/>
              <a:latin typeface="Arial Unicode MS"/>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1" i="0" u="none" strike="noStrike" cap="none" normalizeH="0" baseline="0" dirty="0">
                <a:ln>
                  <a:noFill/>
                </a:ln>
                <a:solidFill>
                  <a:srgbClr val="1F1F1F"/>
                </a:solidFill>
                <a:effectLst/>
                <a:latin typeface="Arial Unicode MS"/>
                <a:ea typeface="inherit"/>
              </a:rPr>
              <a:t>Rheoleiddio</a:t>
            </a:r>
            <a:r>
              <a:rPr kumimoji="0" lang="cy-GB" altLang="en-US" sz="2400" b="0" i="0" u="none" strike="noStrike" cap="none" normalizeH="0" baseline="0" dirty="0">
                <a:ln>
                  <a:noFill/>
                </a:ln>
                <a:solidFill>
                  <a:srgbClr val="1F1F1F"/>
                </a:solidFill>
                <a:effectLst/>
                <a:latin typeface="Arial Unicode MS"/>
                <a:ea typeface="inherit"/>
              </a:rPr>
              <a:t> – defnyddio cosbau/ cymhellion i ddylanwadu ar ymddygiad</a:t>
            </a:r>
            <a:r>
              <a:rPr kumimoji="0" lang="cy-GB" altLang="en-US" sz="24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p:txBody>
      </p:sp>
      <p:sp>
        <p:nvSpPr>
          <p:cNvPr id="2" name="Title 1">
            <a:extLst>
              <a:ext uri="{FF2B5EF4-FFF2-40B4-BE49-F238E27FC236}">
                <a16:creationId xmlns:a16="http://schemas.microsoft.com/office/drawing/2014/main" id="{802DC393-1AA2-079A-8945-8B3B8D5E8F4A}"/>
              </a:ext>
            </a:extLst>
          </p:cNvPr>
          <p:cNvSpPr>
            <a:spLocks noGrp="1"/>
          </p:cNvSpPr>
          <p:nvPr>
            <p:ph type="title"/>
          </p:nvPr>
        </p:nvSpPr>
        <p:spPr>
          <a:xfrm>
            <a:off x="2767274" y="115094"/>
            <a:ext cx="7956222" cy="1325563"/>
          </a:xfrm>
        </p:spPr>
        <p:txBody>
          <a:bodyPr/>
          <a:lstStyle/>
          <a:p>
            <a:r>
              <a:rPr kumimoji="0" lang="cy-GB" altLang="en-US" sz="4400" b="0" i="0" u="none" strike="noStrike" cap="none" normalizeH="0" baseline="0" dirty="0">
                <a:ln>
                  <a:noFill/>
                </a:ln>
                <a:solidFill>
                  <a:srgbClr val="1F1F1F"/>
                </a:solidFill>
                <a:effectLst/>
                <a:latin typeface="Arial Unicode MS"/>
                <a:ea typeface="inherit"/>
              </a:rPr>
              <a:t>Categoreiddio polisi cyhoeddus</a:t>
            </a:r>
            <a:r>
              <a:rPr kumimoji="0" lang="cy-GB" altLang="en-US" sz="800" b="0" i="0" u="none" strike="noStrike" cap="none" normalizeH="0" baseline="0" dirty="0">
                <a:ln>
                  <a:noFill/>
                </a:ln>
                <a:solidFill>
                  <a:schemeClr val="tx1"/>
                </a:solidFill>
                <a:effectLst/>
              </a:rPr>
              <a:t> </a:t>
            </a:r>
            <a:br>
              <a:rPr kumimoji="0" lang="cy-GB" altLang="en-US" sz="3600" b="0" i="0" u="none" strike="noStrike" cap="none" normalizeH="0" baseline="0" dirty="0">
                <a:ln>
                  <a:noFill/>
                </a:ln>
                <a:solidFill>
                  <a:schemeClr val="tx1"/>
                </a:solidFill>
                <a:effectLst/>
                <a:latin typeface="Arial" panose="020B0604020202020204" pitchFamily="34" charset="0"/>
              </a:rPr>
            </a:br>
            <a:r>
              <a:rPr lang="en-GB" dirty="0"/>
              <a:t>(Cairney, 2015)</a:t>
            </a:r>
          </a:p>
        </p:txBody>
      </p:sp>
      <p:sp>
        <p:nvSpPr>
          <p:cNvPr id="5" name="Rectangle 1">
            <a:extLst>
              <a:ext uri="{FF2B5EF4-FFF2-40B4-BE49-F238E27FC236}">
                <a16:creationId xmlns:a16="http://schemas.microsoft.com/office/drawing/2014/main" id="{9CD9ABC1-2CAB-0CE2-945D-934149576A5F}"/>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44842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7D71C377-1B62-EB7B-6671-905F38E1A789}"/>
              </a:ext>
            </a:extLst>
          </p:cNvPr>
          <p:cNvSpPr/>
          <p:nvPr/>
        </p:nvSpPr>
        <p:spPr>
          <a:xfrm>
            <a:off x="2138290" y="1690688"/>
            <a:ext cx="9333914" cy="4501661"/>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802DC393-1AA2-079A-8945-8B3B8D5E8F4A}"/>
              </a:ext>
            </a:extLst>
          </p:cNvPr>
          <p:cNvSpPr>
            <a:spLocks noGrp="1"/>
          </p:cNvSpPr>
          <p:nvPr>
            <p:ph type="title"/>
          </p:nvPr>
        </p:nvSpPr>
        <p:spPr>
          <a:xfrm>
            <a:off x="2767274" y="115094"/>
            <a:ext cx="7956222" cy="1325563"/>
          </a:xfrm>
        </p:spPr>
        <p:txBody>
          <a:bodyPr/>
          <a:lstStyle/>
          <a:p>
            <a:r>
              <a:rPr lang="en-GB" dirty="0">
                <a:solidFill>
                  <a:srgbClr val="0070C0"/>
                </a:solidFill>
              </a:rPr>
              <a:t>Categorising public policy (Cairney, 2015)</a:t>
            </a:r>
          </a:p>
        </p:txBody>
      </p:sp>
      <p:sp>
        <p:nvSpPr>
          <p:cNvPr id="3" name="Content Placeholder 2">
            <a:extLst>
              <a:ext uri="{FF2B5EF4-FFF2-40B4-BE49-F238E27FC236}">
                <a16:creationId xmlns:a16="http://schemas.microsoft.com/office/drawing/2014/main" id="{4539040D-9C81-866C-8968-5222B8439C5C}"/>
              </a:ext>
            </a:extLst>
          </p:cNvPr>
          <p:cNvSpPr>
            <a:spLocks noGrp="1"/>
          </p:cNvSpPr>
          <p:nvPr>
            <p:ph idx="1"/>
          </p:nvPr>
        </p:nvSpPr>
        <p:spPr>
          <a:xfrm>
            <a:off x="2563293" y="1916430"/>
            <a:ext cx="7956222" cy="4667250"/>
          </a:xfrm>
        </p:spPr>
        <p:txBody>
          <a:bodyPr/>
          <a:lstStyle/>
          <a:p>
            <a:r>
              <a:rPr lang="en-GB" b="1" dirty="0"/>
              <a:t>Redistributive </a:t>
            </a:r>
            <a:r>
              <a:rPr lang="en-GB" dirty="0"/>
              <a:t>– taking resources from one group and giving them to another. </a:t>
            </a:r>
          </a:p>
          <a:p>
            <a:pPr marL="0" indent="0">
              <a:buNone/>
            </a:pPr>
            <a:endParaRPr lang="en-GB" dirty="0"/>
          </a:p>
          <a:p>
            <a:r>
              <a:rPr lang="en-GB" b="1" dirty="0"/>
              <a:t>Distributive</a:t>
            </a:r>
            <a:r>
              <a:rPr lang="en-GB" dirty="0"/>
              <a:t> – giving resources to a group (but may go unseen or lacks a sense that it is coming from another group)</a:t>
            </a:r>
          </a:p>
          <a:p>
            <a:pPr marL="0" indent="0">
              <a:buNone/>
            </a:pPr>
            <a:endParaRPr lang="en-GB" dirty="0"/>
          </a:p>
          <a:p>
            <a:r>
              <a:rPr lang="en-GB" dirty="0"/>
              <a:t> </a:t>
            </a:r>
            <a:r>
              <a:rPr lang="en-GB" b="1" dirty="0"/>
              <a:t>Regulatory</a:t>
            </a:r>
            <a:r>
              <a:rPr lang="en-GB" dirty="0"/>
              <a:t> – using penalties/ incentives to influence behaviour</a:t>
            </a:r>
          </a:p>
          <a:p>
            <a:endParaRPr lang="en-GB" dirty="0"/>
          </a:p>
        </p:txBody>
      </p:sp>
    </p:spTree>
    <p:extLst>
      <p:ext uri="{BB962C8B-B14F-4D97-AF65-F5344CB8AC3E}">
        <p14:creationId xmlns:p14="http://schemas.microsoft.com/office/powerpoint/2010/main" val="2274016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15CD-DCA7-BD91-0A1A-92783C919307}"/>
              </a:ext>
            </a:extLst>
          </p:cNvPr>
          <p:cNvSpPr>
            <a:spLocks noGrp="1" noRot="1" noMove="1" noResize="1" noEditPoints="1" noAdjustHandles="1" noChangeArrowheads="1" noChangeShapeType="1"/>
          </p:cNvSpPr>
          <p:nvPr>
            <p:ph type="title"/>
          </p:nvPr>
        </p:nvSpPr>
        <p:spPr/>
        <p:txBody>
          <a:bodyPr/>
          <a:lstStyle/>
          <a:p>
            <a:r>
              <a:rPr lang="en-GB" dirty="0"/>
              <a:t>Gwerthoedd          </a:t>
            </a:r>
            <a:r>
              <a:rPr lang="en-GB" dirty="0">
                <a:solidFill>
                  <a:srgbClr val="0070C0"/>
                </a:solidFill>
              </a:rPr>
              <a:t>Values</a:t>
            </a:r>
          </a:p>
        </p:txBody>
      </p:sp>
      <p:sp>
        <p:nvSpPr>
          <p:cNvPr id="3" name="Content Placeholder 2">
            <a:extLst>
              <a:ext uri="{FF2B5EF4-FFF2-40B4-BE49-F238E27FC236}">
                <a16:creationId xmlns:a16="http://schemas.microsoft.com/office/drawing/2014/main" id="{76E6D3B1-BDA6-E4D7-23A2-9DD2BDA3E175}"/>
              </a:ext>
            </a:extLst>
          </p:cNvPr>
          <p:cNvSpPr>
            <a:spLocks noGrp="1"/>
          </p:cNvSpPr>
          <p:nvPr>
            <p:ph idx="1"/>
          </p:nvPr>
        </p:nvSpPr>
        <p:spPr>
          <a:xfrm>
            <a:off x="6964210" y="1825625"/>
            <a:ext cx="4212573" cy="4667250"/>
          </a:xfrm>
        </p:spPr>
        <p:txBody>
          <a:bodyPr>
            <a:normAutofit/>
          </a:bodyPr>
          <a:lstStyle/>
          <a:p>
            <a:r>
              <a:rPr lang="en-GB" sz="2400" b="0" i="0" dirty="0">
                <a:solidFill>
                  <a:srgbClr val="0070C0"/>
                </a:solidFill>
                <a:effectLst/>
                <a:latin typeface="Arial" panose="020B0604020202020204" pitchFamily="34" charset="0"/>
                <a:cs typeface="Arial" panose="020B0604020202020204" pitchFamily="34" charset="0"/>
              </a:rPr>
              <a:t>Values are a blend of biological and evolutionary factors coupled with individual and societal histories.</a:t>
            </a:r>
          </a:p>
          <a:p>
            <a:endParaRPr lang="en-GB" sz="2400" dirty="0">
              <a:solidFill>
                <a:srgbClr val="0070C0"/>
              </a:solidFill>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rPr>
              <a:t>What are your 3 most important values for you and your family?</a:t>
            </a:r>
          </a:p>
          <a:p>
            <a:endParaRPr lang="en-GB" dirty="0">
              <a:solidFill>
                <a:srgbClr val="403F3D"/>
              </a:solidFill>
              <a:latin typeface="Source Sans Pro" panose="020B0503030403020204" pitchFamily="34" charset="0"/>
            </a:endParaRPr>
          </a:p>
          <a:p>
            <a:endParaRPr lang="en-GB" dirty="0"/>
          </a:p>
        </p:txBody>
      </p:sp>
      <p:sp>
        <p:nvSpPr>
          <p:cNvPr id="4" name="Rectangle 1">
            <a:extLst>
              <a:ext uri="{FF2B5EF4-FFF2-40B4-BE49-F238E27FC236}">
                <a16:creationId xmlns:a16="http://schemas.microsoft.com/office/drawing/2014/main" id="{A46A067B-AB53-601E-B92A-32486BD3E44D}"/>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289C2CDD-C4A6-E592-9B47-CF610CF06B82}"/>
              </a:ext>
            </a:extLst>
          </p:cNvPr>
          <p:cNvSpPr txBox="1"/>
          <p:nvPr/>
        </p:nvSpPr>
        <p:spPr>
          <a:xfrm>
            <a:off x="1174455" y="1984774"/>
            <a:ext cx="4436209" cy="3785652"/>
          </a:xfrm>
          <a:prstGeom prst="rect">
            <a:avLst/>
          </a:prstGeom>
          <a:noFill/>
        </p:spPr>
        <p:txBody>
          <a:bodyPr wrap="square">
            <a:spAutoFit/>
          </a:bodyPr>
          <a:lstStyle/>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Mae gwerthoedd yn gyfuniad o ffactorau biolegol ac esblygiadol ynghyd â hanesion unigol a chymdeithasol.</a:t>
            </a:r>
          </a:p>
          <a:p>
            <a:endParaRPr lang="cy-GB" altLang="en-US" sz="2400" dirty="0">
              <a:solidFill>
                <a:srgbClr val="1F1F1F"/>
              </a:solidFill>
              <a:latin typeface="Arial" panose="020B0604020202020204" pitchFamily="34" charset="0"/>
              <a:ea typeface="inherit"/>
              <a:cs typeface="Arial" panose="020B0604020202020204" pitchFamily="34" charset="0"/>
            </a:endParaRPr>
          </a:p>
          <a:p>
            <a:endPar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endPar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endParaRPr lang="cy-GB" altLang="en-US" sz="2400" dirty="0">
              <a:solidFill>
                <a:srgbClr val="1F1F1F"/>
              </a:solidFill>
              <a:latin typeface="Arial" panose="020B0604020202020204" pitchFamily="34" charset="0"/>
              <a:ea typeface="inherit"/>
              <a:cs typeface="Arial" panose="020B0604020202020204" pitchFamily="34" charset="0"/>
            </a:endParaRPr>
          </a:p>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Beth yw eich 3 gwerth pwysicaf i chi a'ch teulu?</a:t>
            </a:r>
            <a: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943867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C53C9-8663-8819-2570-A216122DA048}"/>
              </a:ext>
            </a:extLst>
          </p:cNvPr>
          <p:cNvSpPr>
            <a:spLocks noGrp="1"/>
          </p:cNvSpPr>
          <p:nvPr>
            <p:ph type="title"/>
          </p:nvPr>
        </p:nvSpPr>
        <p:spPr>
          <a:xfrm>
            <a:off x="2757268" y="-303695"/>
            <a:ext cx="9077576" cy="1325563"/>
          </a:xfrm>
        </p:spPr>
        <p:txBody>
          <a:bodyPr>
            <a:normAutofit/>
          </a:bodyPr>
          <a:lstStyle/>
          <a:p>
            <a:r>
              <a:rPr lang="en-GB" sz="3200" dirty="0"/>
              <a:t>Gwerthoedd</a:t>
            </a:r>
          </a:p>
        </p:txBody>
      </p:sp>
      <p:sp>
        <p:nvSpPr>
          <p:cNvPr id="3" name="Content Placeholder 2">
            <a:extLst>
              <a:ext uri="{FF2B5EF4-FFF2-40B4-BE49-F238E27FC236}">
                <a16:creationId xmlns:a16="http://schemas.microsoft.com/office/drawing/2014/main" id="{55A50E3A-C97F-7AED-4A24-D6E2FF8C9EB4}"/>
              </a:ext>
            </a:extLst>
          </p:cNvPr>
          <p:cNvSpPr>
            <a:spLocks noGrp="1"/>
          </p:cNvSpPr>
          <p:nvPr>
            <p:ph idx="1"/>
          </p:nvPr>
        </p:nvSpPr>
        <p:spPr>
          <a:xfrm>
            <a:off x="873892" y="933268"/>
            <a:ext cx="4545289" cy="4667250"/>
          </a:xfrm>
        </p:spPr>
        <p:txBody>
          <a:bodyPr>
            <a:normAutofit/>
          </a:bodyPr>
          <a:lstStyle/>
          <a:p>
            <a:pPr marL="0" indent="0">
              <a:buNone/>
            </a:pPr>
            <a:r>
              <a:rPr kumimoji="0" lang="cy-GB" altLang="en-US" sz="1800" b="0" i="0" u="none" strike="noStrike" cap="none" normalizeH="0" baseline="0" dirty="0">
                <a:ln>
                  <a:noFill/>
                </a:ln>
                <a:solidFill>
                  <a:srgbClr val="1F1F1F"/>
                </a:solidFill>
                <a:effectLst/>
                <a:latin typeface="Arial Unicode MS"/>
                <a:ea typeface="inherit"/>
              </a:rPr>
              <a:t>Mae llunio polisïau mewn democratiaethau yn ceisio newid ymddygiad er lles cymdeithas. Mae'r hyn y mae dinasyddion yn ei ddymuno yn cael ei ddylanwadu'n gryf gan yr hyn y maent yn ei weld sy'n werthfawr </a:t>
            </a:r>
          </a:p>
          <a:p>
            <a:pPr marL="0" indent="0">
              <a:buNone/>
            </a:pPr>
            <a:endParaRPr kumimoji="0" lang="cy-GB" altLang="en-US" sz="1800" b="0" i="0" u="none" strike="noStrike" cap="none" normalizeH="0" baseline="0" dirty="0">
              <a:ln>
                <a:noFill/>
              </a:ln>
              <a:solidFill>
                <a:srgbClr val="1F1F1F"/>
              </a:solidFill>
              <a:effectLst/>
              <a:latin typeface="Arial Unicode MS"/>
              <a:ea typeface="inherit"/>
            </a:endParaRPr>
          </a:p>
          <a:p>
            <a:pPr marL="0" indent="0">
              <a:buNone/>
            </a:pPr>
            <a:r>
              <a:rPr kumimoji="0" lang="cy-GB" altLang="en-US" sz="1800" b="0" i="0" u="none" strike="noStrike" cap="none" normalizeH="0" baseline="0" dirty="0">
                <a:ln>
                  <a:noFill/>
                </a:ln>
                <a:solidFill>
                  <a:srgbClr val="1F1F1F"/>
                </a:solidFill>
                <a:effectLst/>
                <a:latin typeface="Arial Unicode MS"/>
                <a:ea typeface="inherit"/>
              </a:rPr>
              <a:t>Heddiw, mae gwerthoedd, agweddau a hunaniaeth unigol yn rhagweld ymddygiad gwleidyddol yn well na chysylltiadau dosbarth traddodiadol</a:t>
            </a:r>
            <a:r>
              <a:rPr kumimoji="0" lang="cy-GB" altLang="en-US" sz="1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p>
        </p:txBody>
      </p:sp>
      <p:sp>
        <p:nvSpPr>
          <p:cNvPr id="4" name="Content Placeholder 2">
            <a:extLst>
              <a:ext uri="{FF2B5EF4-FFF2-40B4-BE49-F238E27FC236}">
                <a16:creationId xmlns:a16="http://schemas.microsoft.com/office/drawing/2014/main" id="{99BB23A5-BFD9-19E5-BEE8-A1B16D46865E}"/>
              </a:ext>
            </a:extLst>
          </p:cNvPr>
          <p:cNvSpPr txBox="1">
            <a:spLocks/>
          </p:cNvSpPr>
          <p:nvPr/>
        </p:nvSpPr>
        <p:spPr>
          <a:xfrm>
            <a:off x="6298411" y="429944"/>
            <a:ext cx="5321503" cy="58090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endParaRPr lang="en-GB" dirty="0"/>
          </a:p>
        </p:txBody>
      </p:sp>
      <p:pic>
        <p:nvPicPr>
          <p:cNvPr id="9219" name="Picture 3" descr="Person playing golf while wildfire rages in background. Washington, USA. September 2017.&#10;      ">
            <a:extLst>
              <a:ext uri="{FF2B5EF4-FFF2-40B4-BE49-F238E27FC236}">
                <a16:creationId xmlns:a16="http://schemas.microsoft.com/office/drawing/2014/main" id="{D513FA62-4CCE-4CCD-8252-E758377E4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3892" y="4135902"/>
            <a:ext cx="4545289" cy="236652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
            <a:extLst>
              <a:ext uri="{FF2B5EF4-FFF2-40B4-BE49-F238E27FC236}">
                <a16:creationId xmlns:a16="http://schemas.microsoft.com/office/drawing/2014/main" id="{AF7C93AA-35BD-2DCB-AB68-4ACA76D2640B}"/>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5">
            <a:extLst>
              <a:ext uri="{FF2B5EF4-FFF2-40B4-BE49-F238E27FC236}">
                <a16:creationId xmlns:a16="http://schemas.microsoft.com/office/drawing/2014/main" id="{E41E0D44-D7E0-C78A-B3E6-57B98B2D0163}"/>
              </a:ext>
            </a:extLst>
          </p:cNvPr>
          <p:cNvSpPr>
            <a:spLocks noChangeArrowheads="1"/>
          </p:cNvSpPr>
          <p:nvPr/>
        </p:nvSpPr>
        <p:spPr bwMode="auto">
          <a:xfrm>
            <a:off x="0" y="75030"/>
            <a:ext cx="89768"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1F1F1F"/>
                </a:solidFill>
                <a:effectLst/>
                <a:latin typeface="Arial Unicode MS"/>
                <a:ea typeface="inherit"/>
              </a:rPr>
              <a:t>-</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1E91DCB8-0C98-318F-B217-63567F4002D3}"/>
              </a:ext>
            </a:extLst>
          </p:cNvPr>
          <p:cNvSpPr txBox="1"/>
          <p:nvPr/>
        </p:nvSpPr>
        <p:spPr>
          <a:xfrm>
            <a:off x="5659128" y="547559"/>
            <a:ext cx="6175716" cy="4893647"/>
          </a:xfrm>
          <a:prstGeom prst="rect">
            <a:avLst/>
          </a:prstGeom>
          <a:noFill/>
        </p:spPr>
        <p:txBody>
          <a:bodyPr wrap="square">
            <a:spAutoFit/>
          </a:bodyPr>
          <a:lstStyle/>
          <a:p>
            <a:r>
              <a:rPr kumimoji="0" lang="cy-GB" altLang="en-US" sz="2400" b="0" i="0" u="none" strike="noStrike" cap="none" normalizeH="0" baseline="0" dirty="0">
                <a:ln>
                  <a:noFill/>
                </a:ln>
                <a:solidFill>
                  <a:srgbClr val="1F1F1F"/>
                </a:solidFill>
                <a:effectLst/>
                <a:latin typeface="Arial Unicode MS"/>
                <a:ea typeface="inherit"/>
              </a:rPr>
              <a:t>Gwerthoedd ôl-</a:t>
            </a:r>
            <a:r>
              <a:rPr kumimoji="0" lang="cy-GB" altLang="en-US" sz="2400" b="0" i="0" u="none" strike="noStrike" cap="none" normalizeH="0" baseline="0" dirty="0" err="1">
                <a:ln>
                  <a:noFill/>
                </a:ln>
                <a:solidFill>
                  <a:srgbClr val="1F1F1F"/>
                </a:solidFill>
                <a:effectLst/>
                <a:latin typeface="Arial Unicode MS"/>
                <a:ea typeface="inherit"/>
              </a:rPr>
              <a:t>ddeunyddiol</a:t>
            </a:r>
            <a:r>
              <a:rPr kumimoji="0" lang="cy-GB" altLang="en-US" sz="2400" b="0" i="0" u="none" strike="noStrike" cap="none" normalizeH="0" baseline="0" dirty="0">
                <a:ln>
                  <a:noFill/>
                </a:ln>
                <a:solidFill>
                  <a:srgbClr val="1F1F1F"/>
                </a:solidFill>
                <a:effectLst/>
                <a:latin typeface="Arial Unicode MS"/>
                <a:ea typeface="inherit"/>
              </a:rPr>
              <a:t> (</a:t>
            </a:r>
            <a:r>
              <a:rPr kumimoji="0" lang="cy-GB" altLang="en-US" sz="2400" b="0" i="0" u="none" strike="noStrike" cap="none" normalizeH="0" baseline="0" dirty="0" err="1">
                <a:ln>
                  <a:noFill/>
                </a:ln>
                <a:solidFill>
                  <a:srgbClr val="1F1F1F"/>
                </a:solidFill>
                <a:effectLst/>
                <a:latin typeface="Arial Unicode MS"/>
                <a:ea typeface="inherit"/>
              </a:rPr>
              <a:t>Inglehart</a:t>
            </a:r>
            <a:r>
              <a:rPr kumimoji="0" lang="cy-GB" altLang="en-US" sz="2400" b="0" i="0" u="none" strike="noStrike" cap="none" normalizeH="0" baseline="0" dirty="0">
                <a:ln>
                  <a:noFill/>
                </a:ln>
                <a:solidFill>
                  <a:srgbClr val="1F1F1F"/>
                </a:solidFill>
                <a:effectLst/>
                <a:latin typeface="Arial Unicode MS"/>
                <a:ea typeface="inherit"/>
              </a:rPr>
              <a:t>, 1977) </a:t>
            </a:r>
          </a:p>
          <a:p>
            <a:endParaRPr lang="cy-GB" altLang="en-US" sz="2400" dirty="0">
              <a:solidFill>
                <a:srgbClr val="1F1F1F"/>
              </a:solidFill>
              <a:latin typeface="Arial Unicode MS"/>
              <a:ea typeface="inherit"/>
            </a:endParaRPr>
          </a:p>
          <a:p>
            <a:r>
              <a:rPr kumimoji="0" lang="cy-GB" altLang="en-US" sz="2400" b="0" i="0" u="none" strike="noStrike" cap="none" normalizeH="0" baseline="0" dirty="0">
                <a:ln>
                  <a:noFill/>
                </a:ln>
                <a:solidFill>
                  <a:srgbClr val="1F1F1F"/>
                </a:solidFill>
                <a:effectLst/>
                <a:latin typeface="Arial Unicode MS"/>
                <a:ea typeface="inherit"/>
              </a:rPr>
              <a:t>Tuedd </a:t>
            </a:r>
            <a:r>
              <a:rPr kumimoji="0" lang="cy-GB" altLang="en-US" sz="2400" b="0" i="0" u="none" strike="noStrike" cap="none" normalizeH="0" baseline="0" dirty="0" err="1">
                <a:ln>
                  <a:noFill/>
                </a:ln>
                <a:solidFill>
                  <a:srgbClr val="1F1F1F"/>
                </a:solidFill>
                <a:effectLst/>
                <a:latin typeface="Arial Unicode MS"/>
                <a:ea typeface="inherit"/>
              </a:rPr>
              <a:t>Myside</a:t>
            </a:r>
            <a:r>
              <a:rPr kumimoji="0" lang="cy-GB" altLang="en-US" sz="2400" b="0" i="0" u="none" strike="noStrike" cap="none" normalizeH="0" baseline="0" dirty="0">
                <a:ln>
                  <a:noFill/>
                </a:ln>
                <a:solidFill>
                  <a:srgbClr val="1F1F1F"/>
                </a:solidFill>
                <a:effectLst/>
                <a:latin typeface="Arial Unicode MS"/>
                <a:ea typeface="inherit"/>
              </a:rPr>
              <a:t>: </a:t>
            </a:r>
          </a:p>
          <a:p>
            <a:endParaRPr kumimoji="0" lang="cy-GB" altLang="en-US" sz="2400" b="0" i="0" u="none" strike="noStrike" cap="none" normalizeH="0" baseline="0" dirty="0">
              <a:ln>
                <a:noFill/>
              </a:ln>
              <a:solidFill>
                <a:srgbClr val="1F1F1F"/>
              </a:solidFill>
              <a:effectLst/>
              <a:latin typeface="Arial Unicode MS"/>
              <a:ea typeface="inherit"/>
            </a:endParaRPr>
          </a:p>
          <a:p>
            <a:r>
              <a:rPr kumimoji="0" lang="cy-GB" altLang="en-US" sz="2400" b="0" i="0" u="none" strike="noStrike" cap="none" normalizeH="0" baseline="0" dirty="0">
                <a:ln>
                  <a:noFill/>
                </a:ln>
                <a:solidFill>
                  <a:srgbClr val="1F1F1F"/>
                </a:solidFill>
                <a:effectLst/>
                <a:latin typeface="Arial Unicode MS"/>
                <a:ea typeface="inherit"/>
              </a:rPr>
              <a:t>Astudiaeth achos: </a:t>
            </a:r>
          </a:p>
          <a:p>
            <a:endParaRPr lang="cy-GB" altLang="en-US" sz="2400" dirty="0">
              <a:solidFill>
                <a:srgbClr val="1F1F1F"/>
              </a:solidFill>
              <a:latin typeface="Arial Unicode MS"/>
              <a:ea typeface="inherit"/>
            </a:endParaRPr>
          </a:p>
          <a:p>
            <a:r>
              <a:rPr kumimoji="0" lang="cy-GB" altLang="en-US" b="0" i="0" u="none" strike="noStrike" cap="none" normalizeH="0" baseline="0" dirty="0">
                <a:ln>
                  <a:noFill/>
                </a:ln>
                <a:solidFill>
                  <a:srgbClr val="1F1F1F"/>
                </a:solidFill>
                <a:effectLst/>
                <a:latin typeface="Arial Unicode MS"/>
                <a:ea typeface="inherit"/>
              </a:rPr>
              <a:t>A wnaethom ganolbwyntio gormod ar fuddion tymor byr heb ystyried effeithiau hirdymor? </a:t>
            </a:r>
          </a:p>
          <a:p>
            <a:endParaRPr lang="cy-GB" altLang="en-US" dirty="0">
              <a:solidFill>
                <a:srgbClr val="1F1F1F"/>
              </a:solidFill>
              <a:latin typeface="Arial Unicode MS"/>
              <a:ea typeface="inherit"/>
            </a:endParaRPr>
          </a:p>
          <a:p>
            <a:r>
              <a:rPr kumimoji="0" lang="cy-GB" altLang="en-US" b="0" i="0" u="none" strike="noStrike" cap="none" normalizeH="0" baseline="0" dirty="0">
                <a:ln>
                  <a:noFill/>
                </a:ln>
                <a:solidFill>
                  <a:srgbClr val="1F1F1F"/>
                </a:solidFill>
                <a:effectLst/>
                <a:latin typeface="Arial Unicode MS"/>
                <a:ea typeface="inherit"/>
              </a:rPr>
              <a:t>A wnaethom flaenoriaethu grŵp penodol o oedolion ifanc ac o bosibl anwybyddu eraill? </a:t>
            </a:r>
            <a:endParaRPr lang="cy-GB" altLang="en-US" dirty="0">
              <a:solidFill>
                <a:srgbClr val="1F1F1F"/>
              </a:solidFill>
              <a:latin typeface="Arial Unicode MS"/>
              <a:ea typeface="inherit"/>
            </a:endParaRPr>
          </a:p>
          <a:p>
            <a:endParaRPr kumimoji="0" lang="cy-GB" altLang="en-US" b="0" i="0" u="none" strike="noStrike" cap="none" normalizeH="0" baseline="0" dirty="0">
              <a:ln>
                <a:noFill/>
              </a:ln>
              <a:solidFill>
                <a:srgbClr val="1F1F1F"/>
              </a:solidFill>
              <a:effectLst/>
              <a:latin typeface="Arial Unicode MS"/>
              <a:ea typeface="inherit"/>
            </a:endParaRPr>
          </a:p>
          <a:p>
            <a:r>
              <a:rPr kumimoji="0" lang="cy-GB" altLang="en-US" b="0" i="0" u="none" strike="noStrike" cap="none" normalizeH="0" baseline="0" dirty="0">
                <a:ln>
                  <a:noFill/>
                </a:ln>
                <a:solidFill>
                  <a:srgbClr val="1F1F1F"/>
                </a:solidFill>
                <a:effectLst/>
                <a:latin typeface="Arial Unicode MS"/>
                <a:ea typeface="inherit"/>
              </a:rPr>
              <a:t>A oeddem yn ddiystyriol o rai heriau oherwydd nad oeddent yn cyd-fynd â’r ateb a </a:t>
            </a:r>
            <a:r>
              <a:rPr kumimoji="0" lang="cy-GB" altLang="en-US" b="0" i="0" u="none" strike="noStrike" cap="none" normalizeH="0" baseline="0" dirty="0" err="1">
                <a:ln>
                  <a:noFill/>
                </a:ln>
                <a:solidFill>
                  <a:srgbClr val="1F1F1F"/>
                </a:solidFill>
                <a:effectLst/>
                <a:latin typeface="Arial Unicode MS"/>
                <a:ea typeface="inherit"/>
              </a:rPr>
              <a:t>ffefrir</a:t>
            </a:r>
            <a:r>
              <a:rPr kumimoji="0" lang="cy-GB" altLang="en-US" b="0" i="0" u="none" strike="noStrike" cap="none" normalizeH="0" baseline="0" dirty="0">
                <a:ln>
                  <a:noFill/>
                </a:ln>
                <a:solidFill>
                  <a:srgbClr val="1F1F1F"/>
                </a:solidFill>
                <a:effectLst/>
                <a:latin typeface="Arial Unicode MS"/>
                <a:ea typeface="inherit"/>
              </a:rPr>
              <a:t> gennym?</a:t>
            </a:r>
            <a:r>
              <a:rPr kumimoji="0" lang="cy-GB" altLang="en-US" b="0" i="0" u="none" strike="noStrike" cap="none" normalizeH="0" baseline="0" dirty="0">
                <a:ln>
                  <a:noFill/>
                </a:ln>
                <a:solidFill>
                  <a:schemeClr val="tx1"/>
                </a:solidFill>
                <a:effectLst/>
              </a:rPr>
              <a:t> </a:t>
            </a:r>
            <a:endParaRPr lang="en-GB" dirty="0"/>
          </a:p>
        </p:txBody>
      </p:sp>
    </p:spTree>
    <p:extLst>
      <p:ext uri="{BB962C8B-B14F-4D97-AF65-F5344CB8AC3E}">
        <p14:creationId xmlns:p14="http://schemas.microsoft.com/office/powerpoint/2010/main" val="3969219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C53C9-8663-8819-2570-A216122DA048}"/>
              </a:ext>
            </a:extLst>
          </p:cNvPr>
          <p:cNvSpPr>
            <a:spLocks noGrp="1"/>
          </p:cNvSpPr>
          <p:nvPr>
            <p:ph type="title"/>
          </p:nvPr>
        </p:nvSpPr>
        <p:spPr>
          <a:xfrm>
            <a:off x="2848708" y="0"/>
            <a:ext cx="9077576" cy="1325563"/>
          </a:xfrm>
        </p:spPr>
        <p:txBody>
          <a:bodyPr>
            <a:normAutofit/>
          </a:bodyPr>
          <a:lstStyle/>
          <a:p>
            <a:r>
              <a:rPr lang="en-GB" sz="3200" dirty="0"/>
              <a:t>Values </a:t>
            </a:r>
          </a:p>
        </p:txBody>
      </p:sp>
      <p:sp>
        <p:nvSpPr>
          <p:cNvPr id="3" name="Content Placeholder 2">
            <a:extLst>
              <a:ext uri="{FF2B5EF4-FFF2-40B4-BE49-F238E27FC236}">
                <a16:creationId xmlns:a16="http://schemas.microsoft.com/office/drawing/2014/main" id="{55A50E3A-C97F-7AED-4A24-D6E2FF8C9EB4}"/>
              </a:ext>
            </a:extLst>
          </p:cNvPr>
          <p:cNvSpPr>
            <a:spLocks noGrp="1"/>
          </p:cNvSpPr>
          <p:nvPr>
            <p:ph idx="1"/>
          </p:nvPr>
        </p:nvSpPr>
        <p:spPr>
          <a:xfrm>
            <a:off x="787769" y="949595"/>
            <a:ext cx="4038998" cy="4667250"/>
          </a:xfrm>
        </p:spPr>
        <p:txBody>
          <a:bodyPr>
            <a:normAutofit/>
          </a:bodyPr>
          <a:lstStyle/>
          <a:p>
            <a:pPr marL="0" indent="0">
              <a:buNone/>
            </a:pPr>
            <a:r>
              <a:rPr lang="en-GB" sz="1900" b="0" i="0" dirty="0">
                <a:solidFill>
                  <a:srgbClr val="0070C0"/>
                </a:solidFill>
                <a:effectLst/>
                <a:latin typeface="Source Sans Pro" panose="020B0503030403020204" pitchFamily="34" charset="0"/>
              </a:rPr>
              <a:t>Policymaking in democracies seeks to change behaviour for the greater good of society. What citizens desire is strongly influenced by what they perceive to be valuable</a:t>
            </a:r>
          </a:p>
          <a:p>
            <a:pPr marL="0" indent="0">
              <a:buNone/>
            </a:pPr>
            <a:endParaRPr lang="en-GB" sz="1900" dirty="0">
              <a:solidFill>
                <a:srgbClr val="0070C0"/>
              </a:solidFill>
              <a:latin typeface="Source Sans Pro" panose="020B0503030403020204" pitchFamily="34" charset="0"/>
            </a:endParaRPr>
          </a:p>
          <a:p>
            <a:pPr marL="0" indent="0">
              <a:buNone/>
            </a:pPr>
            <a:r>
              <a:rPr lang="en-GB" sz="1900" b="0" i="0" dirty="0">
                <a:solidFill>
                  <a:srgbClr val="0070C0"/>
                </a:solidFill>
                <a:effectLst/>
                <a:latin typeface="Source Sans Pro" panose="020B0503030403020204" pitchFamily="34" charset="0"/>
              </a:rPr>
              <a:t>Today, individual values, attitudes and identities predict political behaviour better than traditional class affiliations</a:t>
            </a:r>
          </a:p>
          <a:p>
            <a:pPr marL="0" indent="0">
              <a:buNone/>
            </a:pPr>
            <a:endParaRPr lang="en-GB" dirty="0">
              <a:solidFill>
                <a:srgbClr val="0070C0"/>
              </a:solidFill>
              <a:latin typeface="Source Sans Pro" panose="020B0503030403020204" pitchFamily="34" charset="0"/>
            </a:endParaRPr>
          </a:p>
          <a:p>
            <a:pPr marL="0" indent="0">
              <a:buNone/>
            </a:pPr>
            <a:endParaRPr lang="en-GB" dirty="0"/>
          </a:p>
        </p:txBody>
      </p:sp>
      <p:sp>
        <p:nvSpPr>
          <p:cNvPr id="4" name="Content Placeholder 2">
            <a:extLst>
              <a:ext uri="{FF2B5EF4-FFF2-40B4-BE49-F238E27FC236}">
                <a16:creationId xmlns:a16="http://schemas.microsoft.com/office/drawing/2014/main" id="{99BB23A5-BFD9-19E5-BEE8-A1B16D46865E}"/>
              </a:ext>
            </a:extLst>
          </p:cNvPr>
          <p:cNvSpPr txBox="1">
            <a:spLocks/>
          </p:cNvSpPr>
          <p:nvPr/>
        </p:nvSpPr>
        <p:spPr>
          <a:xfrm>
            <a:off x="6298411" y="429944"/>
            <a:ext cx="5321503" cy="5809077"/>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000" dirty="0">
                <a:latin typeface="Arial" panose="020B0604020202020204" pitchFamily="34" charset="0"/>
                <a:cs typeface="Arial" panose="020B0604020202020204" pitchFamily="34" charset="0"/>
              </a:rPr>
              <a:t>-</a:t>
            </a:r>
            <a:r>
              <a:rPr lang="en-GB" sz="5000" dirty="0">
                <a:solidFill>
                  <a:srgbClr val="0070C0"/>
                </a:solidFill>
                <a:latin typeface="Arial" panose="020B0604020202020204" pitchFamily="34" charset="0"/>
                <a:cs typeface="Arial" panose="020B0604020202020204" pitchFamily="34" charset="0"/>
              </a:rPr>
              <a:t>Post-materialist values  (Inglehart, 1977)</a:t>
            </a:r>
          </a:p>
          <a:p>
            <a:pPr>
              <a:buFontTx/>
              <a:buChar char="-"/>
            </a:pPr>
            <a:endParaRPr lang="en-GB" sz="5000" dirty="0">
              <a:solidFill>
                <a:srgbClr val="0070C0"/>
              </a:solidFill>
              <a:latin typeface="Arial" panose="020B0604020202020204" pitchFamily="34" charset="0"/>
              <a:cs typeface="Arial" panose="020B0604020202020204" pitchFamily="34" charset="0"/>
            </a:endParaRPr>
          </a:p>
          <a:p>
            <a:pPr marL="0" indent="0">
              <a:buNone/>
            </a:pPr>
            <a:r>
              <a:rPr lang="en-GB" sz="5000" dirty="0">
                <a:solidFill>
                  <a:srgbClr val="0070C0"/>
                </a:solidFill>
                <a:latin typeface="Arial" panose="020B0604020202020204" pitchFamily="34" charset="0"/>
                <a:cs typeface="Arial" panose="020B0604020202020204" pitchFamily="34" charset="0"/>
              </a:rPr>
              <a:t>-The Myside bias:</a:t>
            </a:r>
          </a:p>
          <a:p>
            <a:pPr marL="0" indent="0">
              <a:buNone/>
            </a:pPr>
            <a:endParaRPr lang="en-GB" sz="5000" dirty="0">
              <a:solidFill>
                <a:srgbClr val="0070C0"/>
              </a:solidFill>
            </a:endParaRPr>
          </a:p>
          <a:p>
            <a:pPr marL="0" indent="0">
              <a:buNone/>
            </a:pPr>
            <a:r>
              <a:rPr lang="en-GB" sz="5000" dirty="0">
                <a:solidFill>
                  <a:srgbClr val="0070C0"/>
                </a:solidFill>
              </a:rPr>
              <a:t>Case study:</a:t>
            </a:r>
          </a:p>
          <a:p>
            <a:pPr marL="0" indent="0">
              <a:buNone/>
            </a:pPr>
            <a:endParaRPr lang="en-GB" sz="5000" dirty="0">
              <a:solidFill>
                <a:srgbClr val="0070C0"/>
              </a:solidFill>
            </a:endParaRPr>
          </a:p>
          <a:p>
            <a:pPr marL="457200" lvl="1" indent="0" eaLnBrk="0" fontAlgn="base" hangingPunct="0">
              <a:lnSpc>
                <a:spcPct val="100000"/>
              </a:lnSpc>
              <a:spcBef>
                <a:spcPct val="0"/>
              </a:spcBef>
              <a:spcAft>
                <a:spcPct val="0"/>
              </a:spcAft>
              <a:buFontTx/>
              <a:buChar char="•"/>
            </a:pPr>
            <a:r>
              <a:rPr kumimoji="0" lang="en-US" altLang="en-US" sz="4600" b="1" i="0" u="none" strike="noStrike" cap="none" normalizeH="0" baseline="0" dirty="0">
                <a:ln>
                  <a:noFill/>
                </a:ln>
                <a:solidFill>
                  <a:srgbClr val="0070C0"/>
                </a:solidFill>
                <a:effectLst/>
                <a:latin typeface="Arial" panose="020B0604020202020204" pitchFamily="34" charset="0"/>
              </a:rPr>
              <a:t>Did we focus too much on short-term benefits without considering long-term effects?</a:t>
            </a:r>
          </a:p>
          <a:p>
            <a:pPr marL="457200" lvl="1" indent="0" eaLnBrk="0" fontAlgn="base" hangingPunct="0">
              <a:lnSpc>
                <a:spcPct val="100000"/>
              </a:lnSpc>
              <a:spcBef>
                <a:spcPct val="0"/>
              </a:spcBef>
              <a:spcAft>
                <a:spcPct val="0"/>
              </a:spcAft>
              <a:buNone/>
            </a:pPr>
            <a:endParaRPr kumimoji="0" lang="en-US" altLang="en-US" sz="4600" b="0" i="0" u="none" strike="noStrike" cap="none" normalizeH="0" baseline="0" dirty="0">
              <a:ln>
                <a:noFill/>
              </a:ln>
              <a:solidFill>
                <a:srgbClr val="0070C0"/>
              </a:solidFill>
              <a:effectLst/>
              <a:latin typeface="Arial" panose="020B0604020202020204" pitchFamily="34" charset="0"/>
            </a:endParaRPr>
          </a:p>
          <a:p>
            <a:pPr marL="457200" lvl="1" indent="0" eaLnBrk="0" fontAlgn="base" hangingPunct="0">
              <a:lnSpc>
                <a:spcPct val="100000"/>
              </a:lnSpc>
              <a:spcBef>
                <a:spcPct val="0"/>
              </a:spcBef>
              <a:spcAft>
                <a:spcPct val="0"/>
              </a:spcAft>
              <a:buFontTx/>
              <a:buChar char="•"/>
            </a:pPr>
            <a:r>
              <a:rPr kumimoji="0" lang="en-US" altLang="en-US" sz="4600" b="1" i="0" u="none" strike="noStrike" cap="none" normalizeH="0" baseline="0" dirty="0">
                <a:ln>
                  <a:noFill/>
                </a:ln>
                <a:solidFill>
                  <a:srgbClr val="0070C0"/>
                </a:solidFill>
                <a:effectLst/>
                <a:latin typeface="Arial" panose="020B0604020202020204" pitchFamily="34" charset="0"/>
              </a:rPr>
              <a:t>Did we prioritize a particular group of young adults and potentially ignore others?</a:t>
            </a:r>
          </a:p>
          <a:p>
            <a:pPr marL="457200" lvl="1" indent="0" eaLnBrk="0" fontAlgn="base" hangingPunct="0">
              <a:lnSpc>
                <a:spcPct val="100000"/>
              </a:lnSpc>
              <a:spcBef>
                <a:spcPct val="0"/>
              </a:spcBef>
              <a:spcAft>
                <a:spcPct val="0"/>
              </a:spcAft>
              <a:buNone/>
            </a:pPr>
            <a:endParaRPr kumimoji="0" lang="en-US" altLang="en-US" sz="4600" b="0" i="0" u="none" strike="noStrike" cap="none" normalizeH="0" baseline="0" dirty="0">
              <a:ln>
                <a:noFill/>
              </a:ln>
              <a:solidFill>
                <a:srgbClr val="0070C0"/>
              </a:solidFill>
              <a:effectLst/>
              <a:latin typeface="Arial" panose="020B0604020202020204" pitchFamily="34" charset="0"/>
            </a:endParaRPr>
          </a:p>
          <a:p>
            <a:pPr marL="457200" lvl="1" indent="0" eaLnBrk="0" fontAlgn="base" hangingPunct="0">
              <a:lnSpc>
                <a:spcPct val="100000"/>
              </a:lnSpc>
              <a:spcBef>
                <a:spcPct val="0"/>
              </a:spcBef>
              <a:spcAft>
                <a:spcPct val="0"/>
              </a:spcAft>
              <a:buFontTx/>
              <a:buChar char="•"/>
            </a:pPr>
            <a:r>
              <a:rPr kumimoji="0" lang="en-US" altLang="en-US" sz="4600" b="1" i="0" u="none" strike="noStrike" cap="none" normalizeH="0" baseline="0" dirty="0">
                <a:ln>
                  <a:noFill/>
                </a:ln>
                <a:solidFill>
                  <a:srgbClr val="0070C0"/>
                </a:solidFill>
                <a:effectLst/>
                <a:latin typeface="Arial" panose="020B0604020202020204" pitchFamily="34" charset="0"/>
              </a:rPr>
              <a:t>Were we dismissive of certain challenges because they didn’t align with our preferred solution?</a:t>
            </a:r>
            <a:r>
              <a:rPr kumimoji="0" lang="en-US" altLang="en-US" sz="4600" b="0" i="0" u="none" strike="noStrike" cap="none" normalizeH="0" baseline="0" dirty="0">
                <a:ln>
                  <a:noFill/>
                </a:ln>
                <a:solidFill>
                  <a:srgbClr val="0070C0"/>
                </a:solidFill>
                <a:effectLst/>
                <a:latin typeface="Arial" panose="020B0604020202020204" pitchFamily="34" charset="0"/>
              </a:rPr>
              <a:t> </a:t>
            </a:r>
          </a:p>
          <a:p>
            <a:pPr>
              <a:buFontTx/>
              <a:buChar char="-"/>
            </a:pPr>
            <a:endParaRPr lang="en-GB" dirty="0"/>
          </a:p>
        </p:txBody>
      </p:sp>
      <p:pic>
        <p:nvPicPr>
          <p:cNvPr id="9219" name="Picture 3" descr="Person playing golf while wildfire rages in background. Washington, USA. September 2017.&#10;      ">
            <a:extLst>
              <a:ext uri="{FF2B5EF4-FFF2-40B4-BE49-F238E27FC236}">
                <a16:creationId xmlns:a16="http://schemas.microsoft.com/office/drawing/2014/main" id="{D513FA62-4CCE-4CCD-8252-E758377E4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822" y="4135902"/>
            <a:ext cx="4545289" cy="2366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1402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80933C-91D1-9629-1E9B-DCDD9677A952}"/>
              </a:ext>
            </a:extLst>
          </p:cNvPr>
          <p:cNvPicPr>
            <a:picLocks noChangeAspect="1"/>
          </p:cNvPicPr>
          <p:nvPr/>
        </p:nvPicPr>
        <p:blipFill>
          <a:blip r:embed="rId3"/>
          <a:stretch>
            <a:fillRect/>
          </a:stretch>
        </p:blipFill>
        <p:spPr>
          <a:xfrm>
            <a:off x="580747" y="28135"/>
            <a:ext cx="11611253" cy="6810810"/>
          </a:xfrm>
          <a:prstGeom prst="rect">
            <a:avLst/>
          </a:prstGeom>
          <a:noFill/>
        </p:spPr>
      </p:pic>
    </p:spTree>
    <p:extLst>
      <p:ext uri="{BB962C8B-B14F-4D97-AF65-F5344CB8AC3E}">
        <p14:creationId xmlns:p14="http://schemas.microsoft.com/office/powerpoint/2010/main" val="3336132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BEDA-6534-3DD0-361D-1BABB549860A}"/>
              </a:ext>
            </a:extLst>
          </p:cNvPr>
          <p:cNvSpPr>
            <a:spLocks noGrp="1"/>
          </p:cNvSpPr>
          <p:nvPr>
            <p:ph type="title"/>
          </p:nvPr>
        </p:nvSpPr>
        <p:spPr/>
        <p:txBody>
          <a:bodyPr>
            <a:normAutofit fontScale="90000"/>
          </a:bodyPr>
          <a:lstStyle/>
          <a:p>
            <a:r>
              <a:rPr lang="en-GB" dirty="0">
                <a:solidFill>
                  <a:srgbClr val="0070C0"/>
                </a:solidFill>
                <a:latin typeface="Arial" panose="020B0604020202020204" pitchFamily="34" charset="0"/>
                <a:cs typeface="Arial" panose="020B0604020202020204" pitchFamily="34" charset="0"/>
              </a:rPr>
              <a:t>Analysing policy documents (</a:t>
            </a:r>
            <a:r>
              <a:rPr lang="en-GB" dirty="0" err="1">
                <a:solidFill>
                  <a:srgbClr val="0070C0"/>
                </a:solidFill>
                <a:latin typeface="Arial" panose="020B0604020202020204" pitchFamily="34" charset="0"/>
                <a:cs typeface="Arial" panose="020B0604020202020204" pitchFamily="34" charset="0"/>
              </a:rPr>
              <a:t>Cardno</a:t>
            </a:r>
            <a:r>
              <a:rPr lang="en-GB" dirty="0">
                <a:solidFill>
                  <a:srgbClr val="0070C0"/>
                </a:solidFill>
                <a:latin typeface="Arial" panose="020B0604020202020204" pitchFamily="34" charset="0"/>
                <a:cs typeface="Arial" panose="020B0604020202020204" pitchFamily="34" charset="0"/>
              </a:rPr>
              <a:t>, 2018)</a:t>
            </a:r>
            <a:br>
              <a:rPr lang="en-GB" dirty="0">
                <a:solidFill>
                  <a:srgbClr val="0070C0"/>
                </a:solidFill>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A0982AD-F6FC-F0DC-59C7-7DA06F14D8D9}"/>
              </a:ext>
            </a:extLst>
          </p:cNvPr>
          <p:cNvSpPr>
            <a:spLocks noGrp="1"/>
          </p:cNvSpPr>
          <p:nvPr>
            <p:ph idx="1"/>
          </p:nvPr>
        </p:nvSpPr>
        <p:spPr/>
        <p:txBody>
          <a:bodyPr/>
          <a:lstStyle/>
          <a:p>
            <a:r>
              <a:rPr lang="en-GB" sz="3600" dirty="0"/>
              <a:t>Policy context</a:t>
            </a:r>
          </a:p>
          <a:p>
            <a:endParaRPr lang="en-GB" sz="3600" dirty="0"/>
          </a:p>
          <a:p>
            <a:r>
              <a:rPr lang="en-GB" sz="3600" dirty="0"/>
              <a:t>Policy text</a:t>
            </a:r>
          </a:p>
          <a:p>
            <a:endParaRPr lang="en-GB" sz="3600" dirty="0"/>
          </a:p>
          <a:p>
            <a:r>
              <a:rPr lang="en-GB" sz="3600" dirty="0"/>
              <a:t>Policy consequences</a:t>
            </a:r>
          </a:p>
          <a:p>
            <a:pPr marL="0" indent="0">
              <a:buNone/>
            </a:pPr>
            <a:endParaRPr lang="en-GB" dirty="0"/>
          </a:p>
        </p:txBody>
      </p:sp>
    </p:spTree>
    <p:extLst>
      <p:ext uri="{BB962C8B-B14F-4D97-AF65-F5344CB8AC3E}">
        <p14:creationId xmlns:p14="http://schemas.microsoft.com/office/powerpoint/2010/main" val="1307972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06864-090F-53A4-762B-B187EB65E0CD}"/>
              </a:ext>
            </a:extLst>
          </p:cNvPr>
          <p:cNvSpPr>
            <a:spLocks noGrp="1"/>
          </p:cNvSpPr>
          <p:nvPr>
            <p:ph type="title"/>
          </p:nvPr>
        </p:nvSpPr>
        <p:spPr/>
        <p:txBody>
          <a:bodyPr>
            <a:normAutofit fontScale="90000"/>
          </a:bodyPr>
          <a:lstStyle/>
          <a:p>
            <a:r>
              <a:rPr kumimoji="0" lang="cy-GB" altLang="en-US" sz="4400" b="0" i="0" u="none" strike="noStrike" cap="none" normalizeH="0" baseline="0" dirty="0">
                <a:ln>
                  <a:noFill/>
                </a:ln>
                <a:solidFill>
                  <a:srgbClr val="1F1F1F"/>
                </a:solidFill>
                <a:effectLst/>
                <a:latin typeface="Arial Unicode MS"/>
                <a:ea typeface="inherit"/>
              </a:rPr>
              <a:t>Dadansoddi testun polisi (</a:t>
            </a:r>
            <a:r>
              <a:rPr lang="cy-GB" altLang="en-US" dirty="0" err="1">
                <a:solidFill>
                  <a:srgbClr val="1F1F1F"/>
                </a:solidFill>
                <a:latin typeface="Arial Unicode MS"/>
                <a:ea typeface="inherit"/>
              </a:rPr>
              <a:t>C</a:t>
            </a:r>
            <a:r>
              <a:rPr kumimoji="0" lang="cy-GB" altLang="en-US" sz="4400" b="0" i="0" u="none" strike="noStrike" cap="none" normalizeH="0" baseline="0" dirty="0" err="1">
                <a:ln>
                  <a:noFill/>
                </a:ln>
                <a:solidFill>
                  <a:srgbClr val="1F1F1F"/>
                </a:solidFill>
                <a:effectLst/>
                <a:latin typeface="Arial Unicode MS"/>
                <a:ea typeface="inherit"/>
              </a:rPr>
              <a:t>ardno</a:t>
            </a:r>
            <a:r>
              <a:rPr kumimoji="0" lang="cy-GB" altLang="en-US" sz="4400" b="0" i="0" u="none" strike="noStrike" cap="none" normalizeH="0" baseline="0" dirty="0">
                <a:ln>
                  <a:noFill/>
                </a:ln>
                <a:solidFill>
                  <a:srgbClr val="1F1F1F"/>
                </a:solidFill>
                <a:effectLst/>
                <a:latin typeface="Arial Unicode MS"/>
                <a:ea typeface="inherit"/>
              </a:rPr>
              <a:t>, 2018)</a:t>
            </a:r>
            <a:r>
              <a:rPr kumimoji="0" lang="cy-GB" altLang="en-US" sz="4400" b="0" i="0" u="none" strike="noStrike" cap="none" normalizeH="0" baseline="0" dirty="0">
                <a:ln>
                  <a:noFill/>
                </a:ln>
                <a:solidFill>
                  <a:schemeClr val="tx1"/>
                </a:solidFill>
                <a:effectLst/>
              </a:rPr>
              <a:t> </a:t>
            </a:r>
            <a:br>
              <a:rPr kumimoji="0" lang="cy-GB" altLang="en-US" sz="4400" b="0" i="0" u="none" strike="noStrike" cap="none" normalizeH="0" baseline="0" dirty="0">
                <a:ln>
                  <a:noFill/>
                </a:ln>
                <a:solidFill>
                  <a:srgbClr val="1F1F1F"/>
                </a:solidFill>
                <a:effectLst/>
                <a:latin typeface="Arial Unicode MS"/>
                <a:ea typeface="inherit"/>
              </a:rPr>
            </a:br>
            <a:endParaRPr lang="en-GB" dirty="0"/>
          </a:p>
        </p:txBody>
      </p:sp>
      <p:sp>
        <p:nvSpPr>
          <p:cNvPr id="3" name="Content Placeholder 2">
            <a:extLst>
              <a:ext uri="{FF2B5EF4-FFF2-40B4-BE49-F238E27FC236}">
                <a16:creationId xmlns:a16="http://schemas.microsoft.com/office/drawing/2014/main" id="{69AE1EA8-9BB7-D054-4DC6-CD7021725823}"/>
              </a:ext>
            </a:extLst>
          </p:cNvPr>
          <p:cNvSpPr>
            <a:spLocks noGrp="1"/>
          </p:cNvSpPr>
          <p:nvPr>
            <p:ph idx="1"/>
          </p:nvPr>
        </p:nvSpPr>
        <p:spPr/>
        <p:txBody>
          <a:bodyPr>
            <a:normAutofit/>
          </a:bodyPr>
          <a:lstStyle/>
          <a:p>
            <a:r>
              <a:rPr kumimoji="0" lang="cy-GB" altLang="en-US" sz="4000" b="0" i="0" u="none" strike="noStrike" cap="none" normalizeH="0" baseline="0" dirty="0">
                <a:ln>
                  <a:noFill/>
                </a:ln>
                <a:solidFill>
                  <a:srgbClr val="1F1F1F"/>
                </a:solidFill>
                <a:effectLst/>
                <a:latin typeface="Arial Unicode MS"/>
                <a:ea typeface="inherit"/>
              </a:rPr>
              <a:t>Cyd-destun polisi </a:t>
            </a:r>
          </a:p>
          <a:p>
            <a:endParaRPr lang="cy-GB" altLang="en-US" sz="4000" dirty="0">
              <a:solidFill>
                <a:srgbClr val="1F1F1F"/>
              </a:solidFill>
              <a:latin typeface="Arial Unicode MS"/>
              <a:ea typeface="inherit"/>
            </a:endParaRPr>
          </a:p>
          <a:p>
            <a:r>
              <a:rPr kumimoji="0" lang="cy-GB" altLang="en-US" sz="4000" b="0" i="0" u="none" strike="noStrike" cap="none" normalizeH="0" baseline="0" dirty="0">
                <a:ln>
                  <a:noFill/>
                </a:ln>
                <a:solidFill>
                  <a:srgbClr val="1F1F1F"/>
                </a:solidFill>
                <a:effectLst/>
                <a:latin typeface="Arial Unicode MS"/>
                <a:ea typeface="inherit"/>
              </a:rPr>
              <a:t>Testun polisi </a:t>
            </a:r>
          </a:p>
          <a:p>
            <a:endParaRPr lang="cy-GB" altLang="en-US" sz="4000" dirty="0">
              <a:solidFill>
                <a:srgbClr val="1F1F1F"/>
              </a:solidFill>
              <a:latin typeface="Arial Unicode MS"/>
              <a:ea typeface="inherit"/>
            </a:endParaRPr>
          </a:p>
          <a:p>
            <a:r>
              <a:rPr kumimoji="0" lang="cy-GB" altLang="en-US" sz="4000" b="0" i="0" u="none" strike="noStrike" cap="none" normalizeH="0" baseline="0" dirty="0">
                <a:ln>
                  <a:noFill/>
                </a:ln>
                <a:solidFill>
                  <a:srgbClr val="1F1F1F"/>
                </a:solidFill>
                <a:effectLst/>
                <a:latin typeface="Arial Unicode MS"/>
                <a:ea typeface="inherit"/>
              </a:rPr>
              <a:t>Canlyniadau polisi</a:t>
            </a:r>
            <a:r>
              <a:rPr kumimoji="0" lang="cy-GB" altLang="en-US" sz="1100" b="0" i="0" u="none" strike="noStrike" cap="none" normalizeH="0" baseline="0" dirty="0">
                <a:ln>
                  <a:noFill/>
                </a:ln>
                <a:solidFill>
                  <a:schemeClr val="tx1"/>
                </a:solidFill>
                <a:effectLst/>
              </a:rPr>
              <a:t> </a:t>
            </a:r>
          </a:p>
          <a:p>
            <a:pPr marL="0" indent="0">
              <a:buNone/>
            </a:pPr>
            <a:endParaRPr lang="cy-GB" altLang="en-US" sz="1100" dirty="0">
              <a:latin typeface="Arial" panose="020B0604020202020204" pitchFamily="34" charset="0"/>
            </a:endParaRPr>
          </a:p>
          <a:p>
            <a:pPr marL="0" indent="0">
              <a:buNone/>
            </a:pPr>
            <a:endParaRPr kumimoji="0" lang="cy-GB" altLang="en-US" sz="1100" b="0" i="0" u="none" strike="noStrike" cap="none" normalizeH="0" baseline="0" dirty="0">
              <a:ln>
                <a:noFill/>
              </a:ln>
              <a:solidFill>
                <a:schemeClr val="tx1"/>
              </a:solidFill>
              <a:effectLst/>
              <a:latin typeface="Arial" panose="020B0604020202020204" pitchFamily="34" charset="0"/>
            </a:endParaRPr>
          </a:p>
          <a:p>
            <a:pPr marL="0" indent="0">
              <a:buNone/>
            </a:pPr>
            <a:endParaRPr lang="cy-GB" altLang="en-US" sz="1100" dirty="0">
              <a:latin typeface="Arial" panose="020B0604020202020204" pitchFamily="34" charset="0"/>
            </a:endParaRPr>
          </a:p>
          <a:p>
            <a:pPr marL="0" indent="0" algn="r">
              <a:buNone/>
            </a:pPr>
            <a:r>
              <a:rPr kumimoji="0" lang="cy-GB" altLang="en-US" sz="2000" b="0" i="0" u="none" strike="noStrike" cap="none" normalizeH="0" baseline="0" dirty="0">
                <a:ln>
                  <a:noFill/>
                </a:ln>
                <a:solidFill>
                  <a:schemeClr val="tx1"/>
                </a:solidFill>
                <a:effectLst/>
                <a:latin typeface="Arial" panose="020B0604020202020204" pitchFamily="34" charset="0"/>
              </a:rPr>
              <a:t>Mae taflen Cymraeg a’r </a:t>
            </a:r>
            <a:r>
              <a:rPr kumimoji="0" lang="cy-GB" altLang="en-US" sz="2000" b="0" i="0" u="none" strike="noStrike" cap="none" normalizeH="0" baseline="0" dirty="0" err="1">
                <a:ln>
                  <a:noFill/>
                </a:ln>
                <a:solidFill>
                  <a:schemeClr val="tx1"/>
                </a:solidFill>
                <a:effectLst/>
                <a:latin typeface="Arial" panose="020B0604020202020204" pitchFamily="34" charset="0"/>
              </a:rPr>
              <a:t>Moodle</a:t>
            </a:r>
            <a:r>
              <a:rPr kumimoji="0" lang="cy-GB" altLang="en-US" sz="2000" b="0" i="0" u="none" strike="noStrike" cap="none" normalizeH="0" baseline="0" dirty="0">
                <a:ln>
                  <a:noFill/>
                </a:ln>
                <a:solidFill>
                  <a:schemeClr val="tx1"/>
                </a:solidFill>
                <a:effectLst/>
                <a:latin typeface="Arial" panose="020B0604020202020204" pitchFamily="34" charset="0"/>
              </a:rPr>
              <a:t> or </a:t>
            </a:r>
            <a:r>
              <a:rPr kumimoji="0" lang="cy-GB" altLang="en-US" sz="2000" b="0" i="0" u="none" strike="noStrike" cap="none" normalizeH="0" baseline="0" dirty="0" err="1">
                <a:ln>
                  <a:noFill/>
                </a:ln>
                <a:solidFill>
                  <a:schemeClr val="tx1"/>
                </a:solidFill>
                <a:effectLst/>
                <a:latin typeface="Arial" panose="020B0604020202020204" pitchFamily="34" charset="0"/>
              </a:rPr>
              <a:t>sliediau</a:t>
            </a:r>
            <a:r>
              <a:rPr kumimoji="0" lang="cy-GB" altLang="en-US" sz="2000" b="0" i="0" u="none" strike="noStrike" cap="none" normalizeH="0" baseline="0" dirty="0">
                <a:ln>
                  <a:noFill/>
                </a:ln>
                <a:solidFill>
                  <a:schemeClr val="tx1"/>
                </a:solidFill>
                <a:effectLst/>
                <a:latin typeface="Arial" panose="020B0604020202020204" pitchFamily="34" charset="0"/>
              </a:rPr>
              <a:t> nesaf</a:t>
            </a:r>
          </a:p>
          <a:p>
            <a:endParaRPr lang="en-GB" sz="4000" dirty="0"/>
          </a:p>
          <a:p>
            <a:endParaRPr lang="en-GB" sz="4000" dirty="0"/>
          </a:p>
        </p:txBody>
      </p:sp>
      <p:sp>
        <p:nvSpPr>
          <p:cNvPr id="4" name="Rectangle 1">
            <a:extLst>
              <a:ext uri="{FF2B5EF4-FFF2-40B4-BE49-F238E27FC236}">
                <a16:creationId xmlns:a16="http://schemas.microsoft.com/office/drawing/2014/main" id="{5A11F291-4045-1A60-F78A-750531E7195B}"/>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15947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E895E8E-30E4-C31E-ED8B-E2538844959C}"/>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5DE1EEAA-A547-16A0-44B0-453D2141DC6A}"/>
              </a:ext>
            </a:extLst>
          </p:cNvPr>
          <p:cNvPicPr>
            <a:picLocks noChangeAspect="1"/>
          </p:cNvPicPr>
          <p:nvPr/>
        </p:nvPicPr>
        <p:blipFill>
          <a:blip r:embed="rId2"/>
          <a:stretch>
            <a:fillRect/>
          </a:stretch>
        </p:blipFill>
        <p:spPr>
          <a:xfrm>
            <a:off x="2920637" y="0"/>
            <a:ext cx="8938428" cy="6858000"/>
          </a:xfrm>
          <a:prstGeom prst="rect">
            <a:avLst/>
          </a:prstGeom>
        </p:spPr>
      </p:pic>
    </p:spTree>
    <p:extLst>
      <p:ext uri="{BB962C8B-B14F-4D97-AF65-F5344CB8AC3E}">
        <p14:creationId xmlns:p14="http://schemas.microsoft.com/office/powerpoint/2010/main" val="4287141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023DD-212B-E956-F76F-BEB634FB0EDE}"/>
              </a:ext>
            </a:extLst>
          </p:cNvPr>
          <p:cNvSpPr>
            <a:spLocks noGrp="1"/>
          </p:cNvSpPr>
          <p:nvPr>
            <p:ph type="title"/>
          </p:nvPr>
        </p:nvSpPr>
        <p:spPr>
          <a:xfrm>
            <a:off x="706082" y="2247021"/>
            <a:ext cx="2873096" cy="1325563"/>
          </a:xfrm>
        </p:spPr>
        <p:txBody>
          <a:bodyPr>
            <a:normAutofit/>
          </a:bodyPr>
          <a:lstStyle/>
          <a:p>
            <a:r>
              <a:rPr lang="en-GB" sz="2800" dirty="0"/>
              <a:t>content analysis</a:t>
            </a:r>
            <a:br>
              <a:rPr lang="en-GB" sz="2800" dirty="0"/>
            </a:br>
            <a:r>
              <a:rPr lang="en-GB" sz="2800" dirty="0"/>
              <a:t>p. 632</a:t>
            </a:r>
          </a:p>
        </p:txBody>
      </p:sp>
      <p:sp>
        <p:nvSpPr>
          <p:cNvPr id="3" name="Content Placeholder 2">
            <a:extLst>
              <a:ext uri="{FF2B5EF4-FFF2-40B4-BE49-F238E27FC236}">
                <a16:creationId xmlns:a16="http://schemas.microsoft.com/office/drawing/2014/main" id="{4393B8ED-71B0-8071-73AC-E258B007759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9999632-21EA-DE69-3DF9-51697A93B2A1}"/>
              </a:ext>
            </a:extLst>
          </p:cNvPr>
          <p:cNvPicPr>
            <a:picLocks noChangeAspect="1"/>
          </p:cNvPicPr>
          <p:nvPr/>
        </p:nvPicPr>
        <p:blipFill>
          <a:blip r:embed="rId2"/>
          <a:stretch>
            <a:fillRect/>
          </a:stretch>
        </p:blipFill>
        <p:spPr>
          <a:xfrm>
            <a:off x="3378208" y="139418"/>
            <a:ext cx="8760102" cy="6579164"/>
          </a:xfrm>
          <a:prstGeom prst="rect">
            <a:avLst/>
          </a:prstGeom>
        </p:spPr>
      </p:pic>
    </p:spTree>
    <p:extLst>
      <p:ext uri="{BB962C8B-B14F-4D97-AF65-F5344CB8AC3E}">
        <p14:creationId xmlns:p14="http://schemas.microsoft.com/office/powerpoint/2010/main" val="14698412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CCB942-EADD-3762-5F22-7AEBFEE4DE44}"/>
              </a:ext>
            </a:extLst>
          </p:cNvPr>
          <p:cNvPicPr>
            <a:picLocks noChangeAspect="1"/>
          </p:cNvPicPr>
          <p:nvPr/>
        </p:nvPicPr>
        <p:blipFill>
          <a:blip r:embed="rId2"/>
          <a:stretch>
            <a:fillRect/>
          </a:stretch>
        </p:blipFill>
        <p:spPr>
          <a:xfrm>
            <a:off x="1589649" y="1362274"/>
            <a:ext cx="9355015" cy="4724296"/>
          </a:xfrm>
          <a:prstGeom prst="rect">
            <a:avLst/>
          </a:prstGeom>
        </p:spPr>
      </p:pic>
    </p:spTree>
    <p:extLst>
      <p:ext uri="{BB962C8B-B14F-4D97-AF65-F5344CB8AC3E}">
        <p14:creationId xmlns:p14="http://schemas.microsoft.com/office/powerpoint/2010/main" val="14042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C7D6-8B5D-718C-A9CD-5E56C00950F2}"/>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B97ED1C9-12C8-CECA-D6F9-BA17CEC94C17}"/>
              </a:ext>
            </a:extLst>
          </p:cNvPr>
          <p:cNvPicPr>
            <a:picLocks noGrp="1" noChangeAspect="1"/>
          </p:cNvPicPr>
          <p:nvPr>
            <p:ph idx="1"/>
          </p:nvPr>
        </p:nvPicPr>
        <p:blipFill>
          <a:blip r:embed="rId3"/>
          <a:stretch>
            <a:fillRect/>
          </a:stretch>
        </p:blipFill>
        <p:spPr>
          <a:xfrm>
            <a:off x="973798" y="133644"/>
            <a:ext cx="10762572" cy="6471138"/>
          </a:xfrm>
        </p:spPr>
      </p:pic>
    </p:spTree>
    <p:extLst>
      <p:ext uri="{BB962C8B-B14F-4D97-AF65-F5344CB8AC3E}">
        <p14:creationId xmlns:p14="http://schemas.microsoft.com/office/powerpoint/2010/main" val="1254953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4D626-98AD-E618-9E90-2FCF5EB7D2E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76ACB42-9484-7362-0549-E7BA47F2159A}"/>
              </a:ext>
            </a:extLst>
          </p:cNvPr>
          <p:cNvPicPr>
            <a:picLocks noGrp="1" noChangeAspect="1"/>
          </p:cNvPicPr>
          <p:nvPr>
            <p:ph idx="1"/>
          </p:nvPr>
        </p:nvPicPr>
        <p:blipFill>
          <a:blip r:embed="rId3"/>
          <a:stretch>
            <a:fillRect/>
          </a:stretch>
        </p:blipFill>
        <p:spPr>
          <a:xfrm>
            <a:off x="3078335" y="250044"/>
            <a:ext cx="8730471" cy="6333636"/>
          </a:xfrm>
        </p:spPr>
      </p:pic>
      <p:sp>
        <p:nvSpPr>
          <p:cNvPr id="6" name="TextBox 5">
            <a:extLst>
              <a:ext uri="{FF2B5EF4-FFF2-40B4-BE49-F238E27FC236}">
                <a16:creationId xmlns:a16="http://schemas.microsoft.com/office/drawing/2014/main" id="{0C002A43-02F3-4F95-3B4F-7FED0EA2FCB4}"/>
              </a:ext>
            </a:extLst>
          </p:cNvPr>
          <p:cNvSpPr txBox="1"/>
          <p:nvPr/>
        </p:nvSpPr>
        <p:spPr>
          <a:xfrm>
            <a:off x="773723" y="5120640"/>
            <a:ext cx="2187526" cy="923330"/>
          </a:xfrm>
          <a:prstGeom prst="rect">
            <a:avLst/>
          </a:prstGeom>
          <a:noFill/>
        </p:spPr>
        <p:txBody>
          <a:bodyPr wrap="square" rtlCol="0">
            <a:spAutoFit/>
          </a:bodyPr>
          <a:lstStyle/>
          <a:p>
            <a:r>
              <a:rPr lang="en-GB" dirty="0"/>
              <a:t>UK Government </a:t>
            </a:r>
          </a:p>
          <a:p>
            <a:r>
              <a:rPr lang="en-GB" dirty="0"/>
              <a:t>‘Green Book’</a:t>
            </a:r>
          </a:p>
          <a:p>
            <a:r>
              <a:rPr lang="en-GB" dirty="0"/>
              <a:t>2022</a:t>
            </a:r>
          </a:p>
        </p:txBody>
      </p:sp>
    </p:spTree>
    <p:extLst>
      <p:ext uri="{BB962C8B-B14F-4D97-AF65-F5344CB8AC3E}">
        <p14:creationId xmlns:p14="http://schemas.microsoft.com/office/powerpoint/2010/main" val="69412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32E1B-E33D-48FB-5820-AD93AF39BBC4}"/>
              </a:ext>
            </a:extLst>
          </p:cNvPr>
          <p:cNvSpPr>
            <a:spLocks noGrp="1"/>
          </p:cNvSpPr>
          <p:nvPr>
            <p:ph type="title"/>
          </p:nvPr>
        </p:nvSpPr>
        <p:spPr>
          <a:xfrm>
            <a:off x="2675834" y="0"/>
            <a:ext cx="8740098" cy="1325563"/>
          </a:xfrm>
        </p:spPr>
        <p:txBody>
          <a:bodyPr/>
          <a:lstStyle/>
          <a:p>
            <a:r>
              <a:rPr lang="en-GB" dirty="0"/>
              <a:t>Cairney – 2015 theories demystified</a:t>
            </a:r>
          </a:p>
        </p:txBody>
      </p:sp>
      <p:sp>
        <p:nvSpPr>
          <p:cNvPr id="3" name="Content Placeholder 2">
            <a:extLst>
              <a:ext uri="{FF2B5EF4-FFF2-40B4-BE49-F238E27FC236}">
                <a16:creationId xmlns:a16="http://schemas.microsoft.com/office/drawing/2014/main" id="{AAEC3419-7F61-6687-5E6F-BFA9CD01CF70}"/>
              </a:ext>
            </a:extLst>
          </p:cNvPr>
          <p:cNvSpPr>
            <a:spLocks noGrp="1"/>
          </p:cNvSpPr>
          <p:nvPr>
            <p:ph idx="1"/>
          </p:nvPr>
        </p:nvSpPr>
        <p:spPr>
          <a:xfrm>
            <a:off x="1327827" y="1171477"/>
            <a:ext cx="9771582" cy="5490210"/>
          </a:xfrm>
          <a:ln>
            <a:solidFill>
              <a:srgbClr val="0070C0"/>
            </a:solidFill>
          </a:ln>
        </p:spPr>
        <p:txBody>
          <a:bodyPr>
            <a:normAutofit/>
          </a:bodyPr>
          <a:lstStyle/>
          <a:p>
            <a:pPr marL="0" indent="0">
              <a:buNone/>
            </a:pPr>
            <a:r>
              <a:rPr lang="en-GB" dirty="0">
                <a:solidFill>
                  <a:srgbClr val="0070C0"/>
                </a:solidFill>
              </a:rPr>
              <a:t>For policy to work there needs to be conditions met:</a:t>
            </a:r>
          </a:p>
          <a:p>
            <a:pPr marL="0" indent="0">
              <a:buNone/>
            </a:pPr>
            <a:endParaRPr lang="en-GB" dirty="0">
              <a:solidFill>
                <a:srgbClr val="0070C0"/>
              </a:solidFill>
            </a:endParaRPr>
          </a:p>
          <a:p>
            <a:pPr marL="0" indent="0">
              <a:buNone/>
            </a:pPr>
            <a:r>
              <a:rPr lang="en-GB" dirty="0">
                <a:solidFill>
                  <a:srgbClr val="0070C0"/>
                </a:solidFill>
              </a:rPr>
              <a:t>1. The policy’s objectives are clear, consistent and well communicated and understood. </a:t>
            </a:r>
          </a:p>
          <a:p>
            <a:pPr marL="0" indent="0">
              <a:buNone/>
            </a:pPr>
            <a:r>
              <a:rPr lang="en-GB" dirty="0">
                <a:solidFill>
                  <a:srgbClr val="0070C0"/>
                </a:solidFill>
              </a:rPr>
              <a:t>2. The policy will work as intended when implemented. </a:t>
            </a:r>
          </a:p>
          <a:p>
            <a:pPr marL="0" indent="0">
              <a:buNone/>
            </a:pPr>
            <a:r>
              <a:rPr lang="en-GB" dirty="0">
                <a:solidFill>
                  <a:srgbClr val="0070C0"/>
                </a:solidFill>
              </a:rPr>
              <a:t>3. The required resources are committed to the programme. </a:t>
            </a:r>
          </a:p>
          <a:p>
            <a:pPr marL="0" indent="0">
              <a:buNone/>
            </a:pPr>
            <a:r>
              <a:rPr lang="en-GB" dirty="0">
                <a:solidFill>
                  <a:srgbClr val="0070C0"/>
                </a:solidFill>
              </a:rPr>
              <a:t>4. Policy is implemented by skilful and compliant officials. </a:t>
            </a:r>
          </a:p>
          <a:p>
            <a:pPr marL="0" indent="0">
              <a:buNone/>
            </a:pPr>
            <a:r>
              <a:rPr lang="en-GB" dirty="0">
                <a:solidFill>
                  <a:srgbClr val="0070C0"/>
                </a:solidFill>
              </a:rPr>
              <a:t>5. Dependency relationships are minimal. </a:t>
            </a:r>
          </a:p>
          <a:p>
            <a:pPr marL="0" indent="0">
              <a:buNone/>
            </a:pPr>
            <a:r>
              <a:rPr lang="en-GB" dirty="0">
                <a:solidFill>
                  <a:srgbClr val="0070C0"/>
                </a:solidFill>
              </a:rPr>
              <a:t>6. Support from influential groups is maintained. </a:t>
            </a:r>
          </a:p>
          <a:p>
            <a:pPr marL="0" indent="0">
              <a:buNone/>
            </a:pPr>
            <a:r>
              <a:rPr lang="en-GB" dirty="0">
                <a:solidFill>
                  <a:srgbClr val="0070C0"/>
                </a:solidFill>
              </a:rPr>
              <a:t>7. Conditions beyond the control of policymakers do not significantly undermine the process</a:t>
            </a:r>
          </a:p>
        </p:txBody>
      </p:sp>
    </p:spTree>
    <p:extLst>
      <p:ext uri="{BB962C8B-B14F-4D97-AF65-F5344CB8AC3E}">
        <p14:creationId xmlns:p14="http://schemas.microsoft.com/office/powerpoint/2010/main" val="2979232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EC3419-7F61-6687-5E6F-BFA9CD01CF70}"/>
              </a:ext>
            </a:extLst>
          </p:cNvPr>
          <p:cNvSpPr>
            <a:spLocks noGrp="1"/>
          </p:cNvSpPr>
          <p:nvPr>
            <p:ph idx="1"/>
          </p:nvPr>
        </p:nvSpPr>
        <p:spPr>
          <a:xfrm>
            <a:off x="1402708" y="1825625"/>
            <a:ext cx="9921784" cy="4667250"/>
          </a:xfrm>
          <a:ln>
            <a:solidFill>
              <a:srgbClr val="0070C0"/>
            </a:solidFill>
          </a:ln>
        </p:spPr>
        <p:txBody>
          <a:bodyPr>
            <a:normAutofit fontScale="92500" lnSpcReduction="20000"/>
          </a:bodyPr>
          <a:lstStyle/>
          <a:p>
            <a:pPr marL="0" indent="0">
              <a:buNone/>
            </a:pPr>
            <a:r>
              <a:rPr kumimoji="0" lang="cy-GB" altLang="en-US" sz="2800" b="0" i="0" u="none" strike="noStrike" cap="none" normalizeH="0" baseline="0" dirty="0">
                <a:ln>
                  <a:noFill/>
                </a:ln>
                <a:solidFill>
                  <a:srgbClr val="1F1F1F"/>
                </a:solidFill>
                <a:effectLst/>
                <a:latin typeface="Arial Unicode MS"/>
                <a:ea typeface="inherit"/>
              </a:rPr>
              <a:t>Er mwyn i bolisi weithio mae angen bodloni amodau: </a:t>
            </a:r>
          </a:p>
          <a:p>
            <a:pPr marL="0" indent="0">
              <a:buNone/>
            </a:pPr>
            <a:endParaRPr lang="cy-GB" altLang="en-US" dirty="0">
              <a:solidFill>
                <a:srgbClr val="1F1F1F"/>
              </a:solidFill>
              <a:latin typeface="Arial Unicode MS"/>
              <a:ea typeface="inherit"/>
            </a:endParaRPr>
          </a:p>
          <a:p>
            <a:pPr marL="514350" indent="-514350">
              <a:buAutoNum type="arabicPeriod"/>
            </a:pPr>
            <a:r>
              <a:rPr kumimoji="0" lang="cy-GB" altLang="en-US" sz="2800" b="0" i="0" u="none" strike="noStrike" cap="none" normalizeH="0" baseline="0" dirty="0">
                <a:ln>
                  <a:noFill/>
                </a:ln>
                <a:solidFill>
                  <a:srgbClr val="1F1F1F"/>
                </a:solidFill>
                <a:effectLst/>
                <a:latin typeface="Arial Unicode MS"/>
                <a:ea typeface="inherit"/>
              </a:rPr>
              <a:t>Mae amcanion y polisi yn glir, yn gyson ac yn cael eu cyfleu a’u deall yn dda. </a:t>
            </a:r>
          </a:p>
          <a:p>
            <a:pPr marL="514350" indent="-514350">
              <a:buAutoNum type="arabicPeriod"/>
            </a:pPr>
            <a:r>
              <a:rPr kumimoji="0" lang="cy-GB" altLang="en-US" sz="2800" b="0" i="0" u="none" strike="noStrike" cap="none" normalizeH="0" baseline="0" dirty="0">
                <a:ln>
                  <a:noFill/>
                </a:ln>
                <a:solidFill>
                  <a:srgbClr val="1F1F1F"/>
                </a:solidFill>
                <a:effectLst/>
                <a:latin typeface="Arial Unicode MS"/>
                <a:ea typeface="inherit"/>
              </a:rPr>
              <a:t>Bydd y polisi yn gweithio fel y bwriadwyd pan gaiff ei weithredu. </a:t>
            </a:r>
          </a:p>
          <a:p>
            <a:pPr marL="514350" indent="-514350">
              <a:buAutoNum type="arabicPeriod"/>
            </a:pPr>
            <a:r>
              <a:rPr kumimoji="0" lang="cy-GB" altLang="en-US" sz="2800" b="0" i="0" u="none" strike="noStrike" cap="none" normalizeH="0" baseline="0" dirty="0">
                <a:ln>
                  <a:noFill/>
                </a:ln>
                <a:solidFill>
                  <a:srgbClr val="1F1F1F"/>
                </a:solidFill>
                <a:effectLst/>
                <a:latin typeface="Arial Unicode MS"/>
                <a:ea typeface="inherit"/>
              </a:rPr>
              <a:t>Mae'r adnoddau angenrheidiol wedi'u hymrwymo i'r rhaglen.</a:t>
            </a:r>
          </a:p>
          <a:p>
            <a:pPr marL="514350" indent="-514350">
              <a:buAutoNum type="arabicPeriod"/>
            </a:pPr>
            <a:r>
              <a:rPr kumimoji="0" lang="cy-GB" altLang="en-US" sz="2800" b="0" i="0" u="none" strike="noStrike" cap="none" normalizeH="0" baseline="0" dirty="0">
                <a:ln>
                  <a:noFill/>
                </a:ln>
                <a:solidFill>
                  <a:srgbClr val="1F1F1F"/>
                </a:solidFill>
                <a:effectLst/>
                <a:latin typeface="Arial Unicode MS"/>
                <a:ea typeface="inherit"/>
              </a:rPr>
              <a:t>Gweithredir polisi gan swyddogion medrus sy'n cydymffurfio. </a:t>
            </a:r>
          </a:p>
          <a:p>
            <a:pPr marL="514350" indent="-514350">
              <a:buAutoNum type="arabicPeriod"/>
            </a:pPr>
            <a:r>
              <a:rPr kumimoji="0" lang="cy-GB" altLang="en-US" sz="2800" b="0" i="0" u="none" strike="noStrike" cap="none" normalizeH="0" baseline="0" dirty="0">
                <a:ln>
                  <a:noFill/>
                </a:ln>
                <a:solidFill>
                  <a:srgbClr val="1F1F1F"/>
                </a:solidFill>
                <a:effectLst/>
                <a:latin typeface="Arial Unicode MS"/>
                <a:ea typeface="inherit"/>
              </a:rPr>
              <a:t>Mae perthnasoedd dibyniaeth yn fach iawn.</a:t>
            </a:r>
          </a:p>
          <a:p>
            <a:pPr marL="514350" indent="-514350">
              <a:buAutoNum type="arabicPeriod"/>
            </a:pPr>
            <a:r>
              <a:rPr kumimoji="0" lang="cy-GB" altLang="en-US" sz="2800" b="0" i="0" u="none" strike="noStrike" cap="none" normalizeH="0" baseline="0" dirty="0">
                <a:ln>
                  <a:noFill/>
                </a:ln>
                <a:solidFill>
                  <a:srgbClr val="1F1F1F"/>
                </a:solidFill>
                <a:effectLst/>
                <a:latin typeface="Arial Unicode MS"/>
                <a:ea typeface="inherit"/>
              </a:rPr>
              <a:t>Cynnal cefnogaeth gan grwpiau dylanwadol. </a:t>
            </a:r>
          </a:p>
          <a:p>
            <a:pPr marL="514350" indent="-514350">
              <a:buAutoNum type="arabicPeriod"/>
            </a:pPr>
            <a:r>
              <a:rPr kumimoji="0" lang="cy-GB" altLang="en-US" sz="2800" b="0" i="0" u="none" strike="noStrike" cap="none" normalizeH="0" baseline="0" dirty="0">
                <a:ln>
                  <a:noFill/>
                </a:ln>
                <a:solidFill>
                  <a:srgbClr val="1F1F1F"/>
                </a:solidFill>
                <a:effectLst/>
                <a:latin typeface="Arial Unicode MS"/>
                <a:ea typeface="inherit"/>
              </a:rPr>
              <a:t>Nid yw amodau y tu hwnt i reolaeth llunwyr polisi yn tanseilio'r broses yn sylweddol</a:t>
            </a:r>
            <a:r>
              <a:rPr kumimoji="0" lang="cy-GB" altLang="en-US" sz="900" b="0" i="0" u="none" strike="noStrike" cap="none" normalizeH="0" baseline="0" dirty="0">
                <a:ln>
                  <a:noFill/>
                </a:ln>
                <a:solidFill>
                  <a:schemeClr val="tx1"/>
                </a:solidFill>
                <a:effectLst/>
              </a:rPr>
              <a:t> </a:t>
            </a:r>
            <a:endParaRPr kumimoji="0" lang="cy-GB" altLang="en-US" sz="2000" b="0" i="0" u="none" strike="noStrike" cap="none" normalizeH="0" baseline="0" dirty="0">
              <a:ln>
                <a:noFill/>
              </a:ln>
              <a:solidFill>
                <a:schemeClr val="tx1"/>
              </a:solidFill>
              <a:effectLst/>
              <a:latin typeface="Arial" panose="020B0604020202020204" pitchFamily="34" charset="0"/>
            </a:endParaRPr>
          </a:p>
          <a:p>
            <a:pPr marL="0" indent="0">
              <a:buNone/>
            </a:pPr>
            <a:endParaRPr lang="en-GB" dirty="0">
              <a:solidFill>
                <a:srgbClr val="0070C0"/>
              </a:solidFill>
            </a:endParaRPr>
          </a:p>
        </p:txBody>
      </p:sp>
      <p:sp>
        <p:nvSpPr>
          <p:cNvPr id="7" name="Title 1">
            <a:extLst>
              <a:ext uri="{FF2B5EF4-FFF2-40B4-BE49-F238E27FC236}">
                <a16:creationId xmlns:a16="http://schemas.microsoft.com/office/drawing/2014/main" id="{ABD3FE94-10D1-E09D-D60F-6CF276CD6C9D}"/>
              </a:ext>
            </a:extLst>
          </p:cNvPr>
          <p:cNvSpPr>
            <a:spLocks noGrp="1"/>
          </p:cNvSpPr>
          <p:nvPr>
            <p:ph type="title"/>
          </p:nvPr>
        </p:nvSpPr>
        <p:spPr>
          <a:xfrm>
            <a:off x="2869809" y="365125"/>
            <a:ext cx="8866579" cy="1325563"/>
          </a:xfrm>
        </p:spPr>
        <p:txBody>
          <a:bodyPr>
            <a:normAutofit/>
          </a:bodyPr>
          <a:lstStyle/>
          <a:p>
            <a:r>
              <a:rPr kumimoji="0" lang="cy-GB" altLang="en-US" sz="4400" b="0" i="0" u="none" strike="noStrike" cap="none" normalizeH="0" baseline="0" dirty="0" err="1">
                <a:ln>
                  <a:noFill/>
                </a:ln>
                <a:solidFill>
                  <a:srgbClr val="1F1F1F"/>
                </a:solidFill>
                <a:effectLst/>
                <a:latin typeface="Arial Unicode MS"/>
                <a:ea typeface="inherit"/>
              </a:rPr>
              <a:t>Cairney</a:t>
            </a:r>
            <a:r>
              <a:rPr kumimoji="0" lang="cy-GB" altLang="en-US" sz="4400" b="0" i="0" u="none" strike="noStrike" cap="none" normalizeH="0" baseline="0" dirty="0">
                <a:ln>
                  <a:noFill/>
                </a:ln>
                <a:solidFill>
                  <a:srgbClr val="1F1F1F"/>
                </a:solidFill>
                <a:effectLst/>
                <a:latin typeface="Arial Unicode MS"/>
                <a:ea typeface="inherit"/>
              </a:rPr>
              <a:t> (2015) – damcaniaethau wedi eu chwalu</a:t>
            </a:r>
            <a:r>
              <a:rPr kumimoji="0" lang="cy-GB" altLang="en-US" sz="1200" b="0" i="0" u="none" strike="noStrike" cap="none" normalizeH="0" baseline="0" dirty="0">
                <a:ln>
                  <a:noFill/>
                </a:ln>
                <a:solidFill>
                  <a:schemeClr val="tx1"/>
                </a:solidFill>
                <a:effectLst/>
              </a:rPr>
              <a:t> </a:t>
            </a:r>
            <a:endParaRPr lang="en-GB" dirty="0"/>
          </a:p>
        </p:txBody>
      </p:sp>
    </p:spTree>
    <p:extLst>
      <p:ext uri="{BB962C8B-B14F-4D97-AF65-F5344CB8AC3E}">
        <p14:creationId xmlns:p14="http://schemas.microsoft.com/office/powerpoint/2010/main" val="2298667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E193-8D84-0929-3149-F74FE0C45BE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D273047-9C46-8111-43BA-1CE3817D4E32}"/>
              </a:ext>
            </a:extLst>
          </p:cNvPr>
          <p:cNvSpPr>
            <a:spLocks noGrp="1"/>
          </p:cNvSpPr>
          <p:nvPr>
            <p:ph idx="1"/>
          </p:nvPr>
        </p:nvSpPr>
        <p:spPr>
          <a:xfrm>
            <a:off x="1048031" y="1620578"/>
            <a:ext cx="11268234" cy="4667250"/>
          </a:xfrm>
        </p:spPr>
        <p:txBody>
          <a:bodyPr>
            <a:normAutofit/>
          </a:bodyPr>
          <a:lstStyle/>
          <a:p>
            <a:pPr marL="0" indent="0">
              <a:buNone/>
            </a:pPr>
            <a:r>
              <a:rPr lang="en-GB" sz="1600" dirty="0">
                <a:latin typeface="Arial" panose="020B0604020202020204" pitchFamily="34" charset="0"/>
                <a:cs typeface="Arial" panose="020B0604020202020204" pitchFamily="34" charset="0"/>
              </a:rPr>
              <a:t>Cairney, P (2015) </a:t>
            </a:r>
            <a:r>
              <a:rPr lang="en-GB" sz="1600" i="1" dirty="0">
                <a:latin typeface="Arial" panose="020B0604020202020204" pitchFamily="34" charset="0"/>
                <a:cs typeface="Arial" panose="020B0604020202020204" pitchFamily="34" charset="0"/>
              </a:rPr>
              <a:t>Policy and Policymaking in the UK </a:t>
            </a:r>
          </a:p>
          <a:p>
            <a:pPr marL="0" indent="0">
              <a:buNone/>
            </a:pP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chapter-2-20-8-13-cairney-policy-policymaking-uk.pdf (wordpress.com)</a:t>
            </a:r>
            <a:r>
              <a:rPr lang="en-GB" sz="1600" dirty="0">
                <a:latin typeface="Arial" panose="020B0604020202020204" pitchFamily="34" charset="0"/>
                <a:cs typeface="Arial" panose="020B0604020202020204" pitchFamily="34" charset="0"/>
              </a:rPr>
              <a:t> (Accessed 17/10/2024)</a:t>
            </a:r>
          </a:p>
          <a:p>
            <a:pPr marL="0" indent="0">
              <a:buNone/>
            </a:pPr>
            <a:r>
              <a:rPr lang="en-GB" sz="1600" b="0" i="0" dirty="0" err="1">
                <a:solidFill>
                  <a:srgbClr val="333333"/>
                </a:solidFill>
                <a:effectLst/>
                <a:latin typeface="Arial" panose="020B0604020202020204" pitchFamily="34" charset="0"/>
                <a:cs typeface="Arial" panose="020B0604020202020204" pitchFamily="34" charset="0"/>
              </a:rPr>
              <a:t>Capano</a:t>
            </a:r>
            <a:r>
              <a:rPr lang="en-GB" sz="1600" b="0" i="0" dirty="0">
                <a:solidFill>
                  <a:srgbClr val="333333"/>
                </a:solidFill>
                <a:effectLst/>
                <a:latin typeface="Arial" panose="020B0604020202020204" pitchFamily="34" charset="0"/>
                <a:cs typeface="Arial" panose="020B0604020202020204" pitchFamily="34" charset="0"/>
              </a:rPr>
              <a:t> G., Howlett M., Jarvis D. S. L., Ramesh M., Goyal N. (2020). Mobilizing policy (in)capacity to fight COVID-19: Understanding variations in state responses. </a:t>
            </a:r>
            <a:r>
              <a:rPr lang="en-GB" sz="1600" b="0" i="1" dirty="0">
                <a:solidFill>
                  <a:srgbClr val="333333"/>
                </a:solidFill>
                <a:effectLst/>
                <a:latin typeface="Arial" panose="020B0604020202020204" pitchFamily="34" charset="0"/>
                <a:cs typeface="Arial" panose="020B0604020202020204" pitchFamily="34" charset="0"/>
              </a:rPr>
              <a:t>Policy and Society</a:t>
            </a:r>
            <a:r>
              <a:rPr lang="en-GB" sz="1600" b="0" i="0" dirty="0">
                <a:solidFill>
                  <a:srgbClr val="333333"/>
                </a:solidFill>
                <a:effectLst/>
                <a:latin typeface="Arial" panose="020B0604020202020204" pitchFamily="34" charset="0"/>
                <a:cs typeface="Arial" panose="020B0604020202020204" pitchFamily="34" charset="0"/>
              </a:rPr>
              <a:t>, 39(3), 285–308.</a:t>
            </a:r>
          </a:p>
          <a:p>
            <a:pPr marL="0" indent="0">
              <a:buNone/>
            </a:pP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Howlett, M., Fraser, S., Mukherjee, I., Woo, J.J. (2015). ‘From tools to toolkits in policy design studies: the new design orientation towards policy formulation research’. </a:t>
            </a:r>
            <a:r>
              <a:rPr lang="en-GB" sz="1600" i="1" dirty="0">
                <a:latin typeface="Arial" panose="020B0604020202020204" pitchFamily="34" charset="0"/>
                <a:cs typeface="Arial" panose="020B0604020202020204" pitchFamily="34" charset="0"/>
              </a:rPr>
              <a:t>Policy and Politics </a:t>
            </a:r>
            <a:r>
              <a:rPr lang="en-GB" sz="1600" dirty="0">
                <a:latin typeface="Arial" panose="020B0604020202020204" pitchFamily="34" charset="0"/>
                <a:cs typeface="Arial" panose="020B0604020202020204" pitchFamily="34" charset="0"/>
              </a:rPr>
              <a:t>43 (2) pp 291-311</a:t>
            </a:r>
          </a:p>
          <a:p>
            <a:pPr marL="0" indent="0">
              <a:buNone/>
            </a:pPr>
            <a:r>
              <a:rPr lang="en-GB" sz="1600" dirty="0">
                <a:latin typeface="Arial" panose="020B0604020202020204" pitchFamily="34" charset="0"/>
                <a:cs typeface="Arial" panose="020B0604020202020204" pitchFamily="34" charset="0"/>
              </a:rPr>
              <a:t>Leong, C., and Howlett, M. (2022). Policy Learning, Policy Failure, and the Mitigation of Policy Risks: Re-Thinking the Lessons of Policy Success and Failure. </a:t>
            </a:r>
            <a:r>
              <a:rPr lang="en-GB" sz="1600" i="1" dirty="0">
                <a:latin typeface="Arial" panose="020B0604020202020204" pitchFamily="34" charset="0"/>
                <a:cs typeface="Arial" panose="020B0604020202020204" pitchFamily="34" charset="0"/>
              </a:rPr>
              <a:t>Administration &amp; Society,</a:t>
            </a:r>
            <a:r>
              <a:rPr lang="en-GB" sz="1600" dirty="0">
                <a:latin typeface="Arial" panose="020B0604020202020204" pitchFamily="34" charset="0"/>
                <a:cs typeface="Arial" panose="020B0604020202020204" pitchFamily="34" charset="0"/>
              </a:rPr>
              <a:t> 54(7), 1379-1401. </a:t>
            </a:r>
            <a:r>
              <a:rPr lang="en-GB" sz="1600" dirty="0">
                <a:latin typeface="Arial" panose="020B0604020202020204" pitchFamily="34" charset="0"/>
                <a:cs typeface="Arial" panose="020B0604020202020204" pitchFamily="34" charset="0"/>
                <a:hlinkClick r:id="rId3"/>
              </a:rPr>
              <a:t>https://doi.org/10.1177/00953997211065344</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UK Government (2022) </a:t>
            </a:r>
            <a:r>
              <a:rPr lang="en-GB" sz="1600" i="1" dirty="0">
                <a:latin typeface="Arial" panose="020B0604020202020204" pitchFamily="34" charset="0"/>
                <a:cs typeface="Arial" panose="020B0604020202020204" pitchFamily="34" charset="0"/>
              </a:rPr>
              <a:t>The Green Book. </a:t>
            </a:r>
            <a:r>
              <a:rPr lang="en-GB" sz="1600" dirty="0">
                <a:latin typeface="Arial" panose="020B0604020202020204" pitchFamily="34" charset="0"/>
                <a:cs typeface="Arial" panose="020B0604020202020204" pitchFamily="34" charset="0"/>
              </a:rPr>
              <a:t>Available at </a:t>
            </a:r>
            <a:r>
              <a:rPr lang="en-GB" sz="1100" dirty="0">
                <a:hlinkClick r:id="rId4"/>
              </a:rPr>
              <a:t>The Green Book (2022) - GOV.UK</a:t>
            </a:r>
            <a:r>
              <a:rPr lang="en-GB" sz="1600" dirty="0">
                <a:latin typeface="Arial" panose="020B0604020202020204" pitchFamily="34" charset="0"/>
                <a:cs typeface="Arial" panose="020B0604020202020204" pitchFamily="34" charset="0"/>
              </a:rPr>
              <a:t> (accessed 20/10/24)</a:t>
            </a:r>
          </a:p>
        </p:txBody>
      </p:sp>
    </p:spTree>
    <p:extLst>
      <p:ext uri="{BB962C8B-B14F-4D97-AF65-F5344CB8AC3E}">
        <p14:creationId xmlns:p14="http://schemas.microsoft.com/office/powerpoint/2010/main" val="14767349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0</TotalTime>
  <Words>4868</Words>
  <Application>Microsoft Office PowerPoint</Application>
  <PresentationFormat>Widescreen</PresentationFormat>
  <Paragraphs>188</Paragraphs>
  <Slides>21</Slides>
  <Notes>11</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21</vt:i4>
      </vt:variant>
    </vt:vector>
  </HeadingPairs>
  <TitlesOfParts>
    <vt:vector size="34" baseType="lpstr">
      <vt:lpstr>-apple-system</vt:lpstr>
      <vt:lpstr>Arial Unicode MS</vt:lpstr>
      <vt:lpstr>Arial</vt:lpstr>
      <vt:lpstr>Calibri</vt:lpstr>
      <vt:lpstr>Calibri Light</vt:lpstr>
      <vt:lpstr>Source Sans Pro</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Theori a gwleidyddiaeth lunio polisïau a darparu </vt:lpstr>
      <vt:lpstr>The theory and politics of policy making and enactment</vt:lpstr>
      <vt:lpstr>PowerPoint Presentation</vt:lpstr>
      <vt:lpstr>Case study</vt:lpstr>
      <vt:lpstr>Categoreiddio polisi cyhoeddus  (Cairney, 2015)</vt:lpstr>
      <vt:lpstr>Categorising public policy (Cairney, 2015)</vt:lpstr>
      <vt:lpstr>Gwerthoedd          Values</vt:lpstr>
      <vt:lpstr>Gwerthoedd</vt:lpstr>
      <vt:lpstr>Values </vt:lpstr>
      <vt:lpstr>PowerPoint Presentation</vt:lpstr>
      <vt:lpstr>Analysing policy documents (Cardno, 2018) </vt:lpstr>
      <vt:lpstr>Dadansoddi testun polisi (Cardno, 2018)  </vt:lpstr>
      <vt:lpstr>PowerPoint Presentation</vt:lpstr>
      <vt:lpstr>content analysis p. 632</vt:lpstr>
      <vt:lpstr>PowerPoint Presentation</vt:lpstr>
      <vt:lpstr>PowerPoint Presentation</vt:lpstr>
      <vt:lpstr>PowerPoint Presentation</vt:lpstr>
      <vt:lpstr>Cairney – 2015 theories demystified</vt:lpstr>
      <vt:lpstr>Cairney (2015) – damcaniaethau wedi eu chwalu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Pitman</dc:creator>
  <cp:lastModifiedBy>Darren O'Connor</cp:lastModifiedBy>
  <cp:revision>2</cp:revision>
  <dcterms:created xsi:type="dcterms:W3CDTF">2024-10-17T12:28:48Z</dcterms:created>
  <dcterms:modified xsi:type="dcterms:W3CDTF">2026-02-17T13:44:10Z</dcterms:modified>
</cp:coreProperties>
</file>