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7"/>
  </p:notesMasterIdLst>
  <p:sldIdLst>
    <p:sldId id="257" r:id="rId5"/>
    <p:sldId id="258" r:id="rId6"/>
    <p:sldId id="652" r:id="rId7"/>
    <p:sldId id="771" r:id="rId8"/>
    <p:sldId id="271" r:id="rId9"/>
    <p:sldId id="772" r:id="rId10"/>
    <p:sldId id="796" r:id="rId11"/>
    <p:sldId id="291" r:id="rId12"/>
    <p:sldId id="773" r:id="rId13"/>
    <p:sldId id="309" r:id="rId14"/>
    <p:sldId id="790" r:id="rId15"/>
    <p:sldId id="774" r:id="rId16"/>
    <p:sldId id="310" r:id="rId17"/>
    <p:sldId id="776" r:id="rId18"/>
    <p:sldId id="785" r:id="rId19"/>
    <p:sldId id="763" r:id="rId20"/>
    <p:sldId id="780" r:id="rId21"/>
    <p:sldId id="293" r:id="rId22"/>
    <p:sldId id="779" r:id="rId23"/>
    <p:sldId id="816" r:id="rId24"/>
    <p:sldId id="295" r:id="rId25"/>
    <p:sldId id="817" r:id="rId26"/>
    <p:sldId id="297" r:id="rId27"/>
    <p:sldId id="781" r:id="rId28"/>
    <p:sldId id="782" r:id="rId29"/>
    <p:sldId id="298" r:id="rId30"/>
    <p:sldId id="263" r:id="rId31"/>
    <p:sldId id="798" r:id="rId32"/>
    <p:sldId id="799" r:id="rId33"/>
    <p:sldId id="802" r:id="rId34"/>
    <p:sldId id="803" r:id="rId35"/>
    <p:sldId id="804" r:id="rId36"/>
    <p:sldId id="326" r:id="rId37"/>
    <p:sldId id="794" r:id="rId38"/>
    <p:sldId id="313" r:id="rId39"/>
    <p:sldId id="812" r:id="rId40"/>
    <p:sldId id="813" r:id="rId41"/>
    <p:sldId id="814" r:id="rId42"/>
    <p:sldId id="314" r:id="rId43"/>
    <p:sldId id="315" r:id="rId44"/>
    <p:sldId id="815" r:id="rId45"/>
    <p:sldId id="793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C7779-5477-49F5-813B-05BB0CAF61F4}" type="doc">
      <dgm:prSet loTypeId="urn:microsoft.com/office/officeart/2005/8/layout/defaul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4DAAF95-EABC-4430-8479-FC5D33D35E1D}">
      <dgm:prSet/>
      <dgm:spPr/>
      <dgm:t>
        <a:bodyPr/>
        <a:lstStyle/>
        <a:p>
          <a:r>
            <a:rPr lang="en-US" i="0" baseline="0" dirty="0"/>
            <a:t>No or insufficient communication</a:t>
          </a:r>
          <a:endParaRPr lang="en-US" dirty="0"/>
        </a:p>
      </dgm:t>
    </dgm:pt>
    <dgm:pt modelId="{F2ACAE9F-D041-4A84-AC80-F384EA6CEF1A}" type="parTrans" cxnId="{4F54A9BB-5DF1-4DBC-ACE8-F033AF1625D9}">
      <dgm:prSet/>
      <dgm:spPr/>
      <dgm:t>
        <a:bodyPr/>
        <a:lstStyle/>
        <a:p>
          <a:endParaRPr lang="en-US"/>
        </a:p>
      </dgm:t>
    </dgm:pt>
    <dgm:pt modelId="{8B8AA974-3428-474F-9600-988AA7B32089}" type="sibTrans" cxnId="{4F54A9BB-5DF1-4DBC-ACE8-F033AF1625D9}">
      <dgm:prSet/>
      <dgm:spPr/>
      <dgm:t>
        <a:bodyPr/>
        <a:lstStyle/>
        <a:p>
          <a:endParaRPr lang="en-US"/>
        </a:p>
      </dgm:t>
    </dgm:pt>
    <dgm:pt modelId="{5F8A9480-14DF-4672-B1C8-58A69D941C81}">
      <dgm:prSet/>
      <dgm:spPr/>
      <dgm:t>
        <a:bodyPr/>
        <a:lstStyle/>
        <a:p>
          <a:r>
            <a:rPr lang="en-US" i="0" baseline="0"/>
            <a:t>Lack of commitment</a:t>
          </a:r>
          <a:endParaRPr lang="en-US"/>
        </a:p>
      </dgm:t>
    </dgm:pt>
    <dgm:pt modelId="{55671594-B9F9-4BF5-9959-EAB0B978FC52}" type="parTrans" cxnId="{E350B01B-003A-4E2E-A05B-52E177532A79}">
      <dgm:prSet/>
      <dgm:spPr/>
      <dgm:t>
        <a:bodyPr/>
        <a:lstStyle/>
        <a:p>
          <a:endParaRPr lang="en-US"/>
        </a:p>
      </dgm:t>
    </dgm:pt>
    <dgm:pt modelId="{CB28796C-85E6-4559-848D-AC535D946D2C}" type="sibTrans" cxnId="{E350B01B-003A-4E2E-A05B-52E177532A79}">
      <dgm:prSet/>
      <dgm:spPr/>
      <dgm:t>
        <a:bodyPr/>
        <a:lstStyle/>
        <a:p>
          <a:endParaRPr lang="en-US"/>
        </a:p>
      </dgm:t>
    </dgm:pt>
    <dgm:pt modelId="{6FA119F5-03FD-4279-B8B1-EF0CB86843C2}">
      <dgm:prSet/>
      <dgm:spPr/>
      <dgm:t>
        <a:bodyPr/>
        <a:lstStyle/>
        <a:p>
          <a:r>
            <a:rPr lang="en-US" i="0" baseline="0"/>
            <a:t>Insufficient or inadequate resources</a:t>
          </a:r>
          <a:endParaRPr lang="en-US"/>
        </a:p>
      </dgm:t>
    </dgm:pt>
    <dgm:pt modelId="{B8F06F63-7A3B-4B00-9426-99A1197714F2}" type="parTrans" cxnId="{5DE41565-8A6B-457A-A345-759E237B290D}">
      <dgm:prSet/>
      <dgm:spPr/>
      <dgm:t>
        <a:bodyPr/>
        <a:lstStyle/>
        <a:p>
          <a:endParaRPr lang="en-US"/>
        </a:p>
      </dgm:t>
    </dgm:pt>
    <dgm:pt modelId="{F5062A5B-D845-4733-BC9C-3B31829B421B}" type="sibTrans" cxnId="{5DE41565-8A6B-457A-A345-759E237B290D}">
      <dgm:prSet/>
      <dgm:spPr/>
      <dgm:t>
        <a:bodyPr/>
        <a:lstStyle/>
        <a:p>
          <a:endParaRPr lang="en-US"/>
        </a:p>
      </dgm:t>
    </dgm:pt>
    <dgm:pt modelId="{DC4D14FB-8075-48A9-AACE-19AC2A43DDDB}">
      <dgm:prSet/>
      <dgm:spPr/>
      <dgm:t>
        <a:bodyPr/>
        <a:lstStyle/>
        <a:p>
          <a:r>
            <a:rPr lang="en-US" i="0" baseline="0"/>
            <a:t>Isolated and fragmented actions</a:t>
          </a:r>
          <a:endParaRPr lang="en-US"/>
        </a:p>
      </dgm:t>
    </dgm:pt>
    <dgm:pt modelId="{03D8EAA1-CD11-4C89-B880-F0BB83F72D4F}" type="parTrans" cxnId="{F08D9A26-AD0A-4384-B488-9B242137CE1A}">
      <dgm:prSet/>
      <dgm:spPr/>
      <dgm:t>
        <a:bodyPr/>
        <a:lstStyle/>
        <a:p>
          <a:endParaRPr lang="en-US"/>
        </a:p>
      </dgm:t>
    </dgm:pt>
    <dgm:pt modelId="{9634D5CD-0269-4D16-9D01-8590DDDC7221}" type="sibTrans" cxnId="{F08D9A26-AD0A-4384-B488-9B242137CE1A}">
      <dgm:prSet/>
      <dgm:spPr/>
      <dgm:t>
        <a:bodyPr/>
        <a:lstStyle/>
        <a:p>
          <a:endParaRPr lang="en-US"/>
        </a:p>
      </dgm:t>
    </dgm:pt>
    <dgm:pt modelId="{7F78460B-6598-49BB-8E54-0672FD3CCA21}">
      <dgm:prSet/>
      <dgm:spPr/>
      <dgm:t>
        <a:bodyPr/>
        <a:lstStyle/>
        <a:p>
          <a:r>
            <a:rPr lang="en-US" i="0" baseline="0"/>
            <a:t>Ambiguous or conflicting goals</a:t>
          </a:r>
          <a:endParaRPr lang="en-US"/>
        </a:p>
      </dgm:t>
    </dgm:pt>
    <dgm:pt modelId="{1DE82099-BE75-4436-A271-3F85CF119073}" type="parTrans" cxnId="{9BF38133-13E1-4626-8D93-A54BB460634D}">
      <dgm:prSet/>
      <dgm:spPr/>
      <dgm:t>
        <a:bodyPr/>
        <a:lstStyle/>
        <a:p>
          <a:endParaRPr lang="en-US"/>
        </a:p>
      </dgm:t>
    </dgm:pt>
    <dgm:pt modelId="{6CEACB9F-C19A-4E24-9654-5134776E5464}" type="sibTrans" cxnId="{9BF38133-13E1-4626-8D93-A54BB460634D}">
      <dgm:prSet/>
      <dgm:spPr/>
      <dgm:t>
        <a:bodyPr/>
        <a:lstStyle/>
        <a:p>
          <a:endParaRPr lang="en-US"/>
        </a:p>
      </dgm:t>
    </dgm:pt>
    <dgm:pt modelId="{C5188870-90BC-4CE8-992F-A8085677E5BD}">
      <dgm:prSet/>
      <dgm:spPr/>
      <dgm:t>
        <a:bodyPr/>
        <a:lstStyle/>
        <a:p>
          <a:r>
            <a:rPr lang="en-US" i="0" baseline="0"/>
            <a:t>No or unclear strategy</a:t>
          </a:r>
          <a:endParaRPr lang="en-US"/>
        </a:p>
      </dgm:t>
    </dgm:pt>
    <dgm:pt modelId="{AC767B4D-C3CF-4E92-8D59-336DDBA113E8}" type="parTrans" cxnId="{C16A16E8-0424-47C0-8D2D-10EC52227BCC}">
      <dgm:prSet/>
      <dgm:spPr/>
      <dgm:t>
        <a:bodyPr/>
        <a:lstStyle/>
        <a:p>
          <a:endParaRPr lang="en-US"/>
        </a:p>
      </dgm:t>
    </dgm:pt>
    <dgm:pt modelId="{315D6239-F85E-4924-AE62-61E343B78F0A}" type="sibTrans" cxnId="{C16A16E8-0424-47C0-8D2D-10EC52227BCC}">
      <dgm:prSet/>
      <dgm:spPr/>
      <dgm:t>
        <a:bodyPr/>
        <a:lstStyle/>
        <a:p>
          <a:endParaRPr lang="en-US"/>
        </a:p>
      </dgm:t>
    </dgm:pt>
    <dgm:pt modelId="{76B5B581-DC24-4369-9BF1-D1A0DAE4C1B2}">
      <dgm:prSet/>
      <dgm:spPr/>
      <dgm:t>
        <a:bodyPr/>
        <a:lstStyle/>
        <a:p>
          <a:r>
            <a:rPr lang="en-US" i="0" baseline="0"/>
            <a:t>No clear priorities</a:t>
          </a:r>
          <a:endParaRPr lang="en-US"/>
        </a:p>
      </dgm:t>
    </dgm:pt>
    <dgm:pt modelId="{D81764B4-B4F5-4591-9FB1-4DF9452DCA92}" type="parTrans" cxnId="{FE13A43A-EF9E-45AA-BAE1-9C06AFD1372D}">
      <dgm:prSet/>
      <dgm:spPr/>
      <dgm:t>
        <a:bodyPr/>
        <a:lstStyle/>
        <a:p>
          <a:endParaRPr lang="en-US"/>
        </a:p>
      </dgm:t>
    </dgm:pt>
    <dgm:pt modelId="{F5C5A06B-DCC1-459C-9B8B-D914DE5EA61F}" type="sibTrans" cxnId="{FE13A43A-EF9E-45AA-BAE1-9C06AFD1372D}">
      <dgm:prSet/>
      <dgm:spPr/>
      <dgm:t>
        <a:bodyPr/>
        <a:lstStyle/>
        <a:p>
          <a:endParaRPr lang="en-US"/>
        </a:p>
      </dgm:t>
    </dgm:pt>
    <dgm:pt modelId="{E4DB148D-F42C-46E5-ABD3-859C376EBC76}">
      <dgm:prSet/>
      <dgm:spPr/>
      <dgm:t>
        <a:bodyPr/>
        <a:lstStyle/>
        <a:p>
          <a:r>
            <a:rPr lang="en-US" i="0" baseline="0"/>
            <a:t>Ambiguous responsibilities</a:t>
          </a:r>
          <a:endParaRPr lang="en-US"/>
        </a:p>
      </dgm:t>
    </dgm:pt>
    <dgm:pt modelId="{5DBA9119-3605-47F9-9658-20C4C53B4BAA}" type="parTrans" cxnId="{EE468E68-539A-4B4E-9BE8-C0EAE449BD1E}">
      <dgm:prSet/>
      <dgm:spPr/>
      <dgm:t>
        <a:bodyPr/>
        <a:lstStyle/>
        <a:p>
          <a:endParaRPr lang="en-US"/>
        </a:p>
      </dgm:t>
    </dgm:pt>
    <dgm:pt modelId="{58FC8FD4-EB2F-46C0-A2FB-7D652237D2A8}" type="sibTrans" cxnId="{EE468E68-539A-4B4E-9BE8-C0EAE449BD1E}">
      <dgm:prSet/>
      <dgm:spPr/>
      <dgm:t>
        <a:bodyPr/>
        <a:lstStyle/>
        <a:p>
          <a:endParaRPr lang="en-US"/>
        </a:p>
      </dgm:t>
    </dgm:pt>
    <dgm:pt modelId="{2B84F72C-B8D7-4783-B250-00B9B44DBE23}">
      <dgm:prSet/>
      <dgm:spPr/>
      <dgm:t>
        <a:bodyPr/>
        <a:lstStyle/>
        <a:p>
          <a:r>
            <a:rPr lang="en-US" i="0" baseline="0"/>
            <a:t>Lack of performance information</a:t>
          </a:r>
          <a:endParaRPr lang="en-US"/>
        </a:p>
      </dgm:t>
    </dgm:pt>
    <dgm:pt modelId="{F17F05B3-EC15-4962-A2F2-41186C970005}" type="parTrans" cxnId="{27D1601C-FFCB-4888-BA70-7DF66CEBBD1C}">
      <dgm:prSet/>
      <dgm:spPr/>
      <dgm:t>
        <a:bodyPr/>
        <a:lstStyle/>
        <a:p>
          <a:endParaRPr lang="en-US"/>
        </a:p>
      </dgm:t>
    </dgm:pt>
    <dgm:pt modelId="{7ED4D198-5129-4491-AEE3-A94A97FE301B}" type="sibTrans" cxnId="{27D1601C-FFCB-4888-BA70-7DF66CEBBD1C}">
      <dgm:prSet/>
      <dgm:spPr/>
      <dgm:t>
        <a:bodyPr/>
        <a:lstStyle/>
        <a:p>
          <a:endParaRPr lang="en-US"/>
        </a:p>
      </dgm:t>
    </dgm:pt>
    <dgm:pt modelId="{98BBD3CB-DB56-40C3-B21C-6A63C6956329}">
      <dgm:prSet/>
      <dgm:spPr/>
      <dgm:t>
        <a:bodyPr/>
        <a:lstStyle/>
        <a:p>
          <a:r>
            <a:rPr lang="en-US" i="0" baseline="0"/>
            <a:t>Silo behaviour and sub-optimization</a:t>
          </a:r>
          <a:endParaRPr lang="en-US"/>
        </a:p>
      </dgm:t>
    </dgm:pt>
    <dgm:pt modelId="{FD0B9A1D-F905-4136-8175-41264DA3C5F2}" type="parTrans" cxnId="{F8B3707E-2721-45E2-BA15-F2F00539AED3}">
      <dgm:prSet/>
      <dgm:spPr/>
      <dgm:t>
        <a:bodyPr/>
        <a:lstStyle/>
        <a:p>
          <a:endParaRPr lang="en-US"/>
        </a:p>
      </dgm:t>
    </dgm:pt>
    <dgm:pt modelId="{711201E9-A939-4419-9E4E-C76172AFC457}" type="sibTrans" cxnId="{F8B3707E-2721-45E2-BA15-F2F00539AED3}">
      <dgm:prSet/>
      <dgm:spPr/>
      <dgm:t>
        <a:bodyPr/>
        <a:lstStyle/>
        <a:p>
          <a:endParaRPr lang="en-US"/>
        </a:p>
      </dgm:t>
    </dgm:pt>
    <dgm:pt modelId="{883B7012-226E-433F-8A83-B14E544F8116}">
      <dgm:prSet/>
      <dgm:spPr/>
      <dgm:t>
        <a:bodyPr/>
        <a:lstStyle/>
        <a:p>
          <a:r>
            <a:rPr lang="en-US" i="0" baseline="0"/>
            <a:t>Wrong or ineffective culture</a:t>
          </a:r>
          <a:endParaRPr lang="en-US"/>
        </a:p>
      </dgm:t>
    </dgm:pt>
    <dgm:pt modelId="{97D8401C-AEDF-41DE-8F2F-6DE8CD21B1BD}" type="parTrans" cxnId="{1CE32879-D0E4-4F9C-876C-30A4FFEF0F95}">
      <dgm:prSet/>
      <dgm:spPr/>
      <dgm:t>
        <a:bodyPr/>
        <a:lstStyle/>
        <a:p>
          <a:endParaRPr lang="en-US"/>
        </a:p>
      </dgm:t>
    </dgm:pt>
    <dgm:pt modelId="{CDDAABB7-9B46-45D4-A4C8-164392DF7D35}" type="sibTrans" cxnId="{1CE32879-D0E4-4F9C-876C-30A4FFEF0F95}">
      <dgm:prSet/>
      <dgm:spPr/>
      <dgm:t>
        <a:bodyPr/>
        <a:lstStyle/>
        <a:p>
          <a:endParaRPr lang="en-US"/>
        </a:p>
      </dgm:t>
    </dgm:pt>
    <dgm:pt modelId="{A5730900-85B5-4A44-8AD5-C7527E9DA120}">
      <dgm:prSet/>
      <dgm:spPr/>
      <dgm:t>
        <a:bodyPr/>
        <a:lstStyle/>
        <a:p>
          <a:r>
            <a:rPr lang="en-US" i="0" baseline="0"/>
            <a:t>Resistance to change</a:t>
          </a:r>
          <a:endParaRPr lang="en-US"/>
        </a:p>
      </dgm:t>
    </dgm:pt>
    <dgm:pt modelId="{8BAF944B-687A-4DAE-96CE-A7495C48C62D}" type="parTrans" cxnId="{075DDA31-955F-4928-A44D-26CB3D2CB1E1}">
      <dgm:prSet/>
      <dgm:spPr/>
      <dgm:t>
        <a:bodyPr/>
        <a:lstStyle/>
        <a:p>
          <a:endParaRPr lang="en-US"/>
        </a:p>
      </dgm:t>
    </dgm:pt>
    <dgm:pt modelId="{C778A39C-FD62-4B56-A20A-CF995436EE51}" type="sibTrans" cxnId="{075DDA31-955F-4928-A44D-26CB3D2CB1E1}">
      <dgm:prSet/>
      <dgm:spPr/>
      <dgm:t>
        <a:bodyPr/>
        <a:lstStyle/>
        <a:p>
          <a:endParaRPr lang="en-US"/>
        </a:p>
      </dgm:t>
    </dgm:pt>
    <dgm:pt modelId="{C9CECCE0-243E-4D3C-B56D-64923C24A40F}">
      <dgm:prSet/>
      <dgm:spPr/>
      <dgm:t>
        <a:bodyPr/>
        <a:lstStyle/>
        <a:p>
          <a:r>
            <a:rPr lang="en-US" i="0" baseline="0"/>
            <a:t>Over-complexity</a:t>
          </a:r>
          <a:endParaRPr lang="en-US"/>
        </a:p>
      </dgm:t>
    </dgm:pt>
    <dgm:pt modelId="{D35322E0-8A95-4181-B9D1-7791226068C9}" type="parTrans" cxnId="{0EA4A4F5-1608-412F-80D1-73C16CC41203}">
      <dgm:prSet/>
      <dgm:spPr/>
      <dgm:t>
        <a:bodyPr/>
        <a:lstStyle/>
        <a:p>
          <a:endParaRPr lang="en-US"/>
        </a:p>
      </dgm:t>
    </dgm:pt>
    <dgm:pt modelId="{391339C9-2EEE-4D41-AAE1-9C7F2BB12376}" type="sibTrans" cxnId="{0EA4A4F5-1608-412F-80D1-73C16CC41203}">
      <dgm:prSet/>
      <dgm:spPr/>
      <dgm:t>
        <a:bodyPr/>
        <a:lstStyle/>
        <a:p>
          <a:endParaRPr lang="en-US"/>
        </a:p>
      </dgm:t>
    </dgm:pt>
    <dgm:pt modelId="{A2F0B67E-F56D-4E78-93DF-6945425A1012}">
      <dgm:prSet/>
      <dgm:spPr/>
      <dgm:t>
        <a:bodyPr/>
        <a:lstStyle/>
        <a:p>
          <a:r>
            <a:rPr lang="en-US" i="0" baseline="0"/>
            <a:t>Insufficient management capabilities</a:t>
          </a:r>
          <a:endParaRPr lang="en-US"/>
        </a:p>
      </dgm:t>
    </dgm:pt>
    <dgm:pt modelId="{88C45AE8-976E-478B-8BA8-59AE1EB47A7C}" type="parTrans" cxnId="{57723B58-45A2-4F84-99CB-BB3160DBFF28}">
      <dgm:prSet/>
      <dgm:spPr/>
      <dgm:t>
        <a:bodyPr/>
        <a:lstStyle/>
        <a:p>
          <a:endParaRPr lang="en-US"/>
        </a:p>
      </dgm:t>
    </dgm:pt>
    <dgm:pt modelId="{96AF5535-ACF9-4558-A0E0-6A38BB3BFC09}" type="sibTrans" cxnId="{57723B58-45A2-4F84-99CB-BB3160DBFF28}">
      <dgm:prSet/>
      <dgm:spPr/>
      <dgm:t>
        <a:bodyPr/>
        <a:lstStyle/>
        <a:p>
          <a:endParaRPr lang="en-US"/>
        </a:p>
      </dgm:t>
    </dgm:pt>
    <dgm:pt modelId="{BC3D394F-C8EE-47CF-A6AF-A217A1956227}">
      <dgm:prSet/>
      <dgm:spPr/>
      <dgm:t>
        <a:bodyPr/>
        <a:lstStyle/>
        <a:p>
          <a:r>
            <a:rPr lang="en-US" i="0" baseline="0"/>
            <a:t>Delay, plans are not met</a:t>
          </a:r>
          <a:endParaRPr lang="en-US"/>
        </a:p>
      </dgm:t>
    </dgm:pt>
    <dgm:pt modelId="{A9203097-5D90-4B3C-8E16-DDD205EABDDE}" type="parTrans" cxnId="{F2B2990D-5958-4AEB-BFDA-05072CB185F5}">
      <dgm:prSet/>
      <dgm:spPr/>
      <dgm:t>
        <a:bodyPr/>
        <a:lstStyle/>
        <a:p>
          <a:endParaRPr lang="en-US"/>
        </a:p>
      </dgm:t>
    </dgm:pt>
    <dgm:pt modelId="{9509E7A6-C625-4C18-B73F-9A881B99FCBE}" type="sibTrans" cxnId="{F2B2990D-5958-4AEB-BFDA-05072CB185F5}">
      <dgm:prSet/>
      <dgm:spPr/>
      <dgm:t>
        <a:bodyPr/>
        <a:lstStyle/>
        <a:p>
          <a:endParaRPr lang="en-US"/>
        </a:p>
      </dgm:t>
    </dgm:pt>
    <dgm:pt modelId="{DD371DF2-BD83-47C0-A37B-CD9B850B514E}">
      <dgm:prSet/>
      <dgm:spPr/>
      <dgm:t>
        <a:bodyPr/>
        <a:lstStyle/>
        <a:p>
          <a:r>
            <a:rPr lang="en-US" i="0" baseline="0"/>
            <a:t>Budget is exceeded</a:t>
          </a:r>
          <a:endParaRPr lang="en-US"/>
        </a:p>
      </dgm:t>
    </dgm:pt>
    <dgm:pt modelId="{8810B991-9223-477D-8F3B-BB7A975FB2CC}" type="parTrans" cxnId="{1F8628C7-2BE3-4616-97FC-FB830503D178}">
      <dgm:prSet/>
      <dgm:spPr/>
      <dgm:t>
        <a:bodyPr/>
        <a:lstStyle/>
        <a:p>
          <a:endParaRPr lang="en-US"/>
        </a:p>
      </dgm:t>
    </dgm:pt>
    <dgm:pt modelId="{FFF91240-1F6B-4C28-A799-4EB215D8F36C}" type="sibTrans" cxnId="{1F8628C7-2BE3-4616-97FC-FB830503D178}">
      <dgm:prSet/>
      <dgm:spPr/>
      <dgm:t>
        <a:bodyPr/>
        <a:lstStyle/>
        <a:p>
          <a:endParaRPr lang="en-US"/>
        </a:p>
      </dgm:t>
    </dgm:pt>
    <dgm:pt modelId="{C2D81887-876A-4D1E-BAF3-E5AA9DA89D79}">
      <dgm:prSet/>
      <dgm:spPr/>
      <dgm:t>
        <a:bodyPr/>
        <a:lstStyle/>
        <a:p>
          <a:r>
            <a:rPr lang="en-US" i="0" baseline="0"/>
            <a:t>Lack of middle management support</a:t>
          </a:r>
          <a:endParaRPr lang="en-US"/>
        </a:p>
      </dgm:t>
    </dgm:pt>
    <dgm:pt modelId="{A1C4A74D-C608-4480-A6AF-5369C2F69F62}" type="parTrans" cxnId="{9EFB96BD-1739-4857-89D0-A7E4FE32A609}">
      <dgm:prSet/>
      <dgm:spPr/>
      <dgm:t>
        <a:bodyPr/>
        <a:lstStyle/>
        <a:p>
          <a:endParaRPr lang="en-US"/>
        </a:p>
      </dgm:t>
    </dgm:pt>
    <dgm:pt modelId="{1F7C87B7-AAC1-4C52-8C3C-FE4C5FF5B77D}" type="sibTrans" cxnId="{9EFB96BD-1739-4857-89D0-A7E4FE32A609}">
      <dgm:prSet/>
      <dgm:spPr/>
      <dgm:t>
        <a:bodyPr/>
        <a:lstStyle/>
        <a:p>
          <a:endParaRPr lang="en-US"/>
        </a:p>
      </dgm:t>
    </dgm:pt>
    <dgm:pt modelId="{9EC7DF97-5D92-4432-BB4D-F0B8746BD4C1}">
      <dgm:prSet/>
      <dgm:spPr/>
      <dgm:t>
        <a:bodyPr/>
        <a:lstStyle/>
        <a:p>
          <a:r>
            <a:rPr lang="en-US" i="0" baseline="0"/>
            <a:t>Strategy is not adapted to changes</a:t>
          </a:r>
          <a:endParaRPr lang="en-US"/>
        </a:p>
      </dgm:t>
    </dgm:pt>
    <dgm:pt modelId="{A3E8BF0F-F365-4571-969C-A1B5A85E328C}" type="parTrans" cxnId="{1F27493A-9D54-4CE2-A661-F464A4752221}">
      <dgm:prSet/>
      <dgm:spPr/>
      <dgm:t>
        <a:bodyPr/>
        <a:lstStyle/>
        <a:p>
          <a:endParaRPr lang="en-US"/>
        </a:p>
      </dgm:t>
    </dgm:pt>
    <dgm:pt modelId="{3E21FE56-7274-49FF-9E8D-3B21CCE87B3D}" type="sibTrans" cxnId="{1F27493A-9D54-4CE2-A661-F464A4752221}">
      <dgm:prSet/>
      <dgm:spPr/>
      <dgm:t>
        <a:bodyPr/>
        <a:lstStyle/>
        <a:p>
          <a:endParaRPr lang="en-US"/>
        </a:p>
      </dgm:t>
    </dgm:pt>
    <dgm:pt modelId="{F8CACAF8-2E5A-4495-851F-7659026945DC}">
      <dgm:prSet/>
      <dgm:spPr/>
      <dgm:t>
        <a:bodyPr/>
        <a:lstStyle/>
        <a:p>
          <a:r>
            <a:rPr lang="en-US" i="0" baseline="0"/>
            <a:t>Poor leadership</a:t>
          </a:r>
          <a:endParaRPr lang="en-US"/>
        </a:p>
      </dgm:t>
    </dgm:pt>
    <dgm:pt modelId="{33540927-145C-4F38-9414-437120954DE0}" type="parTrans" cxnId="{B2804D93-024C-4F4A-9E77-1906B3925F0C}">
      <dgm:prSet/>
      <dgm:spPr/>
      <dgm:t>
        <a:bodyPr/>
        <a:lstStyle/>
        <a:p>
          <a:endParaRPr lang="en-US"/>
        </a:p>
      </dgm:t>
    </dgm:pt>
    <dgm:pt modelId="{7F17639E-E805-4F60-B4E5-843AD22264FE}" type="sibTrans" cxnId="{B2804D93-024C-4F4A-9E77-1906B3925F0C}">
      <dgm:prSet/>
      <dgm:spPr/>
      <dgm:t>
        <a:bodyPr/>
        <a:lstStyle/>
        <a:p>
          <a:endParaRPr lang="en-US"/>
        </a:p>
      </dgm:t>
    </dgm:pt>
    <dgm:pt modelId="{66B0BFED-9190-4E0C-B55A-AA277CF353E7}" type="pres">
      <dgm:prSet presAssocID="{297C7779-5477-49F5-813B-05BB0CAF61F4}" presName="diagram" presStyleCnt="0">
        <dgm:presLayoutVars>
          <dgm:dir/>
          <dgm:resizeHandles val="exact"/>
        </dgm:presLayoutVars>
      </dgm:prSet>
      <dgm:spPr/>
    </dgm:pt>
    <dgm:pt modelId="{A7889BA5-8909-4724-A386-14CF8BED4BE8}" type="pres">
      <dgm:prSet presAssocID="{E4DAAF95-EABC-4430-8479-FC5D33D35E1D}" presName="node" presStyleLbl="node1" presStyleIdx="0" presStyleCnt="19">
        <dgm:presLayoutVars>
          <dgm:bulletEnabled val="1"/>
        </dgm:presLayoutVars>
      </dgm:prSet>
      <dgm:spPr/>
    </dgm:pt>
    <dgm:pt modelId="{1FA1D74E-94B5-44CA-A5AF-7265774CFD98}" type="pres">
      <dgm:prSet presAssocID="{8B8AA974-3428-474F-9600-988AA7B32089}" presName="sibTrans" presStyleCnt="0"/>
      <dgm:spPr/>
    </dgm:pt>
    <dgm:pt modelId="{D4F7B139-B99B-4045-B2F6-FE01A8AC9566}" type="pres">
      <dgm:prSet presAssocID="{5F8A9480-14DF-4672-B1C8-58A69D941C81}" presName="node" presStyleLbl="node1" presStyleIdx="1" presStyleCnt="19">
        <dgm:presLayoutVars>
          <dgm:bulletEnabled val="1"/>
        </dgm:presLayoutVars>
      </dgm:prSet>
      <dgm:spPr/>
    </dgm:pt>
    <dgm:pt modelId="{71E5189D-A096-4F62-AB25-EB6C4B2C6EBA}" type="pres">
      <dgm:prSet presAssocID="{CB28796C-85E6-4559-848D-AC535D946D2C}" presName="sibTrans" presStyleCnt="0"/>
      <dgm:spPr/>
    </dgm:pt>
    <dgm:pt modelId="{79E10620-A6D5-4730-85A5-E783004E6D93}" type="pres">
      <dgm:prSet presAssocID="{6FA119F5-03FD-4279-B8B1-EF0CB86843C2}" presName="node" presStyleLbl="node1" presStyleIdx="2" presStyleCnt="19">
        <dgm:presLayoutVars>
          <dgm:bulletEnabled val="1"/>
        </dgm:presLayoutVars>
      </dgm:prSet>
      <dgm:spPr/>
    </dgm:pt>
    <dgm:pt modelId="{CB3056E4-0179-4E12-96DA-9E25DAE4A1BA}" type="pres">
      <dgm:prSet presAssocID="{F5062A5B-D845-4733-BC9C-3B31829B421B}" presName="sibTrans" presStyleCnt="0"/>
      <dgm:spPr/>
    </dgm:pt>
    <dgm:pt modelId="{1195DDDF-8B14-4713-988D-DC62BDE7961E}" type="pres">
      <dgm:prSet presAssocID="{DC4D14FB-8075-48A9-AACE-19AC2A43DDDB}" presName="node" presStyleLbl="node1" presStyleIdx="3" presStyleCnt="19">
        <dgm:presLayoutVars>
          <dgm:bulletEnabled val="1"/>
        </dgm:presLayoutVars>
      </dgm:prSet>
      <dgm:spPr/>
    </dgm:pt>
    <dgm:pt modelId="{AFAA9371-EDD9-495F-A398-EE7F81AE7A5D}" type="pres">
      <dgm:prSet presAssocID="{9634D5CD-0269-4D16-9D01-8590DDDC7221}" presName="sibTrans" presStyleCnt="0"/>
      <dgm:spPr/>
    </dgm:pt>
    <dgm:pt modelId="{67C77DD7-C678-49DE-A889-9D9F85C5F009}" type="pres">
      <dgm:prSet presAssocID="{7F78460B-6598-49BB-8E54-0672FD3CCA21}" presName="node" presStyleLbl="node1" presStyleIdx="4" presStyleCnt="19">
        <dgm:presLayoutVars>
          <dgm:bulletEnabled val="1"/>
        </dgm:presLayoutVars>
      </dgm:prSet>
      <dgm:spPr/>
    </dgm:pt>
    <dgm:pt modelId="{0DD8B1CF-9A57-416A-B170-22077427A37A}" type="pres">
      <dgm:prSet presAssocID="{6CEACB9F-C19A-4E24-9654-5134776E5464}" presName="sibTrans" presStyleCnt="0"/>
      <dgm:spPr/>
    </dgm:pt>
    <dgm:pt modelId="{25BC4A5A-E65C-4BBB-B271-31631895C35B}" type="pres">
      <dgm:prSet presAssocID="{C5188870-90BC-4CE8-992F-A8085677E5BD}" presName="node" presStyleLbl="node1" presStyleIdx="5" presStyleCnt="19">
        <dgm:presLayoutVars>
          <dgm:bulletEnabled val="1"/>
        </dgm:presLayoutVars>
      </dgm:prSet>
      <dgm:spPr/>
    </dgm:pt>
    <dgm:pt modelId="{A0B28D52-2F44-41C3-B370-2848560BA5D3}" type="pres">
      <dgm:prSet presAssocID="{315D6239-F85E-4924-AE62-61E343B78F0A}" presName="sibTrans" presStyleCnt="0"/>
      <dgm:spPr/>
    </dgm:pt>
    <dgm:pt modelId="{385E7020-C9F0-4E37-85A6-1105E191FF56}" type="pres">
      <dgm:prSet presAssocID="{76B5B581-DC24-4369-9BF1-D1A0DAE4C1B2}" presName="node" presStyleLbl="node1" presStyleIdx="6" presStyleCnt="19">
        <dgm:presLayoutVars>
          <dgm:bulletEnabled val="1"/>
        </dgm:presLayoutVars>
      </dgm:prSet>
      <dgm:spPr/>
    </dgm:pt>
    <dgm:pt modelId="{256AD751-C4D9-40F4-B0F0-587AF3BF5275}" type="pres">
      <dgm:prSet presAssocID="{F5C5A06B-DCC1-459C-9B8B-D914DE5EA61F}" presName="sibTrans" presStyleCnt="0"/>
      <dgm:spPr/>
    </dgm:pt>
    <dgm:pt modelId="{16ADEF11-20A2-4C1A-8C8E-7B854F9D3703}" type="pres">
      <dgm:prSet presAssocID="{E4DB148D-F42C-46E5-ABD3-859C376EBC76}" presName="node" presStyleLbl="node1" presStyleIdx="7" presStyleCnt="19">
        <dgm:presLayoutVars>
          <dgm:bulletEnabled val="1"/>
        </dgm:presLayoutVars>
      </dgm:prSet>
      <dgm:spPr/>
    </dgm:pt>
    <dgm:pt modelId="{CBDE053B-E383-44E9-B41F-769CFFD6B7E5}" type="pres">
      <dgm:prSet presAssocID="{58FC8FD4-EB2F-46C0-A2FB-7D652237D2A8}" presName="sibTrans" presStyleCnt="0"/>
      <dgm:spPr/>
    </dgm:pt>
    <dgm:pt modelId="{ECB26BEC-E1B2-4E48-919F-8F135A3F99B6}" type="pres">
      <dgm:prSet presAssocID="{2B84F72C-B8D7-4783-B250-00B9B44DBE23}" presName="node" presStyleLbl="node1" presStyleIdx="8" presStyleCnt="19">
        <dgm:presLayoutVars>
          <dgm:bulletEnabled val="1"/>
        </dgm:presLayoutVars>
      </dgm:prSet>
      <dgm:spPr/>
    </dgm:pt>
    <dgm:pt modelId="{9EEB13BA-A6AB-41B6-BAAC-41AC9FC456BC}" type="pres">
      <dgm:prSet presAssocID="{7ED4D198-5129-4491-AEE3-A94A97FE301B}" presName="sibTrans" presStyleCnt="0"/>
      <dgm:spPr/>
    </dgm:pt>
    <dgm:pt modelId="{7EDEE33A-8B82-4385-9D92-0B785F7A0B57}" type="pres">
      <dgm:prSet presAssocID="{98BBD3CB-DB56-40C3-B21C-6A63C6956329}" presName="node" presStyleLbl="node1" presStyleIdx="9" presStyleCnt="19">
        <dgm:presLayoutVars>
          <dgm:bulletEnabled val="1"/>
        </dgm:presLayoutVars>
      </dgm:prSet>
      <dgm:spPr/>
    </dgm:pt>
    <dgm:pt modelId="{BAD213F0-7277-4C50-BC69-6782F9F424F7}" type="pres">
      <dgm:prSet presAssocID="{711201E9-A939-4419-9E4E-C76172AFC457}" presName="sibTrans" presStyleCnt="0"/>
      <dgm:spPr/>
    </dgm:pt>
    <dgm:pt modelId="{DF484931-FD45-4DA8-820F-C227FF13E025}" type="pres">
      <dgm:prSet presAssocID="{883B7012-226E-433F-8A83-B14E544F8116}" presName="node" presStyleLbl="node1" presStyleIdx="10" presStyleCnt="19">
        <dgm:presLayoutVars>
          <dgm:bulletEnabled val="1"/>
        </dgm:presLayoutVars>
      </dgm:prSet>
      <dgm:spPr/>
    </dgm:pt>
    <dgm:pt modelId="{804DF395-A53C-4C8F-9379-F1500358EAAD}" type="pres">
      <dgm:prSet presAssocID="{CDDAABB7-9B46-45D4-A4C8-164392DF7D35}" presName="sibTrans" presStyleCnt="0"/>
      <dgm:spPr/>
    </dgm:pt>
    <dgm:pt modelId="{48C065AB-C085-4EE8-AA29-381A9A0BAD94}" type="pres">
      <dgm:prSet presAssocID="{A5730900-85B5-4A44-8AD5-C7527E9DA120}" presName="node" presStyleLbl="node1" presStyleIdx="11" presStyleCnt="19">
        <dgm:presLayoutVars>
          <dgm:bulletEnabled val="1"/>
        </dgm:presLayoutVars>
      </dgm:prSet>
      <dgm:spPr/>
    </dgm:pt>
    <dgm:pt modelId="{15B07573-31CD-4622-B413-CDEAE464DBD5}" type="pres">
      <dgm:prSet presAssocID="{C778A39C-FD62-4B56-A20A-CF995436EE51}" presName="sibTrans" presStyleCnt="0"/>
      <dgm:spPr/>
    </dgm:pt>
    <dgm:pt modelId="{94E5F5FC-F20E-43D8-813D-3287451C1552}" type="pres">
      <dgm:prSet presAssocID="{C9CECCE0-243E-4D3C-B56D-64923C24A40F}" presName="node" presStyleLbl="node1" presStyleIdx="12" presStyleCnt="19">
        <dgm:presLayoutVars>
          <dgm:bulletEnabled val="1"/>
        </dgm:presLayoutVars>
      </dgm:prSet>
      <dgm:spPr/>
    </dgm:pt>
    <dgm:pt modelId="{DF13BF1B-CCDF-4D5E-B1F9-B2D4D1E430BB}" type="pres">
      <dgm:prSet presAssocID="{391339C9-2EEE-4D41-AAE1-9C7F2BB12376}" presName="sibTrans" presStyleCnt="0"/>
      <dgm:spPr/>
    </dgm:pt>
    <dgm:pt modelId="{0F330DF2-9BAA-4CBE-ACFE-84F7C43FCBA5}" type="pres">
      <dgm:prSet presAssocID="{A2F0B67E-F56D-4E78-93DF-6945425A1012}" presName="node" presStyleLbl="node1" presStyleIdx="13" presStyleCnt="19">
        <dgm:presLayoutVars>
          <dgm:bulletEnabled val="1"/>
        </dgm:presLayoutVars>
      </dgm:prSet>
      <dgm:spPr/>
    </dgm:pt>
    <dgm:pt modelId="{5353BAF6-3F07-4F56-908C-B3E598856BCB}" type="pres">
      <dgm:prSet presAssocID="{96AF5535-ACF9-4558-A0E0-6A38BB3BFC09}" presName="sibTrans" presStyleCnt="0"/>
      <dgm:spPr/>
    </dgm:pt>
    <dgm:pt modelId="{F62EB8D5-C8C4-4117-83D3-3A4FB5270E93}" type="pres">
      <dgm:prSet presAssocID="{BC3D394F-C8EE-47CF-A6AF-A217A1956227}" presName="node" presStyleLbl="node1" presStyleIdx="14" presStyleCnt="19">
        <dgm:presLayoutVars>
          <dgm:bulletEnabled val="1"/>
        </dgm:presLayoutVars>
      </dgm:prSet>
      <dgm:spPr/>
    </dgm:pt>
    <dgm:pt modelId="{E88E8BB6-8394-4664-8AC5-7C47D9EFE9B1}" type="pres">
      <dgm:prSet presAssocID="{9509E7A6-C625-4C18-B73F-9A881B99FCBE}" presName="sibTrans" presStyleCnt="0"/>
      <dgm:spPr/>
    </dgm:pt>
    <dgm:pt modelId="{7371A3B4-A862-4C30-BF81-F36D9B20C468}" type="pres">
      <dgm:prSet presAssocID="{DD371DF2-BD83-47C0-A37B-CD9B850B514E}" presName="node" presStyleLbl="node1" presStyleIdx="15" presStyleCnt="19">
        <dgm:presLayoutVars>
          <dgm:bulletEnabled val="1"/>
        </dgm:presLayoutVars>
      </dgm:prSet>
      <dgm:spPr/>
    </dgm:pt>
    <dgm:pt modelId="{D25BC6D3-3E9E-4DC5-A9B1-710898E19651}" type="pres">
      <dgm:prSet presAssocID="{FFF91240-1F6B-4C28-A799-4EB215D8F36C}" presName="sibTrans" presStyleCnt="0"/>
      <dgm:spPr/>
    </dgm:pt>
    <dgm:pt modelId="{1607BBC4-45E0-4E11-A37C-9500D8FED589}" type="pres">
      <dgm:prSet presAssocID="{C2D81887-876A-4D1E-BAF3-E5AA9DA89D79}" presName="node" presStyleLbl="node1" presStyleIdx="16" presStyleCnt="19">
        <dgm:presLayoutVars>
          <dgm:bulletEnabled val="1"/>
        </dgm:presLayoutVars>
      </dgm:prSet>
      <dgm:spPr/>
    </dgm:pt>
    <dgm:pt modelId="{63CD43AB-A83F-44EA-BC79-428AD3CEF2A5}" type="pres">
      <dgm:prSet presAssocID="{1F7C87B7-AAC1-4C52-8C3C-FE4C5FF5B77D}" presName="sibTrans" presStyleCnt="0"/>
      <dgm:spPr/>
    </dgm:pt>
    <dgm:pt modelId="{4B5C7437-ECF7-44F7-BF34-FBFFBAFD3115}" type="pres">
      <dgm:prSet presAssocID="{9EC7DF97-5D92-4432-BB4D-F0B8746BD4C1}" presName="node" presStyleLbl="node1" presStyleIdx="17" presStyleCnt="19">
        <dgm:presLayoutVars>
          <dgm:bulletEnabled val="1"/>
        </dgm:presLayoutVars>
      </dgm:prSet>
      <dgm:spPr/>
    </dgm:pt>
    <dgm:pt modelId="{910B4A0F-B4C8-41E9-81B7-9D7064543716}" type="pres">
      <dgm:prSet presAssocID="{3E21FE56-7274-49FF-9E8D-3B21CCE87B3D}" presName="sibTrans" presStyleCnt="0"/>
      <dgm:spPr/>
    </dgm:pt>
    <dgm:pt modelId="{705C3B45-6323-4085-ADB1-BC54873F88BD}" type="pres">
      <dgm:prSet presAssocID="{F8CACAF8-2E5A-4495-851F-7659026945DC}" presName="node" presStyleLbl="node1" presStyleIdx="18" presStyleCnt="19">
        <dgm:presLayoutVars>
          <dgm:bulletEnabled val="1"/>
        </dgm:presLayoutVars>
      </dgm:prSet>
      <dgm:spPr/>
    </dgm:pt>
  </dgm:ptLst>
  <dgm:cxnLst>
    <dgm:cxn modelId="{6A5CFE00-6164-49F3-9909-9B1A433D8C04}" type="presOf" srcId="{F8CACAF8-2E5A-4495-851F-7659026945DC}" destId="{705C3B45-6323-4085-ADB1-BC54873F88BD}" srcOrd="0" destOrd="0" presId="urn:microsoft.com/office/officeart/2005/8/layout/default"/>
    <dgm:cxn modelId="{F2B2990D-5958-4AEB-BFDA-05072CB185F5}" srcId="{297C7779-5477-49F5-813B-05BB0CAF61F4}" destId="{BC3D394F-C8EE-47CF-A6AF-A217A1956227}" srcOrd="14" destOrd="0" parTransId="{A9203097-5D90-4B3C-8E16-DDD205EABDDE}" sibTransId="{9509E7A6-C625-4C18-B73F-9A881B99FCBE}"/>
    <dgm:cxn modelId="{0D8AF60D-FD59-4579-8D20-753C04055790}" type="presOf" srcId="{BC3D394F-C8EE-47CF-A6AF-A217A1956227}" destId="{F62EB8D5-C8C4-4117-83D3-3A4FB5270E93}" srcOrd="0" destOrd="0" presId="urn:microsoft.com/office/officeart/2005/8/layout/default"/>
    <dgm:cxn modelId="{E350B01B-003A-4E2E-A05B-52E177532A79}" srcId="{297C7779-5477-49F5-813B-05BB0CAF61F4}" destId="{5F8A9480-14DF-4672-B1C8-58A69D941C81}" srcOrd="1" destOrd="0" parTransId="{55671594-B9F9-4BF5-9959-EAB0B978FC52}" sibTransId="{CB28796C-85E6-4559-848D-AC535D946D2C}"/>
    <dgm:cxn modelId="{27D1601C-FFCB-4888-BA70-7DF66CEBBD1C}" srcId="{297C7779-5477-49F5-813B-05BB0CAF61F4}" destId="{2B84F72C-B8D7-4783-B250-00B9B44DBE23}" srcOrd="8" destOrd="0" parTransId="{F17F05B3-EC15-4962-A2F2-41186C970005}" sibTransId="{7ED4D198-5129-4491-AEE3-A94A97FE301B}"/>
    <dgm:cxn modelId="{F08D9A26-AD0A-4384-B488-9B242137CE1A}" srcId="{297C7779-5477-49F5-813B-05BB0CAF61F4}" destId="{DC4D14FB-8075-48A9-AACE-19AC2A43DDDB}" srcOrd="3" destOrd="0" parTransId="{03D8EAA1-CD11-4C89-B880-F0BB83F72D4F}" sibTransId="{9634D5CD-0269-4D16-9D01-8590DDDC7221}"/>
    <dgm:cxn modelId="{4F16AC2F-A01B-40B3-AFC9-BDEDC8C05672}" type="presOf" srcId="{C2D81887-876A-4D1E-BAF3-E5AA9DA89D79}" destId="{1607BBC4-45E0-4E11-A37C-9500D8FED589}" srcOrd="0" destOrd="0" presId="urn:microsoft.com/office/officeart/2005/8/layout/default"/>
    <dgm:cxn modelId="{075DDA31-955F-4928-A44D-26CB3D2CB1E1}" srcId="{297C7779-5477-49F5-813B-05BB0CAF61F4}" destId="{A5730900-85B5-4A44-8AD5-C7527E9DA120}" srcOrd="11" destOrd="0" parTransId="{8BAF944B-687A-4DAE-96CE-A7495C48C62D}" sibTransId="{C778A39C-FD62-4B56-A20A-CF995436EE51}"/>
    <dgm:cxn modelId="{C7C31633-25DA-4488-83D8-3CC1FC571BB8}" type="presOf" srcId="{883B7012-226E-433F-8A83-B14E544F8116}" destId="{DF484931-FD45-4DA8-820F-C227FF13E025}" srcOrd="0" destOrd="0" presId="urn:microsoft.com/office/officeart/2005/8/layout/default"/>
    <dgm:cxn modelId="{9BF38133-13E1-4626-8D93-A54BB460634D}" srcId="{297C7779-5477-49F5-813B-05BB0CAF61F4}" destId="{7F78460B-6598-49BB-8E54-0672FD3CCA21}" srcOrd="4" destOrd="0" parTransId="{1DE82099-BE75-4436-A271-3F85CF119073}" sibTransId="{6CEACB9F-C19A-4E24-9654-5134776E5464}"/>
    <dgm:cxn modelId="{1F27493A-9D54-4CE2-A661-F464A4752221}" srcId="{297C7779-5477-49F5-813B-05BB0CAF61F4}" destId="{9EC7DF97-5D92-4432-BB4D-F0B8746BD4C1}" srcOrd="17" destOrd="0" parTransId="{A3E8BF0F-F365-4571-969C-A1B5A85E328C}" sibTransId="{3E21FE56-7274-49FF-9E8D-3B21CCE87B3D}"/>
    <dgm:cxn modelId="{FE13A43A-EF9E-45AA-BAE1-9C06AFD1372D}" srcId="{297C7779-5477-49F5-813B-05BB0CAF61F4}" destId="{76B5B581-DC24-4369-9BF1-D1A0DAE4C1B2}" srcOrd="6" destOrd="0" parTransId="{D81764B4-B4F5-4591-9FB1-4DF9452DCA92}" sibTransId="{F5C5A06B-DCC1-459C-9B8B-D914DE5EA61F}"/>
    <dgm:cxn modelId="{5DE41565-8A6B-457A-A345-759E237B290D}" srcId="{297C7779-5477-49F5-813B-05BB0CAF61F4}" destId="{6FA119F5-03FD-4279-B8B1-EF0CB86843C2}" srcOrd="2" destOrd="0" parTransId="{B8F06F63-7A3B-4B00-9426-99A1197714F2}" sibTransId="{F5062A5B-D845-4733-BC9C-3B31829B421B}"/>
    <dgm:cxn modelId="{FF6D7D68-EF6B-43B8-87B9-791D1D4D0000}" type="presOf" srcId="{DC4D14FB-8075-48A9-AACE-19AC2A43DDDB}" destId="{1195DDDF-8B14-4713-988D-DC62BDE7961E}" srcOrd="0" destOrd="0" presId="urn:microsoft.com/office/officeart/2005/8/layout/default"/>
    <dgm:cxn modelId="{EE468E68-539A-4B4E-9BE8-C0EAE449BD1E}" srcId="{297C7779-5477-49F5-813B-05BB0CAF61F4}" destId="{E4DB148D-F42C-46E5-ABD3-859C376EBC76}" srcOrd="7" destOrd="0" parTransId="{5DBA9119-3605-47F9-9658-20C4C53B4BAA}" sibTransId="{58FC8FD4-EB2F-46C0-A2FB-7D652237D2A8}"/>
    <dgm:cxn modelId="{38352D75-2D91-472B-BD68-6B4CE752A184}" type="presOf" srcId="{C9CECCE0-243E-4D3C-B56D-64923C24A40F}" destId="{94E5F5FC-F20E-43D8-813D-3287451C1552}" srcOrd="0" destOrd="0" presId="urn:microsoft.com/office/officeart/2005/8/layout/default"/>
    <dgm:cxn modelId="{57723B58-45A2-4F84-99CB-BB3160DBFF28}" srcId="{297C7779-5477-49F5-813B-05BB0CAF61F4}" destId="{A2F0B67E-F56D-4E78-93DF-6945425A1012}" srcOrd="13" destOrd="0" parTransId="{88C45AE8-976E-478B-8BA8-59AE1EB47A7C}" sibTransId="{96AF5535-ACF9-4558-A0E0-6A38BB3BFC09}"/>
    <dgm:cxn modelId="{1CE32879-D0E4-4F9C-876C-30A4FFEF0F95}" srcId="{297C7779-5477-49F5-813B-05BB0CAF61F4}" destId="{883B7012-226E-433F-8A83-B14E544F8116}" srcOrd="10" destOrd="0" parTransId="{97D8401C-AEDF-41DE-8F2F-6DE8CD21B1BD}" sibTransId="{CDDAABB7-9B46-45D4-A4C8-164392DF7D35}"/>
    <dgm:cxn modelId="{049F925A-1DBD-44B4-8AF7-E0C31926861A}" type="presOf" srcId="{E4DAAF95-EABC-4430-8479-FC5D33D35E1D}" destId="{A7889BA5-8909-4724-A386-14CF8BED4BE8}" srcOrd="0" destOrd="0" presId="urn:microsoft.com/office/officeart/2005/8/layout/default"/>
    <dgm:cxn modelId="{F8B3707E-2721-45E2-BA15-F2F00539AED3}" srcId="{297C7779-5477-49F5-813B-05BB0CAF61F4}" destId="{98BBD3CB-DB56-40C3-B21C-6A63C6956329}" srcOrd="9" destOrd="0" parTransId="{FD0B9A1D-F905-4136-8175-41264DA3C5F2}" sibTransId="{711201E9-A939-4419-9E4E-C76172AFC457}"/>
    <dgm:cxn modelId="{DD816B82-687F-49D1-B3EA-9E3B7A42B557}" type="presOf" srcId="{C5188870-90BC-4CE8-992F-A8085677E5BD}" destId="{25BC4A5A-E65C-4BBB-B271-31631895C35B}" srcOrd="0" destOrd="0" presId="urn:microsoft.com/office/officeart/2005/8/layout/default"/>
    <dgm:cxn modelId="{BD0EE187-94C9-4736-82ED-27F177854FBB}" type="presOf" srcId="{A2F0B67E-F56D-4E78-93DF-6945425A1012}" destId="{0F330DF2-9BAA-4CBE-ACFE-84F7C43FCBA5}" srcOrd="0" destOrd="0" presId="urn:microsoft.com/office/officeart/2005/8/layout/default"/>
    <dgm:cxn modelId="{89495291-CC3A-4EE1-BB6E-EB7D8CFB82CF}" type="presOf" srcId="{6FA119F5-03FD-4279-B8B1-EF0CB86843C2}" destId="{79E10620-A6D5-4730-85A5-E783004E6D93}" srcOrd="0" destOrd="0" presId="urn:microsoft.com/office/officeart/2005/8/layout/default"/>
    <dgm:cxn modelId="{B2804D93-024C-4F4A-9E77-1906B3925F0C}" srcId="{297C7779-5477-49F5-813B-05BB0CAF61F4}" destId="{F8CACAF8-2E5A-4495-851F-7659026945DC}" srcOrd="18" destOrd="0" parTransId="{33540927-145C-4F38-9414-437120954DE0}" sibTransId="{7F17639E-E805-4F60-B4E5-843AD22264FE}"/>
    <dgm:cxn modelId="{9EC33D9E-DD7A-4FBC-B7A0-657B4E50BC3C}" type="presOf" srcId="{297C7779-5477-49F5-813B-05BB0CAF61F4}" destId="{66B0BFED-9190-4E0C-B55A-AA277CF353E7}" srcOrd="0" destOrd="0" presId="urn:microsoft.com/office/officeart/2005/8/layout/default"/>
    <dgm:cxn modelId="{CD4326A2-2595-43DD-8ABE-86815F8EFF2E}" type="presOf" srcId="{9EC7DF97-5D92-4432-BB4D-F0B8746BD4C1}" destId="{4B5C7437-ECF7-44F7-BF34-FBFFBAFD3115}" srcOrd="0" destOrd="0" presId="urn:microsoft.com/office/officeart/2005/8/layout/default"/>
    <dgm:cxn modelId="{FF30E3A7-0519-4B54-9CC3-75F5C83BA885}" type="presOf" srcId="{DD371DF2-BD83-47C0-A37B-CD9B850B514E}" destId="{7371A3B4-A862-4C30-BF81-F36D9B20C468}" srcOrd="0" destOrd="0" presId="urn:microsoft.com/office/officeart/2005/8/layout/default"/>
    <dgm:cxn modelId="{504AEFA7-9294-4D21-9554-706EFB6F7F2B}" type="presOf" srcId="{98BBD3CB-DB56-40C3-B21C-6A63C6956329}" destId="{7EDEE33A-8B82-4385-9D92-0B785F7A0B57}" srcOrd="0" destOrd="0" presId="urn:microsoft.com/office/officeart/2005/8/layout/default"/>
    <dgm:cxn modelId="{4F54A9BB-5DF1-4DBC-ACE8-F033AF1625D9}" srcId="{297C7779-5477-49F5-813B-05BB0CAF61F4}" destId="{E4DAAF95-EABC-4430-8479-FC5D33D35E1D}" srcOrd="0" destOrd="0" parTransId="{F2ACAE9F-D041-4A84-AC80-F384EA6CEF1A}" sibTransId="{8B8AA974-3428-474F-9600-988AA7B32089}"/>
    <dgm:cxn modelId="{9EFB96BD-1739-4857-89D0-A7E4FE32A609}" srcId="{297C7779-5477-49F5-813B-05BB0CAF61F4}" destId="{C2D81887-876A-4D1E-BAF3-E5AA9DA89D79}" srcOrd="16" destOrd="0" parTransId="{A1C4A74D-C608-4480-A6AF-5369C2F69F62}" sibTransId="{1F7C87B7-AAC1-4C52-8C3C-FE4C5FF5B77D}"/>
    <dgm:cxn modelId="{1F8628C7-2BE3-4616-97FC-FB830503D178}" srcId="{297C7779-5477-49F5-813B-05BB0CAF61F4}" destId="{DD371DF2-BD83-47C0-A37B-CD9B850B514E}" srcOrd="15" destOrd="0" parTransId="{8810B991-9223-477D-8F3B-BB7A975FB2CC}" sibTransId="{FFF91240-1F6B-4C28-A799-4EB215D8F36C}"/>
    <dgm:cxn modelId="{65F768CF-5FC0-4F57-8C8C-BE8BC1FFF8DF}" type="presOf" srcId="{E4DB148D-F42C-46E5-ABD3-859C376EBC76}" destId="{16ADEF11-20A2-4C1A-8C8E-7B854F9D3703}" srcOrd="0" destOrd="0" presId="urn:microsoft.com/office/officeart/2005/8/layout/default"/>
    <dgm:cxn modelId="{CC4288DB-3FED-4538-8EA4-76B12E04C8CF}" type="presOf" srcId="{7F78460B-6598-49BB-8E54-0672FD3CCA21}" destId="{67C77DD7-C678-49DE-A889-9D9F85C5F009}" srcOrd="0" destOrd="0" presId="urn:microsoft.com/office/officeart/2005/8/layout/default"/>
    <dgm:cxn modelId="{27227FE2-4C6E-4C27-8089-2755834DE2F9}" type="presOf" srcId="{2B84F72C-B8D7-4783-B250-00B9B44DBE23}" destId="{ECB26BEC-E1B2-4E48-919F-8F135A3F99B6}" srcOrd="0" destOrd="0" presId="urn:microsoft.com/office/officeart/2005/8/layout/default"/>
    <dgm:cxn modelId="{0681B7E3-7C26-4738-9F95-26D638FEDDC8}" type="presOf" srcId="{76B5B581-DC24-4369-9BF1-D1A0DAE4C1B2}" destId="{385E7020-C9F0-4E37-85A6-1105E191FF56}" srcOrd="0" destOrd="0" presId="urn:microsoft.com/office/officeart/2005/8/layout/default"/>
    <dgm:cxn modelId="{C16A16E8-0424-47C0-8D2D-10EC52227BCC}" srcId="{297C7779-5477-49F5-813B-05BB0CAF61F4}" destId="{C5188870-90BC-4CE8-992F-A8085677E5BD}" srcOrd="5" destOrd="0" parTransId="{AC767B4D-C3CF-4E92-8D59-336DDBA113E8}" sibTransId="{315D6239-F85E-4924-AE62-61E343B78F0A}"/>
    <dgm:cxn modelId="{0EA4A4F5-1608-412F-80D1-73C16CC41203}" srcId="{297C7779-5477-49F5-813B-05BB0CAF61F4}" destId="{C9CECCE0-243E-4D3C-B56D-64923C24A40F}" srcOrd="12" destOrd="0" parTransId="{D35322E0-8A95-4181-B9D1-7791226068C9}" sibTransId="{391339C9-2EEE-4D41-AAE1-9C7F2BB12376}"/>
    <dgm:cxn modelId="{6BB4B8F7-B0BC-464D-90EA-45C3D4ECA683}" type="presOf" srcId="{5F8A9480-14DF-4672-B1C8-58A69D941C81}" destId="{D4F7B139-B99B-4045-B2F6-FE01A8AC9566}" srcOrd="0" destOrd="0" presId="urn:microsoft.com/office/officeart/2005/8/layout/default"/>
    <dgm:cxn modelId="{6A2E22FF-0188-4FC2-BD81-6B55869AF4E8}" type="presOf" srcId="{A5730900-85B5-4A44-8AD5-C7527E9DA120}" destId="{48C065AB-C085-4EE8-AA29-381A9A0BAD94}" srcOrd="0" destOrd="0" presId="urn:microsoft.com/office/officeart/2005/8/layout/default"/>
    <dgm:cxn modelId="{5584DE66-BA6D-44B2-8997-B49FBDD59631}" type="presParOf" srcId="{66B0BFED-9190-4E0C-B55A-AA277CF353E7}" destId="{A7889BA5-8909-4724-A386-14CF8BED4BE8}" srcOrd="0" destOrd="0" presId="urn:microsoft.com/office/officeart/2005/8/layout/default"/>
    <dgm:cxn modelId="{31D47167-71C1-4C5D-82A2-C59BD315BCF8}" type="presParOf" srcId="{66B0BFED-9190-4E0C-B55A-AA277CF353E7}" destId="{1FA1D74E-94B5-44CA-A5AF-7265774CFD98}" srcOrd="1" destOrd="0" presId="urn:microsoft.com/office/officeart/2005/8/layout/default"/>
    <dgm:cxn modelId="{0AB44EFB-7A3C-4BC8-8D50-A0E0A82D8EA4}" type="presParOf" srcId="{66B0BFED-9190-4E0C-B55A-AA277CF353E7}" destId="{D4F7B139-B99B-4045-B2F6-FE01A8AC9566}" srcOrd="2" destOrd="0" presId="urn:microsoft.com/office/officeart/2005/8/layout/default"/>
    <dgm:cxn modelId="{0222ABF6-5ADE-412C-8418-ACC57F072ACA}" type="presParOf" srcId="{66B0BFED-9190-4E0C-B55A-AA277CF353E7}" destId="{71E5189D-A096-4F62-AB25-EB6C4B2C6EBA}" srcOrd="3" destOrd="0" presId="urn:microsoft.com/office/officeart/2005/8/layout/default"/>
    <dgm:cxn modelId="{11859923-F265-4FA0-B19E-0F2FD3ED7554}" type="presParOf" srcId="{66B0BFED-9190-4E0C-B55A-AA277CF353E7}" destId="{79E10620-A6D5-4730-85A5-E783004E6D93}" srcOrd="4" destOrd="0" presId="urn:microsoft.com/office/officeart/2005/8/layout/default"/>
    <dgm:cxn modelId="{EC5FC521-237A-4E9B-9C15-9E86D8A6E4EF}" type="presParOf" srcId="{66B0BFED-9190-4E0C-B55A-AA277CF353E7}" destId="{CB3056E4-0179-4E12-96DA-9E25DAE4A1BA}" srcOrd="5" destOrd="0" presId="urn:microsoft.com/office/officeart/2005/8/layout/default"/>
    <dgm:cxn modelId="{6F8D73D6-D4EA-44D7-A810-62821244F68C}" type="presParOf" srcId="{66B0BFED-9190-4E0C-B55A-AA277CF353E7}" destId="{1195DDDF-8B14-4713-988D-DC62BDE7961E}" srcOrd="6" destOrd="0" presId="urn:microsoft.com/office/officeart/2005/8/layout/default"/>
    <dgm:cxn modelId="{3BD30126-D910-4A19-8DEE-16019914D87D}" type="presParOf" srcId="{66B0BFED-9190-4E0C-B55A-AA277CF353E7}" destId="{AFAA9371-EDD9-495F-A398-EE7F81AE7A5D}" srcOrd="7" destOrd="0" presId="urn:microsoft.com/office/officeart/2005/8/layout/default"/>
    <dgm:cxn modelId="{71C049B1-DE54-4D26-9763-D28DF96CA6A6}" type="presParOf" srcId="{66B0BFED-9190-4E0C-B55A-AA277CF353E7}" destId="{67C77DD7-C678-49DE-A889-9D9F85C5F009}" srcOrd="8" destOrd="0" presId="urn:microsoft.com/office/officeart/2005/8/layout/default"/>
    <dgm:cxn modelId="{B72FE63C-1130-45FE-9184-38037F3C25A4}" type="presParOf" srcId="{66B0BFED-9190-4E0C-B55A-AA277CF353E7}" destId="{0DD8B1CF-9A57-416A-B170-22077427A37A}" srcOrd="9" destOrd="0" presId="urn:microsoft.com/office/officeart/2005/8/layout/default"/>
    <dgm:cxn modelId="{503B3F00-6298-4E3A-8B74-71C289FB2A4C}" type="presParOf" srcId="{66B0BFED-9190-4E0C-B55A-AA277CF353E7}" destId="{25BC4A5A-E65C-4BBB-B271-31631895C35B}" srcOrd="10" destOrd="0" presId="urn:microsoft.com/office/officeart/2005/8/layout/default"/>
    <dgm:cxn modelId="{0948C329-7553-4B18-A7F7-EFA9ABE733AD}" type="presParOf" srcId="{66B0BFED-9190-4E0C-B55A-AA277CF353E7}" destId="{A0B28D52-2F44-41C3-B370-2848560BA5D3}" srcOrd="11" destOrd="0" presId="urn:microsoft.com/office/officeart/2005/8/layout/default"/>
    <dgm:cxn modelId="{D5A7673D-E672-4EAD-AF70-9770E2EE62E7}" type="presParOf" srcId="{66B0BFED-9190-4E0C-B55A-AA277CF353E7}" destId="{385E7020-C9F0-4E37-85A6-1105E191FF56}" srcOrd="12" destOrd="0" presId="urn:microsoft.com/office/officeart/2005/8/layout/default"/>
    <dgm:cxn modelId="{DBDB281C-4EB4-4DA5-A319-29C7A693EAA2}" type="presParOf" srcId="{66B0BFED-9190-4E0C-B55A-AA277CF353E7}" destId="{256AD751-C4D9-40F4-B0F0-587AF3BF5275}" srcOrd="13" destOrd="0" presId="urn:microsoft.com/office/officeart/2005/8/layout/default"/>
    <dgm:cxn modelId="{9ED1DAA3-3C4F-4D40-80D6-D1699CF88DB0}" type="presParOf" srcId="{66B0BFED-9190-4E0C-B55A-AA277CF353E7}" destId="{16ADEF11-20A2-4C1A-8C8E-7B854F9D3703}" srcOrd="14" destOrd="0" presId="urn:microsoft.com/office/officeart/2005/8/layout/default"/>
    <dgm:cxn modelId="{141437AD-BA4C-4EE3-941B-5BA377437F43}" type="presParOf" srcId="{66B0BFED-9190-4E0C-B55A-AA277CF353E7}" destId="{CBDE053B-E383-44E9-B41F-769CFFD6B7E5}" srcOrd="15" destOrd="0" presId="urn:microsoft.com/office/officeart/2005/8/layout/default"/>
    <dgm:cxn modelId="{FA8AA53A-E082-4FE5-B93D-3B658D9D13E5}" type="presParOf" srcId="{66B0BFED-9190-4E0C-B55A-AA277CF353E7}" destId="{ECB26BEC-E1B2-4E48-919F-8F135A3F99B6}" srcOrd="16" destOrd="0" presId="urn:microsoft.com/office/officeart/2005/8/layout/default"/>
    <dgm:cxn modelId="{3AD25937-AFAC-43EB-BEE5-E2C4586FA7DD}" type="presParOf" srcId="{66B0BFED-9190-4E0C-B55A-AA277CF353E7}" destId="{9EEB13BA-A6AB-41B6-BAAC-41AC9FC456BC}" srcOrd="17" destOrd="0" presId="urn:microsoft.com/office/officeart/2005/8/layout/default"/>
    <dgm:cxn modelId="{7C944705-604A-428F-8C55-5CF8D7EC2746}" type="presParOf" srcId="{66B0BFED-9190-4E0C-B55A-AA277CF353E7}" destId="{7EDEE33A-8B82-4385-9D92-0B785F7A0B57}" srcOrd="18" destOrd="0" presId="urn:microsoft.com/office/officeart/2005/8/layout/default"/>
    <dgm:cxn modelId="{E50FDAE7-BED9-4787-83EB-C889AC1DD0C0}" type="presParOf" srcId="{66B0BFED-9190-4E0C-B55A-AA277CF353E7}" destId="{BAD213F0-7277-4C50-BC69-6782F9F424F7}" srcOrd="19" destOrd="0" presId="urn:microsoft.com/office/officeart/2005/8/layout/default"/>
    <dgm:cxn modelId="{273ACA8D-F6A3-4AB3-9177-A46DF3CAFCEC}" type="presParOf" srcId="{66B0BFED-9190-4E0C-B55A-AA277CF353E7}" destId="{DF484931-FD45-4DA8-820F-C227FF13E025}" srcOrd="20" destOrd="0" presId="urn:microsoft.com/office/officeart/2005/8/layout/default"/>
    <dgm:cxn modelId="{A477BE24-49EE-49C6-962C-C12868925F5C}" type="presParOf" srcId="{66B0BFED-9190-4E0C-B55A-AA277CF353E7}" destId="{804DF395-A53C-4C8F-9379-F1500358EAAD}" srcOrd="21" destOrd="0" presId="urn:microsoft.com/office/officeart/2005/8/layout/default"/>
    <dgm:cxn modelId="{8E5A9D19-7192-4867-B2E8-4E1E8D9F5AC3}" type="presParOf" srcId="{66B0BFED-9190-4E0C-B55A-AA277CF353E7}" destId="{48C065AB-C085-4EE8-AA29-381A9A0BAD94}" srcOrd="22" destOrd="0" presId="urn:microsoft.com/office/officeart/2005/8/layout/default"/>
    <dgm:cxn modelId="{5B31EC3A-C998-4236-9E4B-AFB952D984E4}" type="presParOf" srcId="{66B0BFED-9190-4E0C-B55A-AA277CF353E7}" destId="{15B07573-31CD-4622-B413-CDEAE464DBD5}" srcOrd="23" destOrd="0" presId="urn:microsoft.com/office/officeart/2005/8/layout/default"/>
    <dgm:cxn modelId="{574817E8-971D-4209-A339-286020BFA9D6}" type="presParOf" srcId="{66B0BFED-9190-4E0C-B55A-AA277CF353E7}" destId="{94E5F5FC-F20E-43D8-813D-3287451C1552}" srcOrd="24" destOrd="0" presId="urn:microsoft.com/office/officeart/2005/8/layout/default"/>
    <dgm:cxn modelId="{7E431CDE-F2A5-4580-9948-2A8D0DFD5DB3}" type="presParOf" srcId="{66B0BFED-9190-4E0C-B55A-AA277CF353E7}" destId="{DF13BF1B-CCDF-4D5E-B1F9-B2D4D1E430BB}" srcOrd="25" destOrd="0" presId="urn:microsoft.com/office/officeart/2005/8/layout/default"/>
    <dgm:cxn modelId="{BFB40D61-54CF-46F8-A224-4EBCFEAA6A45}" type="presParOf" srcId="{66B0BFED-9190-4E0C-B55A-AA277CF353E7}" destId="{0F330DF2-9BAA-4CBE-ACFE-84F7C43FCBA5}" srcOrd="26" destOrd="0" presId="urn:microsoft.com/office/officeart/2005/8/layout/default"/>
    <dgm:cxn modelId="{9A0C77EF-494B-472E-82F2-C106B7B0DCE1}" type="presParOf" srcId="{66B0BFED-9190-4E0C-B55A-AA277CF353E7}" destId="{5353BAF6-3F07-4F56-908C-B3E598856BCB}" srcOrd="27" destOrd="0" presId="urn:microsoft.com/office/officeart/2005/8/layout/default"/>
    <dgm:cxn modelId="{90A1657D-53E1-412D-9C23-A855F6878BC1}" type="presParOf" srcId="{66B0BFED-9190-4E0C-B55A-AA277CF353E7}" destId="{F62EB8D5-C8C4-4117-83D3-3A4FB5270E93}" srcOrd="28" destOrd="0" presId="urn:microsoft.com/office/officeart/2005/8/layout/default"/>
    <dgm:cxn modelId="{F473EC2E-672F-42AE-A83A-5AB53125DB8F}" type="presParOf" srcId="{66B0BFED-9190-4E0C-B55A-AA277CF353E7}" destId="{E88E8BB6-8394-4664-8AC5-7C47D9EFE9B1}" srcOrd="29" destOrd="0" presId="urn:microsoft.com/office/officeart/2005/8/layout/default"/>
    <dgm:cxn modelId="{523EFA3A-8B96-4A7E-9C7F-50031CB589FE}" type="presParOf" srcId="{66B0BFED-9190-4E0C-B55A-AA277CF353E7}" destId="{7371A3B4-A862-4C30-BF81-F36D9B20C468}" srcOrd="30" destOrd="0" presId="urn:microsoft.com/office/officeart/2005/8/layout/default"/>
    <dgm:cxn modelId="{B8047228-9737-4B1C-852F-D28A3E90AF2A}" type="presParOf" srcId="{66B0BFED-9190-4E0C-B55A-AA277CF353E7}" destId="{D25BC6D3-3E9E-4DC5-A9B1-710898E19651}" srcOrd="31" destOrd="0" presId="urn:microsoft.com/office/officeart/2005/8/layout/default"/>
    <dgm:cxn modelId="{9DDC170A-4F32-4860-B7F3-77169FDB5AB3}" type="presParOf" srcId="{66B0BFED-9190-4E0C-B55A-AA277CF353E7}" destId="{1607BBC4-45E0-4E11-A37C-9500D8FED589}" srcOrd="32" destOrd="0" presId="urn:microsoft.com/office/officeart/2005/8/layout/default"/>
    <dgm:cxn modelId="{7B687D5A-4682-4CB3-B869-9DA8BE47A36C}" type="presParOf" srcId="{66B0BFED-9190-4E0C-B55A-AA277CF353E7}" destId="{63CD43AB-A83F-44EA-BC79-428AD3CEF2A5}" srcOrd="33" destOrd="0" presId="urn:microsoft.com/office/officeart/2005/8/layout/default"/>
    <dgm:cxn modelId="{F1DAC92F-3F69-46DE-8C79-10D00A4DF51D}" type="presParOf" srcId="{66B0BFED-9190-4E0C-B55A-AA277CF353E7}" destId="{4B5C7437-ECF7-44F7-BF34-FBFFBAFD3115}" srcOrd="34" destOrd="0" presId="urn:microsoft.com/office/officeart/2005/8/layout/default"/>
    <dgm:cxn modelId="{9EB9FF09-E430-4B88-B20A-70844BE32C3D}" type="presParOf" srcId="{66B0BFED-9190-4E0C-B55A-AA277CF353E7}" destId="{910B4A0F-B4C8-41E9-81B7-9D7064543716}" srcOrd="35" destOrd="0" presId="urn:microsoft.com/office/officeart/2005/8/layout/default"/>
    <dgm:cxn modelId="{36164A4D-A31E-4D49-9587-F515CECC67E1}" type="presParOf" srcId="{66B0BFED-9190-4E0C-B55A-AA277CF353E7}" destId="{705C3B45-6323-4085-ADB1-BC54873F88BD}" srcOrd="3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F4C8CF-8C6A-4089-8666-1897529AE341}" type="doc">
      <dgm:prSet loTypeId="urn:microsoft.com/office/officeart/2005/8/layout/hChevron3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C4EB0A9-4663-4173-AE15-BAB2A17361CC}">
      <dgm:prSet/>
      <dgm:spPr/>
      <dgm:t>
        <a:bodyPr/>
        <a:lstStyle/>
        <a:p>
          <a:r>
            <a:rPr lang="en-US" b="1" i="0" baseline="0" dirty="0"/>
            <a:t>Risk is </a:t>
          </a:r>
          <a:r>
            <a:rPr lang="en-US" b="0" i="0" baseline="0" dirty="0"/>
            <a:t>defined as any situation involving exposure to danger, harm or loss</a:t>
          </a:r>
          <a:endParaRPr lang="en-US" dirty="0"/>
        </a:p>
      </dgm:t>
    </dgm:pt>
    <dgm:pt modelId="{57D62943-229F-4648-ABA3-1CAC8D98F5E2}" type="parTrans" cxnId="{2DD3DEE5-F23F-4B7C-94D0-E645527549AB}">
      <dgm:prSet/>
      <dgm:spPr/>
      <dgm:t>
        <a:bodyPr/>
        <a:lstStyle/>
        <a:p>
          <a:endParaRPr lang="en-US"/>
        </a:p>
      </dgm:t>
    </dgm:pt>
    <dgm:pt modelId="{2709A71B-005F-4B61-B23F-7410861D6887}" type="sibTrans" cxnId="{2DD3DEE5-F23F-4B7C-94D0-E645527549AB}">
      <dgm:prSet/>
      <dgm:spPr/>
      <dgm:t>
        <a:bodyPr/>
        <a:lstStyle/>
        <a:p>
          <a:endParaRPr lang="en-US"/>
        </a:p>
      </dgm:t>
    </dgm:pt>
    <dgm:pt modelId="{67C95B47-504E-406D-9E41-33324FF3A9FB}">
      <dgm:prSet/>
      <dgm:spPr/>
      <dgm:t>
        <a:bodyPr/>
        <a:lstStyle/>
        <a:p>
          <a:r>
            <a:rPr lang="en-US" b="1" i="0" baseline="0"/>
            <a:t>Business Risks </a:t>
          </a:r>
          <a:r>
            <a:rPr lang="en-US" b="0" i="0" baseline="0"/>
            <a:t>include:</a:t>
          </a:r>
          <a:endParaRPr lang="en-US"/>
        </a:p>
      </dgm:t>
    </dgm:pt>
    <dgm:pt modelId="{12FEDB0B-69D5-4DBF-83D9-116307D2CC55}" type="parTrans" cxnId="{FCFB59E7-F6DC-4C9C-B1D5-09C9A6C3A07F}">
      <dgm:prSet/>
      <dgm:spPr/>
      <dgm:t>
        <a:bodyPr/>
        <a:lstStyle/>
        <a:p>
          <a:endParaRPr lang="en-US"/>
        </a:p>
      </dgm:t>
    </dgm:pt>
    <dgm:pt modelId="{0AA01418-5B55-46A7-8F02-7DFD074D551D}" type="sibTrans" cxnId="{FCFB59E7-F6DC-4C9C-B1D5-09C9A6C3A07F}">
      <dgm:prSet/>
      <dgm:spPr/>
      <dgm:t>
        <a:bodyPr/>
        <a:lstStyle/>
        <a:p>
          <a:endParaRPr lang="en-US"/>
        </a:p>
      </dgm:t>
    </dgm:pt>
    <dgm:pt modelId="{F2AF448E-C98F-4892-838F-3CFC3B35F5E8}">
      <dgm:prSet/>
      <dgm:spPr/>
      <dgm:t>
        <a:bodyPr/>
        <a:lstStyle/>
        <a:p>
          <a:r>
            <a:rPr lang="en-US" b="0" i="0" baseline="0"/>
            <a:t>Legal liabilities</a:t>
          </a:r>
          <a:endParaRPr lang="en-US"/>
        </a:p>
      </dgm:t>
    </dgm:pt>
    <dgm:pt modelId="{D72F471D-00CE-4F3D-8C60-BF66A2A2B148}" type="parTrans" cxnId="{4804BC44-DF49-4BC3-AC89-4207734546E5}">
      <dgm:prSet/>
      <dgm:spPr/>
      <dgm:t>
        <a:bodyPr/>
        <a:lstStyle/>
        <a:p>
          <a:endParaRPr lang="en-US"/>
        </a:p>
      </dgm:t>
    </dgm:pt>
    <dgm:pt modelId="{9D60058D-CB6B-4DE4-B146-12F922D9CF98}" type="sibTrans" cxnId="{4804BC44-DF49-4BC3-AC89-4207734546E5}">
      <dgm:prSet/>
      <dgm:spPr/>
      <dgm:t>
        <a:bodyPr/>
        <a:lstStyle/>
        <a:p>
          <a:endParaRPr lang="en-US"/>
        </a:p>
      </dgm:t>
    </dgm:pt>
    <dgm:pt modelId="{A9293492-7896-4063-8CF6-657783A510A7}">
      <dgm:prSet/>
      <dgm:spPr/>
      <dgm:t>
        <a:bodyPr/>
        <a:lstStyle/>
        <a:p>
          <a:r>
            <a:rPr lang="en-US" b="0" i="0" baseline="0"/>
            <a:t>Financial risks</a:t>
          </a:r>
          <a:endParaRPr lang="en-US"/>
        </a:p>
      </dgm:t>
    </dgm:pt>
    <dgm:pt modelId="{B520F415-8A23-4548-BBD3-98BF6E0D70C9}" type="parTrans" cxnId="{4A39FAA2-42CE-414A-8C90-58B2755E7EE9}">
      <dgm:prSet/>
      <dgm:spPr/>
      <dgm:t>
        <a:bodyPr/>
        <a:lstStyle/>
        <a:p>
          <a:endParaRPr lang="en-US"/>
        </a:p>
      </dgm:t>
    </dgm:pt>
    <dgm:pt modelId="{833484D3-E4D2-4E38-9FA8-92D3921A7ADD}" type="sibTrans" cxnId="{4A39FAA2-42CE-414A-8C90-58B2755E7EE9}">
      <dgm:prSet/>
      <dgm:spPr/>
      <dgm:t>
        <a:bodyPr/>
        <a:lstStyle/>
        <a:p>
          <a:endParaRPr lang="en-US"/>
        </a:p>
      </dgm:t>
    </dgm:pt>
    <dgm:pt modelId="{BD83C102-EEBD-4082-944C-B2ED94D546EA}">
      <dgm:prSet/>
      <dgm:spPr/>
      <dgm:t>
        <a:bodyPr/>
        <a:lstStyle/>
        <a:p>
          <a:r>
            <a:rPr lang="en-US" b="0" i="0" baseline="0"/>
            <a:t>Natural disaster</a:t>
          </a:r>
          <a:endParaRPr lang="en-US"/>
        </a:p>
      </dgm:t>
    </dgm:pt>
    <dgm:pt modelId="{7E642F1E-4685-40CB-B71D-C43760AE52A7}" type="parTrans" cxnId="{C7D76F4D-E815-4ACC-971A-A2939AF72713}">
      <dgm:prSet/>
      <dgm:spPr/>
      <dgm:t>
        <a:bodyPr/>
        <a:lstStyle/>
        <a:p>
          <a:endParaRPr lang="en-US"/>
        </a:p>
      </dgm:t>
    </dgm:pt>
    <dgm:pt modelId="{78F91CCA-829C-4269-8861-2B3682F0ADE9}" type="sibTrans" cxnId="{C7D76F4D-E815-4ACC-971A-A2939AF72713}">
      <dgm:prSet/>
      <dgm:spPr/>
      <dgm:t>
        <a:bodyPr/>
        <a:lstStyle/>
        <a:p>
          <a:endParaRPr lang="en-US"/>
        </a:p>
      </dgm:t>
    </dgm:pt>
    <dgm:pt modelId="{46ED966A-904B-4706-B0F3-9DD28673360E}">
      <dgm:prSet/>
      <dgm:spPr/>
      <dgm:t>
        <a:bodyPr/>
        <a:lstStyle/>
        <a:p>
          <a:r>
            <a:rPr lang="en-US" b="0" i="0" baseline="0"/>
            <a:t>Competitive attacks</a:t>
          </a:r>
          <a:endParaRPr lang="en-US"/>
        </a:p>
      </dgm:t>
    </dgm:pt>
    <dgm:pt modelId="{B8AB2ACB-C52D-448D-90FD-3E2B2B179E7E}" type="parTrans" cxnId="{5842E384-CEC4-4AD6-8123-24C4086814ED}">
      <dgm:prSet/>
      <dgm:spPr/>
      <dgm:t>
        <a:bodyPr/>
        <a:lstStyle/>
        <a:p>
          <a:endParaRPr lang="en-US"/>
        </a:p>
      </dgm:t>
    </dgm:pt>
    <dgm:pt modelId="{0AE159CC-2390-43FF-A43F-C00EF4124910}" type="sibTrans" cxnId="{5842E384-CEC4-4AD6-8123-24C4086814ED}">
      <dgm:prSet/>
      <dgm:spPr/>
      <dgm:t>
        <a:bodyPr/>
        <a:lstStyle/>
        <a:p>
          <a:endParaRPr lang="en-US"/>
        </a:p>
      </dgm:t>
    </dgm:pt>
    <dgm:pt modelId="{224F45FB-1C6E-45DD-BDC7-E2783A0C8B6F}">
      <dgm:prSet/>
      <dgm:spPr/>
      <dgm:t>
        <a:bodyPr/>
        <a:lstStyle/>
        <a:p>
          <a:r>
            <a:rPr lang="en-US" b="0" i="0" baseline="0"/>
            <a:t>Technology failure</a:t>
          </a:r>
          <a:endParaRPr lang="en-US"/>
        </a:p>
      </dgm:t>
    </dgm:pt>
    <dgm:pt modelId="{9FAEFAA7-51DD-4A4E-88C6-27BECBB24BF0}" type="parTrans" cxnId="{834221B7-DDD1-4E85-B4C0-1A44AEB225DE}">
      <dgm:prSet/>
      <dgm:spPr/>
      <dgm:t>
        <a:bodyPr/>
        <a:lstStyle/>
        <a:p>
          <a:endParaRPr lang="en-US"/>
        </a:p>
      </dgm:t>
    </dgm:pt>
    <dgm:pt modelId="{A2A7EC31-F745-440F-BA95-70873ADC00FA}" type="sibTrans" cxnId="{834221B7-DDD1-4E85-B4C0-1A44AEB225DE}">
      <dgm:prSet/>
      <dgm:spPr/>
      <dgm:t>
        <a:bodyPr/>
        <a:lstStyle/>
        <a:p>
          <a:endParaRPr lang="en-US"/>
        </a:p>
      </dgm:t>
    </dgm:pt>
    <dgm:pt modelId="{DACE0C37-CD3D-4528-BB26-0B96D79D7FEA}" type="pres">
      <dgm:prSet presAssocID="{6CF4C8CF-8C6A-4089-8666-1897529AE341}" presName="Name0" presStyleCnt="0">
        <dgm:presLayoutVars>
          <dgm:dir/>
          <dgm:resizeHandles val="exact"/>
        </dgm:presLayoutVars>
      </dgm:prSet>
      <dgm:spPr/>
    </dgm:pt>
    <dgm:pt modelId="{E7CF7C41-1035-48AB-A3B4-459713598AFA}" type="pres">
      <dgm:prSet presAssocID="{0C4EB0A9-4663-4173-AE15-BAB2A17361CC}" presName="parAndChTx" presStyleLbl="node1" presStyleIdx="0" presStyleCnt="2">
        <dgm:presLayoutVars>
          <dgm:bulletEnabled val="1"/>
        </dgm:presLayoutVars>
      </dgm:prSet>
      <dgm:spPr/>
    </dgm:pt>
    <dgm:pt modelId="{508776B1-E1CA-49E2-B2CE-AC66CB743007}" type="pres">
      <dgm:prSet presAssocID="{2709A71B-005F-4B61-B23F-7410861D6887}" presName="parAndChSpace" presStyleCnt="0"/>
      <dgm:spPr/>
    </dgm:pt>
    <dgm:pt modelId="{DF7FC7E6-06F9-41DE-ADEF-170A495B6EC3}" type="pres">
      <dgm:prSet presAssocID="{67C95B47-504E-406D-9E41-33324FF3A9FB}" presName="parAndChTx" presStyleLbl="node1" presStyleIdx="1" presStyleCnt="2">
        <dgm:presLayoutVars>
          <dgm:bulletEnabled val="1"/>
        </dgm:presLayoutVars>
      </dgm:prSet>
      <dgm:spPr/>
    </dgm:pt>
  </dgm:ptLst>
  <dgm:cxnLst>
    <dgm:cxn modelId="{82196901-450C-4BCC-A593-85CA2242C810}" type="presOf" srcId="{67C95B47-504E-406D-9E41-33324FF3A9FB}" destId="{DF7FC7E6-06F9-41DE-ADEF-170A495B6EC3}" srcOrd="0" destOrd="0" presId="urn:microsoft.com/office/officeart/2005/8/layout/hChevron3"/>
    <dgm:cxn modelId="{A4D06B0E-C727-4A3B-96EB-8A51DE99DC7A}" type="presOf" srcId="{46ED966A-904B-4706-B0F3-9DD28673360E}" destId="{DF7FC7E6-06F9-41DE-ADEF-170A495B6EC3}" srcOrd="0" destOrd="4" presId="urn:microsoft.com/office/officeart/2005/8/layout/hChevron3"/>
    <dgm:cxn modelId="{B8931A39-D034-40D4-A74F-99E626CABACD}" type="presOf" srcId="{F2AF448E-C98F-4892-838F-3CFC3B35F5E8}" destId="{DF7FC7E6-06F9-41DE-ADEF-170A495B6EC3}" srcOrd="0" destOrd="1" presId="urn:microsoft.com/office/officeart/2005/8/layout/hChevron3"/>
    <dgm:cxn modelId="{4804BC44-DF49-4BC3-AC89-4207734546E5}" srcId="{67C95B47-504E-406D-9E41-33324FF3A9FB}" destId="{F2AF448E-C98F-4892-838F-3CFC3B35F5E8}" srcOrd="0" destOrd="0" parTransId="{D72F471D-00CE-4F3D-8C60-BF66A2A2B148}" sibTransId="{9D60058D-CB6B-4DE4-B146-12F922D9CF98}"/>
    <dgm:cxn modelId="{C7D76F4D-E815-4ACC-971A-A2939AF72713}" srcId="{67C95B47-504E-406D-9E41-33324FF3A9FB}" destId="{BD83C102-EEBD-4082-944C-B2ED94D546EA}" srcOrd="2" destOrd="0" parTransId="{7E642F1E-4685-40CB-B71D-C43760AE52A7}" sibTransId="{78F91CCA-829C-4269-8861-2B3682F0ADE9}"/>
    <dgm:cxn modelId="{0AE7947F-1BDA-406F-BDBD-A5D964308E7A}" type="presOf" srcId="{0C4EB0A9-4663-4173-AE15-BAB2A17361CC}" destId="{E7CF7C41-1035-48AB-A3B4-459713598AFA}" srcOrd="0" destOrd="0" presId="urn:microsoft.com/office/officeart/2005/8/layout/hChevron3"/>
    <dgm:cxn modelId="{5842E384-CEC4-4AD6-8123-24C4086814ED}" srcId="{67C95B47-504E-406D-9E41-33324FF3A9FB}" destId="{46ED966A-904B-4706-B0F3-9DD28673360E}" srcOrd="3" destOrd="0" parTransId="{B8AB2ACB-C52D-448D-90FD-3E2B2B179E7E}" sibTransId="{0AE159CC-2390-43FF-A43F-C00EF4124910}"/>
    <dgm:cxn modelId="{685B979E-6E64-4A95-8EA2-3EF9D905CFB3}" type="presOf" srcId="{BD83C102-EEBD-4082-944C-B2ED94D546EA}" destId="{DF7FC7E6-06F9-41DE-ADEF-170A495B6EC3}" srcOrd="0" destOrd="3" presId="urn:microsoft.com/office/officeart/2005/8/layout/hChevron3"/>
    <dgm:cxn modelId="{4A39FAA2-42CE-414A-8C90-58B2755E7EE9}" srcId="{67C95B47-504E-406D-9E41-33324FF3A9FB}" destId="{A9293492-7896-4063-8CF6-657783A510A7}" srcOrd="1" destOrd="0" parTransId="{B520F415-8A23-4548-BBD3-98BF6E0D70C9}" sibTransId="{833484D3-E4D2-4E38-9FA8-92D3921A7ADD}"/>
    <dgm:cxn modelId="{834221B7-DDD1-4E85-B4C0-1A44AEB225DE}" srcId="{67C95B47-504E-406D-9E41-33324FF3A9FB}" destId="{224F45FB-1C6E-45DD-BDC7-E2783A0C8B6F}" srcOrd="4" destOrd="0" parTransId="{9FAEFAA7-51DD-4A4E-88C6-27BECBB24BF0}" sibTransId="{A2A7EC31-F745-440F-BA95-70873ADC00FA}"/>
    <dgm:cxn modelId="{185B90C3-6C75-4CD5-AFE9-2C4184DFD321}" type="presOf" srcId="{224F45FB-1C6E-45DD-BDC7-E2783A0C8B6F}" destId="{DF7FC7E6-06F9-41DE-ADEF-170A495B6EC3}" srcOrd="0" destOrd="5" presId="urn:microsoft.com/office/officeart/2005/8/layout/hChevron3"/>
    <dgm:cxn modelId="{C564BADF-0B24-4F15-9017-948BBAFDA4DE}" type="presOf" srcId="{6CF4C8CF-8C6A-4089-8666-1897529AE341}" destId="{DACE0C37-CD3D-4528-BB26-0B96D79D7FEA}" srcOrd="0" destOrd="0" presId="urn:microsoft.com/office/officeart/2005/8/layout/hChevron3"/>
    <dgm:cxn modelId="{2DD3DEE5-F23F-4B7C-94D0-E645527549AB}" srcId="{6CF4C8CF-8C6A-4089-8666-1897529AE341}" destId="{0C4EB0A9-4663-4173-AE15-BAB2A17361CC}" srcOrd="0" destOrd="0" parTransId="{57D62943-229F-4648-ABA3-1CAC8D98F5E2}" sibTransId="{2709A71B-005F-4B61-B23F-7410861D6887}"/>
    <dgm:cxn modelId="{FCFB59E7-F6DC-4C9C-B1D5-09C9A6C3A07F}" srcId="{6CF4C8CF-8C6A-4089-8666-1897529AE341}" destId="{67C95B47-504E-406D-9E41-33324FF3A9FB}" srcOrd="1" destOrd="0" parTransId="{12FEDB0B-69D5-4DBF-83D9-116307D2CC55}" sibTransId="{0AA01418-5B55-46A7-8F02-7DFD074D551D}"/>
    <dgm:cxn modelId="{C2EEAEFA-5F49-4CE6-A244-8574D7F19DE9}" type="presOf" srcId="{A9293492-7896-4063-8CF6-657783A510A7}" destId="{DF7FC7E6-06F9-41DE-ADEF-170A495B6EC3}" srcOrd="0" destOrd="2" presId="urn:microsoft.com/office/officeart/2005/8/layout/hChevron3"/>
    <dgm:cxn modelId="{524B77A9-6B8E-4E29-8132-B6EFC9AAEE7D}" type="presParOf" srcId="{DACE0C37-CD3D-4528-BB26-0B96D79D7FEA}" destId="{E7CF7C41-1035-48AB-A3B4-459713598AFA}" srcOrd="0" destOrd="0" presId="urn:microsoft.com/office/officeart/2005/8/layout/hChevron3"/>
    <dgm:cxn modelId="{0BB0DBF0-7D50-4A5E-95B7-5584FA5DB79E}" type="presParOf" srcId="{DACE0C37-CD3D-4528-BB26-0B96D79D7FEA}" destId="{508776B1-E1CA-49E2-B2CE-AC66CB743007}" srcOrd="1" destOrd="0" presId="urn:microsoft.com/office/officeart/2005/8/layout/hChevron3"/>
    <dgm:cxn modelId="{57A7434E-A57E-4BB8-A887-0A7FA491918E}" type="presParOf" srcId="{DACE0C37-CD3D-4528-BB26-0B96D79D7FEA}" destId="{DF7FC7E6-06F9-41DE-ADEF-170A495B6EC3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89BA5-8909-4724-A386-14CF8BED4BE8}">
      <dsp:nvSpPr>
        <dsp:cNvPr id="0" name=""/>
        <dsp:cNvSpPr/>
      </dsp:nvSpPr>
      <dsp:spPr>
        <a:xfrm>
          <a:off x="40819" y="69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 dirty="0"/>
            <a:t>No or insufficient communication</a:t>
          </a:r>
          <a:endParaRPr lang="en-US" sz="1800" kern="1200" dirty="0"/>
        </a:p>
      </dsp:txBody>
      <dsp:txXfrm>
        <a:off x="40819" y="698"/>
        <a:ext cx="1693919" cy="1016351"/>
      </dsp:txXfrm>
    </dsp:sp>
    <dsp:sp modelId="{D4F7B139-B99B-4045-B2F6-FE01A8AC9566}">
      <dsp:nvSpPr>
        <dsp:cNvPr id="0" name=""/>
        <dsp:cNvSpPr/>
      </dsp:nvSpPr>
      <dsp:spPr>
        <a:xfrm>
          <a:off x="1904130" y="69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Lack of commitment</a:t>
          </a:r>
          <a:endParaRPr lang="en-US" sz="1800" kern="1200"/>
        </a:p>
      </dsp:txBody>
      <dsp:txXfrm>
        <a:off x="1904130" y="698"/>
        <a:ext cx="1693919" cy="1016351"/>
      </dsp:txXfrm>
    </dsp:sp>
    <dsp:sp modelId="{79E10620-A6D5-4730-85A5-E783004E6D93}">
      <dsp:nvSpPr>
        <dsp:cNvPr id="0" name=""/>
        <dsp:cNvSpPr/>
      </dsp:nvSpPr>
      <dsp:spPr>
        <a:xfrm>
          <a:off x="3767441" y="69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Insufficient or inadequate resources</a:t>
          </a:r>
          <a:endParaRPr lang="en-US" sz="1800" kern="1200"/>
        </a:p>
      </dsp:txBody>
      <dsp:txXfrm>
        <a:off x="3767441" y="698"/>
        <a:ext cx="1693919" cy="1016351"/>
      </dsp:txXfrm>
    </dsp:sp>
    <dsp:sp modelId="{1195DDDF-8B14-4713-988D-DC62BDE7961E}">
      <dsp:nvSpPr>
        <dsp:cNvPr id="0" name=""/>
        <dsp:cNvSpPr/>
      </dsp:nvSpPr>
      <dsp:spPr>
        <a:xfrm>
          <a:off x="5630752" y="69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Isolated and fragmented actions</a:t>
          </a:r>
          <a:endParaRPr lang="en-US" sz="1800" kern="1200"/>
        </a:p>
      </dsp:txBody>
      <dsp:txXfrm>
        <a:off x="5630752" y="698"/>
        <a:ext cx="1693919" cy="1016351"/>
      </dsp:txXfrm>
    </dsp:sp>
    <dsp:sp modelId="{67C77DD7-C678-49DE-A889-9D9F85C5F009}">
      <dsp:nvSpPr>
        <dsp:cNvPr id="0" name=""/>
        <dsp:cNvSpPr/>
      </dsp:nvSpPr>
      <dsp:spPr>
        <a:xfrm>
          <a:off x="40819" y="118644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Ambiguous or conflicting goals</a:t>
          </a:r>
          <a:endParaRPr lang="en-US" sz="1800" kern="1200"/>
        </a:p>
      </dsp:txBody>
      <dsp:txXfrm>
        <a:off x="40819" y="1186441"/>
        <a:ext cx="1693919" cy="1016351"/>
      </dsp:txXfrm>
    </dsp:sp>
    <dsp:sp modelId="{25BC4A5A-E65C-4BBB-B271-31631895C35B}">
      <dsp:nvSpPr>
        <dsp:cNvPr id="0" name=""/>
        <dsp:cNvSpPr/>
      </dsp:nvSpPr>
      <dsp:spPr>
        <a:xfrm>
          <a:off x="1904130" y="118644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No or unclear strategy</a:t>
          </a:r>
          <a:endParaRPr lang="en-US" sz="1800" kern="1200"/>
        </a:p>
      </dsp:txBody>
      <dsp:txXfrm>
        <a:off x="1904130" y="1186441"/>
        <a:ext cx="1693919" cy="1016351"/>
      </dsp:txXfrm>
    </dsp:sp>
    <dsp:sp modelId="{385E7020-C9F0-4E37-85A6-1105E191FF56}">
      <dsp:nvSpPr>
        <dsp:cNvPr id="0" name=""/>
        <dsp:cNvSpPr/>
      </dsp:nvSpPr>
      <dsp:spPr>
        <a:xfrm>
          <a:off x="3767441" y="118644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No clear priorities</a:t>
          </a:r>
          <a:endParaRPr lang="en-US" sz="1800" kern="1200"/>
        </a:p>
      </dsp:txBody>
      <dsp:txXfrm>
        <a:off x="3767441" y="1186441"/>
        <a:ext cx="1693919" cy="1016351"/>
      </dsp:txXfrm>
    </dsp:sp>
    <dsp:sp modelId="{16ADEF11-20A2-4C1A-8C8E-7B854F9D3703}">
      <dsp:nvSpPr>
        <dsp:cNvPr id="0" name=""/>
        <dsp:cNvSpPr/>
      </dsp:nvSpPr>
      <dsp:spPr>
        <a:xfrm>
          <a:off x="5630752" y="118644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Ambiguous responsibilities</a:t>
          </a:r>
          <a:endParaRPr lang="en-US" sz="1800" kern="1200"/>
        </a:p>
      </dsp:txBody>
      <dsp:txXfrm>
        <a:off x="5630752" y="1186441"/>
        <a:ext cx="1693919" cy="1016351"/>
      </dsp:txXfrm>
    </dsp:sp>
    <dsp:sp modelId="{ECB26BEC-E1B2-4E48-919F-8F135A3F99B6}">
      <dsp:nvSpPr>
        <dsp:cNvPr id="0" name=""/>
        <dsp:cNvSpPr/>
      </dsp:nvSpPr>
      <dsp:spPr>
        <a:xfrm>
          <a:off x="40819" y="2372184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Lack of performance information</a:t>
          </a:r>
          <a:endParaRPr lang="en-US" sz="1800" kern="1200"/>
        </a:p>
      </dsp:txBody>
      <dsp:txXfrm>
        <a:off x="40819" y="2372184"/>
        <a:ext cx="1693919" cy="1016351"/>
      </dsp:txXfrm>
    </dsp:sp>
    <dsp:sp modelId="{7EDEE33A-8B82-4385-9D92-0B785F7A0B57}">
      <dsp:nvSpPr>
        <dsp:cNvPr id="0" name=""/>
        <dsp:cNvSpPr/>
      </dsp:nvSpPr>
      <dsp:spPr>
        <a:xfrm>
          <a:off x="1904130" y="2372184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Silo behaviour and sub-optimization</a:t>
          </a:r>
          <a:endParaRPr lang="en-US" sz="1800" kern="1200"/>
        </a:p>
      </dsp:txBody>
      <dsp:txXfrm>
        <a:off x="1904130" y="2372184"/>
        <a:ext cx="1693919" cy="1016351"/>
      </dsp:txXfrm>
    </dsp:sp>
    <dsp:sp modelId="{DF484931-FD45-4DA8-820F-C227FF13E025}">
      <dsp:nvSpPr>
        <dsp:cNvPr id="0" name=""/>
        <dsp:cNvSpPr/>
      </dsp:nvSpPr>
      <dsp:spPr>
        <a:xfrm>
          <a:off x="3767441" y="2372184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Wrong or ineffective culture</a:t>
          </a:r>
          <a:endParaRPr lang="en-US" sz="1800" kern="1200"/>
        </a:p>
      </dsp:txBody>
      <dsp:txXfrm>
        <a:off x="3767441" y="2372184"/>
        <a:ext cx="1693919" cy="1016351"/>
      </dsp:txXfrm>
    </dsp:sp>
    <dsp:sp modelId="{48C065AB-C085-4EE8-AA29-381A9A0BAD94}">
      <dsp:nvSpPr>
        <dsp:cNvPr id="0" name=""/>
        <dsp:cNvSpPr/>
      </dsp:nvSpPr>
      <dsp:spPr>
        <a:xfrm>
          <a:off x="5630752" y="2372184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Resistance to change</a:t>
          </a:r>
          <a:endParaRPr lang="en-US" sz="1800" kern="1200"/>
        </a:p>
      </dsp:txBody>
      <dsp:txXfrm>
        <a:off x="5630752" y="2372184"/>
        <a:ext cx="1693919" cy="1016351"/>
      </dsp:txXfrm>
    </dsp:sp>
    <dsp:sp modelId="{94E5F5FC-F20E-43D8-813D-3287451C1552}">
      <dsp:nvSpPr>
        <dsp:cNvPr id="0" name=""/>
        <dsp:cNvSpPr/>
      </dsp:nvSpPr>
      <dsp:spPr>
        <a:xfrm>
          <a:off x="40819" y="355792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Over-complexity</a:t>
          </a:r>
          <a:endParaRPr lang="en-US" sz="1800" kern="1200"/>
        </a:p>
      </dsp:txBody>
      <dsp:txXfrm>
        <a:off x="40819" y="3557928"/>
        <a:ext cx="1693919" cy="1016351"/>
      </dsp:txXfrm>
    </dsp:sp>
    <dsp:sp modelId="{0F330DF2-9BAA-4CBE-ACFE-84F7C43FCBA5}">
      <dsp:nvSpPr>
        <dsp:cNvPr id="0" name=""/>
        <dsp:cNvSpPr/>
      </dsp:nvSpPr>
      <dsp:spPr>
        <a:xfrm>
          <a:off x="1904130" y="355792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Insufficient management capabilities</a:t>
          </a:r>
          <a:endParaRPr lang="en-US" sz="1800" kern="1200"/>
        </a:p>
      </dsp:txBody>
      <dsp:txXfrm>
        <a:off x="1904130" y="3557928"/>
        <a:ext cx="1693919" cy="1016351"/>
      </dsp:txXfrm>
    </dsp:sp>
    <dsp:sp modelId="{F62EB8D5-C8C4-4117-83D3-3A4FB5270E93}">
      <dsp:nvSpPr>
        <dsp:cNvPr id="0" name=""/>
        <dsp:cNvSpPr/>
      </dsp:nvSpPr>
      <dsp:spPr>
        <a:xfrm>
          <a:off x="3767441" y="355792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Delay, plans are not met</a:t>
          </a:r>
          <a:endParaRPr lang="en-US" sz="1800" kern="1200"/>
        </a:p>
      </dsp:txBody>
      <dsp:txXfrm>
        <a:off x="3767441" y="3557928"/>
        <a:ext cx="1693919" cy="1016351"/>
      </dsp:txXfrm>
    </dsp:sp>
    <dsp:sp modelId="{7371A3B4-A862-4C30-BF81-F36D9B20C468}">
      <dsp:nvSpPr>
        <dsp:cNvPr id="0" name=""/>
        <dsp:cNvSpPr/>
      </dsp:nvSpPr>
      <dsp:spPr>
        <a:xfrm>
          <a:off x="5630752" y="3557928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Budget is exceeded</a:t>
          </a:r>
          <a:endParaRPr lang="en-US" sz="1800" kern="1200"/>
        </a:p>
      </dsp:txBody>
      <dsp:txXfrm>
        <a:off x="5630752" y="3557928"/>
        <a:ext cx="1693919" cy="1016351"/>
      </dsp:txXfrm>
    </dsp:sp>
    <dsp:sp modelId="{1607BBC4-45E0-4E11-A37C-9500D8FED589}">
      <dsp:nvSpPr>
        <dsp:cNvPr id="0" name=""/>
        <dsp:cNvSpPr/>
      </dsp:nvSpPr>
      <dsp:spPr>
        <a:xfrm>
          <a:off x="972474" y="474367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Lack of middle management support</a:t>
          </a:r>
          <a:endParaRPr lang="en-US" sz="1800" kern="1200"/>
        </a:p>
      </dsp:txBody>
      <dsp:txXfrm>
        <a:off x="972474" y="4743671"/>
        <a:ext cx="1693919" cy="1016351"/>
      </dsp:txXfrm>
    </dsp:sp>
    <dsp:sp modelId="{4B5C7437-ECF7-44F7-BF34-FBFFBAFD3115}">
      <dsp:nvSpPr>
        <dsp:cNvPr id="0" name=""/>
        <dsp:cNvSpPr/>
      </dsp:nvSpPr>
      <dsp:spPr>
        <a:xfrm>
          <a:off x="2835785" y="474367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Strategy is not adapted to changes</a:t>
          </a:r>
          <a:endParaRPr lang="en-US" sz="1800" kern="1200"/>
        </a:p>
      </dsp:txBody>
      <dsp:txXfrm>
        <a:off x="2835785" y="4743671"/>
        <a:ext cx="1693919" cy="1016351"/>
      </dsp:txXfrm>
    </dsp:sp>
    <dsp:sp modelId="{705C3B45-6323-4085-ADB1-BC54873F88BD}">
      <dsp:nvSpPr>
        <dsp:cNvPr id="0" name=""/>
        <dsp:cNvSpPr/>
      </dsp:nvSpPr>
      <dsp:spPr>
        <a:xfrm>
          <a:off x="4699096" y="4743671"/>
          <a:ext cx="1693919" cy="1016351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0" kern="1200" baseline="0"/>
            <a:t>Poor leadership</a:t>
          </a:r>
          <a:endParaRPr lang="en-US" sz="1800" kern="1200"/>
        </a:p>
      </dsp:txBody>
      <dsp:txXfrm>
        <a:off x="4699096" y="4743671"/>
        <a:ext cx="1693919" cy="1016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F7C41-1035-48AB-A3B4-459713598AFA}">
      <dsp:nvSpPr>
        <dsp:cNvPr id="0" name=""/>
        <dsp:cNvSpPr/>
      </dsp:nvSpPr>
      <dsp:spPr>
        <a:xfrm>
          <a:off x="5520" y="563238"/>
          <a:ext cx="3919318" cy="3135454"/>
        </a:xfrm>
        <a:prstGeom prst="homePlate">
          <a:avLst>
            <a:gd name="adj" fmla="val 2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8265" tIns="68580" rIns="553059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/>
            <a:t>Risk is </a:t>
          </a:r>
          <a:r>
            <a:rPr lang="en-US" sz="2700" b="0" i="0" kern="1200" baseline="0" dirty="0"/>
            <a:t>defined as any situation involving exposure to danger, harm or loss</a:t>
          </a:r>
          <a:endParaRPr lang="en-US" sz="2700" kern="1200" dirty="0"/>
        </a:p>
      </dsp:txBody>
      <dsp:txXfrm>
        <a:off x="5520" y="563238"/>
        <a:ext cx="3527386" cy="3135454"/>
      </dsp:txXfrm>
    </dsp:sp>
    <dsp:sp modelId="{DF7FC7E6-06F9-41DE-ADEF-170A495B6EC3}">
      <dsp:nvSpPr>
        <dsp:cNvPr id="0" name=""/>
        <dsp:cNvSpPr/>
      </dsp:nvSpPr>
      <dsp:spPr>
        <a:xfrm>
          <a:off x="3140975" y="563238"/>
          <a:ext cx="3919318" cy="3135454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8265" tIns="68580" rIns="138265" bIns="6858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/>
            <a:t>Business Risks </a:t>
          </a:r>
          <a:r>
            <a:rPr lang="en-US" sz="2700" b="0" i="0" kern="1200" baseline="0"/>
            <a:t>include: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/>
            <a:t>Legal liabilities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/>
            <a:t>Financial risks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/>
            <a:t>Natural disaster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/>
            <a:t>Competitive attacks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/>
            <a:t>Technology failure</a:t>
          </a:r>
          <a:endParaRPr lang="en-US" sz="2100" kern="1200"/>
        </a:p>
      </dsp:txBody>
      <dsp:txXfrm>
        <a:off x="3924839" y="563238"/>
        <a:ext cx="2351591" cy="3135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3/7/2025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3/7/2025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3/7/2025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3/7/2025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3/7/2025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://www.forbes.com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4xXwFwQmRIM?si=vndzzX6BwOCSQRpx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Leading digital &amp; strategic change</a:t>
            </a:r>
            <a:br>
              <a:rPr lang="en-US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BMSW7003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err="1">
                <a:solidFill>
                  <a:srgbClr val="FFFFFF">
                    <a:alpha val="75000"/>
                  </a:srgbClr>
                </a:solidFill>
              </a:rPr>
              <a:t>february</a:t>
            </a:r>
            <a:r>
              <a:rPr lang="en-US">
                <a:solidFill>
                  <a:srgbClr val="FFFFFF">
                    <a:alpha val="75000"/>
                  </a:srgbClr>
                </a:solidFill>
              </a:rPr>
              <a:t> 2025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solidFill>
                  <a:srgbClr val="FFC000"/>
                </a:solidFill>
              </a:rPr>
              <a:t>Enablers &amp;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 cap="all">
                <a:solidFill>
                  <a:schemeClr val="bg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Module timetable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0" name="Rectangle 21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" name="Rectangle 23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65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45D2D02-F4B8-C9A4-BC50-645CD92E2DE4}"/>
              </a:ext>
            </a:extLst>
          </p:cNvPr>
          <p:cNvGrpSpPr/>
          <p:nvPr/>
        </p:nvGrpSpPr>
        <p:grpSpPr>
          <a:xfrm>
            <a:off x="4598438" y="923233"/>
            <a:ext cx="7012370" cy="4932000"/>
            <a:chOff x="4598438" y="923233"/>
            <a:chExt cx="7012370" cy="493200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15B917B-DAE5-141A-2E31-E444CEC55CE8}"/>
                </a:ext>
              </a:extLst>
            </p:cNvPr>
            <p:cNvSpPr/>
            <p:nvPr/>
          </p:nvSpPr>
          <p:spPr>
            <a:xfrm>
              <a:off x="4598438" y="1127083"/>
              <a:ext cx="7012370" cy="1142820"/>
            </a:xfrm>
            <a:custGeom>
              <a:avLst/>
              <a:gdLst>
                <a:gd name="connsiteX0" fmla="*/ 0 w 7012370"/>
                <a:gd name="connsiteY0" fmla="*/ 0 h 793800"/>
                <a:gd name="connsiteX1" fmla="*/ 7012370 w 7012370"/>
                <a:gd name="connsiteY1" fmla="*/ 0 h 793800"/>
                <a:gd name="connsiteX2" fmla="*/ 7012370 w 7012370"/>
                <a:gd name="connsiteY2" fmla="*/ 793800 h 793800"/>
                <a:gd name="connsiteX3" fmla="*/ 0 w 7012370"/>
                <a:gd name="connsiteY3" fmla="*/ 793800 h 793800"/>
                <a:gd name="connsiteX4" fmla="*/ 0 w 7012370"/>
                <a:gd name="connsiteY4" fmla="*/ 0 h 7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2370" h="793800">
                  <a:moveTo>
                    <a:pt x="0" y="0"/>
                  </a:moveTo>
                  <a:lnTo>
                    <a:pt x="7012370" y="0"/>
                  </a:lnTo>
                  <a:lnTo>
                    <a:pt x="7012370" y="793800"/>
                  </a:lnTo>
                  <a:lnTo>
                    <a:pt x="0" y="7938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44238" tIns="291592" rIns="544238" bIns="99568" numCol="1" spcCol="1270" anchor="t" anchorCtr="0">
              <a:noAutofit/>
            </a:bodyPr>
            <a:lstStyle/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lang="en-GB" sz="140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10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weeks January – April 2025</a:t>
              </a: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lang="en-GB" sz="140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Mondays 10 am – 1 pm OR Fri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days 10 am – 1 pm (UK time): Lectures</a:t>
              </a: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lang="en-GB" sz="140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Mondays and Fri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days 9 – 10 am: Bookable drop-in sessions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BB1E9A4-0F42-E214-5168-BAF1D8DD6F36}"/>
                </a:ext>
              </a:extLst>
            </p:cNvPr>
            <p:cNvSpPr/>
            <p:nvPr/>
          </p:nvSpPr>
          <p:spPr>
            <a:xfrm>
              <a:off x="4949056" y="923233"/>
              <a:ext cx="4908659" cy="413280"/>
            </a:xfrm>
            <a:custGeom>
              <a:avLst/>
              <a:gdLst>
                <a:gd name="connsiteX0" fmla="*/ 0 w 4908659"/>
                <a:gd name="connsiteY0" fmla="*/ 68881 h 413280"/>
                <a:gd name="connsiteX1" fmla="*/ 68881 w 4908659"/>
                <a:gd name="connsiteY1" fmla="*/ 0 h 413280"/>
                <a:gd name="connsiteX2" fmla="*/ 4839778 w 4908659"/>
                <a:gd name="connsiteY2" fmla="*/ 0 h 413280"/>
                <a:gd name="connsiteX3" fmla="*/ 4908659 w 4908659"/>
                <a:gd name="connsiteY3" fmla="*/ 68881 h 413280"/>
                <a:gd name="connsiteX4" fmla="*/ 4908659 w 4908659"/>
                <a:gd name="connsiteY4" fmla="*/ 344399 h 413280"/>
                <a:gd name="connsiteX5" fmla="*/ 4839778 w 4908659"/>
                <a:gd name="connsiteY5" fmla="*/ 413280 h 413280"/>
                <a:gd name="connsiteX6" fmla="*/ 68881 w 4908659"/>
                <a:gd name="connsiteY6" fmla="*/ 413280 h 413280"/>
                <a:gd name="connsiteX7" fmla="*/ 0 w 4908659"/>
                <a:gd name="connsiteY7" fmla="*/ 344399 h 413280"/>
                <a:gd name="connsiteX8" fmla="*/ 0 w 4908659"/>
                <a:gd name="connsiteY8" fmla="*/ 68881 h 41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08659" h="413280">
                  <a:moveTo>
                    <a:pt x="0" y="68881"/>
                  </a:moveTo>
                  <a:cubicBezTo>
                    <a:pt x="0" y="30839"/>
                    <a:pt x="30839" y="0"/>
                    <a:pt x="68881" y="0"/>
                  </a:cubicBezTo>
                  <a:lnTo>
                    <a:pt x="4839778" y="0"/>
                  </a:lnTo>
                  <a:cubicBezTo>
                    <a:pt x="4877820" y="0"/>
                    <a:pt x="4908659" y="30839"/>
                    <a:pt x="4908659" y="68881"/>
                  </a:cubicBezTo>
                  <a:lnTo>
                    <a:pt x="4908659" y="344399"/>
                  </a:lnTo>
                  <a:cubicBezTo>
                    <a:pt x="4908659" y="382441"/>
                    <a:pt x="4877820" y="413280"/>
                    <a:pt x="4839778" y="413280"/>
                  </a:cubicBezTo>
                  <a:lnTo>
                    <a:pt x="68881" y="413280"/>
                  </a:lnTo>
                  <a:cubicBezTo>
                    <a:pt x="30839" y="413280"/>
                    <a:pt x="0" y="382441"/>
                    <a:pt x="0" y="344399"/>
                  </a:cubicBezTo>
                  <a:lnTo>
                    <a:pt x="0" y="6888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5711" tIns="20175" rIns="205711" bIns="20175" numCol="1" spcCol="1270" anchor="ctr" anchorCtr="0">
              <a:noAutofit/>
            </a:bodyPr>
            <a:lstStyle/>
            <a:p>
              <a:pPr marL="0" marR="0" lvl="0" indent="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Overall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163CA60-288A-907E-06E5-7F627049A583}"/>
                </a:ext>
              </a:extLst>
            </p:cNvPr>
            <p:cNvSpPr/>
            <p:nvPr/>
          </p:nvSpPr>
          <p:spPr>
            <a:xfrm>
              <a:off x="4598438" y="2673088"/>
              <a:ext cx="7012370" cy="886604"/>
            </a:xfrm>
            <a:custGeom>
              <a:avLst/>
              <a:gdLst>
                <a:gd name="connsiteX0" fmla="*/ 0 w 7012370"/>
                <a:gd name="connsiteY0" fmla="*/ 0 h 1389150"/>
                <a:gd name="connsiteX1" fmla="*/ 7012370 w 7012370"/>
                <a:gd name="connsiteY1" fmla="*/ 0 h 1389150"/>
                <a:gd name="connsiteX2" fmla="*/ 7012370 w 7012370"/>
                <a:gd name="connsiteY2" fmla="*/ 1389150 h 1389150"/>
                <a:gd name="connsiteX3" fmla="*/ 0 w 7012370"/>
                <a:gd name="connsiteY3" fmla="*/ 1389150 h 1389150"/>
                <a:gd name="connsiteX4" fmla="*/ 0 w 7012370"/>
                <a:gd name="connsiteY4" fmla="*/ 0 h 138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2370" h="1389150">
                  <a:moveTo>
                    <a:pt x="0" y="0"/>
                  </a:moveTo>
                  <a:lnTo>
                    <a:pt x="7012370" y="0"/>
                  </a:lnTo>
                  <a:lnTo>
                    <a:pt x="7012370" y="1389150"/>
                  </a:lnTo>
                  <a:lnTo>
                    <a:pt x="0" y="138915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44238" tIns="291592" rIns="544238" bIns="99568" numCol="1" spcCol="1270" anchor="t" anchorCtr="0">
              <a:noAutofit/>
            </a:bodyPr>
            <a:lstStyle/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7 lectures - consisting mainly of taught sessions 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W/</a:t>
              </a:r>
              <a:r>
                <a:rPr lang="en-GB" sz="140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C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24</a:t>
              </a:r>
              <a:r>
                <a:rPr kumimoji="0" lang="en-GB" sz="1400" b="0" i="0" u="none" strike="noStrike" kern="1200" cap="none" spc="0" normalizeH="0" baseline="3000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th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February: no lecture but ‘Reading Week’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B288B5D-BA7E-9E5D-1DBD-CB74B871475A}"/>
                </a:ext>
              </a:extLst>
            </p:cNvPr>
            <p:cNvSpPr/>
            <p:nvPr/>
          </p:nvSpPr>
          <p:spPr>
            <a:xfrm>
              <a:off x="4949056" y="2425405"/>
              <a:ext cx="4908659" cy="413280"/>
            </a:xfrm>
            <a:custGeom>
              <a:avLst/>
              <a:gdLst>
                <a:gd name="connsiteX0" fmla="*/ 0 w 4908659"/>
                <a:gd name="connsiteY0" fmla="*/ 68881 h 413280"/>
                <a:gd name="connsiteX1" fmla="*/ 68881 w 4908659"/>
                <a:gd name="connsiteY1" fmla="*/ 0 h 413280"/>
                <a:gd name="connsiteX2" fmla="*/ 4839778 w 4908659"/>
                <a:gd name="connsiteY2" fmla="*/ 0 h 413280"/>
                <a:gd name="connsiteX3" fmla="*/ 4908659 w 4908659"/>
                <a:gd name="connsiteY3" fmla="*/ 68881 h 413280"/>
                <a:gd name="connsiteX4" fmla="*/ 4908659 w 4908659"/>
                <a:gd name="connsiteY4" fmla="*/ 344399 h 413280"/>
                <a:gd name="connsiteX5" fmla="*/ 4839778 w 4908659"/>
                <a:gd name="connsiteY5" fmla="*/ 413280 h 413280"/>
                <a:gd name="connsiteX6" fmla="*/ 68881 w 4908659"/>
                <a:gd name="connsiteY6" fmla="*/ 413280 h 413280"/>
                <a:gd name="connsiteX7" fmla="*/ 0 w 4908659"/>
                <a:gd name="connsiteY7" fmla="*/ 344399 h 413280"/>
                <a:gd name="connsiteX8" fmla="*/ 0 w 4908659"/>
                <a:gd name="connsiteY8" fmla="*/ 68881 h 41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08659" h="413280">
                  <a:moveTo>
                    <a:pt x="0" y="68881"/>
                  </a:moveTo>
                  <a:cubicBezTo>
                    <a:pt x="0" y="30839"/>
                    <a:pt x="30839" y="0"/>
                    <a:pt x="68881" y="0"/>
                  </a:cubicBezTo>
                  <a:lnTo>
                    <a:pt x="4839778" y="0"/>
                  </a:lnTo>
                  <a:cubicBezTo>
                    <a:pt x="4877820" y="0"/>
                    <a:pt x="4908659" y="30839"/>
                    <a:pt x="4908659" y="68881"/>
                  </a:cubicBezTo>
                  <a:lnTo>
                    <a:pt x="4908659" y="344399"/>
                  </a:lnTo>
                  <a:cubicBezTo>
                    <a:pt x="4908659" y="382441"/>
                    <a:pt x="4877820" y="413280"/>
                    <a:pt x="4839778" y="413280"/>
                  </a:cubicBezTo>
                  <a:lnTo>
                    <a:pt x="68881" y="413280"/>
                  </a:lnTo>
                  <a:cubicBezTo>
                    <a:pt x="30839" y="413280"/>
                    <a:pt x="0" y="382441"/>
                    <a:pt x="0" y="344399"/>
                  </a:cubicBezTo>
                  <a:lnTo>
                    <a:pt x="0" y="6888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5711" tIns="20175" rIns="205711" bIns="20175" numCol="1" spcCol="1270" anchor="ctr" anchorCtr="0">
              <a:noAutofit/>
            </a:bodyPr>
            <a:lstStyle/>
            <a:p>
              <a:pPr marL="0" marR="0" lvl="0" indent="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Lectures &amp; Reading Week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6D4EB4-4F18-2D98-5D03-06313B93E816}"/>
                </a:ext>
              </a:extLst>
            </p:cNvPr>
            <p:cNvSpPr/>
            <p:nvPr/>
          </p:nvSpPr>
          <p:spPr>
            <a:xfrm>
              <a:off x="4598438" y="3962877"/>
              <a:ext cx="7012370" cy="1892356"/>
            </a:xfrm>
            <a:custGeom>
              <a:avLst/>
              <a:gdLst>
                <a:gd name="connsiteX0" fmla="*/ 0 w 7012370"/>
                <a:gd name="connsiteY0" fmla="*/ 0 h 1631700"/>
                <a:gd name="connsiteX1" fmla="*/ 7012370 w 7012370"/>
                <a:gd name="connsiteY1" fmla="*/ 0 h 1631700"/>
                <a:gd name="connsiteX2" fmla="*/ 7012370 w 7012370"/>
                <a:gd name="connsiteY2" fmla="*/ 1631700 h 1631700"/>
                <a:gd name="connsiteX3" fmla="*/ 0 w 7012370"/>
                <a:gd name="connsiteY3" fmla="*/ 1631700 h 1631700"/>
                <a:gd name="connsiteX4" fmla="*/ 0 w 7012370"/>
                <a:gd name="connsiteY4" fmla="*/ 0 h 1631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2370" h="1631700">
                  <a:moveTo>
                    <a:pt x="0" y="0"/>
                  </a:moveTo>
                  <a:lnTo>
                    <a:pt x="7012370" y="0"/>
                  </a:lnTo>
                  <a:lnTo>
                    <a:pt x="7012370" y="1631700"/>
                  </a:lnTo>
                  <a:lnTo>
                    <a:pt x="0" y="16317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44238" tIns="291592" rIns="544238" bIns="99568" numCol="1" spcCol="1270" anchor="t" anchorCtr="0">
              <a:noAutofit/>
            </a:bodyPr>
            <a:lstStyle/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Week 9 (24</a:t>
              </a:r>
              <a:r>
                <a:rPr kumimoji="0" lang="en-GB" sz="1400" b="0" i="0" u="none" strike="noStrike" kern="1200" cap="none" spc="0" normalizeH="0" baseline="3000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th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April) and 10 (31</a:t>
              </a:r>
              <a:r>
                <a:rPr kumimoji="0" lang="en-GB" sz="1400" b="0" i="0" u="none" strike="noStrike" kern="1200" cap="none" spc="0" normalizeH="0" baseline="3000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st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April) 9 am – 1 pm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Focus entirely on the requirements of the assignment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By appointment only and can be used for: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228600" marR="0" lvl="2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Review a draft summary of your assignment</a:t>
              </a:r>
              <a:r>
                <a:rPr lang="en-GB" sz="140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 (2-3 pages to be sent to me by a week in advance)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228600" marR="0" lvl="2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Assignment questions, specific to your assignment</a:t>
              </a:r>
            </a:p>
            <a:p>
              <a:pPr marL="228600" marR="0" lvl="2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Assignment submission: 16</a:t>
              </a:r>
              <a:r>
                <a:rPr kumimoji="0" lang="en-GB" sz="1400" b="0" i="0" u="none" strike="noStrike" kern="1200" cap="none" spc="0" normalizeH="0" baseline="3000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th</a:t>
              </a: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May 2025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C4EA920-9926-65D1-90D1-4158E0499E0E}"/>
                </a:ext>
              </a:extLst>
            </p:cNvPr>
            <p:cNvSpPr/>
            <p:nvPr/>
          </p:nvSpPr>
          <p:spPr>
            <a:xfrm>
              <a:off x="4949056" y="3715049"/>
              <a:ext cx="4908659" cy="413280"/>
            </a:xfrm>
            <a:custGeom>
              <a:avLst/>
              <a:gdLst>
                <a:gd name="connsiteX0" fmla="*/ 0 w 4908659"/>
                <a:gd name="connsiteY0" fmla="*/ 68881 h 413280"/>
                <a:gd name="connsiteX1" fmla="*/ 68881 w 4908659"/>
                <a:gd name="connsiteY1" fmla="*/ 0 h 413280"/>
                <a:gd name="connsiteX2" fmla="*/ 4839778 w 4908659"/>
                <a:gd name="connsiteY2" fmla="*/ 0 h 413280"/>
                <a:gd name="connsiteX3" fmla="*/ 4908659 w 4908659"/>
                <a:gd name="connsiteY3" fmla="*/ 68881 h 413280"/>
                <a:gd name="connsiteX4" fmla="*/ 4908659 w 4908659"/>
                <a:gd name="connsiteY4" fmla="*/ 344399 h 413280"/>
                <a:gd name="connsiteX5" fmla="*/ 4839778 w 4908659"/>
                <a:gd name="connsiteY5" fmla="*/ 413280 h 413280"/>
                <a:gd name="connsiteX6" fmla="*/ 68881 w 4908659"/>
                <a:gd name="connsiteY6" fmla="*/ 413280 h 413280"/>
                <a:gd name="connsiteX7" fmla="*/ 0 w 4908659"/>
                <a:gd name="connsiteY7" fmla="*/ 344399 h 413280"/>
                <a:gd name="connsiteX8" fmla="*/ 0 w 4908659"/>
                <a:gd name="connsiteY8" fmla="*/ 68881 h 41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08659" h="413280">
                  <a:moveTo>
                    <a:pt x="0" y="68881"/>
                  </a:moveTo>
                  <a:cubicBezTo>
                    <a:pt x="0" y="30839"/>
                    <a:pt x="30839" y="0"/>
                    <a:pt x="68881" y="0"/>
                  </a:cubicBezTo>
                  <a:lnTo>
                    <a:pt x="4839778" y="0"/>
                  </a:lnTo>
                  <a:cubicBezTo>
                    <a:pt x="4877820" y="0"/>
                    <a:pt x="4908659" y="30839"/>
                    <a:pt x="4908659" y="68881"/>
                  </a:cubicBezTo>
                  <a:lnTo>
                    <a:pt x="4908659" y="344399"/>
                  </a:lnTo>
                  <a:cubicBezTo>
                    <a:pt x="4908659" y="382441"/>
                    <a:pt x="4877820" y="413280"/>
                    <a:pt x="4839778" y="413280"/>
                  </a:cubicBezTo>
                  <a:lnTo>
                    <a:pt x="68881" y="413280"/>
                  </a:lnTo>
                  <a:cubicBezTo>
                    <a:pt x="30839" y="413280"/>
                    <a:pt x="0" y="382441"/>
                    <a:pt x="0" y="344399"/>
                  </a:cubicBezTo>
                  <a:lnTo>
                    <a:pt x="0" y="6888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5711" tIns="20175" rIns="205711" bIns="20175" numCol="1" spcCol="1270" anchor="ctr" anchorCtr="0">
              <a:noAutofit/>
            </a:bodyPr>
            <a:lstStyle/>
            <a:p>
              <a:pPr marL="0" marR="0" lvl="0" indent="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Assignment Focus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7301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70C0"/>
                </a:solidFill>
              </a:rPr>
              <a:t>Topics: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Introduction to strategy and strategic management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Strategic analysis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Competitive strategy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Managing capabilities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Organisational structure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Incentives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Enablers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/>
              <a:t>Risk management</a:t>
            </a:r>
          </a:p>
          <a:p>
            <a:pPr marL="800100" lvl="1" indent="-342900">
              <a:buFont typeface="+mj-lt"/>
              <a:buAutoNum type="arabicPeriod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3721764"/>
            <a:ext cx="6352673" cy="601661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Key enablers for strategy implementation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>
                <a:solidFill>
                  <a:prstClr val="black"/>
                </a:solidFill>
                <a:latin typeface="Franklin Gothic Book" panose="020B0502020104020203"/>
              </a:rPr>
              <a:t>Key Enablers: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 Culture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>
                <a:solidFill>
                  <a:srgbClr val="0070C0"/>
                </a:solidFill>
                <a:latin typeface="Franklin Gothic Book" panose="020B0502020104020203"/>
              </a:rPr>
              <a:t>Implementation of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Planning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Planning for Strategic Response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1412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533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Organisational culture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Effective </a:t>
            </a:r>
            <a:r>
              <a:rPr kumimoji="0" lang="en-GB" sz="2000" b="0" i="0" u="none" strike="noStrike" cap="none" spc="0" normalizeH="0" baseline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design also concerns building strong relationships in the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Between management and employees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Between the employees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1" i="0" u="none" strike="noStrike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1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/Corporate Culture: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Collectively shared values, norms and practices that occur within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</a:t>
            </a:r>
            <a:endParaRPr kumimoji="0" lang="en-US" sz="2000" b="0" i="0" u="none" strike="noStrike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‘</a:t>
            </a:r>
            <a:r>
              <a:rPr kumimoji="0" lang="en-US" sz="2000" b="1" i="1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Values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’ = what is important to employees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‘Norms’ 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= what constitutes appropriate employee attitudes and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behaviour</a:t>
            </a:r>
            <a:endParaRPr kumimoji="0" lang="en-US" sz="2000" b="0" i="0" u="none" strike="noStrike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8AD7A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D8AD7A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D8AD7A"/>
              </a:solidFill>
              <a:effectLst/>
              <a:uLnTx/>
              <a:uFillTx/>
            </a:endParaRPr>
          </a:p>
        </p:txBody>
      </p:sp>
      <p:pic>
        <p:nvPicPr>
          <p:cNvPr id="7" name="Picture 6" descr="Sea of hands in the middle">
            <a:extLst>
              <a:ext uri="{FF2B5EF4-FFF2-40B4-BE49-F238E27FC236}">
                <a16:creationId xmlns:a16="http://schemas.microsoft.com/office/drawing/2014/main" id="{EE16CE67-5BF2-4A81-D780-DDA21D8D688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533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culture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778394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1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Reflected in ‘artefacts’, e.g. office design or workplace symbols or slogans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Cultures permeate the corporation through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socialisation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: </a:t>
            </a:r>
          </a:p>
          <a:p>
            <a:pPr marL="1200150" marR="0" lvl="2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employees are immersed through day-to-day activities, relationships and interactions with co-workers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 strong </a:t>
            </a:r>
            <a:r>
              <a:rPr kumimoji="0" lang="en-US" sz="2000" b="0" i="0" u="none" strike="noStrike" cap="none" spc="0" normalizeH="0" baseline="0" noProof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 is present when values and norms are widely shared, resulting in stronger relationships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457200" marR="0" lvl="1" indent="0" algn="ctr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sz="2000" b="1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All </a:t>
            </a:r>
            <a:r>
              <a:rPr kumimoji="0" lang="en-US" sz="2000" b="1" i="0" u="none" strike="noStrike" cap="none" spc="0" normalizeH="0" baseline="0" noProof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organisations</a:t>
            </a:r>
            <a:r>
              <a:rPr kumimoji="0" lang="en-US" sz="2000" b="1" i="0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 possess some form of culture, whether it is directed by management or not.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5AE55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5AE55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5AE55"/>
              </a:solidFill>
              <a:effectLst/>
              <a:uLnTx/>
              <a:uFillTx/>
            </a:endParaRPr>
          </a:p>
        </p:txBody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F2296AA4-F21E-DC08-C9A1-6967602672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09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Organisational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778394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Reflected in ‘artefacts’, e.g. office design or workplace symbols or slogans…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would you describe the ‘artefacts’ of your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? </a:t>
            </a:r>
            <a:r>
              <a:rPr lang="en-US" sz="2000" dirty="0">
                <a:solidFill>
                  <a:schemeClr val="tx2"/>
                </a:solidFill>
              </a:rPr>
              <a:t>How does it feel?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5AE55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5AE55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5AE55"/>
              </a:solidFill>
              <a:effectLst/>
              <a:uLnTx/>
              <a:uFillTx/>
            </a:endParaRPr>
          </a:p>
        </p:txBody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F2296AA4-F21E-DC08-C9A1-6967602672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946EF5C9-952D-AC33-F4A8-E6758655FA8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329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548640"/>
            <a:ext cx="6675120" cy="528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Imprinting of culture – by founder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55600" y="1696720"/>
            <a:ext cx="6675120" cy="41620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Founder Imprinting: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Often, the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organisation’s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founder defines an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 through their decisions, directives, and personality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Their created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 often lasts long after they leave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 b="1" dirty="0">
                <a:solidFill>
                  <a:srgbClr val="0070C0"/>
                </a:solidFill>
              </a:rPr>
              <a:t>Imprinting of Culture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Culture is imprinted:</a:t>
            </a:r>
          </a:p>
          <a:p>
            <a:pPr marL="1200150" marR="0" lvl="2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Explicitly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: through founder’s intentional, strategic attempts to build positive workplace culture</a:t>
            </a:r>
          </a:p>
          <a:p>
            <a:pPr marL="1200150" marR="0" lvl="2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Implicitly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: through the decisions, communications, and working style in which they carry out the company's management and leadership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38F6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B38F6B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B38F6B"/>
              </a:solidFill>
              <a:effectLst/>
              <a:uLnTx/>
              <a:uFillTx/>
            </a:endParaRPr>
          </a:p>
        </p:txBody>
      </p:sp>
      <p:pic>
        <p:nvPicPr>
          <p:cNvPr id="7" name="Picture 6" descr="One in a crowd">
            <a:extLst>
              <a:ext uri="{FF2B5EF4-FFF2-40B4-BE49-F238E27FC236}">
                <a16:creationId xmlns:a16="http://schemas.microsoft.com/office/drawing/2014/main" id="{39CC75E6-2CFD-8384-D8A7-57765C5EC1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398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507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Founder imprinting example: apple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teve Jobs - capitalist innovator — Adam Smith Institute">
            <a:extLst>
              <a:ext uri="{FF2B5EF4-FFF2-40B4-BE49-F238E27FC236}">
                <a16:creationId xmlns:a16="http://schemas.microsoft.com/office/drawing/2014/main" id="{C966C60B-A8B6-C17F-CA43-2612B0B068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 bwMode="auto">
          <a:xfrm>
            <a:off x="611392" y="2347105"/>
            <a:ext cx="5074920" cy="371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6032" y="2180496"/>
            <a:ext cx="5962608" cy="3975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Example of Founder Imprinting: 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Steve Job’s unique drive, creativity and perseverance led many to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idolise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him, even after his passing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His legacy: a very strong lasting corporate culture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defRPr/>
            </a:pPr>
            <a:r>
              <a:rPr lang="en-US" sz="2000" b="1" dirty="0">
                <a:solidFill>
                  <a:srgbClr val="0070C0"/>
                </a:solidFill>
              </a:rPr>
              <a:t>Strong </a:t>
            </a:r>
            <a:r>
              <a:rPr lang="en-US" sz="2000" b="1" dirty="0" err="1">
                <a:solidFill>
                  <a:srgbClr val="0070C0"/>
                </a:solidFill>
              </a:rPr>
              <a:t>organisational</a:t>
            </a:r>
            <a:r>
              <a:rPr lang="en-US" sz="2000" b="1" dirty="0">
                <a:solidFill>
                  <a:srgbClr val="0070C0"/>
                </a:solidFill>
              </a:rPr>
              <a:t> culture can be a strategic asset that differentiates and may contribute to a sustained competitive advantage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rgbClr val="00B0F0"/>
                </a:solidFill>
              </a:rPr>
              <a:t>Can you think of any other founders who had a profound effect on their </a:t>
            </a:r>
            <a:r>
              <a:rPr lang="en-US" sz="2000" dirty="0" err="1">
                <a:solidFill>
                  <a:srgbClr val="00B0F0"/>
                </a:solidFill>
              </a:rPr>
              <a:t>organisation’s</a:t>
            </a:r>
            <a:r>
              <a:rPr lang="en-US" sz="2000" dirty="0">
                <a:solidFill>
                  <a:srgbClr val="00B0F0"/>
                </a:solidFill>
              </a:rPr>
              <a:t> culture – how?</a:t>
            </a:r>
            <a:endParaRPr kumimoji="0" lang="en-US" sz="2000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48E67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B48E67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B48E67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761799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9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5" name="Rectangle 15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7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 cap="all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change is correlated with interest in </a:t>
            </a:r>
            <a:r>
              <a:rPr lang="en-US" b="0" kern="1200" cap="all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oganisational</a:t>
            </a:r>
            <a:r>
              <a:rPr lang="en-US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155905" y="1113764"/>
            <a:ext cx="6108179" cy="4624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Interest in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culture is often greatest during times of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change, e.g. due to: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Change of leadership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Change of strategic agenda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Performance management related issues (e.g. culture becomes a hinderance)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Structural changes, incl. diversification, mergers and acquisitions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60007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0" kern="1200" cap="all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2600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culture can be influenced by various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5" y="1896533"/>
            <a:ext cx="6309002" cy="3539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1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Such factors include: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Organisation’s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founder 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Business development stage (maturity / size etc.)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 err="1">
                <a:solidFill>
                  <a:schemeClr val="tx2"/>
                </a:solidFill>
              </a:rPr>
              <a:t>Organisational</a:t>
            </a:r>
            <a:r>
              <a:rPr lang="en-US" sz="2000" dirty="0">
                <a:solidFill>
                  <a:schemeClr val="tx2"/>
                </a:solidFill>
              </a:rPr>
              <a:t> structure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2"/>
                </a:solidFill>
              </a:rPr>
              <a:t>Internal control mechanisms (e.g. incentives and rewards)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External market </a:t>
            </a:r>
            <a:r>
              <a:rPr lang="en-US" sz="2000" dirty="0">
                <a:solidFill>
                  <a:schemeClr val="tx2"/>
                </a:solidFill>
              </a:rPr>
              <a:t>environment / industry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2F485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F2F485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F2F485"/>
              </a:solidFill>
              <a:effectLst/>
              <a:uLnTx/>
              <a:uFillTx/>
            </a:endParaRPr>
          </a:p>
        </p:txBody>
      </p:sp>
      <p:pic>
        <p:nvPicPr>
          <p:cNvPr id="7" name="Picture 6" descr="Multi-colored spinning balls">
            <a:extLst>
              <a:ext uri="{FF2B5EF4-FFF2-40B4-BE49-F238E27FC236}">
                <a16:creationId xmlns:a16="http://schemas.microsoft.com/office/drawing/2014/main" id="{78F60E09-5FAF-8D79-D89F-2E3EDC58BCD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475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4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8421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cultural web</a:t>
            </a:r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Culture can be a rather ‘elusive’ thing that is difficult to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analyse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or measure…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‘</a:t>
            </a:r>
            <a:r>
              <a:rPr kumimoji="0" lang="en-US" sz="2000" b="1" i="1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The Cultural Web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’ is a fantastic model for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analysing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and changing an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organisation’s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culture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It was developed by Gerry Johnson and Kevan Scholes (1992)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It captures six elements that influence the ‘Paradigm’ of Culture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Each element can be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analysed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to gain a thorough understanding of the culture as a whole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A45F4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A45F4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A45F4F"/>
              </a:solidFill>
              <a:effectLst/>
              <a:uLnTx/>
              <a:uFillTx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DA1BEA-C1F6-B888-CCCF-6C2E5C8DA4E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791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67" name="Group 2066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068" name="Rectangle 2067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9" name="Rectangle 2068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5617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cultural web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Source: the management centre</a:t>
            </a:r>
          </a:p>
        </p:txBody>
      </p:sp>
      <p:pic>
        <p:nvPicPr>
          <p:cNvPr id="2052" name="Picture 4" descr="Culture eats strategy for breakfast - The Management Centre">
            <a:extLst>
              <a:ext uri="{FF2B5EF4-FFF2-40B4-BE49-F238E27FC236}">
                <a16:creationId xmlns:a16="http://schemas.microsoft.com/office/drawing/2014/main" id="{11DBA73C-4F6D-6325-4E65-64435CD21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2905" y="766070"/>
            <a:ext cx="7658940" cy="522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257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067" name="Group 2066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068" name="Rectangle 2067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9" name="Rectangle 2068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0960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>
                <a:solidFill>
                  <a:srgbClr val="FFFFFF"/>
                </a:solidFill>
              </a:rPr>
              <a:t>Tasks for our next session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the management centre</a:t>
            </a:r>
          </a:p>
        </p:txBody>
      </p:sp>
      <p:pic>
        <p:nvPicPr>
          <p:cNvPr id="2052" name="Picture 4" descr="Culture eats strategy for breakfast - The Management Centre">
            <a:extLst>
              <a:ext uri="{FF2B5EF4-FFF2-40B4-BE49-F238E27FC236}">
                <a16:creationId xmlns:a16="http://schemas.microsoft.com/office/drawing/2014/main" id="{11DBA73C-4F6D-6325-4E65-64435CD21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2905" y="766070"/>
            <a:ext cx="7658940" cy="522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up of coffee 3D pattern">
            <a:extLst>
              <a:ext uri="{FF2B5EF4-FFF2-40B4-BE49-F238E27FC236}">
                <a16:creationId xmlns:a16="http://schemas.microsoft.com/office/drawing/2014/main" id="{9F9881C4-6AB8-5344-771D-66AF2EF2D3B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B7B114-BD16-7C7F-3453-5307FEEE1E4A}"/>
              </a:ext>
            </a:extLst>
          </p:cNvPr>
          <p:cNvSpPr txBox="1"/>
          <p:nvPr/>
        </p:nvSpPr>
        <p:spPr>
          <a:xfrm>
            <a:off x="473168" y="3012903"/>
            <a:ext cx="34532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Decide on an organisation (e.g. your current/past employer)</a:t>
            </a:r>
          </a:p>
          <a:p>
            <a:pPr marL="342900" indent="-3429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Have a go at completing The Cultural Web for this organisation</a:t>
            </a:r>
          </a:p>
          <a:p>
            <a:pPr marL="342900" indent="-3429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What are your key observations?</a:t>
            </a:r>
          </a:p>
        </p:txBody>
      </p:sp>
    </p:spTree>
    <p:extLst>
      <p:ext uri="{BB962C8B-B14F-4D97-AF65-F5344CB8AC3E}">
        <p14:creationId xmlns:p14="http://schemas.microsoft.com/office/powerpoint/2010/main" val="2092273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Pins pinned on a white surface and connecting a black thread">
            <a:extLst>
              <a:ext uri="{FF2B5EF4-FFF2-40B4-BE49-F238E27FC236}">
                <a16:creationId xmlns:a16="http://schemas.microsoft.com/office/drawing/2014/main" id="{BD64979B-AF77-4C79-153A-B0BD6279AB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601201"/>
            <a:ext cx="3702134" cy="5791132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3457D-6068-E37C-A0BB-B5F69C627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8345" y="1524001"/>
            <a:ext cx="3208866" cy="14528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Implementation of strategic planning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21250-03FA-6A79-FE6B-420535C09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943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86CEBD-902D-335D-F87B-9EA7F9399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98344" y="5884078"/>
            <a:ext cx="332739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9552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pPr algn="ctr"/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  <a:b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&amp;</a:t>
            </a:r>
            <a:b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Planning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Johnson, Whittington, Scholes, Angwin, </a:t>
            </a:r>
            <a:r>
              <a:rPr lang="en-GB" altLang="en-US" sz="1000" err="1"/>
              <a:t>Regner</a:t>
            </a:r>
            <a:r>
              <a:rPr lang="en-GB" altLang="en-US" sz="1000"/>
              <a:t> (2017)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F719D0-001B-527E-2284-17A70989CF52}"/>
              </a:ext>
            </a:extLst>
          </p:cNvPr>
          <p:cNvSpPr txBox="1"/>
          <p:nvPr/>
        </p:nvSpPr>
        <p:spPr>
          <a:xfrm>
            <a:off x="10302362" y="6055290"/>
            <a:ext cx="172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</a:rPr>
              <a:t>Planning</a:t>
            </a:r>
          </a:p>
        </p:txBody>
      </p:sp>
      <p:pic>
        <p:nvPicPr>
          <p:cNvPr id="7" name="Graphic 6" descr="Continuous Improvement with solid fill">
            <a:extLst>
              <a:ext uri="{FF2B5EF4-FFF2-40B4-BE49-F238E27FC236}">
                <a16:creationId xmlns:a16="http://schemas.microsoft.com/office/drawing/2014/main" id="{EB46B6B7-F131-E3C5-820F-C91C33CBF9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9488" y="3326746"/>
            <a:ext cx="1464815" cy="146481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2E00880-2237-BB87-1978-7CAA9A5E6FC7}"/>
              </a:ext>
            </a:extLst>
          </p:cNvPr>
          <p:cNvSpPr/>
          <p:nvPr/>
        </p:nvSpPr>
        <p:spPr>
          <a:xfrm>
            <a:off x="8170014" y="3387547"/>
            <a:ext cx="2938509" cy="290371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50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0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12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7539E646-A625-4A26-86ED-BD90EDD3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" name="Rectangle 18">
            <a:extLst>
              <a:ext uri="{FF2B5EF4-FFF2-40B4-BE49-F238E27FC236}">
                <a16:creationId xmlns:a16="http://schemas.microsoft.com/office/drawing/2014/main" id="{9DD60C94-0C9C-47B7-BE88-045235ACC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B9A4D-128D-8F3D-2D6F-02C152213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552397"/>
            <a:ext cx="7231784" cy="36540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% of strategies fail?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42EF5-77FF-9668-318F-933C0B68B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2481" y="1552397"/>
            <a:ext cx="4432258" cy="3654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3600" b="1" cap="all" dirty="0">
                <a:solidFill>
                  <a:srgbClr val="FF0000"/>
                </a:solidFill>
              </a:rPr>
              <a:t>A</a:t>
            </a:r>
            <a:r>
              <a:rPr lang="en-US" sz="3600" b="1" i="0" cap="all" dirty="0">
                <a:solidFill>
                  <a:srgbClr val="FF0000"/>
                </a:solidFill>
                <a:effectLst/>
              </a:rPr>
              <a:t>pproximately 70% of strategies fail due to poor execution</a:t>
            </a:r>
          </a:p>
        </p:txBody>
      </p:sp>
      <p:sp>
        <p:nvSpPr>
          <p:cNvPr id="32" name="Rectangle 20">
            <a:extLst>
              <a:ext uri="{FF2B5EF4-FFF2-40B4-BE49-F238E27FC236}">
                <a16:creationId xmlns:a16="http://schemas.microsoft.com/office/drawing/2014/main" id="{BFCF7016-AC99-433F-B943-24C3736E0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0"/>
            <a:ext cx="7579574" cy="64361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2">
            <a:extLst>
              <a:ext uri="{FF2B5EF4-FFF2-40B4-BE49-F238E27FC236}">
                <a16:creationId xmlns:a16="http://schemas.microsoft.com/office/drawing/2014/main" id="{A03737D1-A930-4E3E-9160-3CD4AEC72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453642"/>
            <a:ext cx="3615596" cy="645113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4">
            <a:extLst>
              <a:ext uri="{FF2B5EF4-FFF2-40B4-BE49-F238E27FC236}">
                <a16:creationId xmlns:a16="http://schemas.microsoft.com/office/drawing/2014/main" id="{F71CFF33-010E-4E26-A285-83B182982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5707627"/>
            <a:ext cx="11293913" cy="64922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C6221A-E30D-3B14-3469-6BB599F84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1" y="5831835"/>
            <a:ext cx="746095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err="1">
                <a:solidFill>
                  <a:srgbClr val="FFFFFF"/>
                </a:solidFill>
              </a:rPr>
              <a:t>linkedin</a:t>
            </a:r>
            <a:r>
              <a:rPr lang="en-US">
                <a:solidFill>
                  <a:srgbClr val="FFFFFF"/>
                </a:solidFill>
              </a:rPr>
              <a:t>, august 2020: based on studies from top consulting firms (including McKinsey, Bain, BCG) and Harvard Business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796665-CFD4-82F9-C3D1-2BCC50EBD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26212" y="5836161"/>
            <a:ext cx="9485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263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3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4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4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702156"/>
            <a:ext cx="6809779" cy="6533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Strategy implementation/execution</a:t>
            </a:r>
          </a:p>
        </p:txBody>
      </p:sp>
      <p:sp>
        <p:nvSpPr>
          <p:cNvPr id="60" name="Rectangle 47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5" y="1686560"/>
            <a:ext cx="6297126" cy="41722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Implementation may not be the most exciting thing to talk about.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However, it is a fundamental managerial practice that’s critical for any business strategy to take hold.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Organisations</a:t>
            </a:r>
            <a:r>
              <a:rPr kumimoji="0" lang="en-US" sz="200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can gain competitive advantage through implementation, if done effectively.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2"/>
                </a:solidFill>
              </a:rPr>
              <a:t>The p</a:t>
            </a:r>
            <a:r>
              <a:rPr kumimoji="0" lang="en-US" sz="200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rocess</a:t>
            </a:r>
            <a:r>
              <a:rPr kumimoji="0" lang="en-US" sz="200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must involve all team members, who should know their responsibilities and be committed.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3A8B8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33A8B8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33A8B8"/>
              </a:solidFill>
              <a:effectLst/>
              <a:uLnTx/>
              <a:uFillTx/>
            </a:endParaRPr>
          </a:p>
        </p:txBody>
      </p:sp>
      <p:pic>
        <p:nvPicPr>
          <p:cNvPr id="9" name="Picture 8" descr="Group of people talking">
            <a:extLst>
              <a:ext uri="{FF2B5EF4-FFF2-40B4-BE49-F238E27FC236}">
                <a16:creationId xmlns:a16="http://schemas.microsoft.com/office/drawing/2014/main" id="{979FB783-DF94-E4AB-2475-34D3A2A788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903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8015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Strategic plan implementation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82278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Provides </a:t>
            </a:r>
            <a:r>
              <a:rPr lang="en-US" sz="2000" dirty="0">
                <a:solidFill>
                  <a:schemeClr val="tx2"/>
                </a:solidFill>
              </a:rPr>
              <a:t>the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roadmap needed to pursue a specific strategic direction, achieve performance goals, deliver customer value, and to be successful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Encompasses various activities, resources, staffing and personnel considerations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Strategic Plan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– addresses the what and why of activities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Implementation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– addresses the who, where, when, and how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b="0" i="1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Both are critical to success and need awareness and managing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C6F9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FC6F9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FC6F9F"/>
              </a:solidFill>
              <a:effectLst/>
              <a:uLnTx/>
              <a:uFillTx/>
            </a:endParaRPr>
          </a:p>
        </p:txBody>
      </p:sp>
      <p:pic>
        <p:nvPicPr>
          <p:cNvPr id="9" name="Picture 8" descr="A wall covered with sticky notes.">
            <a:extLst>
              <a:ext uri="{FF2B5EF4-FFF2-40B4-BE49-F238E27FC236}">
                <a16:creationId xmlns:a16="http://schemas.microsoft.com/office/drawing/2014/main" id="{D4B3B681-A8B1-533C-5496-113F082AC63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071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7" name="Picture 6" descr="Melting ice cream cone on floor">
            <a:extLst>
              <a:ext uri="{FF2B5EF4-FFF2-40B4-BE49-F238E27FC236}">
                <a16:creationId xmlns:a16="http://schemas.microsoft.com/office/drawing/2014/main" id="{95414173-9647-15A4-7785-F76FC71481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340" r="20339"/>
          <a:stretch/>
        </p:blipFill>
        <p:spPr>
          <a:xfrm>
            <a:off x="585216" y="2163544"/>
            <a:ext cx="3410985" cy="42118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704088"/>
            <a:ext cx="3523686" cy="1294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reasons why strategy execution fails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www.forbes.com</a:t>
            </a: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‘20 Reasons Why Strategy Execution Fails’ by Jeroen Kraaijenbrink 2019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E047182-D574-4420-02BD-B15749636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0F9EDA4-AE82-51D4-9890-D3FD6D2AF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32D855-C8B5-8666-2EF6-1D436A827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26" name="TextBox 2">
            <a:extLst>
              <a:ext uri="{FF2B5EF4-FFF2-40B4-BE49-F238E27FC236}">
                <a16:creationId xmlns:a16="http://schemas.microsoft.com/office/drawing/2014/main" id="{6218AE38-1E11-D2C2-1278-C2604A2D20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560218"/>
              </p:ext>
            </p:extLst>
          </p:nvPr>
        </p:nvGraphicFramePr>
        <p:xfrm>
          <a:off x="4379976" y="704088"/>
          <a:ext cx="7365491" cy="5760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74744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/>
              <a:t>Requirements for successful implementation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21361" y="1604820"/>
            <a:ext cx="107492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Requirements surrounding successful implementation can be </a:t>
            </a:r>
            <a:r>
              <a:rPr lang="en-GB" b="1" dirty="0">
                <a:latin typeface="Franklin Gothic Book" panose="020B0502020104020203"/>
              </a:rPr>
              <a:t>grouped into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>
                <a:solidFill>
                  <a:srgbClr val="0070C0"/>
                </a:solidFill>
                <a:latin typeface="Franklin Gothic Book" panose="020B0502020104020203"/>
              </a:rPr>
              <a:t>STRUCTURAL = Organisational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Requirements and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>
                <a:solidFill>
                  <a:srgbClr val="0070C0"/>
                </a:solidFill>
                <a:latin typeface="Franklin Gothic Book" panose="020B0502020104020203"/>
              </a:rPr>
              <a:t>BEHAVIOURAL =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Employee Requirements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4FA3861-BA8D-4F99-BD93-5203ABD063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154197"/>
              </p:ext>
            </p:extLst>
          </p:nvPr>
        </p:nvGraphicFramePr>
        <p:xfrm>
          <a:off x="701040" y="3088640"/>
          <a:ext cx="10904470" cy="3039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2395">
                  <a:extLst>
                    <a:ext uri="{9D8B030D-6E8A-4147-A177-3AD203B41FA5}">
                      <a16:colId xmlns:a16="http://schemas.microsoft.com/office/drawing/2014/main" val="2989599445"/>
                    </a:ext>
                  </a:extLst>
                </a:gridCol>
                <a:gridCol w="5442075">
                  <a:extLst>
                    <a:ext uri="{9D8B030D-6E8A-4147-A177-3AD203B41FA5}">
                      <a16:colId xmlns:a16="http://schemas.microsoft.com/office/drawing/2014/main" val="90567493"/>
                    </a:ext>
                  </a:extLst>
                </a:gridCol>
              </a:tblGrid>
              <a:tr h="534694">
                <a:tc>
                  <a:txBody>
                    <a:bodyPr/>
                    <a:lstStyle/>
                    <a:p>
                      <a:r>
                        <a:rPr lang="en-GB" sz="2000" dirty="0"/>
                        <a:t>Organisational Requirements (Structural)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Employee Requirements (Behavioural)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8083599"/>
                  </a:ext>
                </a:extLst>
              </a:tr>
              <a:tr h="250500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Importance of a market-oriented structure (with no functional silos and isolation)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Corporate culture enables flexibility and co-operation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Appropriate policies, procedures, control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Adequate employee motivation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‘Internal marketing’: developing programs to win support for new strategies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Employee programmes (action plans) translating strategies to frontline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959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1259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7" name="Picture 6" descr="Hiker on top of mountain holding map">
            <a:extLst>
              <a:ext uri="{FF2B5EF4-FFF2-40B4-BE49-F238E27FC236}">
                <a16:creationId xmlns:a16="http://schemas.microsoft.com/office/drawing/2014/main" id="{81ECC9CD-D225-1C57-27C5-45D59D34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339" r="20339"/>
          <a:stretch/>
        </p:blipFill>
        <p:spPr>
          <a:xfrm>
            <a:off x="585216" y="2163544"/>
            <a:ext cx="3410985" cy="42118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C65773-AB89-A3D0-B301-302A5280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600710"/>
            <a:ext cx="3523686" cy="13977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6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GUIDELINES FOR SUCCESSFUL STRATEGY IMPLEMENTATION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99FEF-8D71-85FC-B0B6-275B082FF5F0}"/>
              </a:ext>
            </a:extLst>
          </p:cNvPr>
          <p:cNvSpPr txBox="1"/>
          <p:nvPr/>
        </p:nvSpPr>
        <p:spPr>
          <a:xfrm>
            <a:off x="4379976" y="704088"/>
            <a:ext cx="7365491" cy="57607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Requires a comprehensive and systematic approach. 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Change routine, do not be afraid to think differently and do things differently.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Identify your own management tactics / leadership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styles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to achieve the goals.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Without direct </a:t>
            </a:r>
            <a:r>
              <a:rPr kumimoji="0" lang="en-US" sz="200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involvement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of each and everyone in the company, successful strategy implementation is impossible. 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Motivate your team and use their full potential.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Provide adequate resources – human, financial, technical etc.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Follow-up on the assigned task and seek responsibility.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Identify relationships between projects and keep an eye on their contribution to the achievement of your goals.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Build a good foundational company culture.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0DFC8D-4000-17A0-2454-96E4F1EA5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kern="1200" cap="all">
              <a:solidFill>
                <a:prstClr val="black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326D3-953A-DA7F-00DD-F4CFD138D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prstClr val="black"/>
                </a:solidFill>
              </a:rPr>
              <a:pPr defTabSz="457200">
                <a:spcAft>
                  <a:spcPts val="600"/>
                </a:spcAft>
              </a:pPr>
              <a:t>22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E047182-D574-4420-02BD-B15749636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0F9EDA4-AE82-51D4-9890-D3FD6D2AF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832D855-C8B5-8666-2EF6-1D436A827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4949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" name="Rectangle 18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36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planning for strategic response</a:t>
            </a:r>
          </a:p>
        </p:txBody>
      </p:sp>
      <p:sp>
        <p:nvSpPr>
          <p:cNvPr id="32" name="Rectangle 20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2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4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Metal tic-tac-toe game pieces">
            <a:extLst>
              <a:ext uri="{FF2B5EF4-FFF2-40B4-BE49-F238E27FC236}">
                <a16:creationId xmlns:a16="http://schemas.microsoft.com/office/drawing/2014/main" id="{82ABE912-8285-BEE7-86A7-4EA65FC730D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4806" y="2499053"/>
            <a:ext cx="4540524" cy="34053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35805" y="1676400"/>
            <a:ext cx="5275003" cy="45497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 addition to choosing what strategic direction to take and aligning internal capabilities, you also have to decide </a:t>
            </a:r>
            <a:r>
              <a:rPr kumimoji="0" lang="en-US" sz="2400" b="1" i="1" u="none" strike="noStrike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whether to respond to moves made by rivals</a:t>
            </a:r>
            <a:r>
              <a:rPr kumimoji="0" lang="en-US" sz="240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. 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This is often one of the most challenging decisions… with many variables and factors to consider.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The s</a:t>
            </a:r>
            <a:r>
              <a:rPr kumimoji="0" lang="en-US" sz="240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mallest strategic mistake in rival engagement could spell disaster for your operations and marketing.</a:t>
            </a:r>
            <a:endParaRPr kumimoji="0" lang="en-US" sz="240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681A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5681AE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5681AE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8806148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Factors determining likelihood of a competitive move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84055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Three key factors determine the likelihood that an organisation will respond to a competitor’s move: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74F6371-FDF8-7823-FFC3-A53E1DC34E4B}"/>
              </a:ext>
            </a:extLst>
          </p:cNvPr>
          <p:cNvSpPr/>
          <p:nvPr/>
        </p:nvSpPr>
        <p:spPr>
          <a:xfrm>
            <a:off x="1127464" y="2747112"/>
            <a:ext cx="3258106" cy="537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Level of Awareness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01769A-AE90-D27F-FEA2-94F0CA20E49B}"/>
              </a:ext>
            </a:extLst>
          </p:cNvPr>
          <p:cNvSpPr/>
          <p:nvPr/>
        </p:nvSpPr>
        <p:spPr>
          <a:xfrm>
            <a:off x="4556181" y="2747112"/>
            <a:ext cx="3258106" cy="537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Level of Motivation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A6B7D8-9C2D-9F14-72B1-3AA02B814C99}"/>
              </a:ext>
            </a:extLst>
          </p:cNvPr>
          <p:cNvSpPr/>
          <p:nvPr/>
        </p:nvSpPr>
        <p:spPr>
          <a:xfrm>
            <a:off x="7984898" y="2739661"/>
            <a:ext cx="3258106" cy="537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Level of Capability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23195F-5F59-74C4-2B1B-EBCC31068808}"/>
              </a:ext>
            </a:extLst>
          </p:cNvPr>
          <p:cNvSpPr txBox="1"/>
          <p:nvPr/>
        </p:nvSpPr>
        <p:spPr>
          <a:xfrm>
            <a:off x="1127463" y="3427098"/>
            <a:ext cx="325810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800"/>
              <a:t>The organisation must continuously monitor competitors and anticipate their potential moves: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/>
              <a:t>What competitor actions are possible?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/>
              <a:t>What is most likely – now and in the future?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05E1A1-5F86-4DBB-1011-DAF11E7DBF06}"/>
              </a:ext>
            </a:extLst>
          </p:cNvPr>
          <p:cNvSpPr txBox="1"/>
          <p:nvPr/>
        </p:nvSpPr>
        <p:spPr>
          <a:xfrm>
            <a:off x="4492101" y="3426030"/>
            <a:ext cx="332218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800"/>
              <a:t>The organisation’s motivation to respond is likely to be high when a competitor has made a competitive move. But…: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</a:t>
            </a:r>
            <a:r>
              <a:rPr lang="en-GB" sz="1800"/>
              <a:t>ow high is their motivation?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/>
              <a:t>Are they likely to respond?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/>
              <a:t>In what situations are they likely to respond?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EE7B23-AFA4-E4F5-C22F-A353505EF615}"/>
              </a:ext>
            </a:extLst>
          </p:cNvPr>
          <p:cNvSpPr txBox="1"/>
          <p:nvPr/>
        </p:nvSpPr>
        <p:spPr>
          <a:xfrm>
            <a:off x="7984896" y="3422343"/>
            <a:ext cx="325810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The organisation must have plans and resources to respond to the move of their competitor: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kern="120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How capable is the organisation to respond?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kern="120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How will they achieve their ‘attack’?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kern="120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resources do they have to assist them?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339607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ar trail lights on a Highway">
            <a:extLst>
              <a:ext uri="{FF2B5EF4-FFF2-40B4-BE49-F238E27FC236}">
                <a16:creationId xmlns:a16="http://schemas.microsoft.com/office/drawing/2014/main" id="{84619A96-6C03-C70C-5490-A814F20046C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6D477AF-3298-5D39-1F57-110B193F7127}"/>
              </a:ext>
            </a:extLst>
          </p:cNvPr>
          <p:cNvSpPr txBox="1"/>
          <p:nvPr/>
        </p:nvSpPr>
        <p:spPr>
          <a:xfrm>
            <a:off x="965199" y="2180496"/>
            <a:ext cx="10261602" cy="3678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3600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If an </a:t>
            </a:r>
            <a:r>
              <a:rPr kumimoji="0" lang="en-US" sz="3600" b="1" i="0" u="none" strike="noStrike" cap="none" spc="0" normalizeH="0" baseline="0" noProof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</a:t>
            </a:r>
            <a:r>
              <a:rPr kumimoji="0" lang="en-US" sz="3600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is going to respond to a competitor’s move, </a:t>
            </a:r>
            <a:r>
              <a:rPr kumimoji="0" lang="en-US" sz="3600" b="1" i="1" u="none" strike="noStrike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speed is important</a:t>
            </a:r>
            <a:r>
              <a:rPr kumimoji="0" lang="en-US" sz="3600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. </a:t>
            </a:r>
          </a:p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3600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Competitors can capitalise on any delays and then use them in turn to counter-attack.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5199" y="5951811"/>
            <a:ext cx="653320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1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026479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First mover advantage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84055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‘First Mover’: 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 that is the first to establish itself in a given market or industry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Hopes to gain sustainable competitive advantage by establishing themselves before anyone else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Building on strategic resources (e.g. protected technology and innovations) makes it difficult for rivals to imitate, examples: 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>
                <a:solidFill>
                  <a:prstClr val="black"/>
                </a:solidFill>
                <a:latin typeface="Franklin Gothic Book" panose="020B0502020104020203"/>
              </a:rPr>
              <a:t>First Mover Advantage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Occurs when initial move into a market allows an organisation to establish a dominant position that other </a:t>
            </a:r>
            <a:r>
              <a:rPr lang="en-GB">
                <a:solidFill>
                  <a:prstClr val="black"/>
                </a:solidFill>
                <a:latin typeface="Franklin Gothic Book" panose="020B0502020104020203"/>
              </a:rPr>
              <a:t>organisations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will struggle to overcome.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First Mover Risks: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Customers might not embrace the new offering (</a:t>
            </a:r>
            <a:r>
              <a:rPr lang="en-GB" noProof="0">
                <a:solidFill>
                  <a:prstClr val="black"/>
                </a:solidFill>
                <a:latin typeface="Franklin Gothic Book" panose="020B0502020104020203"/>
              </a:rPr>
              <a:t>organisation had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 previous market or industry knowledge and did not fully understand customer</a:t>
            </a:r>
            <a:r>
              <a:rPr kumimoji="0" lang="en-GB" sz="180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needs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High costs of developing the product and educating customers on product or service </a:t>
            </a:r>
          </a:p>
          <a:p>
            <a:pPr marL="457200" marR="0" lvl="1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algn="ctr"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Choose wisely: how likely is it that this move will provide my</a:t>
            </a:r>
            <a:r>
              <a:rPr lang="en-GB" sz="2000" b="1">
                <a:solidFill>
                  <a:srgbClr val="0070C0"/>
                </a:solidFill>
                <a:latin typeface="Franklin Gothic Book" panose="020B0502020104020203"/>
              </a:rPr>
              <a:t> organisation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with a sustainable competitive advantage?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B3AAEF-3C37-4032-8BCE-D1E74A55E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738575"/>
            <a:ext cx="993842" cy="6194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2DCA5A-D39D-47E0-AF1E-DB95B4DCE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5056" y="2785075"/>
            <a:ext cx="594956" cy="5205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294A0F-06DC-479A-A132-F706A6C31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3948" y="2799696"/>
            <a:ext cx="993844" cy="49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6585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533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risk management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explore: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Business Risk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Enterprise Risk Management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Balanced Scorecard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E6EE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66D27-9F8E-E2B3-AEB3-DD82920D003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868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533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business risk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ACBBF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ACBBFE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ACBBFE"/>
              </a:solidFill>
              <a:effectLst/>
              <a:uLnTx/>
              <a:uFillTx/>
            </a:endParaRPr>
          </a:p>
        </p:txBody>
      </p:sp>
      <p:pic>
        <p:nvPicPr>
          <p:cNvPr id="7" name="Picture 6" descr="Business man pulling a block from Jenga tower">
            <a:extLst>
              <a:ext uri="{FF2B5EF4-FFF2-40B4-BE49-F238E27FC236}">
                <a16:creationId xmlns:a16="http://schemas.microsoft.com/office/drawing/2014/main" id="{D6FEC48A-EAF4-5BAA-19D6-80E02DD96A7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806" r="19752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graphicFrame>
        <p:nvGraphicFramePr>
          <p:cNvPr id="45" name="TextBox 2">
            <a:extLst>
              <a:ext uri="{FF2B5EF4-FFF2-40B4-BE49-F238E27FC236}">
                <a16:creationId xmlns:a16="http://schemas.microsoft.com/office/drawing/2014/main" id="{8601251B-7435-0D03-6DE3-320B0B80B1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070365"/>
              </p:ext>
            </p:extLst>
          </p:nvPr>
        </p:nvGraphicFramePr>
        <p:xfrm>
          <a:off x="190500" y="1596868"/>
          <a:ext cx="7065814" cy="4261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05034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40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business risk mitigation</a:t>
            </a:r>
            <a:endParaRPr lang="en-US" b="0" kern="1200" cap="all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Business man walking a red tight rope">
            <a:extLst>
              <a:ext uri="{FF2B5EF4-FFF2-40B4-BE49-F238E27FC236}">
                <a16:creationId xmlns:a16="http://schemas.microsoft.com/office/drawing/2014/main" id="{49576939-AA26-2FF4-0384-AA9CEBEB13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 b="4994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40830" y="2180496"/>
            <a:ext cx="5269978" cy="37948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1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Business Risk Mitigation </a:t>
            </a: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is a systematic stepped approach: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Identify threats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Assess the danger of the threats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Assess the probability of risk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Identify solutions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Prioritise Risk Reduction measures based upon strategy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C5B4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C5B40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C5B4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947703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1. Identify threats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77005" y="2340864"/>
            <a:ext cx="7231157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This is a highly important step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assess the threat from several perspectives: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threats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e.g. weakness in skill-sets, over-reliance upon a few individuals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External threats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e.g. competitive rivals, loss of stakeholder support, natural disasters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 identification, you could use simple “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 charting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” to start with: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chart out what could be threatened, the nature of the threat, potential damage that those threats may inflict etc.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751384-2E1B-9B65-4940-92865BCC2FE6}"/>
              </a:ext>
            </a:extLst>
          </p:cNvPr>
          <p:cNvSpPr txBox="1"/>
          <p:nvPr/>
        </p:nvSpPr>
        <p:spPr>
          <a:xfrm>
            <a:off x="7945149" y="2796466"/>
            <a:ext cx="3507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Simple Risk Charting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BD27B00-E0B4-AB4D-E597-59513EE794A8}"/>
              </a:ext>
            </a:extLst>
          </p:cNvPr>
          <p:cNvGraphicFramePr>
            <a:graphicFrameLocks noGrp="1"/>
          </p:cNvGraphicFramePr>
          <p:nvPr/>
        </p:nvGraphicFramePr>
        <p:xfrm>
          <a:off x="7945149" y="3429000"/>
          <a:ext cx="3507046" cy="202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678">
                  <a:extLst>
                    <a:ext uri="{9D8B030D-6E8A-4147-A177-3AD203B41FA5}">
                      <a16:colId xmlns:a16="http://schemas.microsoft.com/office/drawing/2014/main" val="2493269992"/>
                    </a:ext>
                  </a:extLst>
                </a:gridCol>
                <a:gridCol w="1051377">
                  <a:extLst>
                    <a:ext uri="{9D8B030D-6E8A-4147-A177-3AD203B41FA5}">
                      <a16:colId xmlns:a16="http://schemas.microsoft.com/office/drawing/2014/main" val="3741561487"/>
                    </a:ext>
                  </a:extLst>
                </a:gridCol>
                <a:gridCol w="1050991">
                  <a:extLst>
                    <a:ext uri="{9D8B030D-6E8A-4147-A177-3AD203B41FA5}">
                      <a16:colId xmlns:a16="http://schemas.microsoft.com/office/drawing/2014/main" val="1814248676"/>
                    </a:ext>
                  </a:extLst>
                </a:gridCol>
              </a:tblGrid>
              <a:tr h="449320">
                <a:tc>
                  <a:txBody>
                    <a:bodyPr/>
                    <a:lstStyle/>
                    <a:p>
                      <a:r>
                        <a:rPr lang="en-GB"/>
                        <a:t>What could be threatened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Nature of Threat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Potential Damage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5392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47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28626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917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2661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1090264"/>
          </a:xfrm>
        </p:spPr>
        <p:txBody>
          <a:bodyPr/>
          <a:lstStyle/>
          <a:p>
            <a:r>
              <a:rPr lang="en-GB"/>
              <a:t>2. Assess the Danger of the threats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60825"/>
            <a:ext cx="109446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Try to estimate full effect of a potential threat, incl. most likely cost or damage if potential threat occurs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20DDBB1-A233-BFC3-F623-4D261FA28367}"/>
              </a:ext>
            </a:extLst>
          </p:cNvPr>
          <p:cNvSpPr txBox="1">
            <a:spLocks/>
          </p:cNvSpPr>
          <p:nvPr/>
        </p:nvSpPr>
        <p:spPr>
          <a:xfrm>
            <a:off x="575894" y="3002344"/>
            <a:ext cx="11029616" cy="10725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Demi" panose="020B0502020104020203"/>
                <a:ea typeface="+mj-ea"/>
                <a:cs typeface="+mj-cs"/>
              </a:rPr>
              <a:t>3. Assess the probability of risk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265993-E578-B553-517C-DB599D952262}"/>
              </a:ext>
            </a:extLst>
          </p:cNvPr>
          <p:cNvSpPr txBox="1"/>
          <p:nvPr/>
        </p:nvSpPr>
        <p:spPr>
          <a:xfrm>
            <a:off x="764959" y="3976060"/>
            <a:ext cx="109446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Assign probability of the chances of the perceived threats occurring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This helps with Prioritisation of Risk</a:t>
            </a:r>
          </a:p>
        </p:txBody>
      </p:sp>
    </p:spTree>
    <p:extLst>
      <p:ext uri="{BB962C8B-B14F-4D97-AF65-F5344CB8AC3E}">
        <p14:creationId xmlns:p14="http://schemas.microsoft.com/office/powerpoint/2010/main" val="39329534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01EF1-BC20-E84F-9322-F3FADA3BD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1739"/>
          </a:xfrm>
        </p:spPr>
        <p:txBody>
          <a:bodyPr/>
          <a:lstStyle/>
          <a:p>
            <a:r>
              <a:rPr lang="en-GB"/>
              <a:t>Risk probability &amp; impact matrix – an example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CAE061-CF4E-EF41-9312-54C2CCD82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Image by Giselle </a:t>
            </a:r>
            <a:r>
              <a:rPr kumimoji="0" lang="en-US" sz="900" b="0" i="0" u="none" strike="noStrike" kern="1200" cap="all" spc="0" normalizeH="0" baseline="0" noProof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carlswell</a:t>
            </a: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6B06C-E300-0824-9DBA-E0B3F4F63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396EF9-3F11-36A6-BDB4-8B14B8084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296" y="1571349"/>
            <a:ext cx="10761461" cy="482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612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760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4. Identify solutions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46534" y="1528162"/>
            <a:ext cx="6443663" cy="43306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Most solutions may be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categorised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as follows: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Avoiding the threat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by withdrawing from an activity or taking another strategic direction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Reducing the threat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by attempting to mitigate it with countermeasures or buying insurance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Sharing the threat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by partnering with another stakeholder or outsourcing the endeavor completely (to reduce the likelihood and impact of uncertainty)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Retention of the threat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proceeding with the activity despite the threat and integrating the potential risk into budgetary planning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	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F88A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F88A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F88A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A black umbrella over a piggybank">
            <a:extLst>
              <a:ext uri="{FF2B5EF4-FFF2-40B4-BE49-F238E27FC236}">
                <a16:creationId xmlns:a16="http://schemas.microsoft.com/office/drawing/2014/main" id="{28719133-602A-58FD-64C6-FBF7C039955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942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939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5. Prioritise solutions</a:t>
            </a:r>
            <a:endParaRPr lang="en-US" b="0" kern="1200" cap="all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view of a track and field lane in the dark">
            <a:extLst>
              <a:ext uri="{FF2B5EF4-FFF2-40B4-BE49-F238E27FC236}">
                <a16:creationId xmlns:a16="http://schemas.microsoft.com/office/drawing/2014/main" id="{C359C482-5B4B-B924-07D6-D727577ADB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916" r="-2" b="9914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6000" y="1929667"/>
            <a:ext cx="5514807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1" i="0" u="none" strike="noStrike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Involves integrating all of the prior steps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Includes the </a:t>
            </a:r>
            <a:r>
              <a:rPr kumimoji="0" lang="en-US" sz="2400" b="1" i="1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objective</a:t>
            </a: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analysis of threats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Entails </a:t>
            </a:r>
            <a:r>
              <a:rPr kumimoji="0" lang="en-US" sz="2400" b="1" i="1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objective</a:t>
            </a:r>
            <a:r>
              <a:rPr kumimoji="0" lang="en-US" sz="24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interpretation of the importance of the strategic endeavour to the organisation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81823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81823B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81823B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958377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2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5" name="Rectangle 3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6" name="Rectangle 3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9334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balanced scorecard – </a:t>
            </a:r>
            <a:b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managing risk by managing strategy performance</a:t>
            </a:r>
          </a:p>
        </p:txBody>
      </p:sp>
      <p:sp>
        <p:nvSpPr>
          <p:cNvPr id="47" name="Rectangle 35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9" name="Rectangle 39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0" name="Rectangle 41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4" name="Picture 13" descr="Rocks stacked on driftwood with the sea on background">
            <a:extLst>
              <a:ext uri="{FF2B5EF4-FFF2-40B4-BE49-F238E27FC236}">
                <a16:creationId xmlns:a16="http://schemas.microsoft.com/office/drawing/2014/main" id="{5F200706-E734-685A-5470-A21BDB00DF3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40830" y="1802167"/>
            <a:ext cx="5269977" cy="44240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a strategy performance management tool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Introduced by Robert Kaplan and David Norton (1992)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Incorporates various internal and external performance metrics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Enables alignment and appropriate governance, and supports risk management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top-down approach, starting with Vision &amp; Strategy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Aims to balance financial and non-financial goals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Identifies an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organisation’s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Key Performance Indicators (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KPIs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6DA7E5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6DA7E5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6DA7E5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29734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Balanced scorecard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11404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Robert S. Kaplan is an American accounting academic, and Emeritus Professor of Leadership Development at the Harvard Business School</a:t>
            </a:r>
          </a:p>
          <a:p>
            <a:r>
              <a:rPr lang="en-GB" sz="2000" dirty="0"/>
              <a:t>Watch this video and take notes:</a:t>
            </a:r>
          </a:p>
          <a:p>
            <a:pPr lvl="1"/>
            <a:r>
              <a:rPr lang="en-GB" sz="2000" dirty="0"/>
              <a:t>What are the key messages that you take away from this?</a:t>
            </a:r>
          </a:p>
          <a:p>
            <a:pPr lvl="1"/>
            <a:r>
              <a:rPr lang="en-GB" sz="2000" dirty="0"/>
              <a:t>We will discuss this together after the video.</a:t>
            </a:r>
          </a:p>
          <a:p>
            <a:r>
              <a:rPr lang="en-GB" sz="2000" dirty="0">
                <a:hlinkClick r:id="rId3"/>
              </a:rPr>
              <a:t>https://youtu.be/4xXwFwQmRIM?si=vndzzX6BwOCSQRpx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3:00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26931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D6ADE-06F6-4ABD-DBFC-B3AF1D8A9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650033"/>
            <a:ext cx="3259016" cy="8536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 balanced scorecard</a:t>
            </a: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82015-CDD6-01CC-B219-42B7161E4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281" y="1828800"/>
            <a:ext cx="3259015" cy="4379167"/>
          </a:xfrm>
        </p:spPr>
        <p:txBody>
          <a:bodyPr anchor="t">
            <a:noAutofit/>
          </a:bodyPr>
          <a:lstStyle/>
          <a:p>
            <a:pPr marL="133200" indent="0">
              <a:lnSpc>
                <a:spcPct val="90000"/>
              </a:lnSpc>
              <a:buNone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Consists of </a:t>
            </a:r>
            <a:r>
              <a:rPr kumimoji="0" lang="en-US" sz="2000" b="1" i="1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four perspectives </a:t>
            </a:r>
            <a:r>
              <a:rPr kumimoji="0" lang="en-US" sz="20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to assess an </a:t>
            </a:r>
            <a:r>
              <a:rPr kumimoji="0" lang="en-US" sz="200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organisation’s</a:t>
            </a:r>
            <a:r>
              <a:rPr kumimoji="0" lang="en-US" sz="20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health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:</a:t>
            </a:r>
          </a:p>
          <a:p>
            <a:pPr marL="320400" indent="0">
              <a:lnSpc>
                <a:spcPct val="90000"/>
              </a:lnSpc>
              <a:buNone/>
              <a:defRPr/>
            </a:pPr>
            <a:r>
              <a:rPr lang="en-US" sz="2000" b="1" dirty="0">
                <a:solidFill>
                  <a:srgbClr val="00B0F0"/>
                </a:solidFill>
              </a:rPr>
              <a:t>Customers –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do customers view us?</a:t>
            </a:r>
            <a:r>
              <a:rPr kumimoji="0" lang="en-US" sz="2000" b="0" i="0" u="none" strike="noStrike" cap="none" spc="0" normalizeH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</a:t>
            </a:r>
          </a:p>
          <a:p>
            <a:pPr marL="320400" indent="0">
              <a:lnSpc>
                <a:spcPct val="90000"/>
              </a:lnSpc>
              <a:buNone/>
              <a:defRPr/>
            </a:pPr>
            <a:r>
              <a:rPr lang="en-US" sz="2000" b="1" dirty="0">
                <a:solidFill>
                  <a:srgbClr val="00B0F0"/>
                </a:solidFill>
              </a:rPr>
              <a:t>Learning &amp; Growth / Innovation –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do we create value?</a:t>
            </a:r>
            <a:endParaRPr lang="en-US" sz="2000" dirty="0">
              <a:solidFill>
                <a:schemeClr val="tx2"/>
              </a:solidFill>
            </a:endParaRPr>
          </a:p>
          <a:p>
            <a:pPr marL="320400" indent="0">
              <a:lnSpc>
                <a:spcPct val="90000"/>
              </a:lnSpc>
              <a:buNone/>
              <a:defRPr/>
            </a:pPr>
            <a:r>
              <a:rPr lang="en-US" sz="2000" b="1" dirty="0">
                <a:solidFill>
                  <a:srgbClr val="00B0F0"/>
                </a:solidFill>
              </a:rPr>
              <a:t>Internal Business –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What core competencies and processes do we need? </a:t>
            </a:r>
            <a:endParaRPr kumimoji="0" lang="en-US" sz="2000" b="1" i="0" u="none" strike="noStrike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</a:endParaRPr>
          </a:p>
          <a:p>
            <a:pPr marL="320400" indent="0">
              <a:lnSpc>
                <a:spcPct val="90000"/>
              </a:lnSpc>
              <a:buNone/>
              <a:defRPr/>
            </a:pPr>
            <a:r>
              <a:rPr lang="en-US" sz="2000" b="1" dirty="0">
                <a:solidFill>
                  <a:srgbClr val="00B0F0"/>
                </a:solidFill>
              </a:rPr>
              <a:t>Financial –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do shareholders view us?</a:t>
            </a:r>
            <a:r>
              <a:rPr lang="en-US" sz="2000" dirty="0">
                <a:solidFill>
                  <a:schemeClr val="tx2"/>
                </a:solidFill>
              </a:rPr>
              <a:t> </a:t>
            </a:r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122" name="Picture 2" descr="Balanced Scorecard Summary">
            <a:extLst>
              <a:ext uri="{FF2B5EF4-FFF2-40B4-BE49-F238E27FC236}">
                <a16:creationId xmlns:a16="http://schemas.microsoft.com/office/drawing/2014/main" id="{C3F93CEB-3C28-465F-E2DF-304F0E944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7" r="-2" b="-2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0E9791-9D5B-4E8D-C735-A70E62ADD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C7C3C-BB7C-86AE-AFE9-DDDB46ED2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14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760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balanced scorecard – financial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46534" y="1528162"/>
            <a:ext cx="6443663" cy="43306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do shareholders view us?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the financial 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Assess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organisation’s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financial strength from the perspective of a shareholder, an owner of the company with a financial stake in the increase of the company's value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You do not need to have shareholders for this analysis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You can assess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from the perspective of a potential shareholder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Includes assessment of standard accounting metrics (e.g. cash flow, operating returns, return on equity, etc.)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8E765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8E765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8E765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Jars of coins">
            <a:extLst>
              <a:ext uri="{FF2B5EF4-FFF2-40B4-BE49-F238E27FC236}">
                <a16:creationId xmlns:a16="http://schemas.microsoft.com/office/drawing/2014/main" id="{DFCEB605-E079-A990-A183-B4AA6488D4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5392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7710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balanced scorecard - customers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do customers view us?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Determine how customers view products and services: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do customers perceive value of our products and services?</a:t>
            </a:r>
          </a:p>
          <a:p>
            <a:pPr marL="1200150" marR="0" lvl="2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much are they are willing to pay for those products and services?</a:t>
            </a:r>
          </a:p>
          <a:p>
            <a:pPr marL="1200150" marR="0" lvl="2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Quality? Delivery? Price? Etc.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AE844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AE844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AE844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Greengrocer at outdoor market stall with vegetables, selling green onions to woman">
            <a:extLst>
              <a:ext uri="{FF2B5EF4-FFF2-40B4-BE49-F238E27FC236}">
                <a16:creationId xmlns:a16="http://schemas.microsoft.com/office/drawing/2014/main" id="{1356AF93-711B-0447-405C-DA22989D7C0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862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balanced scorecard – internal business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core competencies do we need?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upon core competencies needed to achieve strategic 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business processes that enable employees to hone and develop the core competencies required</a:t>
            </a:r>
          </a:p>
          <a:p>
            <a:pPr marL="1200150" marR="0" lvl="2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a car manufacturer may distinguish itself with the core competencies of making fuel-efficient engines with futuristic designs. These core competencies may be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utilised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for strategic expansion initiatives (e.g. into motorcycle development).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Machine gears">
            <a:extLst>
              <a:ext uri="{FF2B5EF4-FFF2-40B4-BE49-F238E27FC236}">
                <a16:creationId xmlns:a16="http://schemas.microsoft.com/office/drawing/2014/main" id="{6052A9CB-1BF7-8C5D-9695-3AC2EC4591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257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balanced scorecard – learning &amp; growth / innovation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55600" y="1865916"/>
            <a:ext cx="6534597" cy="42899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do we create value?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organisation’s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processes and structures that create value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activities that enhance competitiveness, innovation 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learning and development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key metrics focusing on any one of the aforementioned areas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A technology company may develop a measure of the revenue generated from their most recent product launches, perhaps over the past two years, to understand the effects of innovation and constant improvement.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37AC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37AC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37AC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Five bulbs and one of them is glowing">
            <a:extLst>
              <a:ext uri="{FF2B5EF4-FFF2-40B4-BE49-F238E27FC236}">
                <a16:creationId xmlns:a16="http://schemas.microsoft.com/office/drawing/2014/main" id="{62BB3545-056B-8B43-58DA-5AF9ECC2262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115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This is the end of our</a:t>
            </a:r>
            <a:br>
              <a:rPr lang="en-GB"/>
            </a:br>
            <a:r>
              <a:rPr lang="en-GB"/>
              <a:t>session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2500</Words>
  <Application>Microsoft Office PowerPoint</Application>
  <PresentationFormat>Widescreen</PresentationFormat>
  <Paragraphs>360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Arial</vt:lpstr>
      <vt:lpstr>Calibri</vt:lpstr>
      <vt:lpstr>Franklin Gothic Book</vt:lpstr>
      <vt:lpstr>Franklin Gothic Demi</vt:lpstr>
      <vt:lpstr>Neue Haas Grotesk Text Pro</vt:lpstr>
      <vt:lpstr>Wingdings 2</vt:lpstr>
      <vt:lpstr>DividendVTI</vt:lpstr>
      <vt:lpstr>Leading digital &amp; strategic change BMSW7003</vt:lpstr>
      <vt:lpstr>Module timetable</vt:lpstr>
      <vt:lpstr>This week we will focus on…</vt:lpstr>
      <vt:lpstr>Key enablers for strategy implementation</vt:lpstr>
      <vt:lpstr>Organisational culture</vt:lpstr>
      <vt:lpstr>Organisational culture</vt:lpstr>
      <vt:lpstr>Organisational culture</vt:lpstr>
      <vt:lpstr>Imprinting of culture – by founder</vt:lpstr>
      <vt:lpstr>Founder imprinting example: apple</vt:lpstr>
      <vt:lpstr>Organisational change is correlated with interest in oganisational culture</vt:lpstr>
      <vt:lpstr>Organisational culture can be influenced by various factors</vt:lpstr>
      <vt:lpstr>The cultural web</vt:lpstr>
      <vt:lpstr>The cultural web</vt:lpstr>
      <vt:lpstr>Tasks for our next session</vt:lpstr>
      <vt:lpstr>Implementation of strategic planning</vt:lpstr>
      <vt:lpstr>The exploring Strategy framework &amp; Planning</vt:lpstr>
      <vt:lpstr>What % of strategies fail?</vt:lpstr>
      <vt:lpstr>Strategy implementation/execution</vt:lpstr>
      <vt:lpstr>Strategic plan implementation</vt:lpstr>
      <vt:lpstr>reasons why strategy execution fails</vt:lpstr>
      <vt:lpstr>Requirements for successful implementation</vt:lpstr>
      <vt:lpstr>GUIDELINES FOR SUCCESSFUL STRATEGY IMPLEMENTATION</vt:lpstr>
      <vt:lpstr>planning for strategic response</vt:lpstr>
      <vt:lpstr>Factors determining likelihood of a competitive move</vt:lpstr>
      <vt:lpstr>PowerPoint Presentation</vt:lpstr>
      <vt:lpstr>First mover advantage</vt:lpstr>
      <vt:lpstr>risk management</vt:lpstr>
      <vt:lpstr>business risk</vt:lpstr>
      <vt:lpstr>business risk mitigation</vt:lpstr>
      <vt:lpstr>1. Identify threats</vt:lpstr>
      <vt:lpstr>2. Assess the Danger of the threats</vt:lpstr>
      <vt:lpstr>Risk probability &amp; impact matrix – an example</vt:lpstr>
      <vt:lpstr>4. Identify solutions</vt:lpstr>
      <vt:lpstr>5. Prioritise solutions</vt:lpstr>
      <vt:lpstr>balanced scorecard –  managing risk by managing strategy performance</vt:lpstr>
      <vt:lpstr>Balanced scorecard</vt:lpstr>
      <vt:lpstr>The balanced scorecard</vt:lpstr>
      <vt:lpstr>balanced scorecard – financial</vt:lpstr>
      <vt:lpstr>balanced scorecard - customers</vt:lpstr>
      <vt:lpstr>balanced scorecard – internal business</vt:lpstr>
      <vt:lpstr>balanced scorecard – learning &amp; growth / innovation</vt:lpstr>
      <vt:lpstr>This is the end of our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303</cp:revision>
  <dcterms:created xsi:type="dcterms:W3CDTF">2021-11-30T09:35:50Z</dcterms:created>
  <dcterms:modified xsi:type="dcterms:W3CDTF">2025-03-07T14:03:20Z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