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82" r:id="rId5"/>
    <p:sldId id="264" r:id="rId6"/>
    <p:sldId id="297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8" r:id="rId22"/>
    <p:sldId id="299" r:id="rId23"/>
    <p:sldId id="301" r:id="rId24"/>
    <p:sldId id="302" r:id="rId25"/>
    <p:sldId id="303" r:id="rId26"/>
    <p:sldId id="304" r:id="rId27"/>
    <p:sldId id="30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https://extremepresentation.typepad.com/files/chart-chooser-2020.pdf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29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80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ECC1E7-1C9A-4366-9A4D-B7AF72A6C76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29/03/2022</a:t>
            </a:fld>
            <a:endParaRPr lang="en-GB" altLang="en-US"/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B1F83640-8D57-440F-9A09-877CEBC722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5AD0DDF-E2D3-4D43-B80B-4AD0B923D41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976CD0-A140-4C05-87BD-A761009118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6838" y="2636838"/>
            <a:ext cx="7237412" cy="1470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Data Analysis &amp; Visualisation ACCB4002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8C62CE2-BCE5-49FC-BA66-5A41E7763D4F}"/>
              </a:ext>
            </a:extLst>
          </p:cNvPr>
          <p:cNvSpPr/>
          <p:nvPr/>
        </p:nvSpPr>
        <p:spPr>
          <a:xfrm>
            <a:off x="3708400" y="2600325"/>
            <a:ext cx="35362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en-US" sz="2400" b="1" dirty="0">
                <a:latin typeface="+mn-lt"/>
              </a:rPr>
              <a:t>Week 10: Session 1 &amp; 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07176A-663E-46F5-A82E-49E634D61515}"/>
              </a:ext>
            </a:extLst>
          </p:cNvPr>
          <p:cNvSpPr/>
          <p:nvPr/>
        </p:nvSpPr>
        <p:spPr>
          <a:xfrm>
            <a:off x="4067944" y="3578733"/>
            <a:ext cx="47746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en-US" sz="2400" b="1" dirty="0">
                <a:latin typeface="+mn-lt"/>
              </a:rPr>
              <a:t>Data Visualisation using Python</a:t>
            </a:r>
            <a:endParaRPr lang="en-US" sz="2400" b="1" dirty="0"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F691E-A62C-49AB-BFC3-304F69FB7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06C86-D3E2-4024-B32E-6AA286DBB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 this session, student will learn about different types of data visualisations using Python programming language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dirty="0"/>
              <a:t>Types of visualisations</a:t>
            </a:r>
          </a:p>
          <a:p>
            <a:r>
              <a:rPr lang="en-GB" dirty="0"/>
              <a:t>Matplotlib Python</a:t>
            </a:r>
          </a:p>
          <a:p>
            <a:r>
              <a:rPr lang="en-GB" dirty="0"/>
              <a:t>Pandas library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29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B24BF-66DF-4BD3-A216-254F46834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27" y="188640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/>
              <a:t>Chart Chooser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928E13-CDE4-46DB-9B3F-1A4D4BB25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74" y="606698"/>
            <a:ext cx="7271692" cy="541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443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D16A-3D20-4E86-9A1D-ECB52AA36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6EDE9-8795-4913-B492-B8BCDE486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 Plot</a:t>
            </a:r>
          </a:p>
          <a:p>
            <a:r>
              <a:rPr lang="en-GB" dirty="0"/>
              <a:t>Line Chart</a:t>
            </a:r>
          </a:p>
          <a:p>
            <a:r>
              <a:rPr lang="en-GB" dirty="0"/>
              <a:t>Scatter Plot</a:t>
            </a:r>
          </a:p>
          <a:p>
            <a:r>
              <a:rPr lang="en-GB" dirty="0"/>
              <a:t>Histogram</a:t>
            </a:r>
          </a:p>
        </p:txBody>
      </p:sp>
    </p:spTree>
    <p:extLst>
      <p:ext uri="{BB962C8B-B14F-4D97-AF65-F5344CB8AC3E}">
        <p14:creationId xmlns:p14="http://schemas.microsoft.com/office/powerpoint/2010/main" val="724324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B8434-3C0F-40C9-AC19-86E7370C6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2681-55C8-456C-8926-5B9CCCE09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common data visualizations</a:t>
            </a:r>
          </a:p>
          <a:p>
            <a:r>
              <a:rPr lang="en-GB" dirty="0"/>
              <a:t>Used for comparing data across categories, highlight differences, show trends and outliers, and reveal historical highs and lows at a glance.</a:t>
            </a:r>
          </a:p>
          <a:p>
            <a:r>
              <a:rPr lang="en-GB" dirty="0"/>
              <a:t>Especially effective when you have data that can be split into multiple categories.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37E03C-9DFE-432F-AB92-6E3BEB133520}"/>
              </a:ext>
            </a:extLst>
          </p:cNvPr>
          <p:cNvSpPr txBox="1"/>
          <p:nvPr/>
        </p:nvSpPr>
        <p:spPr>
          <a:xfrm>
            <a:off x="7236296" y="5425023"/>
            <a:ext cx="2131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https://www.tableau.com/</a:t>
            </a:r>
          </a:p>
        </p:txBody>
      </p:sp>
    </p:spTree>
    <p:extLst>
      <p:ext uri="{BB962C8B-B14F-4D97-AF65-F5344CB8AC3E}">
        <p14:creationId xmlns:p14="http://schemas.microsoft.com/office/powerpoint/2010/main" val="174237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B50B-DE68-4ECC-8312-37A7038F0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Bar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D1C60-0E0A-4A95-91BF-C86C49DBA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Matplotlib Bar Plot">
            <a:extLst>
              <a:ext uri="{FF2B5EF4-FFF2-40B4-BE49-F238E27FC236}">
                <a16:creationId xmlns:a16="http://schemas.microsoft.com/office/drawing/2014/main" id="{AED6D52F-7005-47CF-94BD-B854779A2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41011"/>
            <a:ext cx="5715000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942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D831-00D5-4251-BBDF-82190F3FA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Plot – Matplotlib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FA97C-6C5F-4612-A0AC-12CD84154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Matplotlib</a:t>
            </a:r>
            <a:r>
              <a:rPr lang="en-GB" dirty="0"/>
              <a:t> is a comprehensive library for creating static, animated, and interactive visualizations in Python.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9417EA-3598-44CD-992E-FFFB122C37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9772" y="3536277"/>
            <a:ext cx="4104456" cy="260338"/>
          </a:xfrm>
          <a:prstGeom prst="rect">
            <a:avLst/>
          </a:prstGeom>
          <a:solidFill>
            <a:srgbClr val="EEEEE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-3174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88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import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matplotlib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6666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pyplot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88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as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plt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5919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D831-00D5-4251-BBDF-82190F3FA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Plot – Matplotlib Example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01F4BA-A897-43CF-96F2-95AB0A2BAF97}"/>
              </a:ext>
            </a:extLst>
          </p:cNvPr>
          <p:cNvSpPr txBox="1"/>
          <p:nvPr/>
        </p:nvSpPr>
        <p:spPr>
          <a:xfrm>
            <a:off x="971600" y="1351508"/>
            <a:ext cx="741682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matplotlib.pyplot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plt</a:t>
            </a:r>
            <a:endParaRPr lang="en-GB" sz="2400" b="0" dirty="0">
              <a:effectLst/>
              <a:latin typeface="Courier New" panose="02070309020205020404" pitchFamily="49" charset="0"/>
            </a:endParaRP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>
                <a:effectLst/>
                <a:latin typeface="Courier New" panose="02070309020205020404" pitchFamily="49" charset="0"/>
              </a:rPr>
              <a:t>X = [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</a:t>
            </a:r>
            <a:r>
              <a:rPr lang="en-GB" sz="2400" b="0" dirty="0" err="1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C','.Net','Python','Java','PHP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]</a:t>
            </a:r>
          </a:p>
          <a:p>
            <a:r>
              <a:rPr lang="en-GB" sz="2400" b="0" dirty="0">
                <a:effectLst/>
                <a:latin typeface="Courier New" panose="02070309020205020404" pitchFamily="49" charset="0"/>
              </a:rPr>
              <a:t>Y = [25,78,88,63,70]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plt.xlabel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'Programming Languages'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r>
              <a:rPr lang="en-GB" sz="2400" b="0" dirty="0" err="1">
                <a:effectLst/>
                <a:latin typeface="Courier New" panose="02070309020205020404" pitchFamily="49" charset="0"/>
              </a:rPr>
              <a:t>plt.ylabel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'No. of Students'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plt.bar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(X,Y)</a:t>
            </a:r>
          </a:p>
        </p:txBody>
      </p:sp>
    </p:spTree>
    <p:extLst>
      <p:ext uri="{BB962C8B-B14F-4D97-AF65-F5344CB8AC3E}">
        <p14:creationId xmlns:p14="http://schemas.microsoft.com/office/powerpoint/2010/main" val="2966487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Plot – Matplotlib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Plot this data using Matplotlib bar plot.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23638D-19BF-491E-9FDA-9D6356A4EA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316174"/>
              </p:ext>
            </p:extLst>
          </p:nvPr>
        </p:nvGraphicFramePr>
        <p:xfrm>
          <a:off x="2843808" y="2523904"/>
          <a:ext cx="3057872" cy="2069625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8">
                  <a:extLst>
                    <a:ext uri="{9D8B030D-6E8A-4147-A177-3AD203B41FA5}">
                      <a16:colId xmlns:a16="http://schemas.microsoft.com/office/drawing/2014/main" val="3049999230"/>
                    </a:ext>
                  </a:extLst>
                </a:gridCol>
                <a:gridCol w="1905744">
                  <a:extLst>
                    <a:ext uri="{9D8B030D-6E8A-4147-A177-3AD203B41FA5}">
                      <a16:colId xmlns:a16="http://schemas.microsoft.com/office/drawing/2014/main" val="3180496147"/>
                    </a:ext>
                  </a:extLst>
                </a:gridCol>
              </a:tblGrid>
              <a:tr h="49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u="none" strike="noStrike" dirty="0">
                          <a:effectLst/>
                        </a:rPr>
                        <a:t>Student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effectLst/>
                        </a:rPr>
                        <a:t>Math Score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95324740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Tom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56769360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Dan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38467329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Sue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17915477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Terri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04400856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Karen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700034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6027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data from CSV and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29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comma-separated values (CSV) file is a delimited text file that uses a comma to separate values. CSV is used for storing data.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F9AEAC-C4AB-4A93-A93A-2484E447C3EF}"/>
              </a:ext>
            </a:extLst>
          </p:cNvPr>
          <p:cNvSpPr txBox="1"/>
          <p:nvPr/>
        </p:nvSpPr>
        <p:spPr>
          <a:xfrm>
            <a:off x="23181" y="2711371"/>
            <a:ext cx="9805403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pandas </a:t>
            </a:r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dirty="0">
                <a:latin typeface="Courier New" panose="02070309020205020404" pitchFamily="49" charset="0"/>
              </a:rPr>
              <a:t>pd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  <a:p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matplotlib.pyplot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plt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  <a:p>
            <a:br>
              <a:rPr lang="en-GB" sz="2000" b="0" dirty="0">
                <a:effectLst/>
                <a:latin typeface="Courier New" panose="02070309020205020404" pitchFamily="49" charset="0"/>
              </a:rPr>
            </a:br>
            <a:r>
              <a:rPr lang="en-GB" sz="20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# reading CSV file</a:t>
            </a:r>
          </a:p>
          <a:p>
            <a:r>
              <a:rPr lang="en-GB" sz="2000" b="0" dirty="0">
                <a:effectLst/>
                <a:latin typeface="Courier New" panose="02070309020205020404" pitchFamily="49" charset="0"/>
              </a:rPr>
              <a:t>df =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pd.read_csv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000" b="0" dirty="0">
                <a:solidFill>
                  <a:srgbClr val="C00000"/>
                </a:solidFill>
                <a:effectLst/>
                <a:latin typeface="Courier New" panose="02070309020205020404" pitchFamily="49" charset="0"/>
              </a:rPr>
              <a:t>"/content/Data01.csv"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)</a:t>
            </a:r>
          </a:p>
          <a:p>
            <a:br>
              <a:rPr lang="en-GB" sz="2000" b="0" dirty="0">
                <a:effectLst/>
                <a:latin typeface="Courier New" panose="02070309020205020404" pitchFamily="49" charset="0"/>
              </a:rPr>
            </a:br>
            <a:r>
              <a:rPr lang="en-GB" sz="2000" b="0" dirty="0" err="1">
                <a:effectLst/>
                <a:latin typeface="Courier New" panose="02070309020205020404" pitchFamily="49" charset="0"/>
              </a:rPr>
              <a:t>df.plot.bar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(x=</a:t>
            </a:r>
            <a:r>
              <a:rPr lang="en-GB" sz="2000" b="0" dirty="0">
                <a:solidFill>
                  <a:srgbClr val="C00000"/>
                </a:solidFill>
                <a:effectLst/>
                <a:latin typeface="Courier New" panose="02070309020205020404" pitchFamily="49" charset="0"/>
              </a:rPr>
              <a:t>‘Programming Language’ 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,y</a:t>
            </a:r>
            <a:r>
              <a:rPr lang="en-GB" sz="2000" dirty="0">
                <a:latin typeface="Courier New" panose="02070309020205020404" pitchFamily="49" charset="0"/>
              </a:rPr>
              <a:t>=[</a:t>
            </a:r>
            <a:r>
              <a:rPr lang="en-GB" sz="2000" dirty="0">
                <a:solidFill>
                  <a:srgbClr val="C00000"/>
                </a:solidFill>
                <a:latin typeface="Courier New" panose="02070309020205020404" pitchFamily="49" charset="0"/>
              </a:rPr>
              <a:t>‘Total Students’</a:t>
            </a:r>
            <a:r>
              <a:rPr lang="en-GB" sz="2000" dirty="0">
                <a:latin typeface="Courier New" panose="02070309020205020404" pitchFamily="49" charset="0"/>
              </a:rPr>
              <a:t>])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3A7FF6DD-1FC6-47DD-8E58-3257E9C774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11760"/>
            <a:ext cx="1824608" cy="142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861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Plot – Pandas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Load data from CSV file using Pandas library and Plot bar chart.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72D6A2F-3D46-4640-863D-95316D30B8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298040"/>
              </p:ext>
            </p:extLst>
          </p:nvPr>
        </p:nvGraphicFramePr>
        <p:xfrm>
          <a:off x="539552" y="2991027"/>
          <a:ext cx="3168351" cy="15011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56117">
                  <a:extLst>
                    <a:ext uri="{9D8B030D-6E8A-4147-A177-3AD203B41FA5}">
                      <a16:colId xmlns:a16="http://schemas.microsoft.com/office/drawing/2014/main" val="3374930212"/>
                    </a:ext>
                  </a:extLst>
                </a:gridCol>
                <a:gridCol w="1056117">
                  <a:extLst>
                    <a:ext uri="{9D8B030D-6E8A-4147-A177-3AD203B41FA5}">
                      <a16:colId xmlns:a16="http://schemas.microsoft.com/office/drawing/2014/main" val="3623582274"/>
                    </a:ext>
                  </a:extLst>
                </a:gridCol>
                <a:gridCol w="1056117">
                  <a:extLst>
                    <a:ext uri="{9D8B030D-6E8A-4147-A177-3AD203B41FA5}">
                      <a16:colId xmlns:a16="http://schemas.microsoft.com/office/drawing/2014/main" val="245371239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Name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Math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Science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4690564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John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3571716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David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5660735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Janet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37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94225461"/>
                  </a:ext>
                </a:extLst>
              </a:tr>
            </a:tbl>
          </a:graphicData>
        </a:graphic>
      </p:graphicFrame>
      <p:pic>
        <p:nvPicPr>
          <p:cNvPr id="5126" name="Picture 6">
            <a:extLst>
              <a:ext uri="{FF2B5EF4-FFF2-40B4-BE49-F238E27FC236}">
                <a16:creationId xmlns:a16="http://schemas.microsoft.com/office/drawing/2014/main" id="{BC1D1ED7-7F04-407C-AC36-A71E93344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13206"/>
            <a:ext cx="3505200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710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B8434-3C0F-40C9-AC19-86E7370C6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2681-55C8-456C-8926-5B9CCCE09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line chart or line plot or line graph or curve chart is a type of chart which displays information as a series of data points called 'markers' connected by straight line segments.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37E03C-9DFE-432F-AB92-6E3BEB133520}"/>
              </a:ext>
            </a:extLst>
          </p:cNvPr>
          <p:cNvSpPr txBox="1"/>
          <p:nvPr/>
        </p:nvSpPr>
        <p:spPr>
          <a:xfrm>
            <a:off x="7092280" y="5422797"/>
            <a:ext cx="2131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https://www.wikipedia.com/</a:t>
            </a:r>
          </a:p>
        </p:txBody>
      </p:sp>
    </p:spTree>
    <p:extLst>
      <p:ext uri="{BB962C8B-B14F-4D97-AF65-F5344CB8AC3E}">
        <p14:creationId xmlns:p14="http://schemas.microsoft.com/office/powerpoint/2010/main" val="3253954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E8759-9302-4877-A7DC-40D87ED7A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Line Chart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5088DCEB-0151-4C11-9027-0C1CDB935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491" y="1519558"/>
            <a:ext cx="5857017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427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D831-00D5-4251-BBDF-82190F3FA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Plot – Matplotlib Example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01F4BA-A897-43CF-96F2-95AB0A2BAF97}"/>
              </a:ext>
            </a:extLst>
          </p:cNvPr>
          <p:cNvSpPr txBox="1"/>
          <p:nvPr/>
        </p:nvSpPr>
        <p:spPr>
          <a:xfrm>
            <a:off x="971600" y="1351508"/>
            <a:ext cx="741682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matplotlib.pyplot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plt</a:t>
            </a:r>
            <a:endParaRPr lang="en-GB" sz="2400" b="0" dirty="0">
              <a:effectLst/>
              <a:latin typeface="Courier New" panose="02070309020205020404" pitchFamily="49" charset="0"/>
            </a:endParaRP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>
                <a:effectLst/>
                <a:latin typeface="Courier New" panose="02070309020205020404" pitchFamily="49" charset="0"/>
              </a:rPr>
              <a:t>X = [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</a:t>
            </a:r>
            <a:r>
              <a:rPr lang="en-GB" sz="2400" b="0" dirty="0" err="1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C','.Net','Python','Java','PHP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]</a:t>
            </a:r>
          </a:p>
          <a:p>
            <a:r>
              <a:rPr lang="en-GB" sz="2400" b="0" dirty="0">
                <a:effectLst/>
                <a:latin typeface="Courier New" panose="02070309020205020404" pitchFamily="49" charset="0"/>
              </a:rPr>
              <a:t>Y = [25,78,88,63,70]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plt.xlabel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'Programming Languages'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r>
              <a:rPr lang="en-GB" sz="2400" b="0" dirty="0" err="1">
                <a:effectLst/>
                <a:latin typeface="Courier New" panose="02070309020205020404" pitchFamily="49" charset="0"/>
              </a:rPr>
              <a:t>plt.ylabel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'No. of Students'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</a:t>
            </a:r>
            <a:r>
              <a:rPr lang="en-GB" sz="2400" b="0" dirty="0" err="1">
                <a:solidFill>
                  <a:srgbClr val="FF0000"/>
                </a:solidFill>
                <a:effectLst/>
                <a:latin typeface="Courier New" panose="02070309020205020404" pitchFamily="49" charset="0"/>
              </a:rPr>
              <a:t>plot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(X,Y)</a:t>
            </a:r>
          </a:p>
        </p:txBody>
      </p:sp>
    </p:spTree>
    <p:extLst>
      <p:ext uri="{BB962C8B-B14F-4D97-AF65-F5344CB8AC3E}">
        <p14:creationId xmlns:p14="http://schemas.microsoft.com/office/powerpoint/2010/main" val="2865831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Plot – Matplotlib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Plot this data using Matplotlib plot.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23638D-19BF-491E-9FDA-9D6356A4EA3B}"/>
              </a:ext>
            </a:extLst>
          </p:cNvPr>
          <p:cNvGraphicFramePr>
            <a:graphicFrameLocks noGrp="1"/>
          </p:cNvGraphicFramePr>
          <p:nvPr/>
        </p:nvGraphicFramePr>
        <p:xfrm>
          <a:off x="2843808" y="2523904"/>
          <a:ext cx="3057872" cy="2069625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8">
                  <a:extLst>
                    <a:ext uri="{9D8B030D-6E8A-4147-A177-3AD203B41FA5}">
                      <a16:colId xmlns:a16="http://schemas.microsoft.com/office/drawing/2014/main" val="3049999230"/>
                    </a:ext>
                  </a:extLst>
                </a:gridCol>
                <a:gridCol w="1905744">
                  <a:extLst>
                    <a:ext uri="{9D8B030D-6E8A-4147-A177-3AD203B41FA5}">
                      <a16:colId xmlns:a16="http://schemas.microsoft.com/office/drawing/2014/main" val="3180496147"/>
                    </a:ext>
                  </a:extLst>
                </a:gridCol>
              </a:tblGrid>
              <a:tr h="49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u="none" strike="noStrike" dirty="0">
                          <a:effectLst/>
                        </a:rPr>
                        <a:t>Student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effectLst/>
                        </a:rPr>
                        <a:t>Math Score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95324740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Tom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56769360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Dan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38467329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Sue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17915477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Terri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04400856"/>
                  </a:ext>
                </a:extLst>
              </a:tr>
              <a:tr h="2747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Karen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700034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65802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data from CSV and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29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comma-separated values (CSV) file is a delimited text file that uses a comma to separate values. CSV is used for storing data.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F9AEAC-C4AB-4A93-A93A-2484E447C3EF}"/>
              </a:ext>
            </a:extLst>
          </p:cNvPr>
          <p:cNvSpPr txBox="1"/>
          <p:nvPr/>
        </p:nvSpPr>
        <p:spPr>
          <a:xfrm>
            <a:off x="23181" y="2711371"/>
            <a:ext cx="937335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pandas </a:t>
            </a:r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dirty="0">
                <a:latin typeface="Courier New" panose="02070309020205020404" pitchFamily="49" charset="0"/>
              </a:rPr>
              <a:t>pd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  <a:p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matplotlib.pyplot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>
                <a:solidFill>
                  <a:schemeClr val="accent1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plt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  <a:p>
            <a:br>
              <a:rPr lang="en-GB" sz="2000" b="0" dirty="0">
                <a:effectLst/>
                <a:latin typeface="Courier New" panose="02070309020205020404" pitchFamily="49" charset="0"/>
              </a:rPr>
            </a:br>
            <a:r>
              <a:rPr lang="en-GB" sz="20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# reading CSV file</a:t>
            </a:r>
          </a:p>
          <a:p>
            <a:r>
              <a:rPr lang="en-GB" sz="2000" b="0" dirty="0">
                <a:effectLst/>
                <a:latin typeface="Courier New" panose="02070309020205020404" pitchFamily="49" charset="0"/>
              </a:rPr>
              <a:t>df = 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pd.read_csv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000" b="0" dirty="0">
                <a:solidFill>
                  <a:srgbClr val="C00000"/>
                </a:solidFill>
                <a:effectLst/>
                <a:latin typeface="Courier New" panose="02070309020205020404" pitchFamily="49" charset="0"/>
              </a:rPr>
              <a:t>"/content/Data01.csv"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)</a:t>
            </a:r>
          </a:p>
          <a:p>
            <a:br>
              <a:rPr lang="en-GB" sz="2000" b="0" dirty="0">
                <a:effectLst/>
                <a:latin typeface="Courier New" panose="02070309020205020404" pitchFamily="49" charset="0"/>
              </a:rPr>
            </a:br>
            <a:r>
              <a:rPr lang="en-GB" sz="2000" b="0" dirty="0" err="1">
                <a:effectLst/>
                <a:latin typeface="Courier New" panose="02070309020205020404" pitchFamily="49" charset="0"/>
              </a:rPr>
              <a:t>df.plot.</a:t>
            </a:r>
            <a:r>
              <a:rPr lang="en-GB" sz="2000" b="0" dirty="0" err="1">
                <a:solidFill>
                  <a:srgbClr val="7030A0"/>
                </a:solidFill>
                <a:effectLst/>
                <a:latin typeface="Courier New" panose="02070309020205020404" pitchFamily="49" charset="0"/>
              </a:rPr>
              <a:t>line</a:t>
            </a:r>
            <a:r>
              <a:rPr lang="en-GB" sz="2000" b="0" dirty="0">
                <a:effectLst/>
                <a:latin typeface="Courier New" panose="02070309020205020404" pitchFamily="49" charset="0"/>
              </a:rPr>
              <a:t>(x=</a:t>
            </a:r>
            <a:r>
              <a:rPr lang="en-GB" sz="2000" b="0" dirty="0">
                <a:solidFill>
                  <a:srgbClr val="C00000"/>
                </a:solidFill>
                <a:effectLst/>
                <a:latin typeface="Courier New" panose="02070309020205020404" pitchFamily="49" charset="0"/>
              </a:rPr>
              <a:t>‘Programming </a:t>
            </a:r>
            <a:r>
              <a:rPr lang="en-GB" sz="2000" b="0" dirty="0" err="1">
                <a:solidFill>
                  <a:srgbClr val="C00000"/>
                </a:solidFill>
                <a:effectLst/>
                <a:latin typeface="Courier New" panose="02070309020205020404" pitchFamily="49" charset="0"/>
              </a:rPr>
              <a:t>Language’</a:t>
            </a:r>
            <a:r>
              <a:rPr lang="en-GB" sz="2000" b="0" dirty="0" err="1">
                <a:effectLst/>
                <a:latin typeface="Courier New" panose="02070309020205020404" pitchFamily="49" charset="0"/>
              </a:rPr>
              <a:t>,y</a:t>
            </a:r>
            <a:r>
              <a:rPr lang="en-GB" sz="2000" dirty="0">
                <a:latin typeface="Courier New" panose="02070309020205020404" pitchFamily="49" charset="0"/>
              </a:rPr>
              <a:t>=[</a:t>
            </a:r>
            <a:r>
              <a:rPr lang="en-GB" sz="2000" dirty="0">
                <a:solidFill>
                  <a:srgbClr val="C00000"/>
                </a:solidFill>
                <a:latin typeface="Courier New" panose="02070309020205020404" pitchFamily="49" charset="0"/>
              </a:rPr>
              <a:t>‘Total Students’</a:t>
            </a:r>
            <a:r>
              <a:rPr lang="en-GB" sz="2000" dirty="0">
                <a:latin typeface="Courier New" panose="02070309020205020404" pitchFamily="49" charset="0"/>
              </a:rPr>
              <a:t>])</a:t>
            </a:r>
            <a:endParaRPr lang="en-GB" sz="2000" b="0" dirty="0">
              <a:effectLst/>
              <a:latin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5285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098EE-7428-42AC-B81D-16318472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Plot – Pandas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1C92F-66D6-40B7-9CAB-93E5D15D9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Load data from CSV file using Pandas library and Plot bar chart.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72D6A2F-3D46-4640-863D-95316D30B8B7}"/>
              </a:ext>
            </a:extLst>
          </p:cNvPr>
          <p:cNvGraphicFramePr>
            <a:graphicFrameLocks noGrp="1"/>
          </p:cNvGraphicFramePr>
          <p:nvPr/>
        </p:nvGraphicFramePr>
        <p:xfrm>
          <a:off x="539552" y="2991027"/>
          <a:ext cx="3168351" cy="15011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56117">
                  <a:extLst>
                    <a:ext uri="{9D8B030D-6E8A-4147-A177-3AD203B41FA5}">
                      <a16:colId xmlns:a16="http://schemas.microsoft.com/office/drawing/2014/main" val="3374930212"/>
                    </a:ext>
                  </a:extLst>
                </a:gridCol>
                <a:gridCol w="1056117">
                  <a:extLst>
                    <a:ext uri="{9D8B030D-6E8A-4147-A177-3AD203B41FA5}">
                      <a16:colId xmlns:a16="http://schemas.microsoft.com/office/drawing/2014/main" val="3623582274"/>
                    </a:ext>
                  </a:extLst>
                </a:gridCol>
                <a:gridCol w="1056117">
                  <a:extLst>
                    <a:ext uri="{9D8B030D-6E8A-4147-A177-3AD203B41FA5}">
                      <a16:colId xmlns:a16="http://schemas.microsoft.com/office/drawing/2014/main" val="245371239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Name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Math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Science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4690564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John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3571716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David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5660735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u="none" strike="noStrike">
                          <a:solidFill>
                            <a:srgbClr val="000000"/>
                          </a:solidFill>
                          <a:effectLst/>
                        </a:rPr>
                        <a:t>Janet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37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94225461"/>
                  </a:ext>
                </a:extLst>
              </a:tr>
            </a:tbl>
          </a:graphicData>
        </a:graphic>
      </p:graphicFrame>
      <p:pic>
        <p:nvPicPr>
          <p:cNvPr id="8194" name="Picture 2">
            <a:extLst>
              <a:ext uri="{FF2B5EF4-FFF2-40B4-BE49-F238E27FC236}">
                <a16:creationId xmlns:a16="http://schemas.microsoft.com/office/drawing/2014/main" id="{22DF976C-F86E-468A-AC86-DBC7A618C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3600450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586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B8434-3C0F-40C9-AC19-86E7370C6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Scatter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2681-55C8-456C-8926-5B9CCCE09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 scatter plot is a type of plot or mathematical diagram using Cartesian coordinates to display values for typically two variables for a set of data.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37E03C-9DFE-432F-AB92-6E3BEB133520}"/>
              </a:ext>
            </a:extLst>
          </p:cNvPr>
          <p:cNvSpPr txBox="1"/>
          <p:nvPr/>
        </p:nvSpPr>
        <p:spPr>
          <a:xfrm>
            <a:off x="7236296" y="5425023"/>
            <a:ext cx="2131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https://www.tableau.com/</a:t>
            </a: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70C3B394-16FA-4D07-872E-96ACF562D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045" y="2894208"/>
            <a:ext cx="3638550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4772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D831-00D5-4251-BBDF-82190F3FA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Plot – Matplotlib Example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01F4BA-A897-43CF-96F2-95AB0A2BAF97}"/>
              </a:ext>
            </a:extLst>
          </p:cNvPr>
          <p:cNvSpPr txBox="1"/>
          <p:nvPr/>
        </p:nvSpPr>
        <p:spPr>
          <a:xfrm>
            <a:off x="971600" y="1351508"/>
            <a:ext cx="741682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import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matplotlib.pyplot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>
                <a:solidFill>
                  <a:srgbClr val="00B0F0"/>
                </a:solidFill>
                <a:effectLst/>
                <a:latin typeface="Courier New" panose="02070309020205020404" pitchFamily="49" charset="0"/>
              </a:rPr>
              <a:t>as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 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plt</a:t>
            </a:r>
            <a:endParaRPr lang="en-GB" sz="2400" b="0" dirty="0">
              <a:effectLst/>
              <a:latin typeface="Courier New" panose="02070309020205020404" pitchFamily="49" charset="0"/>
            </a:endParaRP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>
                <a:effectLst/>
                <a:latin typeface="Courier New" panose="02070309020205020404" pitchFamily="49" charset="0"/>
              </a:rPr>
              <a:t>Math = [31,46,57,49,61]</a:t>
            </a:r>
          </a:p>
          <a:p>
            <a:r>
              <a:rPr lang="en-GB" sz="2400" b="0" dirty="0">
                <a:effectLst/>
                <a:latin typeface="Courier New" panose="02070309020205020404" pitchFamily="49" charset="0"/>
              </a:rPr>
              <a:t>Science = [25,78,88,63,70]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plt.xlabel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‘Math Score'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r>
              <a:rPr lang="en-GB" sz="2400" b="0" dirty="0" err="1">
                <a:effectLst/>
                <a:latin typeface="Courier New" panose="02070309020205020404" pitchFamily="49" charset="0"/>
              </a:rPr>
              <a:t>plt.ylabel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b="0" dirty="0">
                <a:solidFill>
                  <a:srgbClr val="92D050"/>
                </a:solidFill>
                <a:effectLst/>
                <a:latin typeface="Courier New" panose="02070309020205020404" pitchFamily="49" charset="0"/>
              </a:rPr>
              <a:t>‘Science Score'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  <a:p>
            <a:br>
              <a:rPr lang="en-GB" sz="2400" b="0" dirty="0">
                <a:effectLst/>
                <a:latin typeface="Courier New" panose="02070309020205020404" pitchFamily="49" charset="0"/>
              </a:rPr>
            </a:br>
            <a:r>
              <a:rPr lang="en-GB" sz="2400" b="0" dirty="0" err="1">
                <a:effectLst/>
                <a:latin typeface="Courier New" panose="02070309020205020404" pitchFamily="49" charset="0"/>
              </a:rPr>
              <a:t>plt.</a:t>
            </a:r>
            <a:r>
              <a:rPr lang="en-GB" sz="2400" b="0" dirty="0" err="1">
                <a:solidFill>
                  <a:srgbClr val="FF0000"/>
                </a:solidFill>
                <a:effectLst/>
                <a:latin typeface="Courier New" panose="02070309020205020404" pitchFamily="49" charset="0"/>
              </a:rPr>
              <a:t>plot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(</a:t>
            </a:r>
            <a:r>
              <a:rPr lang="en-GB" sz="2400" dirty="0" err="1">
                <a:latin typeface="Courier New" panose="02070309020205020404" pitchFamily="49" charset="0"/>
              </a:rPr>
              <a:t>Math</a:t>
            </a:r>
            <a:r>
              <a:rPr lang="en-GB" sz="2400" b="0" dirty="0" err="1">
                <a:effectLst/>
                <a:latin typeface="Courier New" panose="02070309020205020404" pitchFamily="49" charset="0"/>
              </a:rPr>
              <a:t>,</a:t>
            </a:r>
            <a:r>
              <a:rPr lang="en-GB" sz="2400" dirty="0" err="1">
                <a:latin typeface="Courier New" panose="02070309020205020404" pitchFamily="49" charset="0"/>
              </a:rPr>
              <a:t>Science,</a:t>
            </a:r>
            <a:r>
              <a:rPr lang="en-GB" sz="2400" dirty="0" err="1">
                <a:solidFill>
                  <a:srgbClr val="92D050"/>
                </a:solidFill>
                <a:latin typeface="Courier New" panose="02070309020205020404" pitchFamily="49" charset="0"/>
              </a:rPr>
              <a:t>’o</a:t>
            </a:r>
            <a:r>
              <a:rPr lang="en-GB" sz="2400" dirty="0">
                <a:solidFill>
                  <a:srgbClr val="92D050"/>
                </a:solidFill>
                <a:latin typeface="Courier New" panose="02070309020205020404" pitchFamily="49" charset="0"/>
              </a:rPr>
              <a:t>’</a:t>
            </a:r>
            <a:r>
              <a:rPr lang="en-GB" sz="2400" b="0" dirty="0">
                <a:effectLst/>
                <a:latin typeface="Courier New" panose="02070309020205020404" pitchFamily="49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04294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9540C-1C72-4430-A440-1C2A33DDE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7665441-0585-43BD-B0B3-F915730E14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712072"/>
            <a:ext cx="6880089" cy="369331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import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numpy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 as np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import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pandas as pd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import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matplotlib.pyplot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 as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plt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 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data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=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pd.read_csv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"Iris.csv"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 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 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1493"/>
                </a:solidFill>
                <a:effectLst/>
                <a:latin typeface="Consolas" panose="020B0609020204030204" pitchFamily="49" charset="0"/>
              </a:rPr>
              <a:t>print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data.head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9900"/>
                </a:solidFill>
                <a:effectLst/>
                <a:latin typeface="Consolas" panose="020B0609020204030204" pitchFamily="49" charset="0"/>
              </a:rPr>
              <a:t>10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))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964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3AC1A-B957-4AE7-9DFB-80DA35EAE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E0C74FB-8169-432A-A6C6-FBC5C9F4F3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296843"/>
            <a:ext cx="7986161" cy="252376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import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pandas as pd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import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matplotlib.pyplot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 as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plt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iris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99"/>
                </a:solidFill>
                <a:effectLst/>
                <a:latin typeface="Consolas" panose="020B0609020204030204" pitchFamily="49" charset="0"/>
              </a:rPr>
              <a:t>=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pd.read_csv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"Iris.csv"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Consolas" panose="020B0609020204030204" pitchFamily="49" charset="0"/>
              </a:rPr>
              <a:t> 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plt.plot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iris.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FF1493"/>
                </a:solidFill>
                <a:effectLst/>
                <a:latin typeface="Consolas" panose="020B0609020204030204" pitchFamily="49" charset="0"/>
              </a:rPr>
              <a:t>Id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, iris[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"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SepalLengthCm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],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nsolas" panose="020B0609020204030204" pitchFamily="49" charset="0"/>
              </a:rPr>
              <a:t>"r--"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plt.show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78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80B71-0272-4635-BB09-40D2E2718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1DDB3F9-9221-42CB-A60A-5242922225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506202"/>
              </p:ext>
            </p:extLst>
          </p:nvPr>
        </p:nvGraphicFramePr>
        <p:xfrm>
          <a:off x="395536" y="2204864"/>
          <a:ext cx="8229600" cy="2210610"/>
        </p:xfrm>
        <a:graphic>
          <a:graphicData uri="http://schemas.openxmlformats.org/drawingml/2006/table">
            <a:tbl>
              <a:tblPr/>
              <a:tblGrid>
                <a:gridCol w="8229600">
                  <a:extLst>
                    <a:ext uri="{9D8B030D-6E8A-4147-A177-3AD203B41FA5}">
                      <a16:colId xmlns:a16="http://schemas.microsoft.com/office/drawing/2014/main" val="3680969156"/>
                    </a:ext>
                  </a:extLst>
                </a:gridCol>
              </a:tblGrid>
              <a:tr h="100243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3200" b="0" i="0" dirty="0" err="1">
                          <a:effectLst/>
                          <a:latin typeface="Consolas" panose="020B0609020204030204" pitchFamily="49" charset="0"/>
                        </a:rPr>
                        <a:t>iris.plot</a:t>
                      </a:r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(kind ="scatter",</a:t>
                      </a:r>
                    </a:p>
                    <a:p>
                      <a:pPr algn="l" rtl="0" fontAlgn="base"/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          x ='</a:t>
                      </a:r>
                      <a:r>
                        <a:rPr lang="en-GB" sz="3200" b="0" i="0" dirty="0" err="1">
                          <a:effectLst/>
                          <a:latin typeface="Consolas" panose="020B0609020204030204" pitchFamily="49" charset="0"/>
                        </a:rPr>
                        <a:t>SepalLengthCm</a:t>
                      </a:r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',</a:t>
                      </a:r>
                    </a:p>
                    <a:p>
                      <a:pPr algn="l" rtl="0" fontAlgn="base"/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          y ='</a:t>
                      </a:r>
                      <a:r>
                        <a:rPr lang="en-GB" sz="3200" b="0" i="0" dirty="0" err="1">
                          <a:effectLst/>
                          <a:latin typeface="Consolas" panose="020B0609020204030204" pitchFamily="49" charset="0"/>
                        </a:rPr>
                        <a:t>PetalLengthCm</a:t>
                      </a:r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')</a:t>
                      </a:r>
                    </a:p>
                    <a:p>
                      <a:pPr algn="l" rtl="0" fontAlgn="base"/>
                      <a:r>
                        <a:rPr lang="en-GB" sz="3200" b="0" i="0" dirty="0" err="1">
                          <a:effectLst/>
                          <a:latin typeface="Consolas" panose="020B0609020204030204" pitchFamily="49" charset="0"/>
                        </a:rPr>
                        <a:t>plt.grid</a:t>
                      </a:r>
                      <a:r>
                        <a:rPr lang="en-GB" sz="3200" b="0" i="0" dirty="0">
                          <a:effectLst/>
                          <a:latin typeface="Consolas" panose="020B0609020204030204" pitchFamily="49" charset="0"/>
                        </a:rPr>
                        <a:t>()</a:t>
                      </a:r>
                    </a:p>
                  </a:txBody>
                  <a:tcPr marL="92818" marR="92818" marT="129945" marB="129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7215456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CF0D2007-63B8-4FEF-B111-AB58C0BC7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7381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C7BDC-4D78-4EA4-A24D-A1B225550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1D649EC-0A92-4CE3-BDF8-3B9B36D4DE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936961"/>
              </p:ext>
            </p:extLst>
          </p:nvPr>
        </p:nvGraphicFramePr>
        <p:xfrm>
          <a:off x="395536" y="1340768"/>
          <a:ext cx="8229600" cy="4405170"/>
        </p:xfrm>
        <a:graphic>
          <a:graphicData uri="http://schemas.openxmlformats.org/drawingml/2006/table">
            <a:tbl>
              <a:tblPr/>
              <a:tblGrid>
                <a:gridCol w="8229600">
                  <a:extLst>
                    <a:ext uri="{9D8B030D-6E8A-4147-A177-3AD203B41FA5}">
                      <a16:colId xmlns:a16="http://schemas.microsoft.com/office/drawing/2014/main" val="2628993623"/>
                    </a:ext>
                  </a:extLst>
                </a:gridCol>
              </a:tblGrid>
              <a:tr h="341569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import seaborn as 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sns</a:t>
                      </a:r>
                      <a:endParaRPr lang="en-GB" sz="1600" b="0" i="0" dirty="0">
                        <a:effectLst/>
                        <a:latin typeface="Consolas" panose="020B0609020204030204" pitchFamily="49" charset="0"/>
                      </a:endParaRP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iris = 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sns.load_dataset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('iris')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style used as a theme of graph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for example if we want black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graph with grid then write "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darkgrid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"</a:t>
                      </a:r>
                    </a:p>
                    <a:p>
                      <a:pPr algn="l" rtl="0" fontAlgn="base"/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sns.set_style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("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whitegrid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")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sepal_length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, 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petal_length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 are iris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feature data height used to define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Height of graph whereas hue store the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# class of iris dataset.</a:t>
                      </a:r>
                    </a:p>
                    <a:p>
                      <a:pPr algn="l" rtl="0" fontAlgn="base"/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sns.FacetGrid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(iris, hue ="species",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             height = 6).map(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plt.scatter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,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                             '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sepal_length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',</a:t>
                      </a:r>
                    </a:p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                              '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petal_length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').</a:t>
                      </a:r>
                      <a:r>
                        <a:rPr lang="en-GB" sz="1600" b="0" i="0" dirty="0" err="1">
                          <a:effectLst/>
                          <a:latin typeface="Consolas" panose="020B0609020204030204" pitchFamily="49" charset="0"/>
                        </a:rPr>
                        <a:t>add_legend</a:t>
                      </a:r>
                      <a:r>
                        <a:rPr lang="en-GB" sz="1600" b="0" i="0" dirty="0">
                          <a:effectLst/>
                          <a:latin typeface="Consolas" panose="020B0609020204030204" pitchFamily="49" charset="0"/>
                        </a:rPr>
                        <a:t>()</a:t>
                      </a:r>
                    </a:p>
                  </a:txBody>
                  <a:tcPr marL="92818" marR="92818" marT="129945" marB="129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066500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DDD762B-DE40-47C0-8547-3A9CD7D5F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615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72EE3-816E-4D45-9A80-7B8A30496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DF7D3-4623-418A-B59D-987117E1B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https://www.data-to-viz.com/</a:t>
            </a:r>
          </a:p>
        </p:txBody>
      </p:sp>
    </p:spTree>
    <p:extLst>
      <p:ext uri="{BB962C8B-B14F-4D97-AF65-F5344CB8AC3E}">
        <p14:creationId xmlns:p14="http://schemas.microsoft.com/office/powerpoint/2010/main" val="7060533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www.w3.org/XML/1998/namespace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344</TotalTime>
  <Words>907</Words>
  <Application>Microsoft Office PowerPoint</Application>
  <PresentationFormat>On-screen Show (4:3)</PresentationFormat>
  <Paragraphs>165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Myriad Pro</vt:lpstr>
      <vt:lpstr>Arial</vt:lpstr>
      <vt:lpstr>Calibri</vt:lpstr>
      <vt:lpstr>Consolas</vt:lpstr>
      <vt:lpstr>Courier New</vt:lpstr>
      <vt:lpstr>20140311PresentationUWTSDTemplate</vt:lpstr>
      <vt:lpstr>Data Analysis &amp; Visualisation ACCB4002        </vt:lpstr>
      <vt:lpstr>Objectives</vt:lpstr>
      <vt:lpstr>Chart Chooser</vt:lpstr>
      <vt:lpstr>Types of Charts</vt:lpstr>
      <vt:lpstr>Bar Plot</vt:lpstr>
      <vt:lpstr>Example of Bar Plot</vt:lpstr>
      <vt:lpstr>Bar Plot – Matplotlib Python</vt:lpstr>
      <vt:lpstr>Bar Plot – Matplotlib Example</vt:lpstr>
      <vt:lpstr>Bar Plot – Matplotlib Exercise</vt:lpstr>
      <vt:lpstr>Read data from CSV and Plot</vt:lpstr>
      <vt:lpstr>Bar Plot – Pandas Exercise</vt:lpstr>
      <vt:lpstr>Line Chart</vt:lpstr>
      <vt:lpstr>Example of Line Chart</vt:lpstr>
      <vt:lpstr>Line Plot – Matplotlib Example</vt:lpstr>
      <vt:lpstr>Line Plot – Matplotlib Exercise</vt:lpstr>
      <vt:lpstr>Read data from CSV and Plot</vt:lpstr>
      <vt:lpstr>Line Plot – Pandas Exercise</vt:lpstr>
      <vt:lpstr>Scatter Plot</vt:lpstr>
      <vt:lpstr>Line Plot – Matplotlib Example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Muhammad Azeem Abbas</cp:lastModifiedBy>
  <cp:revision>310</cp:revision>
  <dcterms:created xsi:type="dcterms:W3CDTF">2015-04-14T15:21:28Z</dcterms:created>
  <dcterms:modified xsi:type="dcterms:W3CDTF">2022-03-29T13:12:17Z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