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8" r:id="rId4"/>
    <p:sldId id="279" r:id="rId5"/>
    <p:sldId id="280" r:id="rId6"/>
    <p:sldId id="281" r:id="rId7"/>
    <p:sldId id="286" r:id="rId8"/>
    <p:sldId id="282" r:id="rId9"/>
    <p:sldId id="283" r:id="rId10"/>
    <p:sldId id="287" r:id="rId11"/>
    <p:sldId id="284" r:id="rId12"/>
    <p:sldId id="261" r:id="rId13"/>
    <p:sldId id="262" r:id="rId14"/>
    <p:sldId id="263" r:id="rId15"/>
    <p:sldId id="264" r:id="rId16"/>
    <p:sldId id="265" r:id="rId17"/>
    <p:sldId id="266" r:id="rId18"/>
    <p:sldId id="267" r:id="rId19"/>
    <p:sldId id="268" r:id="rId20"/>
    <p:sldId id="270" r:id="rId21"/>
    <p:sldId id="271" r:id="rId22"/>
    <p:sldId id="272" r:id="rId23"/>
    <p:sldId id="274" r:id="rId24"/>
    <p:sldId id="275" r:id="rId25"/>
    <p:sldId id="276" r:id="rId26"/>
    <p:sldId id="277" r:id="rId27"/>
    <p:sldId id="285" r:id="rId28"/>
    <p:sldId id="260" r:id="rId29"/>
    <p:sldId id="288" r:id="rId30"/>
    <p:sldId id="25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3387A-028D-8F5A-463D-4B003E6D7201}" v="802" dt="2024-04-18T11:01:32.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7" d="100"/>
          <a:sy n="77" d="100"/>
        </p:scale>
        <p:origin x="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19/06/2024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wallstreetmojo.com/interest-rate/" TargetMode="External"/><Relationship Id="rId2" Type="http://schemas.openxmlformats.org/officeDocument/2006/relationships/hyperlink" Target="https://www.wallstreetmojo.com/demand/" TargetMode="External"/><Relationship Id="rId1" Type="http://schemas.openxmlformats.org/officeDocument/2006/relationships/slideLayout" Target="../slideLayouts/slideLayout2.xml"/><Relationship Id="rId4" Type="http://schemas.openxmlformats.org/officeDocument/2006/relationships/hyperlink" Target="https://www.wallstreetmojo.com/inflation/"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www.wallstreetmojo.com/foreign-exchange-reserv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wallstreetmojo.com/money-supply/"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conomy-finance.ec.europa.eu/euro/enlargement-euro-area/adoption-fixed-euro-conversion-rate/erm-ii-eus-exchange-rate-mechanism_en#:~:text=their%20own%20currencies.-,The%20Exchange%20Rate%20Mechanism%20%28ERM%20II%29%20was%20set%20up%20on,participation%20in%20the%20euro%20area" TargetMode="External"/><Relationship Id="rId2" Type="http://schemas.openxmlformats.org/officeDocument/2006/relationships/hyperlink" Target="https://www.wallstreetmojo.com/fixed-exchange-rate/" TargetMode="External"/><Relationship Id="rId1" Type="http://schemas.openxmlformats.org/officeDocument/2006/relationships/slideLayout" Target="../slideLayouts/slideLayout2.xml"/><Relationship Id="rId5" Type="http://schemas.openxmlformats.org/officeDocument/2006/relationships/hyperlink" Target="https://www.elibrary.imf.org/view/journals/024/1977/003/article-A004-en.xml" TargetMode="External"/><Relationship Id="rId4" Type="http://schemas.openxmlformats.org/officeDocument/2006/relationships/hyperlink" Target="https://www.wallstreetmojo.com/eurozon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wallstreetmojo.com/export/" TargetMode="External"/><Relationship Id="rId2" Type="http://schemas.openxmlformats.org/officeDocument/2006/relationships/hyperlink" Target="https://www.wallstreetmojo.com/price-stability/" TargetMode="External"/><Relationship Id="rId1" Type="http://schemas.openxmlformats.org/officeDocument/2006/relationships/slideLayout" Target="../slideLayouts/slideLayout2.xml"/><Relationship Id="rId6" Type="http://schemas.openxmlformats.org/officeDocument/2006/relationships/hyperlink" Target="https://www.wallstreetmojo.com/import/" TargetMode="External"/><Relationship Id="rId5" Type="http://schemas.openxmlformats.org/officeDocument/2006/relationships/hyperlink" Target="https://www.wallstreetmojo.com/market-volatility/" TargetMode="External"/><Relationship Id="rId4" Type="http://schemas.openxmlformats.org/officeDocument/2006/relationships/hyperlink" Target="https://www.wallstreetmojo.com/inflationary-pressur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wallstreetmojo.com/economic-integration/" TargetMode="External"/><Relationship Id="rId2" Type="http://schemas.openxmlformats.org/officeDocument/2006/relationships/hyperlink" Target="https://www.wallstreetmojo.com/market-forc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online.ewu.edu/degrees/business/mba/international-business/exchange-rates-influence-international-busines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v.uk/government/collections/guidance-for-exporting-and-importing-businesses" TargetMode="Externa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geoe-6NBy10?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forexspringboard.com/exchange-rates-and-international-trade/" TargetMode="External"/><Relationship Id="rId2" Type="http://schemas.openxmlformats.org/officeDocument/2006/relationships/hyperlink" Target="https://www.cleverence.com/articles/business-blogs/the-key-to-global-trade-understanding-export-and-import-license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a:t>Week 7</a:t>
            </a:r>
            <a:endParaRPr lang="en-GB" sz="2800" dirty="0"/>
          </a:p>
          <a:p>
            <a:endParaRPr lang="en-GB" sz="2800" dirty="0"/>
          </a:p>
          <a:p>
            <a:r>
              <a:rPr lang="en-GB" sz="2800" dirty="0">
                <a:latin typeface="Arial"/>
                <a:cs typeface="Arial"/>
              </a:rPr>
              <a:t>Features of International trade</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 features of International trade </a:t>
            </a:r>
            <a:endParaRPr lang="en-US" dirty="0"/>
          </a:p>
          <a:p>
            <a:pPr algn="l"/>
            <a:endParaRPr lang="en-GB" sz="2800" dirty="0">
              <a:latin typeface="Arial"/>
              <a:cs typeface="Arial"/>
            </a:endParaRPr>
          </a:p>
          <a:p>
            <a:pPr marL="457200" indent="-457200" algn="l">
              <a:buChar char="•"/>
            </a:pPr>
            <a:r>
              <a:rPr lang="en-GB" sz="2800" dirty="0">
                <a:latin typeface="Arial"/>
                <a:cs typeface="Arial"/>
              </a:rPr>
              <a:t>Exchange rates</a:t>
            </a:r>
          </a:p>
          <a:p>
            <a:pPr marL="457200" indent="-457200" algn="l">
              <a:buChar char="•"/>
            </a:pPr>
            <a:r>
              <a:rPr lang="en-GB" sz="2800" dirty="0">
                <a:latin typeface="Arial"/>
                <a:cs typeface="Arial"/>
              </a:rPr>
              <a:t>Import/export regulation</a:t>
            </a: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76378" y="740944"/>
            <a:ext cx="10725508" cy="5048818"/>
          </a:xfrm>
        </p:spPr>
        <p:txBody>
          <a:bodyPr vert="horz" lIns="91440" tIns="45720" rIns="91440" bIns="45720" rtlCol="0" anchor="t">
            <a:normAutofit/>
          </a:bodyPr>
          <a:lstStyle/>
          <a:p>
            <a:pPr algn="l"/>
            <a:r>
              <a:rPr lang="en-GB" sz="2800" dirty="0">
                <a:ea typeface="+mn-lt"/>
                <a:cs typeface="+mn-lt"/>
              </a:rPr>
              <a:t>What is an Exchange Rate? </a:t>
            </a:r>
            <a:endParaRPr lang="en-US" dirty="0">
              <a:ea typeface="+mn-lt"/>
              <a:cs typeface="+mn-lt"/>
            </a:endParaRPr>
          </a:p>
          <a:p>
            <a:pPr algn="l"/>
            <a:r>
              <a:rPr lang="en-GB" sz="2800" dirty="0">
                <a:ea typeface="+mn-lt"/>
                <a:cs typeface="+mn-lt"/>
              </a:rPr>
              <a:t>An exchange rate is the price of one currency expressed in terms of another currency or group of currencies. </a:t>
            </a:r>
            <a:endParaRPr lang="en-US">
              <a:ea typeface="+mn-lt"/>
              <a:cs typeface="+mn-lt"/>
            </a:endParaRPr>
          </a:p>
          <a:p>
            <a:pPr algn="l"/>
            <a:r>
              <a:rPr lang="en-GB" sz="2800" dirty="0">
                <a:ea typeface="+mn-lt"/>
                <a:cs typeface="+mn-lt"/>
              </a:rPr>
              <a:t>Movements in the exchange rate influence the decisions of individuals, businesses and the government. Collectively, this affects economic activity, inflation and the balance of payments. </a:t>
            </a:r>
            <a:endParaRPr lang="en-US">
              <a:ea typeface="+mn-lt"/>
              <a:cs typeface="+mn-lt"/>
            </a:endParaRPr>
          </a:p>
          <a:p>
            <a:pPr algn="l"/>
            <a:endParaRPr lang="en-GB" sz="2800" dirty="0">
              <a:ea typeface="+mn-lt"/>
              <a:cs typeface="+mn-lt"/>
            </a:endParaRPr>
          </a:p>
          <a:p>
            <a:pPr algn="l"/>
            <a:r>
              <a:rPr lang="en-GB" sz="2800" dirty="0">
                <a:ea typeface="+mn-lt"/>
                <a:cs typeface="+mn-lt"/>
              </a:rPr>
              <a:t>There are different ways in which exchange rates are measured. </a:t>
            </a:r>
            <a:endParaRPr lang="en-GB" sz="2800">
              <a:latin typeface="Aptos"/>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896124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237737"/>
            <a:ext cx="11775055" cy="6400289"/>
          </a:xfrm>
        </p:spPr>
        <p:txBody>
          <a:bodyPr vert="horz" lIns="91440" tIns="45720" rIns="91440" bIns="45720" rtlCol="0" anchor="t">
            <a:normAutofit/>
          </a:bodyPr>
          <a:lstStyle/>
          <a:p>
            <a:pPr algn="l"/>
            <a:r>
              <a:rPr lang="en-GB" sz="3200" b="1" dirty="0">
                <a:solidFill>
                  <a:srgbClr val="0C4E54"/>
                </a:solidFill>
              </a:rPr>
              <a:t>What Is Exchange Rate Mechanism (ERM)?</a:t>
            </a:r>
            <a:endParaRPr lang="en-US" dirty="0"/>
          </a:p>
          <a:p>
            <a:pPr algn="l"/>
            <a:r>
              <a:rPr lang="en-GB" sz="1500" i="1" dirty="0">
                <a:solidFill>
                  <a:srgbClr val="212121"/>
                </a:solidFill>
                <a:ea typeface="+mn-lt"/>
                <a:cs typeface="+mn-lt"/>
              </a:rPr>
              <a:t>T</a:t>
            </a:r>
            <a:r>
              <a:rPr lang="en-GB" sz="1800" i="1" dirty="0">
                <a:solidFill>
                  <a:srgbClr val="212121"/>
                </a:solidFill>
                <a:ea typeface="+mn-lt"/>
                <a:cs typeface="+mn-lt"/>
              </a:rPr>
              <a:t>he exchange rate mechanism (ERM) is a framework adopted by the central banks of different nations to control their exchange rates concerning the currencies of other countries. It aims to stabilize and strengthen a country’s currency in the foreign exchange market for international trade, investment, and exchange.</a:t>
            </a:r>
            <a:endParaRPr lang="en-GB" sz="1800" dirty="0"/>
          </a:p>
          <a:p>
            <a:pPr algn="l"/>
            <a:br>
              <a:rPr lang="en-US" dirty="0"/>
            </a:br>
            <a:endParaRPr lang="en-US" dirty="0"/>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Picture 1" descr="Exchange Rate Mechanism">
            <a:extLst>
              <a:ext uri="{FF2B5EF4-FFF2-40B4-BE49-F238E27FC236}">
                <a16:creationId xmlns:a16="http://schemas.microsoft.com/office/drawing/2014/main" id="{F77F13D3-2E58-4F59-1B1B-F450DE22F2DC}"/>
              </a:ext>
            </a:extLst>
          </p:cNvPr>
          <p:cNvPicPr>
            <a:picLocks noChangeAspect="1"/>
          </p:cNvPicPr>
          <p:nvPr/>
        </p:nvPicPr>
        <p:blipFill>
          <a:blip r:embed="rId2"/>
          <a:stretch>
            <a:fillRect/>
          </a:stretch>
        </p:blipFill>
        <p:spPr>
          <a:xfrm>
            <a:off x="2319337" y="2343058"/>
            <a:ext cx="7553325" cy="4098447"/>
          </a:xfrm>
          <a:prstGeom prst="rect">
            <a:avLst/>
          </a:prstGeom>
        </p:spPr>
      </p:pic>
    </p:spTree>
    <p:extLst>
      <p:ext uri="{BB962C8B-B14F-4D97-AF65-F5344CB8AC3E}">
        <p14:creationId xmlns:p14="http://schemas.microsoft.com/office/powerpoint/2010/main" val="2122815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521898" y="129097"/>
            <a:ext cx="11090694" cy="6493563"/>
          </a:xfrm>
        </p:spPr>
        <p:txBody>
          <a:bodyPr vert="horz" lIns="91440" tIns="45720" rIns="91440" bIns="45720" rtlCol="0" anchor="t">
            <a:noAutofit/>
          </a:bodyPr>
          <a:lstStyle/>
          <a:p>
            <a:pPr marL="0" indent="0">
              <a:buNone/>
            </a:pPr>
            <a:r>
              <a:rPr lang="en-GB" sz="2400" b="1" dirty="0">
                <a:solidFill>
                  <a:srgbClr val="0C4E54"/>
                </a:solidFill>
              </a:rPr>
              <a:t>Types </a:t>
            </a:r>
            <a:endParaRPr lang="en-GB" sz="2400" dirty="0"/>
          </a:p>
          <a:p>
            <a:pPr marL="0" indent="0">
              <a:buNone/>
            </a:pPr>
            <a:endParaRPr lang="en-GB" sz="2400" dirty="0">
              <a:solidFill>
                <a:srgbClr val="212121"/>
              </a:solidFill>
            </a:endParaRPr>
          </a:p>
          <a:p>
            <a:pPr marL="0" indent="0">
              <a:buNone/>
            </a:pPr>
            <a:r>
              <a:rPr lang="en-GB" sz="2400" b="1" dirty="0">
                <a:solidFill>
                  <a:srgbClr val="212121"/>
                </a:solidFill>
                <a:ea typeface="+mn-lt"/>
                <a:cs typeface="+mn-lt"/>
              </a:rPr>
              <a:t>Fixed Exchange Rate Mechanism:</a:t>
            </a:r>
            <a:r>
              <a:rPr lang="en-GB" sz="2400" dirty="0">
                <a:solidFill>
                  <a:srgbClr val="212121"/>
                </a:solidFill>
                <a:ea typeface="+mn-lt"/>
                <a:cs typeface="+mn-lt"/>
              </a:rPr>
              <a:t> </a:t>
            </a:r>
            <a:endParaRPr lang="en-GB" sz="2400" dirty="0">
              <a:solidFill>
                <a:srgbClr val="000000"/>
              </a:solidFill>
              <a:ea typeface="+mn-lt"/>
              <a:cs typeface="+mn-lt"/>
            </a:endParaRPr>
          </a:p>
          <a:p>
            <a:r>
              <a:rPr lang="en-GB" sz="2400" dirty="0">
                <a:solidFill>
                  <a:srgbClr val="212121"/>
                </a:solidFill>
                <a:ea typeface="+mn-lt"/>
                <a:cs typeface="+mn-lt"/>
              </a:rPr>
              <a:t>In a fixed exchange rate system, a country’s currency is linked to a specific reference currency, such as the U.S. dollar or a group of currencies. </a:t>
            </a:r>
            <a:endParaRPr lang="en-GB" sz="2400">
              <a:solidFill>
                <a:srgbClr val="000000"/>
              </a:solidFill>
              <a:ea typeface="+mn-lt"/>
              <a:cs typeface="+mn-lt"/>
            </a:endParaRPr>
          </a:p>
          <a:p>
            <a:r>
              <a:rPr lang="en-GB" sz="2400" dirty="0">
                <a:solidFill>
                  <a:srgbClr val="212121"/>
                </a:solidFill>
                <a:ea typeface="+mn-lt"/>
                <a:cs typeface="+mn-lt"/>
              </a:rPr>
              <a:t>The exchange rate doesn’t change much and usually stays within 1%. </a:t>
            </a:r>
            <a:endParaRPr lang="en-GB" sz="2400">
              <a:solidFill>
                <a:srgbClr val="000000"/>
              </a:solidFill>
              <a:ea typeface="+mn-lt"/>
              <a:cs typeface="+mn-lt"/>
            </a:endParaRPr>
          </a:p>
          <a:p>
            <a:r>
              <a:rPr lang="en-GB" sz="2400" dirty="0">
                <a:solidFill>
                  <a:srgbClr val="212121"/>
                </a:solidFill>
                <a:ea typeface="+mn-lt"/>
                <a:cs typeface="+mn-lt"/>
              </a:rPr>
              <a:t>The government or central banks has no control over such exchange rate fluctuations.</a:t>
            </a:r>
            <a:endParaRPr lang="en-GB" sz="2400"/>
          </a:p>
          <a:p>
            <a:endParaRPr lang="en-GB" sz="2400" dirty="0">
              <a:solidFill>
                <a:srgbClr val="212121"/>
              </a:solidFill>
              <a:ea typeface="+mn-lt"/>
              <a:cs typeface="+mn-lt"/>
            </a:endParaRPr>
          </a:p>
          <a:p>
            <a:pPr marL="0" indent="0">
              <a:buNone/>
            </a:pPr>
            <a:r>
              <a:rPr lang="en-GB" sz="2400" b="1" dirty="0">
                <a:solidFill>
                  <a:srgbClr val="212121"/>
                </a:solidFill>
                <a:ea typeface="+mn-lt"/>
                <a:cs typeface="+mn-lt"/>
              </a:rPr>
              <a:t>Floating Exchange Rate:</a:t>
            </a:r>
            <a:r>
              <a:rPr lang="en-GB" sz="2400" dirty="0">
                <a:solidFill>
                  <a:srgbClr val="212121"/>
                </a:solidFill>
                <a:ea typeface="+mn-lt"/>
                <a:cs typeface="+mn-lt"/>
              </a:rPr>
              <a:t> </a:t>
            </a:r>
            <a:endParaRPr lang="en-GB" sz="2400" dirty="0">
              <a:solidFill>
                <a:srgbClr val="000000"/>
              </a:solidFill>
              <a:ea typeface="+mn-lt"/>
              <a:cs typeface="+mn-lt"/>
            </a:endParaRPr>
          </a:p>
          <a:p>
            <a:r>
              <a:rPr lang="en-GB" sz="2400" dirty="0">
                <a:solidFill>
                  <a:srgbClr val="212121"/>
                </a:solidFill>
                <a:ea typeface="+mn-lt"/>
                <a:cs typeface="+mn-lt"/>
              </a:rPr>
              <a:t>The value of the currency is determined by market forces of supply and </a:t>
            </a:r>
            <a:r>
              <a:rPr lang="en-GB" sz="2400" b="1" u="sng" dirty="0">
                <a:solidFill>
                  <a:srgbClr val="0CA0A0"/>
                </a:solidFill>
                <a:ea typeface="+mn-lt"/>
                <a:cs typeface="+mn-lt"/>
                <a:hlinkClick r:id="rId2"/>
              </a:rPr>
              <a:t>demand</a:t>
            </a:r>
            <a:r>
              <a:rPr lang="en-GB" sz="2400" dirty="0">
                <a:solidFill>
                  <a:srgbClr val="212121"/>
                </a:solidFill>
                <a:ea typeface="+mn-lt"/>
                <a:cs typeface="+mn-lt"/>
              </a:rPr>
              <a:t>. It fluctuates freely based on factors like </a:t>
            </a:r>
            <a:r>
              <a:rPr lang="en-GB" sz="2400" b="1" u="sng" dirty="0">
                <a:solidFill>
                  <a:srgbClr val="0CA0A0"/>
                </a:solidFill>
                <a:ea typeface="+mn-lt"/>
                <a:cs typeface="+mn-lt"/>
                <a:hlinkClick r:id="rId3"/>
              </a:rPr>
              <a:t>interest rates</a:t>
            </a:r>
            <a:r>
              <a:rPr lang="en-GB" sz="2400" dirty="0">
                <a:solidFill>
                  <a:srgbClr val="212121"/>
                </a:solidFill>
                <a:ea typeface="+mn-lt"/>
                <a:cs typeface="+mn-lt"/>
              </a:rPr>
              <a:t>, </a:t>
            </a:r>
            <a:r>
              <a:rPr lang="en-GB" sz="2400" b="1" u="sng" dirty="0">
                <a:solidFill>
                  <a:srgbClr val="0CA0A0"/>
                </a:solidFill>
                <a:ea typeface="+mn-lt"/>
                <a:cs typeface="+mn-lt"/>
                <a:hlinkClick r:id="rId4"/>
              </a:rPr>
              <a:t>inflation</a:t>
            </a:r>
            <a:r>
              <a:rPr lang="en-GB" sz="2400" dirty="0">
                <a:solidFill>
                  <a:srgbClr val="212121"/>
                </a:solidFill>
                <a:ea typeface="+mn-lt"/>
                <a:cs typeface="+mn-lt"/>
              </a:rPr>
              <a:t>, and market conditions. </a:t>
            </a:r>
            <a:endParaRPr lang="en-GB" sz="2400">
              <a:solidFill>
                <a:srgbClr val="000000"/>
              </a:solidFill>
              <a:ea typeface="+mn-lt"/>
              <a:cs typeface="+mn-lt"/>
            </a:endParaRPr>
          </a:p>
          <a:p>
            <a:endParaRPr lang="en-GB" sz="2400" dirty="0">
              <a:solidFill>
                <a:srgbClr val="212121"/>
              </a:solidFill>
              <a:ea typeface="+mn-lt"/>
              <a:cs typeface="+mn-lt"/>
            </a:endParaRPr>
          </a:p>
          <a:p>
            <a:r>
              <a:rPr lang="en-GB" sz="2400" dirty="0">
                <a:solidFill>
                  <a:srgbClr val="212121"/>
                </a:solidFill>
                <a:ea typeface="+mn-lt"/>
                <a:cs typeface="+mn-lt"/>
              </a:rPr>
              <a:t>The government or central bank doesn’t control these fluctuations.</a:t>
            </a:r>
            <a:endParaRPr lang="en-GB" sz="2400"/>
          </a:p>
          <a:p>
            <a:endParaRPr lang="en-GB" sz="2400" dirty="0"/>
          </a:p>
        </p:txBody>
      </p:sp>
    </p:spTree>
    <p:extLst>
      <p:ext uri="{BB962C8B-B14F-4D97-AF65-F5344CB8AC3E}">
        <p14:creationId xmlns:p14="http://schemas.microsoft.com/office/powerpoint/2010/main" val="973683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1020493"/>
            <a:ext cx="10515600" cy="5156470"/>
          </a:xfrm>
        </p:spPr>
        <p:txBody>
          <a:bodyPr vert="horz" lIns="91440" tIns="45720" rIns="91440" bIns="45720" rtlCol="0" anchor="t">
            <a:normAutofit lnSpcReduction="10000"/>
          </a:bodyPr>
          <a:lstStyle/>
          <a:p>
            <a:pPr marL="0" indent="0">
              <a:buNone/>
            </a:pPr>
            <a:r>
              <a:rPr lang="en-GB" b="1" dirty="0">
                <a:solidFill>
                  <a:srgbClr val="212121"/>
                </a:solidFill>
                <a:latin typeface="-apple-system"/>
                <a:ea typeface="-apple-system"/>
                <a:cs typeface="-apple-system"/>
              </a:rPr>
              <a:t> Types</a:t>
            </a:r>
          </a:p>
          <a:p>
            <a:pPr marL="0" indent="0">
              <a:buNone/>
            </a:pPr>
            <a:r>
              <a:rPr lang="en-GB" b="1" dirty="0">
                <a:solidFill>
                  <a:srgbClr val="212121"/>
                </a:solidFill>
                <a:latin typeface="-apple-system"/>
                <a:ea typeface="-apple-system"/>
                <a:cs typeface="-apple-system"/>
              </a:rPr>
              <a:t>Managed Floating Exchange Rate:</a:t>
            </a:r>
            <a:r>
              <a:rPr lang="en-GB" dirty="0">
                <a:solidFill>
                  <a:srgbClr val="212121"/>
                </a:solidFill>
                <a:latin typeface="-apple-system"/>
                <a:ea typeface="-apple-system"/>
                <a:cs typeface="-apple-system"/>
              </a:rPr>
              <a:t> </a:t>
            </a:r>
            <a:endParaRPr lang="en-GB" dirty="0">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 currency’s value is influenced by market forces, but the central bank intervenes to stabilize it during significant fluctuations. </a:t>
            </a:r>
            <a:endParaRPr lang="en-GB">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They use </a:t>
            </a:r>
            <a:r>
              <a:rPr lang="en-GB" b="1" dirty="0">
                <a:solidFill>
                  <a:srgbClr val="0CA0A0"/>
                </a:solidFill>
                <a:latin typeface="-apple-system"/>
                <a:ea typeface="-apple-system"/>
                <a:cs typeface="-apple-system"/>
                <a:hlinkClick r:id="rId2"/>
              </a:rPr>
              <a:t>foreign exchange reserves</a:t>
            </a:r>
            <a:r>
              <a:rPr lang="en-GB" dirty="0">
                <a:solidFill>
                  <a:srgbClr val="212121"/>
                </a:solidFill>
                <a:latin typeface="-apple-system"/>
                <a:ea typeface="-apple-system"/>
                <a:cs typeface="-apple-system"/>
              </a:rPr>
              <a:t> to keep the currency within the desired range. It helps protect importers and exporters from extreme volatility.</a:t>
            </a:r>
            <a:endParaRPr lang="en-GB"/>
          </a:p>
          <a:p>
            <a:pPr marL="0" indent="0">
              <a:buNone/>
            </a:pPr>
            <a:r>
              <a:rPr lang="en-GB" b="1" dirty="0">
                <a:solidFill>
                  <a:srgbClr val="212121"/>
                </a:solidFill>
                <a:latin typeface="-apple-system"/>
                <a:ea typeface="-apple-system"/>
                <a:cs typeface="-apple-system"/>
              </a:rPr>
              <a:t>Crawling Peg:</a:t>
            </a:r>
            <a:r>
              <a:rPr lang="en-GB" dirty="0">
                <a:solidFill>
                  <a:srgbClr val="212121"/>
                </a:solidFill>
                <a:latin typeface="-apple-system"/>
                <a:ea typeface="-apple-system"/>
                <a:cs typeface="-apple-system"/>
              </a:rPr>
              <a:t> </a:t>
            </a:r>
          </a:p>
          <a:p>
            <a:r>
              <a:rPr lang="en-GB" dirty="0">
                <a:solidFill>
                  <a:srgbClr val="212121"/>
                </a:solidFill>
                <a:latin typeface="-apple-system"/>
                <a:ea typeface="-apple-system"/>
                <a:cs typeface="-apple-system"/>
              </a:rPr>
              <a:t>The exchange rate is adjusted periodically within a specific range. It’s usually based on money supply, inflation, and trade imbalances. </a:t>
            </a:r>
            <a:endParaRPr lang="en-GB"/>
          </a:p>
          <a:p>
            <a:r>
              <a:rPr lang="en-GB" dirty="0">
                <a:solidFill>
                  <a:srgbClr val="212121"/>
                </a:solidFill>
                <a:latin typeface="-apple-system"/>
                <a:ea typeface="-apple-system"/>
                <a:cs typeface="-apple-system"/>
              </a:rPr>
              <a:t>The central bank changes the rate at fixed intervals to manage economic conditions.</a:t>
            </a:r>
            <a:endParaRPr lang="en-GB"/>
          </a:p>
          <a:p>
            <a:pPr>
              <a:buFont typeface="Arial"/>
              <a:buChar char="•"/>
            </a:pPr>
            <a:endParaRPr lang="en-GB" dirty="0">
              <a:solidFill>
                <a:srgbClr val="212121"/>
              </a:solidFill>
              <a:latin typeface="-apple-system"/>
            </a:endParaRPr>
          </a:p>
        </p:txBody>
      </p:sp>
    </p:spTree>
    <p:extLst>
      <p:ext uri="{BB962C8B-B14F-4D97-AF65-F5344CB8AC3E}">
        <p14:creationId xmlns:p14="http://schemas.microsoft.com/office/powerpoint/2010/main" val="1778533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1020493"/>
            <a:ext cx="10515600" cy="5444017"/>
          </a:xfrm>
        </p:spPr>
        <p:txBody>
          <a:bodyPr vert="horz" lIns="91440" tIns="45720" rIns="91440" bIns="45720" rtlCol="0" anchor="t">
            <a:normAutofit lnSpcReduction="10000"/>
          </a:bodyPr>
          <a:lstStyle/>
          <a:p>
            <a:pPr marL="0" indent="0">
              <a:buNone/>
            </a:pPr>
            <a:r>
              <a:rPr lang="en-GB" b="1" dirty="0">
                <a:solidFill>
                  <a:srgbClr val="212121"/>
                </a:solidFill>
                <a:latin typeface="-apple-system"/>
                <a:ea typeface="-apple-system"/>
                <a:cs typeface="-apple-system"/>
              </a:rPr>
              <a:t> Types</a:t>
            </a:r>
          </a:p>
          <a:p>
            <a:pPr marL="0" indent="0">
              <a:buNone/>
            </a:pPr>
            <a:r>
              <a:rPr lang="en-GB" b="1" dirty="0">
                <a:solidFill>
                  <a:srgbClr val="212121"/>
                </a:solidFill>
                <a:latin typeface="-apple-system"/>
                <a:ea typeface="-apple-system"/>
                <a:cs typeface="-apple-system"/>
              </a:rPr>
              <a:t>Currency Board: </a:t>
            </a:r>
          </a:p>
          <a:p>
            <a:r>
              <a:rPr lang="en-GB" dirty="0">
                <a:solidFill>
                  <a:srgbClr val="212121"/>
                </a:solidFill>
                <a:latin typeface="-apple-system"/>
                <a:ea typeface="-apple-system"/>
                <a:cs typeface="-apple-system"/>
              </a:rPr>
              <a:t>The country’s currency is fully backed by a foreign reserve currency, such as the U.S. dollar or the euro. </a:t>
            </a:r>
            <a:endParaRPr lang="en-GB">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This mechanism eliminates the central bank’s ability to manage the exchange rate and </a:t>
            </a:r>
            <a:r>
              <a:rPr lang="en-GB" b="1" dirty="0">
                <a:solidFill>
                  <a:srgbClr val="0CA0A0"/>
                </a:solidFill>
                <a:latin typeface="-apple-system"/>
                <a:ea typeface="-apple-system"/>
                <a:cs typeface="-apple-system"/>
                <a:hlinkClick r:id="rId2"/>
              </a:rPr>
              <a:t>money supply</a:t>
            </a:r>
            <a:r>
              <a:rPr lang="en-GB" dirty="0">
                <a:solidFill>
                  <a:srgbClr val="212121"/>
                </a:solidFill>
                <a:latin typeface="-apple-system"/>
                <a:ea typeface="-apple-system"/>
                <a:cs typeface="-apple-system"/>
              </a:rPr>
              <a:t> independently.</a:t>
            </a:r>
            <a:endParaRPr lang="en-GB"/>
          </a:p>
          <a:p>
            <a:pPr marL="0" indent="0">
              <a:buNone/>
            </a:pPr>
            <a:r>
              <a:rPr lang="en-GB" b="1" dirty="0">
                <a:solidFill>
                  <a:srgbClr val="212121"/>
                </a:solidFill>
                <a:latin typeface="-apple-system"/>
                <a:ea typeface="-apple-system"/>
                <a:cs typeface="-apple-system"/>
              </a:rPr>
              <a:t>Dollarization: </a:t>
            </a:r>
            <a:endParaRPr lang="en-GB" dirty="0">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 country adopts a foreign currency, often the U.S. dollar, as its official currency. It means the country stops using its currency and relies entirely on foreign currency. </a:t>
            </a:r>
            <a:endParaRPr lang="en-GB">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 monetary policy of the foreign country becomes the de facto policy for the dollarized country.</a:t>
            </a:r>
            <a:endParaRPr lang="en-GB"/>
          </a:p>
        </p:txBody>
      </p:sp>
    </p:spTree>
    <p:extLst>
      <p:ext uri="{BB962C8B-B14F-4D97-AF65-F5344CB8AC3E}">
        <p14:creationId xmlns:p14="http://schemas.microsoft.com/office/powerpoint/2010/main" val="1997484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119333" y="-230336"/>
            <a:ext cx="12068352" cy="7083034"/>
          </a:xfrm>
        </p:spPr>
        <p:txBody>
          <a:bodyPr vert="horz" lIns="91440" tIns="45720" rIns="91440" bIns="45720" rtlCol="0" anchor="t">
            <a:noAutofit/>
          </a:bodyPr>
          <a:lstStyle/>
          <a:p>
            <a:pPr>
              <a:buNone/>
            </a:pPr>
            <a:r>
              <a:rPr lang="en-US" sz="2400" b="1" dirty="0">
                <a:solidFill>
                  <a:srgbClr val="0C4E54"/>
                </a:solidFill>
              </a:rPr>
              <a:t>Example #1</a:t>
            </a:r>
            <a:endParaRPr lang="en-US" sz="2400" dirty="0"/>
          </a:p>
          <a:p>
            <a:pPr>
              <a:buNone/>
            </a:pPr>
            <a:r>
              <a:rPr lang="en-US" sz="2400" dirty="0">
                <a:solidFill>
                  <a:srgbClr val="212121"/>
                </a:solidFill>
                <a:ea typeface="+mn-lt"/>
                <a:cs typeface="+mn-lt"/>
              </a:rPr>
              <a:t>Suppose Country A and Country B implement the “Stable Currency Pact” (SCP) ERM. Under the SCP, both countries commit to maintaining a </a:t>
            </a:r>
            <a:r>
              <a:rPr lang="en-US" sz="2400" b="1" u="sng" dirty="0">
                <a:solidFill>
                  <a:srgbClr val="0CA0A0"/>
                </a:solidFill>
                <a:ea typeface="+mn-lt"/>
                <a:cs typeface="+mn-lt"/>
                <a:hlinkClick r:id="rId2"/>
              </a:rPr>
              <a:t>fixed exchange rate</a:t>
            </a:r>
            <a:r>
              <a:rPr lang="en-US" sz="2400" dirty="0">
                <a:solidFill>
                  <a:srgbClr val="212121"/>
                </a:solidFill>
                <a:ea typeface="+mn-lt"/>
                <a:cs typeface="+mn-lt"/>
              </a:rPr>
              <a:t> between their currencies. The central banks of Country A and Country B closely monitor and intervene in the foreign exchange market whenever necessary to keep the exchange rate stable. This ERM promotes stability in trade and investment between the two countries, fostering economic cooperation and growth.</a:t>
            </a:r>
            <a:endParaRPr lang="en-US" sz="2400" dirty="0"/>
          </a:p>
          <a:p>
            <a:pPr>
              <a:buNone/>
            </a:pPr>
            <a:r>
              <a:rPr lang="en-US" sz="2400" b="1" dirty="0">
                <a:solidFill>
                  <a:srgbClr val="0C4E54"/>
                </a:solidFill>
              </a:rPr>
              <a:t>Example #2</a:t>
            </a:r>
            <a:endParaRPr lang="en-US" sz="2400" dirty="0"/>
          </a:p>
          <a:p>
            <a:pPr>
              <a:buNone/>
            </a:pPr>
            <a:r>
              <a:rPr lang="en-US" sz="2400" dirty="0">
                <a:solidFill>
                  <a:srgbClr val="212121"/>
                </a:solidFill>
                <a:ea typeface="+mn-lt"/>
                <a:cs typeface="+mn-lt"/>
              </a:rPr>
              <a:t>ERMs have been implemented in various forms across different regions and periods. One notable example is the European ERM, which was in place from 1979 until it transformed into the European Monetary System (EMS) in </a:t>
            </a:r>
            <a:r>
              <a:rPr lang="en-US" sz="2400" b="1" u="sng" dirty="0">
                <a:solidFill>
                  <a:srgbClr val="0CA0A0"/>
                </a:solidFill>
                <a:ea typeface="+mn-lt"/>
                <a:cs typeface="+mn-lt"/>
                <a:hlinkClick r:id="rId3"/>
              </a:rPr>
              <a:t>1999</a:t>
            </a:r>
            <a:r>
              <a:rPr lang="en-US" sz="2400" dirty="0">
                <a:solidFill>
                  <a:srgbClr val="212121"/>
                </a:solidFill>
                <a:ea typeface="+mn-lt"/>
                <a:cs typeface="+mn-lt"/>
              </a:rPr>
              <a:t>, ultimately leading to the establishment of the euro. The ERM was crucial in European currencies’ convergence and the </a:t>
            </a:r>
            <a:r>
              <a:rPr lang="en-US" sz="2400" b="1" u="sng" dirty="0">
                <a:solidFill>
                  <a:srgbClr val="0CA0A0"/>
                </a:solidFill>
                <a:ea typeface="+mn-lt"/>
                <a:cs typeface="+mn-lt"/>
                <a:hlinkClick r:id="rId4"/>
              </a:rPr>
              <a:t>eurozone</a:t>
            </a:r>
            <a:r>
              <a:rPr lang="en-US" sz="2400" dirty="0">
                <a:solidFill>
                  <a:srgbClr val="212121"/>
                </a:solidFill>
                <a:ea typeface="+mn-lt"/>
                <a:cs typeface="+mn-lt"/>
              </a:rPr>
              <a:t>‘s formation.</a:t>
            </a:r>
            <a:endParaRPr lang="en-US" sz="2400" dirty="0"/>
          </a:p>
          <a:p>
            <a:pPr>
              <a:buNone/>
            </a:pPr>
            <a:r>
              <a:rPr lang="en-US" sz="2400" b="1" dirty="0">
                <a:solidFill>
                  <a:srgbClr val="0C4E54"/>
                </a:solidFill>
              </a:rPr>
              <a:t>Example #3</a:t>
            </a:r>
            <a:r>
              <a:rPr lang="en-US" sz="2400" dirty="0">
                <a:solidFill>
                  <a:srgbClr val="212121"/>
                </a:solidFill>
              </a:rPr>
              <a:t>The</a:t>
            </a:r>
            <a:r>
              <a:rPr lang="en-US" sz="2400" dirty="0">
                <a:solidFill>
                  <a:srgbClr val="212121"/>
                </a:solidFill>
                <a:ea typeface="+mn-lt"/>
                <a:cs typeface="+mn-lt"/>
              </a:rPr>
              <a:t> most popular ERM is the managed float. The Japanese currency Yen, experienced significant fluctuations in the foreign exchange market after the nation adopted the floating exchange rate mechanism in </a:t>
            </a:r>
            <a:r>
              <a:rPr lang="en-US" sz="2400" b="1" u="sng" dirty="0">
                <a:solidFill>
                  <a:srgbClr val="0CA0A0"/>
                </a:solidFill>
                <a:ea typeface="+mn-lt"/>
                <a:cs typeface="+mn-lt"/>
                <a:hlinkClick r:id="rId5"/>
              </a:rPr>
              <a:t>1973</a:t>
            </a:r>
            <a:r>
              <a:rPr lang="en-US" sz="2400" dirty="0">
                <a:solidFill>
                  <a:srgbClr val="212121"/>
                </a:solidFill>
                <a:ea typeface="+mn-lt"/>
                <a:cs typeface="+mn-lt"/>
              </a:rPr>
              <a:t>. The exchange rates were stabilized through the involvement of the Bank of Japan, which exercised control over the purchasing and selling of foreign currency as necessary to maintain stability. Many other countries, including the USA, India, China, and Georgia, have a managed floating exchange rate system.</a:t>
            </a:r>
            <a:endParaRPr lang="en-US" sz="2400" dirty="0"/>
          </a:p>
          <a:p>
            <a:pPr marL="0" indent="0">
              <a:buNone/>
            </a:pPr>
            <a:endParaRPr lang="en-US" sz="2400" dirty="0"/>
          </a:p>
        </p:txBody>
      </p:sp>
    </p:spTree>
    <p:extLst>
      <p:ext uri="{BB962C8B-B14F-4D97-AF65-F5344CB8AC3E}">
        <p14:creationId xmlns:p14="http://schemas.microsoft.com/office/powerpoint/2010/main" val="104089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359135"/>
            <a:ext cx="11061939" cy="5817828"/>
          </a:xfrm>
        </p:spPr>
        <p:txBody>
          <a:bodyPr vert="horz" lIns="91440" tIns="45720" rIns="91440" bIns="45720" rtlCol="0" anchor="t">
            <a:noAutofit/>
          </a:bodyPr>
          <a:lstStyle/>
          <a:p>
            <a:pPr>
              <a:buNone/>
            </a:pPr>
            <a:r>
              <a:rPr lang="en-US" b="1" dirty="0">
                <a:solidFill>
                  <a:srgbClr val="0C4E54"/>
                </a:solidFill>
              </a:rPr>
              <a:t>Advantages</a:t>
            </a:r>
            <a:endParaRPr lang="en-US" dirty="0"/>
          </a:p>
          <a:p>
            <a:pPr>
              <a:buNone/>
            </a:pPr>
            <a:r>
              <a:rPr lang="en-US" dirty="0">
                <a:solidFill>
                  <a:srgbClr val="212121"/>
                </a:solidFill>
                <a:ea typeface="+mn-lt"/>
                <a:cs typeface="+mn-lt"/>
              </a:rPr>
              <a:t>ERMs are crucial for nations engaged in cross-border trade and investing for the following reasons:</a:t>
            </a:r>
            <a:endParaRPr lang="en-US" dirty="0"/>
          </a:p>
          <a:p>
            <a:pPr>
              <a:buFont typeface="Arial"/>
              <a:buChar char="•"/>
            </a:pPr>
            <a:r>
              <a:rPr lang="en-US" b="1" dirty="0">
                <a:solidFill>
                  <a:srgbClr val="212121"/>
                </a:solidFill>
                <a:ea typeface="+mn-lt"/>
                <a:cs typeface="+mn-lt"/>
              </a:rPr>
              <a:t>Economic Stability</a:t>
            </a:r>
            <a:r>
              <a:rPr lang="en-US" dirty="0">
                <a:solidFill>
                  <a:srgbClr val="212121"/>
                </a:solidFill>
                <a:ea typeface="+mn-lt"/>
                <a:cs typeface="+mn-lt"/>
              </a:rPr>
              <a:t>: ERMs provide </a:t>
            </a:r>
            <a:r>
              <a:rPr lang="en-US" b="1" u="sng" dirty="0">
                <a:solidFill>
                  <a:srgbClr val="0CA0A0"/>
                </a:solidFill>
                <a:ea typeface="+mn-lt"/>
                <a:cs typeface="+mn-lt"/>
                <a:hlinkClick r:id="rId2"/>
              </a:rPr>
              <a:t>price stability</a:t>
            </a:r>
            <a:r>
              <a:rPr lang="en-US" dirty="0">
                <a:solidFill>
                  <a:srgbClr val="212121"/>
                </a:solidFill>
                <a:ea typeface="+mn-lt"/>
                <a:cs typeface="+mn-lt"/>
              </a:rPr>
              <a:t> by managing exchange rates. Central banks can influence import and </a:t>
            </a:r>
            <a:r>
              <a:rPr lang="en-US" b="1" u="sng" dirty="0">
                <a:solidFill>
                  <a:srgbClr val="0CA0A0"/>
                </a:solidFill>
                <a:ea typeface="+mn-lt"/>
                <a:cs typeface="+mn-lt"/>
                <a:hlinkClick r:id="rId3"/>
              </a:rPr>
              <a:t>export</a:t>
            </a:r>
            <a:r>
              <a:rPr lang="en-US" dirty="0">
                <a:solidFill>
                  <a:srgbClr val="212121"/>
                </a:solidFill>
                <a:ea typeface="+mn-lt"/>
                <a:cs typeface="+mn-lt"/>
              </a:rPr>
              <a:t> prices to control </a:t>
            </a:r>
            <a:r>
              <a:rPr lang="en-US" u="sng" dirty="0">
                <a:solidFill>
                  <a:srgbClr val="0CA0A0"/>
                </a:solidFill>
                <a:ea typeface="+mn-lt"/>
                <a:cs typeface="+mn-lt"/>
                <a:hlinkClick r:id="rId4">
                  <a:extLst>
                    <a:ext uri="{A12FA001-AC4F-418D-AE19-62706E023703}">
                      <ahyp:hlinkClr xmlns:ahyp="http://schemas.microsoft.com/office/drawing/2018/hyperlinkcolor" val="tx"/>
                    </a:ext>
                  </a:extLst>
                </a:hlinkClick>
              </a:rPr>
              <a:t>inflationary</a:t>
            </a:r>
            <a:r>
              <a:rPr lang="en-US" u="sng" dirty="0">
                <a:solidFill>
                  <a:srgbClr val="0CA0A0"/>
                </a:solidFill>
                <a:ea typeface="+mn-lt"/>
                <a:cs typeface="+mn-lt"/>
                <a:hlinkClick r:id="rId4"/>
              </a:rPr>
              <a:t> </a:t>
            </a:r>
            <a:r>
              <a:rPr lang="en-US" u="sng" dirty="0">
                <a:solidFill>
                  <a:srgbClr val="0CA0A0"/>
                </a:solidFill>
                <a:ea typeface="+mn-lt"/>
                <a:cs typeface="+mn-lt"/>
                <a:hlinkClick r:id="rId4">
                  <a:extLst>
                    <a:ext uri="{A12FA001-AC4F-418D-AE19-62706E023703}">
                      <ahyp:hlinkClr xmlns:ahyp="http://schemas.microsoft.com/office/drawing/2018/hyperlinkcolor" val="tx"/>
                    </a:ext>
                  </a:extLst>
                </a:hlinkClick>
              </a:rPr>
              <a:t> pressures</a:t>
            </a:r>
            <a:r>
              <a:rPr lang="en-US" dirty="0">
                <a:solidFill>
                  <a:srgbClr val="212121"/>
                </a:solidFill>
                <a:ea typeface="+mn-lt"/>
                <a:cs typeface="+mn-lt"/>
              </a:rPr>
              <a:t>, thus reducing </a:t>
            </a:r>
            <a:r>
              <a:rPr lang="en-US" b="1" u="sng" dirty="0">
                <a:solidFill>
                  <a:srgbClr val="0CA0A0"/>
                </a:solidFill>
                <a:ea typeface="+mn-lt"/>
                <a:cs typeface="+mn-lt"/>
                <a:hlinkClick r:id="rId5"/>
              </a:rPr>
              <a:t>market volatility</a:t>
            </a:r>
            <a:r>
              <a:rPr lang="en-US" dirty="0">
                <a:solidFill>
                  <a:srgbClr val="212121"/>
                </a:solidFill>
                <a:ea typeface="+mn-lt"/>
                <a:cs typeface="+mn-lt"/>
              </a:rPr>
              <a:t>.</a:t>
            </a:r>
            <a:endParaRPr lang="en-US" dirty="0"/>
          </a:p>
          <a:p>
            <a:pPr>
              <a:buFont typeface="Arial"/>
              <a:buChar char="•"/>
            </a:pPr>
            <a:r>
              <a:rPr lang="en-US" b="1" dirty="0">
                <a:solidFill>
                  <a:srgbClr val="212121"/>
                </a:solidFill>
                <a:ea typeface="+mn-lt"/>
                <a:cs typeface="+mn-lt"/>
              </a:rPr>
              <a:t>Predictability</a:t>
            </a:r>
            <a:r>
              <a:rPr lang="en-US" dirty="0">
                <a:solidFill>
                  <a:srgbClr val="212121"/>
                </a:solidFill>
                <a:ea typeface="+mn-lt"/>
                <a:cs typeface="+mn-lt"/>
              </a:rPr>
              <a:t>: A robust regime helps businesses, investors, and individuals engaged in international trade and investment to predict exchange rate fluctuations and act accordingly. </a:t>
            </a:r>
            <a:endParaRPr lang="en-US" dirty="0"/>
          </a:p>
          <a:p>
            <a:pPr>
              <a:buFont typeface="Arial"/>
              <a:buChar char="•"/>
            </a:pPr>
            <a:r>
              <a:rPr lang="en-US" b="1" dirty="0">
                <a:solidFill>
                  <a:srgbClr val="212121"/>
                </a:solidFill>
                <a:ea typeface="+mn-lt"/>
                <a:cs typeface="+mn-lt"/>
              </a:rPr>
              <a:t>Promotes International Trade</a:t>
            </a:r>
            <a:r>
              <a:rPr lang="en-US" dirty="0">
                <a:solidFill>
                  <a:srgbClr val="212121"/>
                </a:solidFill>
                <a:ea typeface="+mn-lt"/>
                <a:cs typeface="+mn-lt"/>
              </a:rPr>
              <a:t>: It enables international trade practices and enhances a country’s competitiveness by making its exports more affordable and attractive in global markets. It can also incentivize domestic consumers to buy locally-produced goods instead of relying heavily on </a:t>
            </a:r>
            <a:r>
              <a:rPr lang="en-US" b="1" u="sng" dirty="0">
                <a:solidFill>
                  <a:srgbClr val="0CA0A0"/>
                </a:solidFill>
                <a:ea typeface="+mn-lt"/>
                <a:cs typeface="+mn-lt"/>
                <a:hlinkClick r:id="rId6"/>
              </a:rPr>
              <a:t>imports</a:t>
            </a:r>
            <a:r>
              <a:rPr lang="en-US" dirty="0">
                <a:solidFill>
                  <a:srgbClr val="212121"/>
                </a:solidFill>
                <a:ea typeface="+mn-lt"/>
                <a:cs typeface="+mn-lt"/>
              </a:rPr>
              <a:t>.</a:t>
            </a:r>
            <a:endParaRPr lang="en-US" dirty="0"/>
          </a:p>
          <a:p>
            <a:pPr>
              <a:buFont typeface="Arial"/>
              <a:buChar char="•"/>
            </a:pPr>
            <a:endParaRPr lang="en-US" dirty="0"/>
          </a:p>
        </p:txBody>
      </p:sp>
    </p:spTree>
    <p:extLst>
      <p:ext uri="{BB962C8B-B14F-4D97-AF65-F5344CB8AC3E}">
        <p14:creationId xmlns:p14="http://schemas.microsoft.com/office/powerpoint/2010/main" val="3075729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359135"/>
            <a:ext cx="10515600" cy="5817828"/>
          </a:xfrm>
        </p:spPr>
        <p:txBody>
          <a:bodyPr vert="horz" lIns="91440" tIns="45720" rIns="91440" bIns="45720" rtlCol="0" anchor="t">
            <a:normAutofit fontScale="92500"/>
          </a:bodyPr>
          <a:lstStyle/>
          <a:p>
            <a:pPr>
              <a:buNone/>
            </a:pPr>
            <a:r>
              <a:rPr lang="en-US" sz="2900" b="1" dirty="0">
                <a:solidFill>
                  <a:srgbClr val="0C4E54"/>
                </a:solidFill>
              </a:rPr>
              <a:t>Advantages</a:t>
            </a:r>
            <a:endParaRPr lang="en-US" dirty="0"/>
          </a:p>
          <a:p>
            <a:pPr>
              <a:buNone/>
            </a:pPr>
            <a:endParaRPr lang="en-US" sz="1400" dirty="0">
              <a:solidFill>
                <a:srgbClr val="212121"/>
              </a:solidFill>
            </a:endParaRPr>
          </a:p>
          <a:p>
            <a:pPr>
              <a:buFont typeface="Arial"/>
              <a:buChar char="•"/>
            </a:pPr>
            <a:r>
              <a:rPr lang="en-US" b="1" dirty="0">
                <a:solidFill>
                  <a:srgbClr val="212121"/>
                </a:solidFill>
                <a:ea typeface="+mn-lt"/>
                <a:cs typeface="+mn-lt"/>
              </a:rPr>
              <a:t>Economic Adjustment</a:t>
            </a:r>
            <a:r>
              <a:rPr lang="en-US" dirty="0">
                <a:solidFill>
                  <a:srgbClr val="212121"/>
                </a:solidFill>
                <a:ea typeface="+mn-lt"/>
                <a:cs typeface="+mn-lt"/>
              </a:rPr>
              <a:t>: The floating exchange rate regime helps to rectify trade imbalances since the currency value adjusts automatically based on </a:t>
            </a:r>
            <a:r>
              <a:rPr lang="en-US" b="1" u="sng" dirty="0">
                <a:solidFill>
                  <a:srgbClr val="0CA0A0"/>
                </a:solidFill>
                <a:ea typeface="+mn-lt"/>
                <a:cs typeface="+mn-lt"/>
                <a:hlinkClick r:id="rId2"/>
              </a:rPr>
              <a:t>market forces</a:t>
            </a:r>
            <a:r>
              <a:rPr lang="en-US" dirty="0">
                <a:solidFill>
                  <a:srgbClr val="212121"/>
                </a:solidFill>
                <a:ea typeface="+mn-lt"/>
                <a:cs typeface="+mn-lt"/>
              </a:rPr>
              <a:t>. In the fixed exchange rate systems, central banks actively intervene to address trade imbalances or change the pegged rate periodically. Thus, it aids in the balance of payment corrections.</a:t>
            </a:r>
            <a:endParaRPr lang="en-US" dirty="0"/>
          </a:p>
          <a:p>
            <a:pPr>
              <a:buFont typeface="Arial"/>
              <a:buChar char="•"/>
            </a:pPr>
            <a:r>
              <a:rPr lang="en-US" b="1" dirty="0">
                <a:solidFill>
                  <a:srgbClr val="212121"/>
                </a:solidFill>
                <a:ea typeface="+mn-lt"/>
                <a:cs typeface="+mn-lt"/>
              </a:rPr>
              <a:t>International Cooperation</a:t>
            </a:r>
            <a:r>
              <a:rPr lang="en-US" dirty="0">
                <a:solidFill>
                  <a:srgbClr val="212121"/>
                </a:solidFill>
                <a:ea typeface="+mn-lt"/>
                <a:cs typeface="+mn-lt"/>
              </a:rPr>
              <a:t>: ERMs can foster international cooperation among countries by providing common currency arrangements or coordinating exchange rate policies to promote </a:t>
            </a:r>
            <a:r>
              <a:rPr lang="en-US" b="1" u="sng" dirty="0">
                <a:solidFill>
                  <a:srgbClr val="0CA0A0"/>
                </a:solidFill>
                <a:ea typeface="+mn-lt"/>
                <a:cs typeface="+mn-lt"/>
                <a:hlinkClick r:id="rId3"/>
              </a:rPr>
              <a:t>economic integration</a:t>
            </a:r>
            <a:r>
              <a:rPr lang="en-US" dirty="0">
                <a:solidFill>
                  <a:srgbClr val="212121"/>
                </a:solidFill>
                <a:ea typeface="+mn-lt"/>
                <a:cs typeface="+mn-lt"/>
              </a:rPr>
              <a:t> and facilitate cross-border trade and investment.</a:t>
            </a:r>
            <a:endParaRPr lang="en-US" dirty="0"/>
          </a:p>
          <a:p>
            <a:pPr>
              <a:buFont typeface="Arial"/>
              <a:buChar char="•"/>
            </a:pPr>
            <a:r>
              <a:rPr lang="en-US" b="1" dirty="0">
                <a:solidFill>
                  <a:srgbClr val="212121"/>
                </a:solidFill>
                <a:ea typeface="+mn-lt"/>
                <a:cs typeface="+mn-lt"/>
              </a:rPr>
              <a:t>Monetary Policy Autonomy</a:t>
            </a:r>
            <a:r>
              <a:rPr lang="en-US" dirty="0">
                <a:solidFill>
                  <a:srgbClr val="212121"/>
                </a:solidFill>
                <a:ea typeface="+mn-lt"/>
                <a:cs typeface="+mn-lt"/>
              </a:rPr>
              <a:t>: In a floating exchange rate regime, the central banks can adjust interest rates and implement other monetary policy tools to control inflation and stabilize the economy.</a:t>
            </a:r>
            <a:endParaRPr lang="en-US" dirty="0"/>
          </a:p>
          <a:p>
            <a:pPr marL="0" indent="0">
              <a:buNone/>
            </a:pPr>
            <a:endParaRPr lang="en-US" dirty="0"/>
          </a:p>
        </p:txBody>
      </p:sp>
    </p:spTree>
    <p:extLst>
      <p:ext uri="{BB962C8B-B14F-4D97-AF65-F5344CB8AC3E}">
        <p14:creationId xmlns:p14="http://schemas.microsoft.com/office/powerpoint/2010/main" val="631512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359135"/>
            <a:ext cx="10515600" cy="5817828"/>
          </a:xfrm>
        </p:spPr>
        <p:txBody>
          <a:bodyPr vert="horz" lIns="91440" tIns="45720" rIns="91440" bIns="45720" rtlCol="0" anchor="t">
            <a:normAutofit/>
          </a:bodyPr>
          <a:lstStyle/>
          <a:p>
            <a:pPr>
              <a:buNone/>
            </a:pPr>
            <a:endParaRPr lang="en-US" sz="1400" dirty="0">
              <a:solidFill>
                <a:srgbClr val="212121"/>
              </a:solidFill>
            </a:endParaRPr>
          </a:p>
          <a:p>
            <a:pPr>
              <a:buNone/>
            </a:pPr>
            <a:r>
              <a:rPr lang="en-US" sz="1400" dirty="0">
                <a:solidFill>
                  <a:srgbClr val="212121"/>
                </a:solidFill>
              </a:rPr>
              <a:t>                                                                                                              </a:t>
            </a:r>
            <a:r>
              <a:rPr lang="en-US" dirty="0">
                <a:solidFill>
                  <a:srgbClr val="212121"/>
                </a:solidFill>
              </a:rPr>
              <a:t>         Activity</a:t>
            </a:r>
          </a:p>
          <a:p>
            <a:pPr>
              <a:buNone/>
            </a:pPr>
            <a:endParaRPr lang="en-US" sz="1400" dirty="0">
              <a:solidFill>
                <a:srgbClr val="212121"/>
              </a:solidFill>
            </a:endParaRPr>
          </a:p>
          <a:p>
            <a:pPr>
              <a:buNone/>
            </a:pPr>
            <a:endParaRPr lang="en-US" sz="1400" dirty="0">
              <a:solidFill>
                <a:srgbClr val="212121"/>
              </a:solidFill>
            </a:endParaRPr>
          </a:p>
          <a:p>
            <a:pPr>
              <a:buNone/>
            </a:pPr>
            <a:r>
              <a:rPr lang="en-US" dirty="0">
                <a:solidFill>
                  <a:srgbClr val="212121"/>
                </a:solidFill>
              </a:rPr>
              <a:t>    Go through this article to understand how exchange rate influence international trade</a:t>
            </a:r>
          </a:p>
          <a:p>
            <a:pPr>
              <a:buNone/>
            </a:pPr>
            <a:endParaRPr lang="en-US" dirty="0">
              <a:solidFill>
                <a:srgbClr val="212121"/>
              </a:solidFill>
              <a:ea typeface="+mn-lt"/>
              <a:cs typeface="+mn-lt"/>
            </a:endParaRPr>
          </a:p>
          <a:p>
            <a:pPr>
              <a:buNone/>
            </a:pPr>
            <a:r>
              <a:rPr lang="en-US" dirty="0">
                <a:solidFill>
                  <a:srgbClr val="212121"/>
                </a:solidFill>
                <a:ea typeface="+mn-lt"/>
                <a:cs typeface="+mn-lt"/>
                <a:hlinkClick r:id="rId2">
                  <a:extLst>
                    <a:ext uri="{A12FA001-AC4F-418D-AE19-62706E023703}">
                      <ahyp:hlinkClr xmlns:ahyp="http://schemas.microsoft.com/office/drawing/2018/hyperlinkcolor" val="tx"/>
                    </a:ext>
                  </a:extLst>
                </a:hlinkClick>
              </a:rPr>
              <a:t>How Exchange Rates Influence International Business - EWU</a:t>
            </a:r>
            <a:endParaRPr lang="en-US"/>
          </a:p>
          <a:p>
            <a:pPr marL="0" indent="0">
              <a:buNone/>
            </a:pPr>
            <a:endParaRPr lang="en-US" dirty="0"/>
          </a:p>
        </p:txBody>
      </p:sp>
    </p:spTree>
    <p:extLst>
      <p:ext uri="{BB962C8B-B14F-4D97-AF65-F5344CB8AC3E}">
        <p14:creationId xmlns:p14="http://schemas.microsoft.com/office/powerpoint/2010/main" val="3832244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03208" y="367133"/>
            <a:ext cx="10926792" cy="4890667"/>
          </a:xfrm>
        </p:spPr>
        <p:txBody>
          <a:bodyPr vert="horz" lIns="91440" tIns="45720" rIns="91440" bIns="45720" rtlCol="0" anchor="t">
            <a:normAutofit/>
          </a:bodyPr>
          <a:lstStyle/>
          <a:p>
            <a:pPr algn="just"/>
            <a:r>
              <a:rPr lang="en-GB" sz="2300" b="1" dirty="0">
                <a:solidFill>
                  <a:srgbClr val="111111"/>
                </a:solidFill>
              </a:rPr>
              <a:t>What Are Export and Import Licenses?</a:t>
            </a:r>
            <a:endParaRPr lang="en-US" b="1" dirty="0"/>
          </a:p>
          <a:p>
            <a:pPr algn="just"/>
            <a:endParaRPr lang="en-GB" sz="2300" b="1" dirty="0">
              <a:solidFill>
                <a:srgbClr val="111111"/>
              </a:solidFill>
              <a:ea typeface="+mn-lt"/>
              <a:cs typeface="+mn-lt"/>
            </a:endParaRPr>
          </a:p>
          <a:p>
            <a:pPr algn="just"/>
            <a:r>
              <a:rPr lang="en-GB" sz="2800" dirty="0">
                <a:solidFill>
                  <a:srgbClr val="403E3E"/>
                </a:solidFill>
                <a:ea typeface="+mn-lt"/>
                <a:cs typeface="+mn-lt"/>
              </a:rPr>
              <a:t>Export and import licenses are legal documents issued by governments that grant individuals and businesses the authority to engage in cross-border trade activities. </a:t>
            </a:r>
            <a:endParaRPr lang="en-GB" sz="2800">
              <a:solidFill>
                <a:srgbClr val="000000"/>
              </a:solidFill>
              <a:ea typeface="+mn-lt"/>
              <a:cs typeface="+mn-lt"/>
            </a:endParaRPr>
          </a:p>
          <a:p>
            <a:pPr algn="just"/>
            <a:r>
              <a:rPr lang="en-GB" sz="2800" dirty="0">
                <a:solidFill>
                  <a:srgbClr val="403E3E"/>
                </a:solidFill>
                <a:ea typeface="+mn-lt"/>
                <a:cs typeface="+mn-lt"/>
              </a:rPr>
              <a:t>These licenses serve as a means of control and regulation, ensuring that goods entering or leaving a country comply with specific rules and regulations. </a:t>
            </a:r>
            <a:endParaRPr lang="en-GB" sz="2800">
              <a:solidFill>
                <a:srgbClr val="000000"/>
              </a:solidFill>
              <a:ea typeface="+mn-lt"/>
              <a:cs typeface="+mn-lt"/>
            </a:endParaRPr>
          </a:p>
          <a:p>
            <a:pPr algn="just"/>
            <a:r>
              <a:rPr lang="en-GB" sz="2800" dirty="0">
                <a:solidFill>
                  <a:srgbClr val="403E3E"/>
                </a:solidFill>
                <a:ea typeface="+mn-lt"/>
                <a:cs typeface="+mn-lt"/>
              </a:rPr>
              <a:t>They are designed to promote transparency, security, and fair trade practices in the global marketplace.</a:t>
            </a:r>
            <a:endParaRPr lang="en-GB" sz="2800"/>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414315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877245" cy="5580780"/>
          </a:xfrm>
        </p:spPr>
        <p:txBody>
          <a:bodyPr vert="horz" lIns="91440" tIns="45720" rIns="91440" bIns="45720" rtlCol="0" anchor="t">
            <a:noAutofit/>
          </a:bodyPr>
          <a:lstStyle/>
          <a:p>
            <a:pPr algn="just"/>
            <a:r>
              <a:rPr lang="en-GB" sz="2000" b="1" dirty="0">
                <a:solidFill>
                  <a:srgbClr val="111111"/>
                </a:solidFill>
              </a:rPr>
              <a:t>The Importance of Export and Import Licenses</a:t>
            </a:r>
            <a:endParaRPr lang="en-US" sz="2000" b="1"/>
          </a:p>
          <a:p>
            <a:pPr algn="just"/>
            <a:endParaRPr lang="en-GB" sz="2000" dirty="0">
              <a:solidFill>
                <a:srgbClr val="403E3E"/>
              </a:solidFill>
            </a:endParaRPr>
          </a:p>
          <a:p>
            <a:pPr marL="285750" indent="-285750" algn="just">
              <a:buFont typeface="Arial"/>
              <a:buChar char="•"/>
            </a:pPr>
            <a:r>
              <a:rPr lang="en-GB" sz="2000" b="1" dirty="0">
                <a:solidFill>
                  <a:srgbClr val="403E3E"/>
                </a:solidFill>
                <a:ea typeface="+mn-lt"/>
                <a:cs typeface="+mn-lt"/>
              </a:rPr>
              <a:t>Regulatory Compliance:</a:t>
            </a:r>
            <a:r>
              <a:rPr lang="en-GB" sz="2000" dirty="0">
                <a:solidFill>
                  <a:srgbClr val="403E3E"/>
                </a:solidFill>
                <a:ea typeface="+mn-lt"/>
                <a:cs typeface="+mn-lt"/>
              </a:rPr>
              <a:t> Export and import licenses are essential for complying with international trade regulations and customs requirements. Failing to obtain the necessary licenses can lead to legal consequences and disruptions in trade activities.</a:t>
            </a:r>
            <a:endParaRPr lang="en-GB" sz="2000"/>
          </a:p>
          <a:p>
            <a:pPr marL="285750" indent="-285750" algn="just">
              <a:buFont typeface="Arial"/>
              <a:buChar char="•"/>
            </a:pPr>
            <a:r>
              <a:rPr lang="en-GB" sz="2000" b="1" dirty="0">
                <a:solidFill>
                  <a:srgbClr val="403E3E"/>
                </a:solidFill>
                <a:ea typeface="+mn-lt"/>
                <a:cs typeface="+mn-lt"/>
              </a:rPr>
              <a:t>National Security</a:t>
            </a:r>
            <a:r>
              <a:rPr lang="en-GB" sz="2000" dirty="0">
                <a:solidFill>
                  <a:srgbClr val="403E3E"/>
                </a:solidFill>
                <a:ea typeface="+mn-lt"/>
                <a:cs typeface="+mn-lt"/>
              </a:rPr>
              <a:t>: Governments use export licenses to control the export of sensitive goods and technologies that could pose a threat to national security. This ensures that potentially harmful items do not fall into the wrong hands.</a:t>
            </a:r>
            <a:endParaRPr lang="en-GB" sz="2000"/>
          </a:p>
          <a:p>
            <a:pPr marL="285750" indent="-285750" algn="just">
              <a:buFont typeface="Arial"/>
              <a:buChar char="•"/>
            </a:pPr>
            <a:r>
              <a:rPr lang="en-GB" sz="2000" b="1" dirty="0">
                <a:solidFill>
                  <a:srgbClr val="403E3E"/>
                </a:solidFill>
                <a:ea typeface="+mn-lt"/>
                <a:cs typeface="+mn-lt"/>
              </a:rPr>
              <a:t>Economic Stability:</a:t>
            </a:r>
            <a:r>
              <a:rPr lang="en-GB" sz="2000" dirty="0">
                <a:solidFill>
                  <a:srgbClr val="403E3E"/>
                </a:solidFill>
                <a:ea typeface="+mn-lt"/>
                <a:cs typeface="+mn-lt"/>
              </a:rPr>
              <a:t> Export and import licenses help maintain economic stability by regulating the flow of goods and preventing unfair trade practices. They promote a level playing field for businesses.</a:t>
            </a:r>
            <a:endParaRPr lang="en-GB" sz="2000"/>
          </a:p>
          <a:p>
            <a:pPr marL="285750" indent="-285750" algn="just">
              <a:buFont typeface="Arial"/>
              <a:buChar char="•"/>
            </a:pPr>
            <a:r>
              <a:rPr lang="en-GB" sz="2000" b="1" dirty="0">
                <a:solidFill>
                  <a:srgbClr val="403E3E"/>
                </a:solidFill>
                <a:ea typeface="+mn-lt"/>
                <a:cs typeface="+mn-lt"/>
              </a:rPr>
              <a:t>Trade Data Collection:</a:t>
            </a:r>
            <a:r>
              <a:rPr lang="en-GB" sz="2000" dirty="0">
                <a:solidFill>
                  <a:srgbClr val="403E3E"/>
                </a:solidFill>
                <a:ea typeface="+mn-lt"/>
                <a:cs typeface="+mn-lt"/>
              </a:rPr>
              <a:t> These licenses enable governments to collect data on imports and exports, which is valuable for economic analysis, policy formulation, and trade negotiations.</a:t>
            </a:r>
            <a:endParaRPr lang="en-GB" sz="2000"/>
          </a:p>
          <a:p>
            <a:pPr algn="just"/>
            <a:endParaRPr lang="en-GB" sz="20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95898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8189" y="740944"/>
            <a:ext cx="10279811" cy="4516856"/>
          </a:xfrm>
        </p:spPr>
        <p:txBody>
          <a:bodyPr vert="horz" lIns="91440" tIns="45720" rIns="91440" bIns="45720" rtlCol="0" anchor="t">
            <a:normAutofit/>
          </a:bodyPr>
          <a:lstStyle/>
          <a:p>
            <a:pPr algn="just"/>
            <a:r>
              <a:rPr lang="en-GB" sz="2800" dirty="0">
                <a:solidFill>
                  <a:srgbClr val="111111"/>
                </a:solidFill>
              </a:rPr>
              <a:t>Types of Export Licenses</a:t>
            </a:r>
            <a:endParaRPr lang="en-US" sz="2800"/>
          </a:p>
          <a:p>
            <a:pPr algn="just"/>
            <a:endParaRPr lang="en-GB" sz="2800" dirty="0">
              <a:solidFill>
                <a:srgbClr val="403E3E"/>
              </a:solidFill>
            </a:endParaRPr>
          </a:p>
          <a:p>
            <a:pPr algn="just"/>
            <a:r>
              <a:rPr lang="en-GB" sz="2800" b="1" dirty="0">
                <a:solidFill>
                  <a:srgbClr val="111111"/>
                </a:solidFill>
              </a:rPr>
              <a:t>General Export Licenses</a:t>
            </a:r>
            <a:endParaRPr lang="en-GB" sz="2800" b="1" dirty="0"/>
          </a:p>
          <a:p>
            <a:pPr algn="just"/>
            <a:r>
              <a:rPr lang="en-GB" sz="2800" dirty="0">
                <a:solidFill>
                  <a:srgbClr val="403E3E"/>
                </a:solidFill>
                <a:ea typeface="+mn-lt"/>
                <a:cs typeface="+mn-lt"/>
              </a:rPr>
              <a:t>General export licenses are broad authorizations issued by government authorities that allow businesses to export specific categories of goods without the need for individual approvals for each transaction.</a:t>
            </a:r>
            <a:endParaRPr lang="en-GB" sz="2800"/>
          </a:p>
          <a:p>
            <a:pPr algn="just"/>
            <a:endParaRPr lang="en-GB" sz="28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702612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just"/>
            <a:r>
              <a:rPr lang="en-GB" b="1" dirty="0">
                <a:solidFill>
                  <a:srgbClr val="403E3E"/>
                </a:solidFill>
                <a:latin typeface="Arial"/>
                <a:cs typeface="Arial"/>
              </a:rPr>
              <a:t>Key Characteristics:</a:t>
            </a:r>
            <a:endParaRPr lang="en-US" dirty="0"/>
          </a:p>
          <a:p>
            <a:pPr marL="285750" indent="-285750" algn="just">
              <a:buFont typeface="Arial"/>
              <a:buChar char="•"/>
            </a:pPr>
            <a:r>
              <a:rPr lang="en-GB" b="1" dirty="0">
                <a:solidFill>
                  <a:srgbClr val="403E3E"/>
                </a:solidFill>
                <a:ea typeface="+mn-lt"/>
                <a:cs typeface="+mn-lt"/>
              </a:rPr>
              <a:t>Broad Scope:</a:t>
            </a:r>
            <a:r>
              <a:rPr lang="en-GB" dirty="0">
                <a:solidFill>
                  <a:srgbClr val="403E3E"/>
                </a:solidFill>
                <a:ea typeface="+mn-lt"/>
                <a:cs typeface="+mn-lt"/>
              </a:rPr>
              <a:t> General export licenses cover a wide range of goods and commodities. They are typically granted for items that are considered low-risk and have common commercial uses.</a:t>
            </a:r>
            <a:endParaRPr lang="en-GB" dirty="0"/>
          </a:p>
          <a:p>
            <a:pPr marL="285750" indent="-285750" algn="just">
              <a:buFont typeface="Arial"/>
              <a:buChar char="•"/>
            </a:pPr>
            <a:r>
              <a:rPr lang="en-GB" b="1" dirty="0">
                <a:solidFill>
                  <a:srgbClr val="403E3E"/>
                </a:solidFill>
                <a:ea typeface="+mn-lt"/>
                <a:cs typeface="+mn-lt"/>
              </a:rPr>
              <a:t>Streamlined Process:</a:t>
            </a:r>
            <a:r>
              <a:rPr lang="en-GB" dirty="0">
                <a:solidFill>
                  <a:srgbClr val="403E3E"/>
                </a:solidFill>
                <a:ea typeface="+mn-lt"/>
                <a:cs typeface="+mn-lt"/>
              </a:rPr>
              <a:t> Obtaining a general export license is usually a more straightforward and expedited process compared to specific licenses. It eliminates the need for businesses to seek individual approvals for each export transaction.</a:t>
            </a:r>
            <a:endParaRPr lang="en-GB" dirty="0"/>
          </a:p>
          <a:p>
            <a:pPr marL="285750" indent="-285750" algn="just">
              <a:buFont typeface="Arial"/>
              <a:buChar char="•"/>
            </a:pPr>
            <a:r>
              <a:rPr lang="en-GB" b="1" dirty="0">
                <a:solidFill>
                  <a:srgbClr val="403E3E"/>
                </a:solidFill>
                <a:ea typeface="+mn-lt"/>
                <a:cs typeface="+mn-lt"/>
              </a:rPr>
              <a:t>Repetitive Use:</a:t>
            </a:r>
            <a:r>
              <a:rPr lang="en-GB" dirty="0">
                <a:solidFill>
                  <a:srgbClr val="403E3E"/>
                </a:solidFill>
                <a:ea typeface="+mn-lt"/>
                <a:cs typeface="+mn-lt"/>
              </a:rPr>
              <a:t> These licenses are suitable for businesses engaged in regular, ongoing export activities involving low-risk products. Companies often use them for routine exports to multiple destinations.</a:t>
            </a:r>
            <a:endParaRPr lang="en-GB" dirty="0"/>
          </a:p>
          <a:p>
            <a:pPr algn="just"/>
            <a:endParaRPr lang="en-GB" dirty="0">
              <a:solidFill>
                <a:srgbClr val="111111"/>
              </a:solidFill>
            </a:endParaRPr>
          </a:p>
          <a:p>
            <a:pPr algn="just"/>
            <a:endParaRPr lang="en-GB" dirty="0">
              <a:solidFill>
                <a:srgbClr val="111111"/>
              </a:solidFill>
            </a:endParaRPr>
          </a:p>
          <a:p>
            <a:pPr algn="just"/>
            <a:endParaRPr lang="en-GB"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407651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just"/>
            <a:r>
              <a:rPr lang="en-GB" sz="1500" dirty="0">
                <a:solidFill>
                  <a:srgbClr val="403E3E"/>
                </a:solidFill>
                <a:ea typeface="+mn-lt"/>
                <a:cs typeface="+mn-lt"/>
              </a:rPr>
              <a:t>.</a:t>
            </a:r>
            <a:r>
              <a:rPr lang="en-GB" sz="2800" b="1" dirty="0">
                <a:solidFill>
                  <a:srgbClr val="403E3E"/>
                </a:solidFill>
                <a:latin typeface="Arial"/>
                <a:ea typeface="+mn-lt"/>
                <a:cs typeface="Arial"/>
              </a:rPr>
              <a:t>Examples of Usage:</a:t>
            </a:r>
            <a:endParaRPr lang="en-GB" sz="2800">
              <a:solidFill>
                <a:srgbClr val="000000"/>
              </a:solidFill>
              <a:ea typeface="+mn-lt"/>
              <a:cs typeface="+mn-lt"/>
            </a:endParaRPr>
          </a:p>
          <a:p>
            <a:pPr marL="285750" indent="-285750" algn="just">
              <a:buChar char="•"/>
            </a:pPr>
            <a:r>
              <a:rPr lang="en-GB" sz="2800" dirty="0">
                <a:solidFill>
                  <a:srgbClr val="403E3E"/>
                </a:solidFill>
                <a:ea typeface="+mn-lt"/>
                <a:cs typeface="+mn-lt"/>
              </a:rPr>
              <a:t>Exporting commonly used industrial machinery.</a:t>
            </a:r>
            <a:endParaRPr lang="en-GB" sz="2800"/>
          </a:p>
          <a:p>
            <a:pPr marL="285750" indent="-285750" algn="just">
              <a:buChar char="•"/>
            </a:pPr>
            <a:r>
              <a:rPr lang="en-GB" sz="2800" dirty="0">
                <a:solidFill>
                  <a:srgbClr val="403E3E"/>
                </a:solidFill>
                <a:ea typeface="+mn-lt"/>
                <a:cs typeface="+mn-lt"/>
              </a:rPr>
              <a:t>Shipping consumer electronics to various international markets.</a:t>
            </a:r>
            <a:endParaRPr lang="en-GB" sz="2800"/>
          </a:p>
          <a:p>
            <a:pPr marL="285750" indent="-285750" algn="just">
              <a:buChar char="•"/>
            </a:pPr>
            <a:r>
              <a:rPr lang="en-GB" sz="2800" dirty="0">
                <a:solidFill>
                  <a:srgbClr val="403E3E"/>
                </a:solidFill>
                <a:ea typeface="+mn-lt"/>
                <a:cs typeface="+mn-lt"/>
              </a:rPr>
              <a:t>Sending agricultural products to countries with no special restrictions.</a:t>
            </a:r>
            <a:endParaRPr lang="en-GB" sz="2800"/>
          </a:p>
          <a:p>
            <a:pPr algn="just"/>
            <a:endParaRPr lang="en-GB" sz="1500" dirty="0">
              <a:solidFill>
                <a:srgbClr val="403E3E"/>
              </a:solidFill>
            </a:endParaRPr>
          </a:p>
          <a:p>
            <a:pPr algn="just"/>
            <a:endParaRPr lang="en-GB" sz="2300" dirty="0">
              <a:solidFill>
                <a:srgbClr val="111111"/>
              </a:solidFill>
            </a:endParaRPr>
          </a:p>
          <a:p>
            <a:pPr algn="just"/>
            <a:endParaRPr lang="en-GB" sz="23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493703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1925" y="7699"/>
            <a:ext cx="11545018" cy="6472176"/>
          </a:xfrm>
        </p:spPr>
        <p:txBody>
          <a:bodyPr vert="horz" lIns="91440" tIns="45720" rIns="91440" bIns="45720" rtlCol="0" anchor="t">
            <a:normAutofit/>
          </a:bodyPr>
          <a:lstStyle/>
          <a:p>
            <a:pPr algn="just"/>
            <a:r>
              <a:rPr lang="en-GB" sz="1500" b="1" dirty="0">
                <a:solidFill>
                  <a:srgbClr val="403E3E"/>
                </a:solidFill>
                <a:ea typeface="+mn-lt"/>
                <a:cs typeface="+mn-lt"/>
              </a:rPr>
              <a:t>.</a:t>
            </a:r>
            <a:r>
              <a:rPr lang="en-GB" b="1" dirty="0">
                <a:solidFill>
                  <a:srgbClr val="111111"/>
                </a:solidFill>
              </a:rPr>
              <a:t>Validated Export Licenses</a:t>
            </a:r>
            <a:endParaRPr lang="en-GB" dirty="0">
              <a:solidFill>
                <a:srgbClr val="000000"/>
              </a:solidFill>
            </a:endParaRPr>
          </a:p>
          <a:p>
            <a:pPr algn="just"/>
            <a:endParaRPr lang="en-GB" dirty="0">
              <a:solidFill>
                <a:srgbClr val="403E3E"/>
              </a:solidFill>
            </a:endParaRPr>
          </a:p>
          <a:p>
            <a:pPr algn="just"/>
            <a:r>
              <a:rPr lang="en-GB" dirty="0">
                <a:solidFill>
                  <a:srgbClr val="403E3E"/>
                </a:solidFill>
              </a:rPr>
              <a:t>Validated</a:t>
            </a:r>
            <a:r>
              <a:rPr lang="en-GB" dirty="0">
                <a:solidFill>
                  <a:srgbClr val="403E3E"/>
                </a:solidFill>
                <a:ea typeface="+mn-lt"/>
                <a:cs typeface="+mn-lt"/>
              </a:rPr>
              <a:t> export licenses, also known as specific export licenses, are authorizations issued for the export of particular goods to specific destinations or parties. They are typically required for items with potential dual-use applications or those subject to stricter controls.</a:t>
            </a:r>
            <a:endParaRPr lang="en-GB"/>
          </a:p>
          <a:p>
            <a:pPr algn="just"/>
            <a:r>
              <a:rPr lang="en-GB" b="1" dirty="0">
                <a:solidFill>
                  <a:srgbClr val="403E3E"/>
                </a:solidFill>
                <a:latin typeface="Arial"/>
                <a:ea typeface="+mn-lt"/>
                <a:cs typeface="Arial"/>
              </a:rPr>
              <a:t>Key Characteristics:</a:t>
            </a:r>
            <a:endParaRPr lang="en-GB" dirty="0"/>
          </a:p>
          <a:p>
            <a:pPr marL="285750" indent="-285750" algn="just">
              <a:buChar char="•"/>
            </a:pPr>
            <a:r>
              <a:rPr lang="en-GB" b="1" dirty="0">
                <a:solidFill>
                  <a:srgbClr val="403E3E"/>
                </a:solidFill>
                <a:ea typeface="+mn-lt"/>
                <a:cs typeface="+mn-lt"/>
              </a:rPr>
              <a:t>Specific Approvals:</a:t>
            </a:r>
            <a:r>
              <a:rPr lang="en-GB" dirty="0">
                <a:solidFill>
                  <a:srgbClr val="403E3E"/>
                </a:solidFill>
                <a:ea typeface="+mn-lt"/>
                <a:cs typeface="+mn-lt"/>
              </a:rPr>
              <a:t> Validated export licenses provide precise approval for specific transactions, goods, and destinations. They offer a higher level of scrutiny and control.</a:t>
            </a:r>
            <a:endParaRPr lang="en-GB" dirty="0"/>
          </a:p>
          <a:p>
            <a:pPr marL="285750" indent="-285750" algn="just">
              <a:buChar char="•"/>
            </a:pPr>
            <a:r>
              <a:rPr lang="en-GB" b="1" dirty="0">
                <a:solidFill>
                  <a:srgbClr val="403E3E"/>
                </a:solidFill>
                <a:ea typeface="+mn-lt"/>
                <a:cs typeface="+mn-lt"/>
              </a:rPr>
              <a:t>Dual-Use Items:</a:t>
            </a:r>
            <a:r>
              <a:rPr lang="en-GB" dirty="0">
                <a:solidFill>
                  <a:srgbClr val="403E3E"/>
                </a:solidFill>
                <a:ea typeface="+mn-lt"/>
                <a:cs typeface="+mn-lt"/>
              </a:rPr>
              <a:t> These licenses are commonly required for goods that could potentially be used for both civilian and military purposes. This includes items like advanced technology, certain chemicals, and controlled machinery.</a:t>
            </a:r>
            <a:endParaRPr lang="en-GB" dirty="0"/>
          </a:p>
          <a:p>
            <a:pPr marL="285750" indent="-285750" algn="just">
              <a:buChar char="•"/>
            </a:pPr>
            <a:r>
              <a:rPr lang="en-GB" b="1" dirty="0">
                <a:solidFill>
                  <a:srgbClr val="403E3E"/>
                </a:solidFill>
                <a:ea typeface="+mn-lt"/>
                <a:cs typeface="+mn-lt"/>
              </a:rPr>
              <a:t>Enhanced Oversight</a:t>
            </a:r>
            <a:r>
              <a:rPr lang="en-GB" dirty="0">
                <a:solidFill>
                  <a:srgbClr val="403E3E"/>
                </a:solidFill>
                <a:ea typeface="+mn-lt"/>
                <a:cs typeface="+mn-lt"/>
              </a:rPr>
              <a:t>: Due to their specificity, validated export licenses are subject to more thorough review by government authorities, ensuring compliance with export control regulations.</a:t>
            </a:r>
            <a:endParaRPr lang="en-GB" dirty="0"/>
          </a:p>
          <a:p>
            <a:pPr algn="just"/>
            <a:endParaRPr lang="en-GB" dirty="0">
              <a:solidFill>
                <a:srgbClr val="403E3E"/>
              </a:solidFill>
              <a:latin typeface="Aptos"/>
              <a:cs typeface="Arial"/>
            </a:endParaRPr>
          </a:p>
          <a:p>
            <a:pPr algn="just"/>
            <a:endParaRPr lang="en-GB" dirty="0">
              <a:solidFill>
                <a:srgbClr val="403E3E"/>
              </a:solidFill>
            </a:endParaRPr>
          </a:p>
          <a:p>
            <a:pPr algn="just"/>
            <a:endParaRPr lang="en-GB" sz="2300" dirty="0">
              <a:solidFill>
                <a:srgbClr val="111111"/>
              </a:solidFill>
            </a:endParaRPr>
          </a:p>
          <a:p>
            <a:pPr algn="just"/>
            <a:endParaRPr lang="en-GB" sz="23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71449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just"/>
            <a:r>
              <a:rPr lang="en-GB" sz="2800" b="1" dirty="0">
                <a:solidFill>
                  <a:srgbClr val="403E3E"/>
                </a:solidFill>
                <a:latin typeface="Arial"/>
                <a:cs typeface="Arial"/>
              </a:rPr>
              <a:t>Examples of Usage:</a:t>
            </a:r>
            <a:endParaRPr lang="en-US" sz="2800"/>
          </a:p>
          <a:p>
            <a:pPr marL="285750" indent="-285750" algn="just">
              <a:buFont typeface="Arial"/>
              <a:buChar char="•"/>
            </a:pPr>
            <a:r>
              <a:rPr lang="en-GB" sz="2800" dirty="0">
                <a:solidFill>
                  <a:srgbClr val="403E3E"/>
                </a:solidFill>
                <a:ea typeface="+mn-lt"/>
                <a:cs typeface="+mn-lt"/>
              </a:rPr>
              <a:t>Exporting specialized aerospace technology to a foreign aerospace company.</a:t>
            </a:r>
            <a:endParaRPr lang="en-GB" sz="2800"/>
          </a:p>
          <a:p>
            <a:pPr marL="285750" indent="-285750" algn="just">
              <a:buFont typeface="Arial"/>
              <a:buChar char="•"/>
            </a:pPr>
            <a:r>
              <a:rPr lang="en-GB" sz="2800" dirty="0">
                <a:solidFill>
                  <a:srgbClr val="403E3E"/>
                </a:solidFill>
                <a:ea typeface="+mn-lt"/>
                <a:cs typeface="+mn-lt"/>
              </a:rPr>
              <a:t>Shipping advanced semiconductor manufacturing equipment to a specific overseas factory.</a:t>
            </a:r>
            <a:endParaRPr lang="en-GB" sz="2800"/>
          </a:p>
          <a:p>
            <a:pPr marL="285750" indent="-285750" algn="just">
              <a:buFont typeface="Arial"/>
              <a:buChar char="•"/>
            </a:pPr>
            <a:r>
              <a:rPr lang="en-GB" sz="2800" dirty="0">
                <a:solidFill>
                  <a:srgbClr val="403E3E"/>
                </a:solidFill>
                <a:ea typeface="+mn-lt"/>
                <a:cs typeface="+mn-lt"/>
              </a:rPr>
              <a:t>Sending chemicals with potential military applications to an authorized foreign entity.</a:t>
            </a:r>
            <a:endParaRPr lang="en-GB" sz="2800"/>
          </a:p>
          <a:p>
            <a:pPr algn="just"/>
            <a:endParaRPr lang="en-GB" sz="2800" dirty="0">
              <a:solidFill>
                <a:srgbClr val="111111"/>
              </a:solidFill>
            </a:endParaRPr>
          </a:p>
          <a:p>
            <a:pPr algn="just"/>
            <a:endParaRPr lang="en-GB" sz="1500" dirty="0">
              <a:solidFill>
                <a:srgbClr val="403E3E"/>
              </a:solidFill>
              <a:latin typeface="Aptos"/>
              <a:cs typeface="Arial"/>
            </a:endParaRPr>
          </a:p>
          <a:p>
            <a:pPr algn="just"/>
            <a:endParaRPr lang="en-GB" sz="1500" dirty="0">
              <a:solidFill>
                <a:srgbClr val="403E3E"/>
              </a:solidFill>
            </a:endParaRPr>
          </a:p>
          <a:p>
            <a:pPr algn="just"/>
            <a:endParaRPr lang="en-GB" sz="2300" dirty="0">
              <a:solidFill>
                <a:srgbClr val="111111"/>
              </a:solidFill>
            </a:endParaRPr>
          </a:p>
          <a:p>
            <a:pPr algn="just"/>
            <a:endParaRPr lang="en-GB" sz="23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587600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699"/>
            <a:ext cx="10164792" cy="6659081"/>
          </a:xfrm>
        </p:spPr>
        <p:txBody>
          <a:bodyPr vert="horz" lIns="91440" tIns="45720" rIns="91440" bIns="45720" rtlCol="0" anchor="t">
            <a:noAutofit/>
          </a:bodyPr>
          <a:lstStyle/>
          <a:p>
            <a:pPr algn="just"/>
            <a:r>
              <a:rPr lang="en-GB" sz="2800" b="1" dirty="0">
                <a:solidFill>
                  <a:srgbClr val="111111"/>
                </a:solidFill>
                <a:latin typeface="dinL"/>
                <a:ea typeface="dinL"/>
                <a:cs typeface="dinL"/>
              </a:rPr>
              <a:t>Obtaining an Export License</a:t>
            </a:r>
          </a:p>
          <a:p>
            <a:pPr algn="just"/>
            <a:r>
              <a:rPr lang="en-GB" sz="2800" dirty="0">
                <a:solidFill>
                  <a:srgbClr val="403E3E"/>
                </a:solidFill>
                <a:latin typeface="dinL"/>
                <a:ea typeface="dinL"/>
                <a:cs typeface="dinL"/>
              </a:rPr>
              <a:t>To obtain an export license, businesses and individuals must follow a series of steps, including:</a:t>
            </a:r>
          </a:p>
          <a:p>
            <a:pPr algn="just"/>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Identifying the correct type of export license needed.</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Completing the necessary application forms.</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Providing detailed information about the goods to be exported.</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Paying any required fees.</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Waiting for approval from the relevant government authority.</a:t>
            </a:r>
            <a:endParaRPr lang="en-GB" sz="2800" dirty="0"/>
          </a:p>
        </p:txBody>
      </p:sp>
    </p:spTree>
    <p:extLst>
      <p:ext uri="{BB962C8B-B14F-4D97-AF65-F5344CB8AC3E}">
        <p14:creationId xmlns:p14="http://schemas.microsoft.com/office/powerpoint/2010/main" val="1775604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10164792" cy="5954591"/>
          </a:xfrm>
        </p:spPr>
        <p:txBody>
          <a:bodyPr vert="horz" lIns="91440" tIns="45720" rIns="91440" bIns="45720" rtlCol="0" anchor="t">
            <a:normAutofit/>
          </a:bodyPr>
          <a:lstStyle/>
          <a:p>
            <a:pPr algn="just"/>
            <a:r>
              <a:rPr lang="en-GB" sz="2800" b="1" dirty="0">
                <a:solidFill>
                  <a:srgbClr val="111111"/>
                </a:solidFill>
              </a:rPr>
              <a:t>Types of Import Licenses</a:t>
            </a:r>
            <a:endParaRPr lang="en-US" sz="2800" b="1" dirty="0"/>
          </a:p>
          <a:p>
            <a:pPr algn="just"/>
            <a:r>
              <a:rPr lang="en-GB" sz="2800" dirty="0">
                <a:solidFill>
                  <a:srgbClr val="403E3E"/>
                </a:solidFill>
                <a:ea typeface="+mn-lt"/>
                <a:cs typeface="+mn-lt"/>
              </a:rPr>
              <a:t>Import licenses are critical for businesses engaged in international trade. They help ensure that goods entering a country comply with specific regulations and standards. There are two primary types of import licenses.</a:t>
            </a:r>
            <a:endParaRPr lang="en-GB" sz="2800" dirty="0">
              <a:solidFill>
                <a:srgbClr val="403E3E"/>
              </a:solidFill>
            </a:endParaRPr>
          </a:p>
          <a:p>
            <a:pPr algn="just"/>
            <a:r>
              <a:rPr lang="en-GB" sz="2800" dirty="0">
                <a:solidFill>
                  <a:srgbClr val="111111"/>
                </a:solidFill>
              </a:rPr>
              <a:t> </a:t>
            </a:r>
            <a:r>
              <a:rPr lang="en-GB" sz="2800" b="1" dirty="0">
                <a:solidFill>
                  <a:srgbClr val="111111"/>
                </a:solidFill>
              </a:rPr>
              <a:t>General Import Licenses</a:t>
            </a:r>
            <a:endParaRPr lang="en-GB" sz="2800" b="1" dirty="0"/>
          </a:p>
          <a:p>
            <a:pPr algn="just"/>
            <a:r>
              <a:rPr lang="en-GB" sz="2800" dirty="0">
                <a:solidFill>
                  <a:srgbClr val="403E3E"/>
                </a:solidFill>
                <a:ea typeface="+mn-lt"/>
                <a:cs typeface="+mn-lt"/>
              </a:rPr>
              <a:t>General import licenses are broad authorizations issued by governments that allow businesses to import a wide range of products without the need for individual approvals. </a:t>
            </a:r>
            <a:endParaRPr lang="en-GB" sz="2800">
              <a:solidFill>
                <a:srgbClr val="000000"/>
              </a:solidFill>
              <a:ea typeface="+mn-lt"/>
              <a:cs typeface="+mn-lt"/>
            </a:endParaRPr>
          </a:p>
          <a:p>
            <a:pPr algn="just"/>
            <a:endParaRPr lang="en-GB" sz="2800" dirty="0">
              <a:solidFill>
                <a:srgbClr val="403E3E"/>
              </a:solidFill>
              <a:ea typeface="+mn-lt"/>
              <a:cs typeface="+mn-lt"/>
            </a:endParaRPr>
          </a:p>
          <a:p>
            <a:pPr algn="just"/>
            <a:r>
              <a:rPr lang="en-GB" sz="2800" dirty="0">
                <a:solidFill>
                  <a:srgbClr val="403E3E"/>
                </a:solidFill>
                <a:ea typeface="+mn-lt"/>
                <a:cs typeface="+mn-lt"/>
              </a:rPr>
              <a:t>These licenses are typically granted for goods that are considered low-risk and do not pose significant threats to public health, safety, or national security.</a:t>
            </a:r>
            <a:endParaRPr lang="en-GB" sz="2800"/>
          </a:p>
          <a:p>
            <a:pPr algn="just"/>
            <a:endParaRPr lang="en-GB" sz="28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2635882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4453" y="740944"/>
            <a:ext cx="10984301" cy="5623912"/>
          </a:xfrm>
        </p:spPr>
        <p:txBody>
          <a:bodyPr vert="horz" lIns="91440" tIns="45720" rIns="91440" bIns="45720" rtlCol="0" anchor="t">
            <a:normAutofit fontScale="92500"/>
          </a:bodyPr>
          <a:lstStyle/>
          <a:p>
            <a:pPr algn="just"/>
            <a:endParaRPr lang="en-GB" sz="1500" dirty="0">
              <a:solidFill>
                <a:srgbClr val="403E3E"/>
              </a:solidFill>
            </a:endParaRPr>
          </a:p>
          <a:p>
            <a:pPr algn="just"/>
            <a:r>
              <a:rPr lang="en-GB" sz="2800" b="1" dirty="0">
                <a:solidFill>
                  <a:srgbClr val="403E3E"/>
                </a:solidFill>
                <a:latin typeface="Arial"/>
                <a:cs typeface="Arial"/>
              </a:rPr>
              <a:t>Key characteristics. </a:t>
            </a:r>
            <a:endParaRPr lang="en-GB" sz="2800" dirty="0">
              <a:solidFill>
                <a:srgbClr val="403E3E"/>
              </a:solidFill>
            </a:endParaRPr>
          </a:p>
          <a:p>
            <a:pPr marL="285750" indent="-285750" algn="just">
              <a:buFont typeface="Arial"/>
              <a:buChar char="•"/>
            </a:pPr>
            <a:r>
              <a:rPr lang="en-GB" sz="2800" b="1" dirty="0">
                <a:solidFill>
                  <a:srgbClr val="403E3E"/>
                </a:solidFill>
                <a:ea typeface="+mn-lt"/>
                <a:cs typeface="+mn-lt"/>
              </a:rPr>
              <a:t>Broad Scope</a:t>
            </a:r>
            <a:r>
              <a:rPr lang="en-GB" sz="2800" dirty="0">
                <a:solidFill>
                  <a:srgbClr val="403E3E"/>
                </a:solidFill>
                <a:ea typeface="+mn-lt"/>
                <a:cs typeface="+mn-lt"/>
              </a:rPr>
              <a:t>: General import licenses cover a wide array of products, making them suitable for businesses involved in importing various items.</a:t>
            </a:r>
            <a:endParaRPr lang="en-GB" sz="2800"/>
          </a:p>
          <a:p>
            <a:pPr marL="285750" indent="-285750" algn="just">
              <a:buFont typeface="Arial"/>
              <a:buChar char="•"/>
            </a:pPr>
            <a:r>
              <a:rPr lang="en-GB" sz="2800" b="1" dirty="0">
                <a:solidFill>
                  <a:srgbClr val="403E3E"/>
                </a:solidFill>
                <a:ea typeface="+mn-lt"/>
                <a:cs typeface="+mn-lt"/>
              </a:rPr>
              <a:t>Streamlined Process</a:t>
            </a:r>
            <a:r>
              <a:rPr lang="en-GB" sz="2800" dirty="0">
                <a:solidFill>
                  <a:srgbClr val="403E3E"/>
                </a:solidFill>
                <a:ea typeface="+mn-lt"/>
                <a:cs typeface="+mn-lt"/>
              </a:rPr>
              <a:t>: Obtaining a general import license is often a more straightforward and faster process compared to specific import licenses. It eliminates the need for detailed scrutiny of each imported item.</a:t>
            </a:r>
            <a:endParaRPr lang="en-GB" sz="2800"/>
          </a:p>
          <a:p>
            <a:pPr marL="285750" indent="-285750" algn="just">
              <a:buFont typeface="Arial"/>
              <a:buChar char="•"/>
            </a:pPr>
            <a:r>
              <a:rPr lang="en-GB" sz="2800" b="1" dirty="0">
                <a:solidFill>
                  <a:srgbClr val="403E3E"/>
                </a:solidFill>
                <a:ea typeface="+mn-lt"/>
                <a:cs typeface="+mn-lt"/>
              </a:rPr>
              <a:t>Lower Administrative Burden: </a:t>
            </a:r>
            <a:r>
              <a:rPr lang="en-GB" sz="2800" dirty="0">
                <a:solidFill>
                  <a:srgbClr val="403E3E"/>
                </a:solidFill>
                <a:ea typeface="+mn-lt"/>
                <a:cs typeface="+mn-lt"/>
              </a:rPr>
              <a:t>Since these licenses are less specific, they reduce the administrative burden on both importers and government authorities.</a:t>
            </a:r>
            <a:endParaRPr lang="en-GB" sz="2800"/>
          </a:p>
          <a:p>
            <a:pPr marL="285750" indent="-285750" algn="just">
              <a:buFont typeface="Arial"/>
              <a:buChar char="•"/>
            </a:pPr>
            <a:r>
              <a:rPr lang="en-GB" sz="2800" b="1" dirty="0">
                <a:solidFill>
                  <a:srgbClr val="403E3E"/>
                </a:solidFill>
                <a:ea typeface="+mn-lt"/>
                <a:cs typeface="+mn-lt"/>
              </a:rPr>
              <a:t>Regular Import Activities</a:t>
            </a:r>
            <a:r>
              <a:rPr lang="en-GB" sz="2800" dirty="0">
                <a:solidFill>
                  <a:srgbClr val="403E3E"/>
                </a:solidFill>
                <a:ea typeface="+mn-lt"/>
                <a:cs typeface="+mn-lt"/>
              </a:rPr>
              <a:t>: General import licenses are ideal for businesses engaged in regular and routine import activities, where they deal with multiple products on an ongoing basis.</a:t>
            </a:r>
            <a:endParaRPr lang="en-GB" sz="2800"/>
          </a:p>
          <a:p>
            <a:pPr algn="just"/>
            <a:endParaRPr lang="en-GB" sz="2800" dirty="0">
              <a:solidFill>
                <a:srgbClr val="403E3E"/>
              </a:solidFill>
              <a:latin typeface="Aptos"/>
            </a:endParaRPr>
          </a:p>
          <a:p>
            <a:pPr algn="just"/>
            <a:endParaRPr lang="en-GB" sz="2800" dirty="0">
              <a:solidFill>
                <a:srgbClr val="403E3E"/>
              </a:solidFill>
              <a:latin typeface="Aptos"/>
            </a:endParaRPr>
          </a:p>
          <a:p>
            <a:pPr algn="just"/>
            <a:endParaRPr lang="en-GB" sz="2800" dirty="0">
              <a:solidFill>
                <a:srgbClr val="111111"/>
              </a:solidFill>
              <a:latin typeface="dinL"/>
            </a:endParaRPr>
          </a:p>
        </p:txBody>
      </p:sp>
    </p:spTree>
    <p:extLst>
      <p:ext uri="{BB962C8B-B14F-4D97-AF65-F5344CB8AC3E}">
        <p14:creationId xmlns:p14="http://schemas.microsoft.com/office/powerpoint/2010/main" val="28916196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8189" y="194605"/>
            <a:ext cx="11013056" cy="6673459"/>
          </a:xfrm>
        </p:spPr>
        <p:txBody>
          <a:bodyPr vert="horz" lIns="91440" tIns="45720" rIns="91440" bIns="45720" rtlCol="0" anchor="t">
            <a:normAutofit/>
          </a:bodyPr>
          <a:lstStyle/>
          <a:p>
            <a:pPr algn="just"/>
            <a:endParaRPr lang="en-GB" sz="1500" dirty="0">
              <a:solidFill>
                <a:srgbClr val="403E3E"/>
              </a:solidFill>
            </a:endParaRPr>
          </a:p>
          <a:p>
            <a:pPr algn="just"/>
            <a:r>
              <a:rPr lang="en-GB" sz="2800" b="1" dirty="0">
                <a:solidFill>
                  <a:srgbClr val="111111"/>
                </a:solidFill>
              </a:rPr>
              <a:t>Specific Import Licenses</a:t>
            </a:r>
            <a:endParaRPr lang="en-GB" sz="2800" b="1" dirty="0"/>
          </a:p>
          <a:p>
            <a:pPr algn="just"/>
            <a:r>
              <a:rPr lang="en-GB" sz="2000" dirty="0">
                <a:solidFill>
                  <a:srgbClr val="403E3E"/>
                </a:solidFill>
                <a:ea typeface="+mn-lt"/>
                <a:cs typeface="+mn-lt"/>
              </a:rPr>
              <a:t>Specific import licenses, also known as individual or specialized import licenses, are required for goods that are subject to specific regulations, restrictions, or monitoring by government authorities. These licenses are essential when dealing with items that may have unique characteristics or risks associated with them.</a:t>
            </a:r>
            <a:endParaRPr lang="en-GB" sz="2000">
              <a:ea typeface="+mn-lt"/>
              <a:cs typeface="+mn-lt"/>
            </a:endParaRPr>
          </a:p>
          <a:p>
            <a:pPr algn="just"/>
            <a:r>
              <a:rPr lang="en-GB" sz="2000" b="1" dirty="0">
                <a:solidFill>
                  <a:srgbClr val="403E3E"/>
                </a:solidFill>
                <a:latin typeface="Arial"/>
                <a:cs typeface="Arial"/>
              </a:rPr>
              <a:t>Key characteristics </a:t>
            </a:r>
            <a:endParaRPr lang="en-GB" sz="2000">
              <a:solidFill>
                <a:srgbClr val="403E3E"/>
              </a:solidFill>
              <a:ea typeface="+mn-lt"/>
              <a:cs typeface="+mn-lt"/>
            </a:endParaRPr>
          </a:p>
          <a:p>
            <a:pPr marL="285750" indent="-285750" algn="just">
              <a:buFont typeface="Arial"/>
              <a:buChar char="•"/>
            </a:pPr>
            <a:r>
              <a:rPr lang="en-GB" sz="2000" b="1" dirty="0">
                <a:solidFill>
                  <a:srgbClr val="403E3E"/>
                </a:solidFill>
                <a:ea typeface="+mn-lt"/>
                <a:cs typeface="+mn-lt"/>
              </a:rPr>
              <a:t>Precise Authorization:</a:t>
            </a:r>
            <a:r>
              <a:rPr lang="en-GB" sz="2000" dirty="0">
                <a:solidFill>
                  <a:srgbClr val="403E3E"/>
                </a:solidFill>
                <a:ea typeface="+mn-lt"/>
                <a:cs typeface="+mn-lt"/>
              </a:rPr>
              <a:t> Specific import licenses provide precise authorization for the importation of particular goods. They specify the nature, quantity, and sometimes the origin of the imported items.</a:t>
            </a:r>
            <a:endParaRPr lang="en-GB" sz="2000">
              <a:ea typeface="+mn-lt"/>
              <a:cs typeface="+mn-lt"/>
            </a:endParaRPr>
          </a:p>
          <a:p>
            <a:pPr marL="285750" indent="-285750" algn="just">
              <a:buFont typeface="Arial"/>
              <a:buChar char="•"/>
            </a:pPr>
            <a:r>
              <a:rPr lang="en-GB" sz="2000" b="1" dirty="0">
                <a:solidFill>
                  <a:srgbClr val="403E3E"/>
                </a:solidFill>
                <a:ea typeface="+mn-lt"/>
                <a:cs typeface="+mn-lt"/>
              </a:rPr>
              <a:t>Regulatory Compliance: </a:t>
            </a:r>
            <a:r>
              <a:rPr lang="en-GB" sz="2000" dirty="0">
                <a:solidFill>
                  <a:srgbClr val="403E3E"/>
                </a:solidFill>
                <a:ea typeface="+mn-lt"/>
                <a:cs typeface="+mn-lt"/>
              </a:rPr>
              <a:t>These licenses ensure that imported goods comply with specific standards, health and safety regulations, or international agreements. They are often required for items such as controlled substances, firearms, and certain agricultural products.</a:t>
            </a:r>
            <a:endParaRPr lang="en-GB" sz="2000">
              <a:ea typeface="+mn-lt"/>
              <a:cs typeface="+mn-lt"/>
            </a:endParaRPr>
          </a:p>
          <a:p>
            <a:pPr marL="285750" indent="-285750" algn="just">
              <a:buFont typeface="Arial"/>
              <a:buChar char="•"/>
            </a:pPr>
            <a:r>
              <a:rPr lang="en-GB" sz="2000" b="1" dirty="0">
                <a:solidFill>
                  <a:srgbClr val="403E3E"/>
                </a:solidFill>
                <a:ea typeface="+mn-lt"/>
                <a:cs typeface="+mn-lt"/>
              </a:rPr>
              <a:t>Enhanced Control:</a:t>
            </a:r>
            <a:r>
              <a:rPr lang="en-GB" sz="2000" dirty="0">
                <a:solidFill>
                  <a:srgbClr val="403E3E"/>
                </a:solidFill>
                <a:ea typeface="+mn-lt"/>
                <a:cs typeface="+mn-lt"/>
              </a:rPr>
              <a:t> Governments closely monitor the importation of goods that require specific import licenses, which allows for greater control and oversight.</a:t>
            </a:r>
            <a:endParaRPr lang="en-GB" sz="2000">
              <a:ea typeface="+mn-lt"/>
              <a:cs typeface="+mn-lt"/>
            </a:endParaRPr>
          </a:p>
          <a:p>
            <a:pPr marL="285750" indent="-285750" algn="just">
              <a:buFont typeface="Arial"/>
              <a:buChar char="•"/>
            </a:pPr>
            <a:r>
              <a:rPr lang="en-GB" sz="2000" b="1" dirty="0">
                <a:solidFill>
                  <a:srgbClr val="403E3E"/>
                </a:solidFill>
                <a:ea typeface="+mn-lt"/>
                <a:cs typeface="+mn-lt"/>
              </a:rPr>
              <a:t>Customization: </a:t>
            </a:r>
            <a:r>
              <a:rPr lang="en-GB" sz="2000" dirty="0">
                <a:solidFill>
                  <a:srgbClr val="403E3E"/>
                </a:solidFill>
                <a:ea typeface="+mn-lt"/>
                <a:cs typeface="+mn-lt"/>
              </a:rPr>
              <a:t>Specific import licenses are tailored to meet the unique requirements of certain products or industries, ensuring that they adhere to all relevant regulations.</a:t>
            </a:r>
            <a:endParaRPr lang="en-GB" sz="2000">
              <a:ea typeface="+mn-lt"/>
              <a:cs typeface="+mn-lt"/>
            </a:endParaRPr>
          </a:p>
          <a:p>
            <a:pPr algn="just"/>
            <a:endParaRPr lang="en-GB" sz="2000" dirty="0">
              <a:solidFill>
                <a:srgbClr val="403E3E"/>
              </a:solidFill>
            </a:endParaRPr>
          </a:p>
          <a:p>
            <a:pPr algn="just"/>
            <a:endParaRPr lang="en-GB" sz="15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432593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79" y="338378"/>
            <a:ext cx="11501886" cy="6184629"/>
          </a:xfrm>
        </p:spPr>
        <p:txBody>
          <a:bodyPr vert="horz" lIns="91440" tIns="45720" rIns="91440" bIns="45720" rtlCol="0" anchor="t">
            <a:noAutofit/>
          </a:bodyPr>
          <a:lstStyle/>
          <a:p>
            <a:pPr algn="just"/>
            <a:endParaRPr lang="en-GB" sz="1500" dirty="0">
              <a:solidFill>
                <a:srgbClr val="403E3E"/>
              </a:solidFill>
            </a:endParaRPr>
          </a:p>
          <a:p>
            <a:pPr algn="just"/>
            <a:r>
              <a:rPr lang="en-GB" dirty="0">
                <a:solidFill>
                  <a:srgbClr val="403E3E"/>
                </a:solidFill>
                <a:ea typeface="+mn-lt"/>
                <a:cs typeface="+mn-lt"/>
              </a:rPr>
              <a:t>The choice between a general import license and a specific import license depends on the nature of the imported goods and the regulatory framework of the country. </a:t>
            </a:r>
            <a:endParaRPr lang="en-GB" dirty="0">
              <a:solidFill>
                <a:srgbClr val="000000"/>
              </a:solidFill>
              <a:ea typeface="+mn-lt"/>
              <a:cs typeface="+mn-lt"/>
            </a:endParaRPr>
          </a:p>
          <a:p>
            <a:pPr algn="just"/>
            <a:endParaRPr lang="en-GB" dirty="0">
              <a:solidFill>
                <a:srgbClr val="403E3E"/>
              </a:solidFill>
              <a:ea typeface="+mn-lt"/>
              <a:cs typeface="+mn-lt"/>
            </a:endParaRPr>
          </a:p>
          <a:p>
            <a:pPr algn="just"/>
            <a:r>
              <a:rPr lang="en-GB" dirty="0">
                <a:solidFill>
                  <a:srgbClr val="403E3E"/>
                </a:solidFill>
                <a:ea typeface="+mn-lt"/>
                <a:cs typeface="+mn-lt"/>
              </a:rPr>
              <a:t>Importers must accurately determine which type of license is applicable to their imports to ensure legal compliance and avoid potential issues with customs authorities.</a:t>
            </a:r>
            <a:endParaRPr lang="en-GB"/>
          </a:p>
          <a:p>
            <a:pPr algn="just"/>
            <a:endParaRPr lang="en-GB" dirty="0">
              <a:solidFill>
                <a:srgbClr val="403E3E"/>
              </a:solidFill>
              <a:ea typeface="+mn-lt"/>
              <a:cs typeface="+mn-lt"/>
            </a:endParaRPr>
          </a:p>
          <a:p>
            <a:pPr algn="just"/>
            <a:r>
              <a:rPr lang="en-GB" dirty="0">
                <a:solidFill>
                  <a:srgbClr val="403E3E"/>
                </a:solidFill>
                <a:ea typeface="+mn-lt"/>
                <a:cs typeface="+mn-lt"/>
              </a:rPr>
              <a:t>Understanding the distinction between these two types of import licenses is essential for businesses engaged in international trade, as it directly impacts the importation process and regulatory compliance. </a:t>
            </a:r>
            <a:endParaRPr lang="en-GB">
              <a:solidFill>
                <a:srgbClr val="000000"/>
              </a:solidFill>
              <a:ea typeface="+mn-lt"/>
              <a:cs typeface="+mn-lt"/>
            </a:endParaRPr>
          </a:p>
          <a:p>
            <a:pPr algn="just"/>
            <a:endParaRPr lang="en-GB" dirty="0">
              <a:solidFill>
                <a:srgbClr val="403E3E"/>
              </a:solidFill>
              <a:ea typeface="+mn-lt"/>
              <a:cs typeface="+mn-lt"/>
            </a:endParaRPr>
          </a:p>
          <a:p>
            <a:pPr algn="just"/>
            <a:r>
              <a:rPr lang="en-GB" dirty="0">
                <a:solidFill>
                  <a:srgbClr val="403E3E"/>
                </a:solidFill>
                <a:ea typeface="+mn-lt"/>
                <a:cs typeface="+mn-lt"/>
              </a:rPr>
              <a:t>Whether opting for a general import license for streamlined operations or a specific import license to meet precise regulatory requirements, importers must adhere to the licensing process dictated by the relevant government authorities.</a:t>
            </a:r>
            <a:endParaRPr lang="en-GB"/>
          </a:p>
          <a:p>
            <a:pPr algn="just"/>
            <a:endParaRPr lang="en-GB" sz="1700" dirty="0">
              <a:solidFill>
                <a:srgbClr val="111111"/>
              </a:solidFill>
              <a:ea typeface="+mn-lt"/>
              <a:cs typeface="+mn-lt"/>
            </a:endParaRPr>
          </a:p>
          <a:p>
            <a:pPr algn="just"/>
            <a:endParaRPr lang="en-GB" sz="1500" dirty="0">
              <a:solidFill>
                <a:srgbClr val="403E3E"/>
              </a:solidFill>
            </a:endParaRPr>
          </a:p>
          <a:p>
            <a:pPr algn="just"/>
            <a:endParaRPr lang="en-GB" sz="15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450103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434" y="740944"/>
            <a:ext cx="11386867" cy="6112742"/>
          </a:xfrm>
        </p:spPr>
        <p:txBody>
          <a:bodyPr vert="horz" lIns="91440" tIns="45720" rIns="91440" bIns="45720" rtlCol="0" anchor="t">
            <a:noAutofit/>
          </a:bodyPr>
          <a:lstStyle/>
          <a:p>
            <a:pPr algn="just"/>
            <a:endParaRPr lang="en-GB" sz="1500" dirty="0">
              <a:solidFill>
                <a:srgbClr val="403E3E"/>
              </a:solidFill>
            </a:endParaRPr>
          </a:p>
          <a:p>
            <a:pPr algn="just"/>
            <a:r>
              <a:rPr lang="en-GB" sz="2800" b="1" dirty="0">
                <a:solidFill>
                  <a:srgbClr val="111111"/>
                </a:solidFill>
              </a:rPr>
              <a:t>How to Obtain an Import License</a:t>
            </a:r>
            <a:endParaRPr lang="en-GB" sz="2800" b="1"/>
          </a:p>
          <a:p>
            <a:pPr algn="just"/>
            <a:r>
              <a:rPr lang="en-GB" sz="2800" dirty="0">
                <a:solidFill>
                  <a:srgbClr val="403E3E"/>
                </a:solidFill>
                <a:ea typeface="+mn-lt"/>
                <a:cs typeface="+mn-lt"/>
              </a:rPr>
              <a:t>To secure an import license, individuals and businesses must go through a process similar to obtaining an export license. The steps include:</a:t>
            </a:r>
            <a:endParaRPr lang="en-GB" sz="2800"/>
          </a:p>
          <a:p>
            <a:pPr marL="285750" indent="-285750" algn="just">
              <a:buFont typeface="Arial"/>
              <a:buChar char="•"/>
            </a:pPr>
            <a:r>
              <a:rPr lang="en-GB" sz="2800" dirty="0">
                <a:solidFill>
                  <a:srgbClr val="403E3E"/>
                </a:solidFill>
                <a:ea typeface="+mn-lt"/>
                <a:cs typeface="+mn-lt"/>
              </a:rPr>
              <a:t>Identifying the correct type of import license needed.</a:t>
            </a:r>
            <a:endParaRPr lang="en-GB" sz="2800"/>
          </a:p>
          <a:p>
            <a:pPr marL="285750" indent="-285750" algn="just">
              <a:buFont typeface="Arial"/>
              <a:buChar char="•"/>
            </a:pPr>
            <a:r>
              <a:rPr lang="en-GB" sz="2800" dirty="0">
                <a:solidFill>
                  <a:srgbClr val="403E3E"/>
                </a:solidFill>
                <a:ea typeface="+mn-lt"/>
                <a:cs typeface="+mn-lt"/>
              </a:rPr>
              <a:t>Completing the necessary application forms.</a:t>
            </a:r>
            <a:endParaRPr lang="en-GB" sz="2800"/>
          </a:p>
          <a:p>
            <a:pPr marL="285750" indent="-285750" algn="just">
              <a:buFont typeface="Arial"/>
              <a:buChar char="•"/>
            </a:pPr>
            <a:r>
              <a:rPr lang="en-GB" sz="2800" dirty="0">
                <a:solidFill>
                  <a:srgbClr val="403E3E"/>
                </a:solidFill>
                <a:ea typeface="+mn-lt"/>
                <a:cs typeface="+mn-lt"/>
              </a:rPr>
              <a:t>Providing detailed information about the goods to be imported.</a:t>
            </a:r>
            <a:endParaRPr lang="en-GB" sz="2800"/>
          </a:p>
          <a:p>
            <a:pPr marL="285750" indent="-285750" algn="just">
              <a:buFont typeface="Arial"/>
              <a:buChar char="•"/>
            </a:pPr>
            <a:r>
              <a:rPr lang="en-GB" sz="2800" dirty="0">
                <a:solidFill>
                  <a:srgbClr val="403E3E"/>
                </a:solidFill>
                <a:ea typeface="+mn-lt"/>
                <a:cs typeface="+mn-lt"/>
              </a:rPr>
              <a:t>Paying any required fees.</a:t>
            </a:r>
            <a:endParaRPr lang="en-GB" sz="2800"/>
          </a:p>
          <a:p>
            <a:pPr marL="285750" indent="-285750" algn="just">
              <a:buFont typeface="Arial"/>
              <a:buChar char="•"/>
            </a:pPr>
            <a:r>
              <a:rPr lang="en-GB" sz="2800" dirty="0">
                <a:solidFill>
                  <a:srgbClr val="403E3E"/>
                </a:solidFill>
                <a:ea typeface="+mn-lt"/>
                <a:cs typeface="+mn-lt"/>
              </a:rPr>
              <a:t>Waiting for approval from the relevant government authority.</a:t>
            </a:r>
            <a:endParaRPr lang="en-GB" sz="2800"/>
          </a:p>
          <a:p>
            <a:pPr algn="just"/>
            <a:r>
              <a:rPr lang="en-GB" sz="2800" dirty="0">
                <a:solidFill>
                  <a:srgbClr val="403E3E"/>
                </a:solidFill>
                <a:ea typeface="+mn-lt"/>
                <a:cs typeface="+mn-lt"/>
              </a:rPr>
              <a:t>Again, the specific requirements and procedures can vary by country and product type.</a:t>
            </a:r>
            <a:endParaRPr lang="en-GB" sz="2800"/>
          </a:p>
          <a:p>
            <a:pPr algn="just"/>
            <a:endParaRPr lang="en-GB" sz="2800" dirty="0">
              <a:solidFill>
                <a:srgbClr val="111111"/>
              </a:solidFill>
              <a:ea typeface="+mn-lt"/>
              <a:cs typeface="+mn-lt"/>
            </a:endParaRPr>
          </a:p>
          <a:p>
            <a:pPr algn="just"/>
            <a:endParaRPr lang="en-GB" sz="2800" dirty="0">
              <a:solidFill>
                <a:srgbClr val="403E3E"/>
              </a:solidFill>
            </a:endParaRPr>
          </a:p>
          <a:p>
            <a:pPr algn="just"/>
            <a:endParaRPr lang="en-GB" sz="28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1430263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80" y="151473"/>
            <a:ext cx="11545018" cy="6544062"/>
          </a:xfrm>
        </p:spPr>
        <p:txBody>
          <a:bodyPr vert="horz" lIns="91440" tIns="45720" rIns="91440" bIns="45720" rtlCol="0" anchor="t">
            <a:noAutofit/>
          </a:bodyPr>
          <a:lstStyle/>
          <a:p>
            <a:pPr algn="just"/>
            <a:endParaRPr lang="en-GB" sz="1500" dirty="0">
              <a:solidFill>
                <a:srgbClr val="403E3E"/>
              </a:solidFill>
            </a:endParaRPr>
          </a:p>
          <a:p>
            <a:pPr algn="just"/>
            <a:r>
              <a:rPr lang="en-GB" b="1" dirty="0">
                <a:solidFill>
                  <a:srgbClr val="111111"/>
                </a:solidFill>
              </a:rPr>
              <a:t>International Trade Regulations</a:t>
            </a:r>
            <a:endParaRPr lang="en-GB" b="1"/>
          </a:p>
          <a:p>
            <a:pPr algn="just"/>
            <a:r>
              <a:rPr lang="en-GB" dirty="0">
                <a:solidFill>
                  <a:srgbClr val="403E3E"/>
                </a:solidFill>
                <a:ea typeface="+mn-lt"/>
                <a:cs typeface="+mn-lt"/>
              </a:rPr>
              <a:t>Navigating international trade regulations can be a daunting task, especially for businesses looking to expand their global reach. Here are some essential considerations:</a:t>
            </a:r>
            <a:endParaRPr lang="en-GB"/>
          </a:p>
          <a:p>
            <a:pPr marL="285750" indent="-285750" algn="just">
              <a:buFont typeface="Arial"/>
              <a:buChar char="•"/>
            </a:pPr>
            <a:r>
              <a:rPr lang="en-GB" b="1" dirty="0">
                <a:solidFill>
                  <a:srgbClr val="403E3E"/>
                </a:solidFill>
                <a:ea typeface="+mn-lt"/>
                <a:cs typeface="+mn-lt"/>
              </a:rPr>
              <a:t>Tariffs and Duties</a:t>
            </a:r>
            <a:r>
              <a:rPr lang="en-GB" dirty="0">
                <a:solidFill>
                  <a:srgbClr val="403E3E"/>
                </a:solidFill>
                <a:ea typeface="+mn-lt"/>
                <a:cs typeface="+mn-lt"/>
              </a:rPr>
              <a:t>: Different countries impose various tariffs and duties on imported goods. Understanding these costs is crucial for pricing and budgeting.</a:t>
            </a:r>
            <a:endParaRPr lang="en-GB"/>
          </a:p>
          <a:p>
            <a:pPr marL="285750" indent="-285750" algn="just">
              <a:buFont typeface="Arial"/>
              <a:buChar char="•"/>
            </a:pPr>
            <a:r>
              <a:rPr lang="en-GB" b="1" dirty="0">
                <a:solidFill>
                  <a:srgbClr val="403E3E"/>
                </a:solidFill>
                <a:ea typeface="+mn-lt"/>
                <a:cs typeface="+mn-lt"/>
              </a:rPr>
              <a:t>Trade Agreements</a:t>
            </a:r>
            <a:r>
              <a:rPr lang="en-GB" dirty="0">
                <a:solidFill>
                  <a:srgbClr val="403E3E"/>
                </a:solidFill>
                <a:ea typeface="+mn-lt"/>
                <a:cs typeface="+mn-lt"/>
              </a:rPr>
              <a:t>: Many countries participate in trade agreements that can affect import and export requirements. Familiarize yourself with these agreements to take advantage of preferential trade terms.</a:t>
            </a:r>
            <a:endParaRPr lang="en-GB"/>
          </a:p>
          <a:p>
            <a:pPr marL="285750" indent="-285750" algn="just">
              <a:buFont typeface="Arial"/>
              <a:buChar char="•"/>
            </a:pPr>
            <a:r>
              <a:rPr lang="en-GB" b="1" dirty="0">
                <a:solidFill>
                  <a:srgbClr val="403E3E"/>
                </a:solidFill>
                <a:ea typeface="+mn-lt"/>
                <a:cs typeface="+mn-lt"/>
              </a:rPr>
              <a:t>Product Classification</a:t>
            </a:r>
            <a:r>
              <a:rPr lang="en-GB" dirty="0">
                <a:solidFill>
                  <a:srgbClr val="403E3E"/>
                </a:solidFill>
                <a:ea typeface="+mn-lt"/>
                <a:cs typeface="+mn-lt"/>
              </a:rPr>
              <a:t>: Accurate product classification is essential for determining licensing requirements and complying with trade regulations.</a:t>
            </a:r>
            <a:endParaRPr lang="en-GB"/>
          </a:p>
          <a:p>
            <a:pPr marL="285750" indent="-285750" algn="just">
              <a:buFont typeface="Arial"/>
              <a:buChar char="•"/>
            </a:pPr>
            <a:r>
              <a:rPr lang="en-GB" b="1" dirty="0">
                <a:solidFill>
                  <a:srgbClr val="403E3E"/>
                </a:solidFill>
                <a:ea typeface="+mn-lt"/>
                <a:cs typeface="+mn-lt"/>
              </a:rPr>
              <a:t>Customs Documentation: </a:t>
            </a:r>
            <a:r>
              <a:rPr lang="en-GB" dirty="0">
                <a:solidFill>
                  <a:srgbClr val="403E3E"/>
                </a:solidFill>
                <a:ea typeface="+mn-lt"/>
                <a:cs typeface="+mn-lt"/>
              </a:rPr>
              <a:t>Proper documentation is crucial for clearing goods through customs. Ensure all required paperwork is complete and accurate.</a:t>
            </a:r>
            <a:endParaRPr lang="en-GB"/>
          </a:p>
          <a:p>
            <a:pPr marL="285750" indent="-285750" algn="just">
              <a:buFont typeface="Arial"/>
              <a:buChar char="•"/>
            </a:pPr>
            <a:r>
              <a:rPr lang="en-GB" b="1" dirty="0">
                <a:solidFill>
                  <a:srgbClr val="403E3E"/>
                </a:solidFill>
                <a:ea typeface="+mn-lt"/>
                <a:cs typeface="+mn-lt"/>
              </a:rPr>
              <a:t>Sanctions and Embargoes:</a:t>
            </a:r>
            <a:r>
              <a:rPr lang="en-GB" dirty="0">
                <a:solidFill>
                  <a:srgbClr val="403E3E"/>
                </a:solidFill>
                <a:ea typeface="+mn-lt"/>
                <a:cs typeface="+mn-lt"/>
              </a:rPr>
              <a:t> Be aware of any sanctions or embargoes that may apply to specific countries or individuals. Trading with sanctioned entities can have severe legal consequences.</a:t>
            </a:r>
            <a:endParaRPr lang="en-GB"/>
          </a:p>
          <a:p>
            <a:pPr algn="just"/>
            <a:endParaRPr lang="en-GB" dirty="0">
              <a:solidFill>
                <a:srgbClr val="111111"/>
              </a:solidFill>
            </a:endParaRPr>
          </a:p>
          <a:p>
            <a:pPr algn="just"/>
            <a:endParaRPr lang="en-GB" dirty="0">
              <a:solidFill>
                <a:srgbClr val="111111"/>
              </a:solidFill>
              <a:ea typeface="+mn-lt"/>
              <a:cs typeface="+mn-lt"/>
            </a:endParaRPr>
          </a:p>
          <a:p>
            <a:pPr algn="just"/>
            <a:endParaRPr lang="en-GB" sz="1500" dirty="0">
              <a:solidFill>
                <a:srgbClr val="403E3E"/>
              </a:solidFill>
            </a:endParaRPr>
          </a:p>
          <a:p>
            <a:pPr algn="just"/>
            <a:endParaRPr lang="en-GB" sz="15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2158195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80" y="165850"/>
            <a:ext cx="11056187" cy="5695799"/>
          </a:xfrm>
        </p:spPr>
        <p:txBody>
          <a:bodyPr vert="horz" lIns="91440" tIns="45720" rIns="91440" bIns="45720" rtlCol="0" anchor="t">
            <a:normAutofit/>
          </a:bodyPr>
          <a:lstStyle/>
          <a:p>
            <a:pPr algn="just"/>
            <a:r>
              <a:rPr lang="en-GB" b="1" dirty="0">
                <a:solidFill>
                  <a:srgbClr val="111111"/>
                </a:solidFill>
                <a:latin typeface="dinL"/>
                <a:ea typeface="dinL"/>
                <a:cs typeface="dinL"/>
              </a:rPr>
              <a:t>Compliance with Export Control Laws</a:t>
            </a:r>
          </a:p>
          <a:p>
            <a:pPr algn="just"/>
            <a:r>
              <a:rPr lang="en-GB" dirty="0">
                <a:solidFill>
                  <a:srgbClr val="403E3E"/>
                </a:solidFill>
                <a:latin typeface="dinL"/>
                <a:ea typeface="dinL"/>
                <a:cs typeface="dinL"/>
              </a:rPr>
              <a:t>Export control laws are in place to prevent the unauthorized transfer of sensitive technologies and goods to prohibited parties. It's imperative for businesses to have robust export compliance programs in place. These programs should include:</a:t>
            </a:r>
          </a:p>
          <a:p>
            <a:pPr marL="285750" indent="-285750" algn="just">
              <a:buChar char="•"/>
            </a:pPr>
            <a:r>
              <a:rPr lang="en-GB" sz="1500" b="1" dirty="0">
                <a:solidFill>
                  <a:srgbClr val="403E3E"/>
                </a:solidFill>
                <a:latin typeface="Arial"/>
                <a:cs typeface="Arial"/>
              </a:rPr>
              <a:t>Screening Procedures</a:t>
            </a:r>
          </a:p>
          <a:p>
            <a:pPr marL="285750" indent="-285750" algn="just">
              <a:buChar char="•"/>
            </a:pPr>
            <a:r>
              <a:rPr lang="en-GB" sz="1500" b="1" dirty="0">
                <a:solidFill>
                  <a:srgbClr val="403E3E"/>
                </a:solidFill>
                <a:latin typeface="Arial"/>
                <a:cs typeface="Arial"/>
              </a:rPr>
              <a:t>Training and Education</a:t>
            </a:r>
          </a:p>
          <a:p>
            <a:pPr marL="285750" indent="-285750" algn="just">
              <a:buChar char="•"/>
            </a:pPr>
            <a:r>
              <a:rPr lang="en-GB" sz="1500" b="1" dirty="0">
                <a:solidFill>
                  <a:srgbClr val="403E3E"/>
                </a:solidFill>
                <a:latin typeface="Arial"/>
                <a:cs typeface="Arial"/>
              </a:rPr>
              <a:t>Record Keeping</a:t>
            </a:r>
          </a:p>
          <a:p>
            <a:pPr marL="285750" indent="-285750" algn="just">
              <a:buChar char="•"/>
            </a:pPr>
            <a:r>
              <a:rPr lang="en-GB" sz="1500" b="1" dirty="0">
                <a:solidFill>
                  <a:srgbClr val="403E3E"/>
                </a:solidFill>
                <a:latin typeface="Arial"/>
                <a:cs typeface="Arial"/>
              </a:rPr>
              <a:t>Internal Audits</a:t>
            </a:r>
          </a:p>
          <a:p>
            <a:pPr marL="285750" indent="-285750" algn="just">
              <a:buChar char="•"/>
            </a:pPr>
            <a:r>
              <a:rPr lang="en-GB" sz="1500" b="1" dirty="0">
                <a:solidFill>
                  <a:srgbClr val="403E3E"/>
                </a:solidFill>
                <a:latin typeface="Arial"/>
                <a:cs typeface="Arial"/>
              </a:rPr>
              <a:t>Export Classification</a:t>
            </a:r>
          </a:p>
          <a:p>
            <a:pPr marL="285750" indent="-285750" algn="just">
              <a:buChar char="•"/>
            </a:pPr>
            <a:r>
              <a:rPr lang="en-GB" sz="1500" b="1" dirty="0">
                <a:solidFill>
                  <a:srgbClr val="403E3E"/>
                </a:solidFill>
                <a:latin typeface="Arial"/>
                <a:cs typeface="Arial"/>
              </a:rPr>
              <a:t>Licensing and Authorization</a:t>
            </a:r>
          </a:p>
          <a:p>
            <a:pPr marL="285750" indent="-285750" algn="just">
              <a:buChar char="•"/>
            </a:pPr>
            <a:r>
              <a:rPr lang="en-GB" sz="1500" b="1" dirty="0">
                <a:solidFill>
                  <a:srgbClr val="403E3E"/>
                </a:solidFill>
                <a:latin typeface="Arial"/>
                <a:cs typeface="Arial"/>
              </a:rPr>
              <a:t>Export Compliance Manual:</a:t>
            </a:r>
          </a:p>
          <a:p>
            <a:pPr marL="285750" indent="-285750" algn="just">
              <a:buChar char="•"/>
            </a:pPr>
            <a:r>
              <a:rPr lang="en-GB" sz="1500" b="1" dirty="0">
                <a:solidFill>
                  <a:srgbClr val="403E3E"/>
                </a:solidFill>
                <a:latin typeface="Arial"/>
                <a:cs typeface="Arial"/>
              </a:rPr>
              <a:t>Technology Controls:</a:t>
            </a:r>
          </a:p>
          <a:p>
            <a:pPr marL="285750" indent="-285750" algn="just">
              <a:buChar char="•"/>
            </a:pPr>
            <a:r>
              <a:rPr lang="en-GB" sz="1500" b="1" dirty="0">
                <a:solidFill>
                  <a:srgbClr val="403E3E"/>
                </a:solidFill>
                <a:latin typeface="Arial"/>
                <a:cs typeface="Arial"/>
              </a:rPr>
              <a:t>Continuous Monitoring</a:t>
            </a:r>
            <a:endParaRPr lang="en-GB" dirty="0"/>
          </a:p>
        </p:txBody>
      </p:sp>
    </p:spTree>
    <p:extLst>
      <p:ext uri="{BB962C8B-B14F-4D97-AF65-F5344CB8AC3E}">
        <p14:creationId xmlns:p14="http://schemas.microsoft.com/office/powerpoint/2010/main" val="1296639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8227" y="740944"/>
            <a:ext cx="10049773" cy="5120705"/>
          </a:xfrm>
        </p:spPr>
        <p:txBody>
          <a:bodyPr vert="horz" lIns="91440" tIns="45720" rIns="91440" bIns="45720" rtlCol="0" anchor="t">
            <a:normAutofit/>
          </a:bodyPr>
          <a:lstStyle/>
          <a:p>
            <a:pPr algn="just"/>
            <a:endParaRPr lang="en-GB" u="sng" dirty="0">
              <a:solidFill>
                <a:srgbClr val="467886"/>
              </a:solidFill>
              <a:latin typeface="Aptos"/>
              <a:ea typeface="Segoe UI"/>
              <a:cs typeface="Segoe UI"/>
            </a:endParaRPr>
          </a:p>
          <a:p>
            <a:pPr algn="just"/>
            <a:r>
              <a:rPr lang="en-GB" dirty="0">
                <a:solidFill>
                  <a:srgbClr val="467886"/>
                </a:solidFill>
                <a:latin typeface="Aptos"/>
                <a:ea typeface="Segoe UI"/>
                <a:cs typeface="Segoe UI"/>
              </a:rPr>
              <a:t>                                                        Activity</a:t>
            </a:r>
          </a:p>
          <a:p>
            <a:pPr algn="just"/>
            <a:r>
              <a:rPr lang="en-GB" dirty="0">
                <a:solidFill>
                  <a:srgbClr val="467886"/>
                </a:solidFill>
                <a:latin typeface="Aptos"/>
                <a:ea typeface="Segoe UI"/>
                <a:cs typeface="Segoe UI"/>
              </a:rPr>
              <a:t>Click on this link and go through this information on importing and exporting in UK</a:t>
            </a:r>
            <a:endParaRPr lang="en-GB" u="sng">
              <a:solidFill>
                <a:srgbClr val="467886"/>
              </a:solidFill>
              <a:latin typeface="Aptos"/>
              <a:ea typeface="Segoe UI"/>
              <a:cs typeface="Segoe UI"/>
            </a:endParaRPr>
          </a:p>
          <a:p>
            <a:pPr algn="just"/>
            <a:endParaRPr lang="en-GB" dirty="0">
              <a:solidFill>
                <a:srgbClr val="467886"/>
              </a:solidFill>
              <a:latin typeface="Aptos"/>
              <a:ea typeface="Segoe UI"/>
              <a:cs typeface="Segoe UI"/>
            </a:endParaRPr>
          </a:p>
          <a:p>
            <a:pPr algn="just"/>
            <a:r>
              <a:rPr lang="en-GB" sz="2400" u="sng" strike="noStrike" baseline="0" dirty="0">
                <a:solidFill>
                  <a:srgbClr val="467886"/>
                </a:solidFill>
                <a:latin typeface="Aptos"/>
                <a:ea typeface="Segoe UI"/>
                <a:cs typeface="Segoe UI"/>
                <a:hlinkClick r:id="rId2">
                  <a:extLst>
                    <a:ext uri="{A12FA001-AC4F-418D-AE19-62706E023703}">
                      <ahyp:hlinkClr xmlns:ahyp="http://schemas.microsoft.com/office/drawing/2018/hyperlinkcolor" val="tx"/>
                    </a:ext>
                  </a:extLst>
                </a:hlinkClick>
              </a:rPr>
              <a:t>Guidance for exporting and importing businesses - GOV.UK (www.gov.uk)</a:t>
            </a:r>
            <a:endParaRPr lang="en-GB">
              <a:solidFill>
                <a:srgbClr val="111111"/>
              </a:solidFill>
              <a:latin typeface="din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667192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2C92A-B78C-937A-38F3-B6A957FF415C}"/>
              </a:ext>
            </a:extLst>
          </p:cNvPr>
          <p:cNvSpPr>
            <a:spLocks noGrp="1"/>
          </p:cNvSpPr>
          <p:nvPr>
            <p:ph type="title"/>
          </p:nvPr>
        </p:nvSpPr>
        <p:spPr/>
        <p:txBody>
          <a:bodyPr/>
          <a:lstStyle/>
          <a:p>
            <a:endParaRPr lang="en-GB"/>
          </a:p>
        </p:txBody>
      </p:sp>
      <p:pic>
        <p:nvPicPr>
          <p:cNvPr id="4" name="Online Media 3" title="Imports, Exports, and Exchange Rates: Crash Course Economics #15">
            <a:hlinkClick r:id="" action="ppaction://media"/>
            <a:extLst>
              <a:ext uri="{FF2B5EF4-FFF2-40B4-BE49-F238E27FC236}">
                <a16:creationId xmlns:a16="http://schemas.microsoft.com/office/drawing/2014/main" id="{1C1F42E3-70B0-656A-664B-834F63178016}"/>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35983966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E4759-1972-5FBD-1806-38E4534FA490}"/>
              </a:ext>
            </a:extLst>
          </p:cNvPr>
          <p:cNvSpPr>
            <a:spLocks noGrp="1"/>
          </p:cNvSpPr>
          <p:nvPr>
            <p:ph idx="1"/>
          </p:nvPr>
        </p:nvSpPr>
        <p:spPr>
          <a:xfrm>
            <a:off x="838200" y="876720"/>
            <a:ext cx="10515600" cy="5300243"/>
          </a:xfrm>
        </p:spPr>
        <p:txBody>
          <a:bodyPr vert="horz" lIns="91440" tIns="45720" rIns="91440" bIns="45720" rtlCol="0" anchor="t">
            <a:normAutofit/>
          </a:bodyPr>
          <a:lstStyle/>
          <a:p>
            <a:pPr marL="0" indent="0">
              <a:buNone/>
            </a:pPr>
            <a:r>
              <a:rPr lang="en-GB" b="1" dirty="0"/>
              <a:t>Summary</a:t>
            </a:r>
            <a:endParaRPr lang="en-US" b="1"/>
          </a:p>
          <a:p>
            <a:pPr marL="0" indent="0">
              <a:buNone/>
            </a:pPr>
            <a:endParaRPr lang="en-GB" b="1" dirty="0"/>
          </a:p>
          <a:p>
            <a:pPr marL="0" indent="0">
              <a:buNone/>
            </a:pPr>
            <a:r>
              <a:rPr lang="en-GB" dirty="0"/>
              <a:t>What are the different types of exchange rates</a:t>
            </a:r>
          </a:p>
          <a:p>
            <a:pPr marL="0" indent="0">
              <a:buNone/>
            </a:pPr>
            <a:r>
              <a:rPr lang="en-GB" dirty="0"/>
              <a:t>Explain the different </a:t>
            </a:r>
            <a:r>
              <a:rPr lang="en-GB" sz="2300" dirty="0">
                <a:solidFill>
                  <a:srgbClr val="111111"/>
                </a:solidFill>
                <a:ea typeface="+mn-lt"/>
                <a:cs typeface="+mn-lt"/>
              </a:rPr>
              <a:t>Export and Import Licenses and their key characteristics?</a:t>
            </a:r>
          </a:p>
          <a:p>
            <a:pPr marL="0" indent="0">
              <a:buNone/>
            </a:pPr>
            <a:r>
              <a:rPr lang="en-GB" sz="2300" dirty="0">
                <a:solidFill>
                  <a:srgbClr val="111111"/>
                </a:solidFill>
              </a:rPr>
              <a:t>Explain the key international trade regulations to consider when trading internationally.</a:t>
            </a:r>
          </a:p>
        </p:txBody>
      </p:sp>
    </p:spTree>
    <p:extLst>
      <p:ext uri="{BB962C8B-B14F-4D97-AF65-F5344CB8AC3E}">
        <p14:creationId xmlns:p14="http://schemas.microsoft.com/office/powerpoint/2010/main" val="3986203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95888"/>
            <a:ext cx="9144000" cy="6472174"/>
          </a:xfrm>
        </p:spPr>
        <p:txBody>
          <a:bodyPr vert="horz" lIns="91440" tIns="45720" rIns="91440" bIns="45720" rtlCol="0" anchor="t">
            <a:normAutofit/>
          </a:bodyPr>
          <a:lstStyle/>
          <a:p>
            <a:pPr algn="l"/>
            <a:r>
              <a:rPr lang="en-GB" b="1" dirty="0">
                <a:ea typeface="+mn-lt"/>
                <a:cs typeface="+mn-lt"/>
              </a:rPr>
              <a:t>References</a:t>
            </a:r>
          </a:p>
          <a:p>
            <a:pPr algn="l"/>
            <a:endParaRPr lang="en-GB" dirty="0">
              <a:ea typeface="+mn-lt"/>
              <a:cs typeface="+mn-lt"/>
            </a:endParaRPr>
          </a:p>
          <a:p>
            <a:pPr algn="l"/>
            <a:r>
              <a:rPr lang="en-GB" dirty="0">
                <a:ea typeface="+mn-lt"/>
                <a:cs typeface="+mn-lt"/>
              </a:rPr>
              <a:t>Oleg. R (2024) </a:t>
            </a:r>
            <a:r>
              <a:rPr lang="en-GB" sz="3000" dirty="0">
                <a:solidFill>
                  <a:srgbClr val="111111"/>
                </a:solidFill>
              </a:rPr>
              <a:t>The Key to Global Trade: Understanding Export and Import Licenses. Available at:</a:t>
            </a:r>
            <a:r>
              <a:rPr lang="en-GB" dirty="0">
                <a:ea typeface="+mn-lt"/>
                <a:cs typeface="+mn-lt"/>
                <a:hlinkClick r:id="rId2"/>
              </a:rPr>
              <a:t>The Key to Global Trade: Understanding Export and Import Licenses (cleverence.com)</a:t>
            </a:r>
            <a:endParaRPr lang="en-GB"/>
          </a:p>
          <a:p>
            <a:pPr algn="l"/>
            <a:r>
              <a:rPr lang="en-GB" dirty="0">
                <a:ea typeface="+mn-lt"/>
                <a:cs typeface="+mn-lt"/>
              </a:rPr>
              <a:t>Hamilton .A (2024) Understanding Exchange Rates and Why They Are Important. Available at:</a:t>
            </a:r>
            <a:r>
              <a:rPr lang="en-GB" dirty="0">
                <a:ea typeface="+mn-lt"/>
                <a:cs typeface="+mn-lt"/>
                <a:hlinkClick r:id="rId3"/>
              </a:rPr>
              <a:t>Why Exchange Rates Are Important in International Trade - With Examples (forexspringboard.com)</a:t>
            </a:r>
            <a:endParaRPr lang="en-GB"/>
          </a:p>
          <a:p>
            <a:pPr algn="l"/>
            <a:endParaRPr lang="en-GB" dirty="0"/>
          </a:p>
          <a:p>
            <a:pPr algn="l"/>
            <a:endParaRPr lang="en-GB" dirty="0"/>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2545</Words>
  <Application>Microsoft Office PowerPoint</Application>
  <PresentationFormat>Widescreen</PresentationFormat>
  <Paragraphs>253</Paragraphs>
  <Slides>30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-apple-system</vt:lpstr>
      <vt:lpstr>Aptos</vt:lpstr>
      <vt:lpstr>Aptos Display</vt:lpstr>
      <vt:lpstr>Arial</vt:lpstr>
      <vt:lpstr>dinL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Doreen Nyaa Amundam</cp:lastModifiedBy>
  <cp:revision>457</cp:revision>
  <dcterms:created xsi:type="dcterms:W3CDTF">2024-04-09T08:23:15Z</dcterms:created>
  <dcterms:modified xsi:type="dcterms:W3CDTF">2024-06-19T09:45:21Z</dcterms:modified>
</cp:coreProperties>
</file>