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18288000" cy="10287000"/>
  <p:notesSz cx="6858000" cy="9144000"/>
  <p:embeddedFontLst>
    <p:embeddedFont>
      <p:font typeface="Assistant" pitchFamily="2" charset="-79"/>
      <p:regular r:id="rId53"/>
    </p:embeddedFont>
    <p:embeddedFont>
      <p:font typeface="Assistant Bold" pitchFamily="2" charset="-79"/>
      <p:regular r:id="rId54"/>
      <p:bold r:id="rId55"/>
    </p:embeddedFont>
    <p:embeddedFont>
      <p:font typeface="Halant Medium" pitchFamily="2" charset="77"/>
      <p:regular r:id="rId56"/>
    </p:embeddedFont>
    <p:embeddedFont>
      <p:font typeface="HK Grotesk" pitchFamily="2" charset="77"/>
      <p:regular r:id="rId57"/>
    </p:embeddedFont>
    <p:embeddedFont>
      <p:font typeface="HK Grotesk Bold" pitchFamily="2" charset="77"/>
      <p:regular r:id="rId58"/>
      <p:bold r:id="rId59"/>
    </p:embeddedFont>
    <p:embeddedFont>
      <p:font typeface="Open Sans" panose="020B0606030504020204" pitchFamily="34" charset="0"/>
      <p:regular r:id="rId60"/>
      <p:bold r:id="rId61"/>
    </p:embeddedFont>
    <p:embeddedFont>
      <p:font typeface="Open Sans Bold" panose="020B0806030504020204" pitchFamily="34" charset="0"/>
      <p:regular r:id="rId62"/>
      <p:bold r:id="rId63"/>
    </p:embeddedFont>
    <p:embeddedFont>
      <p:font typeface="Open Sans Italics" panose="020B0606030504020204" pitchFamily="34" charset="0"/>
      <p:regular r:id="rId64"/>
      <p:italic r:id="rId6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24" autoAdjust="0"/>
  </p:normalViewPr>
  <p:slideViewPr>
    <p:cSldViewPr>
      <p:cViewPr varScale="1">
        <p:scale>
          <a:sx n="74" d="100"/>
          <a:sy n="74" d="100"/>
        </p:scale>
        <p:origin x="600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font" Target="fonts/font11.fntdata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font" Target="fonts/font9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4.fntdata"/><Relationship Id="rId64" Type="http://schemas.openxmlformats.org/officeDocument/2006/relationships/font" Target="fonts/font12.fntdata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7.fntdata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font" Target="fonts/font5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font" Target="fonts/font8.fntdata"/><Relationship Id="rId65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4/26/24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‹N°›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0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61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205143"/>
            <a:ext cx="10724012" cy="7228631"/>
            <a:chOff x="0" y="0"/>
            <a:chExt cx="14298683" cy="9638174"/>
          </a:xfrm>
        </p:grpSpPr>
        <p:sp>
          <p:nvSpPr>
            <p:cNvPr id="3" name="TextBox 3"/>
            <p:cNvSpPr txBox="1"/>
            <p:nvPr/>
          </p:nvSpPr>
          <p:spPr>
            <a:xfrm>
              <a:off x="0" y="7636506"/>
              <a:ext cx="9499197" cy="20016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6258"/>
                </a:lnSpc>
              </a:pPr>
              <a:r>
                <a:rPr lang="en-US" sz="4470">
                  <a:solidFill>
                    <a:srgbClr val="731F7D"/>
                  </a:solidFill>
                  <a:latin typeface="Halant Medium"/>
                </a:rPr>
                <a:t>Jane SIEWE - 2325643</a:t>
              </a:r>
            </a:p>
            <a:p>
              <a:pPr>
                <a:lnSpc>
                  <a:spcPts val="6258"/>
                </a:lnSpc>
                <a:spcBef>
                  <a:spcPct val="0"/>
                </a:spcBef>
              </a:pPr>
              <a:r>
                <a:rPr lang="en-US" sz="4470">
                  <a:solidFill>
                    <a:srgbClr val="731F7D"/>
                  </a:solidFill>
                  <a:latin typeface="Halant Medium"/>
                </a:rPr>
                <a:t>26/04/2024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9525"/>
              <a:ext cx="14298683" cy="687763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161"/>
                </a:lnSpc>
              </a:pPr>
              <a:r>
                <a:rPr lang="en-US" sz="8611" dirty="0">
                  <a:solidFill>
                    <a:srgbClr val="000000"/>
                  </a:solidFill>
                  <a:latin typeface="HK Grotesk Bold"/>
                </a:rPr>
                <a:t>Analysis, Design, and Implementation of a Network Security Solution</a:t>
              </a:r>
            </a:p>
          </p:txBody>
        </p:sp>
      </p:grpSp>
      <p:sp>
        <p:nvSpPr>
          <p:cNvPr id="5" name="Freeform 5"/>
          <p:cNvSpPr/>
          <p:nvPr/>
        </p:nvSpPr>
        <p:spPr>
          <a:xfrm rot="-5624184">
            <a:off x="9190413" y="-1204481"/>
            <a:ext cx="9054625" cy="8058616"/>
          </a:xfrm>
          <a:custGeom>
            <a:avLst/>
            <a:gdLst/>
            <a:ahLst/>
            <a:cxnLst/>
            <a:rect l="l" t="t" r="r" b="b"/>
            <a:pathLst>
              <a:path w="9054625" h="8058616">
                <a:moveTo>
                  <a:pt x="0" y="0"/>
                </a:moveTo>
                <a:lnTo>
                  <a:pt x="9054625" y="0"/>
                </a:lnTo>
                <a:lnTo>
                  <a:pt x="9054625" y="8058616"/>
                </a:lnTo>
                <a:lnTo>
                  <a:pt x="0" y="80586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5017281">
            <a:off x="7285004" y="351724"/>
            <a:ext cx="1811240" cy="1716150"/>
          </a:xfrm>
          <a:custGeom>
            <a:avLst/>
            <a:gdLst/>
            <a:ahLst/>
            <a:cxnLst/>
            <a:rect l="l" t="t" r="r" b="b"/>
            <a:pathLst>
              <a:path w="1811240" h="1716150">
                <a:moveTo>
                  <a:pt x="0" y="0"/>
                </a:moveTo>
                <a:lnTo>
                  <a:pt x="1811240" y="0"/>
                </a:lnTo>
                <a:lnTo>
                  <a:pt x="1811240" y="1716150"/>
                </a:lnTo>
                <a:lnTo>
                  <a:pt x="0" y="17161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Freeform 7"/>
          <p:cNvSpPr/>
          <p:nvPr/>
        </p:nvSpPr>
        <p:spPr>
          <a:xfrm rot="-10567437">
            <a:off x="16126494" y="6825098"/>
            <a:ext cx="3789612" cy="3623816"/>
          </a:xfrm>
          <a:custGeom>
            <a:avLst/>
            <a:gdLst/>
            <a:ahLst/>
            <a:cxnLst/>
            <a:rect l="l" t="t" r="r" b="b"/>
            <a:pathLst>
              <a:path w="3789612" h="3623816">
                <a:moveTo>
                  <a:pt x="0" y="0"/>
                </a:moveTo>
                <a:lnTo>
                  <a:pt x="3789612" y="0"/>
                </a:lnTo>
                <a:lnTo>
                  <a:pt x="3789612" y="3623816"/>
                </a:lnTo>
                <a:lnTo>
                  <a:pt x="0" y="362381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1298824">
            <a:off x="12555249" y="4939834"/>
            <a:ext cx="6575294" cy="7268784"/>
          </a:xfrm>
          <a:custGeom>
            <a:avLst/>
            <a:gdLst/>
            <a:ahLst/>
            <a:cxnLst/>
            <a:rect l="l" t="t" r="r" b="b"/>
            <a:pathLst>
              <a:path w="6575294" h="7268784">
                <a:moveTo>
                  <a:pt x="0" y="0"/>
                </a:moveTo>
                <a:lnTo>
                  <a:pt x="6575295" y="0"/>
                </a:lnTo>
                <a:lnTo>
                  <a:pt x="6575295" y="7268784"/>
                </a:lnTo>
                <a:lnTo>
                  <a:pt x="0" y="72687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381" b="-1174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2715964">
            <a:off x="8597713" y="7771526"/>
            <a:ext cx="1844500" cy="1747664"/>
          </a:xfrm>
          <a:custGeom>
            <a:avLst/>
            <a:gdLst/>
            <a:ahLst/>
            <a:cxnLst/>
            <a:rect l="l" t="t" r="r" b="b"/>
            <a:pathLst>
              <a:path w="1844500" h="1747664">
                <a:moveTo>
                  <a:pt x="0" y="0"/>
                </a:moveTo>
                <a:lnTo>
                  <a:pt x="1844500" y="0"/>
                </a:lnTo>
                <a:lnTo>
                  <a:pt x="1844500" y="1747664"/>
                </a:lnTo>
                <a:lnTo>
                  <a:pt x="0" y="17476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 rot="-3378125">
            <a:off x="12070219" y="-1362141"/>
            <a:ext cx="4943405" cy="5723190"/>
          </a:xfrm>
          <a:custGeom>
            <a:avLst/>
            <a:gdLst/>
            <a:ahLst/>
            <a:cxnLst/>
            <a:rect l="l" t="t" r="r" b="b"/>
            <a:pathLst>
              <a:path w="4943405" h="5723190">
                <a:moveTo>
                  <a:pt x="0" y="0"/>
                </a:moveTo>
                <a:lnTo>
                  <a:pt x="4943405" y="0"/>
                </a:lnTo>
                <a:lnTo>
                  <a:pt x="4943405" y="5723190"/>
                </a:lnTo>
                <a:lnTo>
                  <a:pt x="0" y="572319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TextBox 5"/>
          <p:cNvSpPr txBox="1"/>
          <p:nvPr/>
        </p:nvSpPr>
        <p:spPr>
          <a:xfrm>
            <a:off x="4009727" y="440500"/>
            <a:ext cx="1026854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FFFF"/>
                </a:solidFill>
                <a:latin typeface="Open Sans Bold"/>
              </a:rPr>
              <a:t>Table of 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93792" y="2320367"/>
            <a:ext cx="14124915" cy="6159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Context</a:t>
            </a:r>
          </a:p>
          <a:p>
            <a:pPr marL="1511298" lvl="2" indent="-503766">
              <a:lnSpc>
                <a:spcPts val="4899"/>
              </a:lnSpc>
              <a:buAutoNum type="alphaLcPeriod"/>
            </a:pPr>
            <a:r>
              <a:rPr lang="en-US" sz="3499">
                <a:solidFill>
                  <a:srgbClr val="FFFFFF"/>
                </a:solidFill>
                <a:latin typeface="Open Sans"/>
              </a:rPr>
              <a:t>Topology</a:t>
            </a:r>
          </a:p>
          <a:p>
            <a:pPr marL="1511298" lvl="2" indent="-503766">
              <a:lnSpc>
                <a:spcPts val="4899"/>
              </a:lnSpc>
              <a:buAutoNum type="alphaLcPeriod"/>
            </a:pPr>
            <a:r>
              <a:rPr lang="en-US" sz="3499">
                <a:solidFill>
                  <a:srgbClr val="FFFFFF"/>
                </a:solidFill>
                <a:latin typeface="Open Sans"/>
              </a:rPr>
              <a:t>Analysis of Existing Security Posture</a:t>
            </a:r>
          </a:p>
          <a:p>
            <a:pPr marL="1511298" lvl="2" indent="-503766">
              <a:lnSpc>
                <a:spcPts val="4899"/>
              </a:lnSpc>
              <a:buAutoNum type="alphaLcPeriod"/>
            </a:pPr>
            <a:r>
              <a:rPr lang="en-US" sz="3499">
                <a:solidFill>
                  <a:srgbClr val="FFFFFF"/>
                </a:solidFill>
                <a:latin typeface="Open Sans"/>
              </a:rPr>
              <a:t>Check Point Security Solution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Implementation</a:t>
            </a:r>
            <a:r>
              <a:rPr lang="en-US" sz="3499">
                <a:solidFill>
                  <a:srgbClr val="FFFFFF"/>
                </a:solidFill>
                <a:latin typeface="Open Sans"/>
              </a:rPr>
              <a:t> 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Demo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Implementation of Additional Security Features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Recommandations for Future Improvements 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Personal and Technical Reflection</a:t>
            </a:r>
          </a:p>
          <a:p>
            <a:pPr marL="755649" lvl="1" indent="-377824">
              <a:lnSpc>
                <a:spcPts val="4899"/>
              </a:lnSpc>
              <a:buAutoNum type="arabicPeriod"/>
            </a:pPr>
            <a:r>
              <a:rPr lang="en-US" sz="3499">
                <a:solidFill>
                  <a:srgbClr val="FFFFFF"/>
                </a:solidFill>
                <a:latin typeface="Open Sans Bold"/>
              </a:rPr>
              <a:t>Conclusion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4373054"/>
            <a:ext cx="10565414" cy="1559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2"/>
              </a:lnSpc>
            </a:pPr>
            <a:r>
              <a:rPr lang="en-US" sz="10400">
                <a:solidFill>
                  <a:srgbClr val="FFFFFF"/>
                </a:solidFill>
                <a:latin typeface="HK Grotesk Bold"/>
              </a:rPr>
              <a:t>Context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71389" y="639190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Topology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731622" y="2308829"/>
            <a:ext cx="9363575" cy="6385355"/>
          </a:xfrm>
          <a:custGeom>
            <a:avLst/>
            <a:gdLst/>
            <a:ahLst/>
            <a:cxnLst/>
            <a:rect l="l" t="t" r="r" b="b"/>
            <a:pathLst>
              <a:path w="9363575" h="6385355">
                <a:moveTo>
                  <a:pt x="0" y="0"/>
                </a:moveTo>
                <a:lnTo>
                  <a:pt x="9363575" y="0"/>
                </a:lnTo>
                <a:lnTo>
                  <a:pt x="9363575" y="6385355"/>
                </a:lnTo>
                <a:lnTo>
                  <a:pt x="0" y="63853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3390" t="-29062" r="-14713" b="-34171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1517545" y="1804912"/>
            <a:ext cx="5483535" cy="418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Observations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: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2 Separate Sites : Alpha and Bravo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Segmentation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Private Address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Default Gateway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DMZ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81722" y="6447771"/>
            <a:ext cx="4496468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Critical Issues: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Redondance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Missing IPv6 Adresses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Missing Swith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922957"/>
            <a:ext cx="12908564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Analysis of Existing Security Posture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8311348" y="5142118"/>
            <a:ext cx="1940848" cy="1940848"/>
          </a:xfrm>
          <a:custGeom>
            <a:avLst/>
            <a:gdLst/>
            <a:ahLst/>
            <a:cxnLst/>
            <a:rect l="l" t="t" r="r" b="b"/>
            <a:pathLst>
              <a:path w="1940848" h="1940848">
                <a:moveTo>
                  <a:pt x="0" y="0"/>
                </a:moveTo>
                <a:lnTo>
                  <a:pt x="1940848" y="0"/>
                </a:lnTo>
                <a:lnTo>
                  <a:pt x="1940848" y="1940848"/>
                </a:lnTo>
                <a:lnTo>
                  <a:pt x="0" y="19408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3445989" y="3917631"/>
            <a:ext cx="4676115" cy="2011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75"/>
              </a:lnSpc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Security audits and updates are irregular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398989" y="3917631"/>
            <a:ext cx="4982275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375"/>
              </a:lnSpc>
              <a:spcBef>
                <a:spcPct val="0"/>
              </a:spcBef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Single points of failure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5989" y="7642841"/>
            <a:ext cx="4676115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375"/>
              </a:lnSpc>
              <a:spcBef>
                <a:spcPct val="0"/>
              </a:spcBef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Current licensing structure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837819" y="7642841"/>
            <a:ext cx="4543445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75"/>
              </a:lnSpc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Roles and permissions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922957"/>
            <a:ext cx="12908564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Analysis of Existing Security Posture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8311348" y="5142118"/>
            <a:ext cx="1940848" cy="1940848"/>
          </a:xfrm>
          <a:custGeom>
            <a:avLst/>
            <a:gdLst/>
            <a:ahLst/>
            <a:cxnLst/>
            <a:rect l="l" t="t" r="r" b="b"/>
            <a:pathLst>
              <a:path w="1940848" h="1940848">
                <a:moveTo>
                  <a:pt x="0" y="0"/>
                </a:moveTo>
                <a:lnTo>
                  <a:pt x="1940848" y="0"/>
                </a:lnTo>
                <a:lnTo>
                  <a:pt x="1940848" y="1940848"/>
                </a:lnTo>
                <a:lnTo>
                  <a:pt x="0" y="19408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3445989" y="3917631"/>
            <a:ext cx="4676115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75"/>
              </a:lnSpc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Overlapping and conflicting policies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442696" y="3917631"/>
            <a:ext cx="5063918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375"/>
              </a:lnSpc>
              <a:spcBef>
                <a:spcPct val="0"/>
              </a:spcBef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Lack of control over application usage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5989" y="7642841"/>
            <a:ext cx="4676115" cy="654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375"/>
              </a:lnSpc>
              <a:spcBef>
                <a:spcPct val="0"/>
              </a:spcBef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Rules are outdated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442696" y="7642841"/>
            <a:ext cx="5278231" cy="1332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75"/>
              </a:lnSpc>
            </a:pPr>
            <a:r>
              <a:rPr lang="en-US" sz="4135">
                <a:solidFill>
                  <a:srgbClr val="731F7D"/>
                </a:solidFill>
                <a:latin typeface="Halant Medium"/>
              </a:rPr>
              <a:t>Unique challenges posed by IoT devices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094169">
            <a:off x="-2768217" y="5870308"/>
            <a:ext cx="6176663" cy="5906434"/>
          </a:xfrm>
          <a:custGeom>
            <a:avLst/>
            <a:gdLst/>
            <a:ahLst/>
            <a:cxnLst/>
            <a:rect l="l" t="t" r="r" b="b"/>
            <a:pathLst>
              <a:path w="6176663" h="5906434">
                <a:moveTo>
                  <a:pt x="0" y="0"/>
                </a:moveTo>
                <a:lnTo>
                  <a:pt x="6176663" y="0"/>
                </a:lnTo>
                <a:lnTo>
                  <a:pt x="6176663" y="5906433"/>
                </a:lnTo>
                <a:lnTo>
                  <a:pt x="0" y="59064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9440951">
            <a:off x="-957979" y="335262"/>
            <a:ext cx="2207918" cy="2092002"/>
          </a:xfrm>
          <a:custGeom>
            <a:avLst/>
            <a:gdLst/>
            <a:ahLst/>
            <a:cxnLst/>
            <a:rect l="l" t="t" r="r" b="b"/>
            <a:pathLst>
              <a:path w="2207918" h="2092002">
                <a:moveTo>
                  <a:pt x="0" y="0"/>
                </a:moveTo>
                <a:lnTo>
                  <a:pt x="2207919" y="0"/>
                </a:lnTo>
                <a:lnTo>
                  <a:pt x="2207919" y="2092002"/>
                </a:lnTo>
                <a:lnTo>
                  <a:pt x="0" y="209200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>
            <a:off x="12063562" y="818981"/>
            <a:ext cx="3871414" cy="1875381"/>
          </a:xfrm>
          <a:custGeom>
            <a:avLst/>
            <a:gdLst/>
            <a:ahLst/>
            <a:cxnLst/>
            <a:rect l="l" t="t" r="r" b="b"/>
            <a:pathLst>
              <a:path w="3871414" h="1875381">
                <a:moveTo>
                  <a:pt x="0" y="0"/>
                </a:moveTo>
                <a:lnTo>
                  <a:pt x="3871414" y="0"/>
                </a:lnTo>
                <a:lnTo>
                  <a:pt x="3871414" y="1875381"/>
                </a:lnTo>
                <a:lnTo>
                  <a:pt x="0" y="18753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233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320359" y="5854839"/>
            <a:ext cx="10588546" cy="3403461"/>
          </a:xfrm>
          <a:custGeom>
            <a:avLst/>
            <a:gdLst/>
            <a:ahLst/>
            <a:cxnLst/>
            <a:rect l="l" t="t" r="r" b="b"/>
            <a:pathLst>
              <a:path w="10588546" h="3403461">
                <a:moveTo>
                  <a:pt x="0" y="0"/>
                </a:moveTo>
                <a:lnTo>
                  <a:pt x="10588546" y="0"/>
                </a:lnTo>
                <a:lnTo>
                  <a:pt x="10588546" y="3403461"/>
                </a:lnTo>
                <a:lnTo>
                  <a:pt x="0" y="340346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33295" t="-118189" r="-23355" b="-86410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3514725" y="828506"/>
            <a:ext cx="7869839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Check Point Security Solution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294289" y="3963035"/>
            <a:ext cx="12640686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Secure business networks, by establishing access controls, identity management, policies, etc.</a:t>
            </a:r>
          </a:p>
        </p:txBody>
      </p:sp>
      <p:sp>
        <p:nvSpPr>
          <p:cNvPr id="8" name="AutoShape 8"/>
          <p:cNvSpPr/>
          <p:nvPr/>
        </p:nvSpPr>
        <p:spPr>
          <a:xfrm flipV="1">
            <a:off x="2200785" y="4548510"/>
            <a:ext cx="838472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fr-FR"/>
          </a:p>
        </p:txBody>
      </p:sp>
      <p:sp>
        <p:nvSpPr>
          <p:cNvPr id="9" name="TextBox 9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33500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4373055"/>
            <a:ext cx="10565414" cy="1559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Implementation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7315200" y="6081077"/>
            <a:ext cx="3213869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dirty="0">
                <a:solidFill>
                  <a:srgbClr val="FFFFFF"/>
                </a:solidFill>
                <a:latin typeface="Open Sans Bold"/>
              </a:rPr>
              <a:t>Lab 1-6A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210690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Objectives and Outcomes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TextBox 5"/>
          <p:cNvSpPr txBox="1"/>
          <p:nvPr/>
        </p:nvSpPr>
        <p:spPr>
          <a:xfrm>
            <a:off x="1151164" y="3729911"/>
            <a:ext cx="7317511" cy="3804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40"/>
              </a:lnSpc>
            </a:pPr>
            <a:r>
              <a:rPr lang="en-US" sz="3600" spc="-36">
                <a:solidFill>
                  <a:srgbClr val="731F7D"/>
                </a:solidFill>
                <a:latin typeface="Assistant Bold"/>
              </a:rPr>
              <a:t>Objectives :</a:t>
            </a:r>
          </a:p>
          <a:p>
            <a:pPr>
              <a:lnSpc>
                <a:spcPts val="5040"/>
              </a:lnSpc>
            </a:pPr>
            <a:endParaRPr lang="en-US" sz="3600" spc="-36">
              <a:solidFill>
                <a:srgbClr val="731F7D"/>
              </a:solidFill>
              <a:latin typeface="Assistant Bold"/>
            </a:endParaRP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spc="-36">
                <a:solidFill>
                  <a:srgbClr val="000000"/>
                </a:solidFill>
                <a:latin typeface="Assistant"/>
              </a:rPr>
              <a:t>Implement  the Check Point Security Solution 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spc="-36">
                <a:solidFill>
                  <a:srgbClr val="000000"/>
                </a:solidFill>
                <a:latin typeface="Assistant"/>
              </a:rPr>
              <a:t>Ensure that the TG Enterprise's network is less vulnerable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1789" y="3729911"/>
            <a:ext cx="7317511" cy="4442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040"/>
              </a:lnSpc>
            </a:pPr>
            <a:r>
              <a:rPr lang="en-US" sz="3600" spc="-36">
                <a:solidFill>
                  <a:srgbClr val="731F7D"/>
                </a:solidFill>
                <a:latin typeface="Assistant Bold"/>
              </a:rPr>
              <a:t>Outcomes :</a:t>
            </a:r>
          </a:p>
          <a:p>
            <a:pPr>
              <a:lnSpc>
                <a:spcPts val="5040"/>
              </a:lnSpc>
            </a:pPr>
            <a:endParaRPr lang="en-US" sz="3600" spc="-36">
              <a:solidFill>
                <a:srgbClr val="731F7D"/>
              </a:solidFill>
              <a:latin typeface="Assistant Bold"/>
            </a:endParaRP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spc="-36">
                <a:solidFill>
                  <a:srgbClr val="000000"/>
                </a:solidFill>
                <a:latin typeface="Assistant"/>
              </a:rPr>
              <a:t>All necessary measures have been put in place to resolve security vulnerabilities  </a:t>
            </a:r>
          </a:p>
          <a:p>
            <a:pPr marL="777240" lvl="1" indent="-388620">
              <a:lnSpc>
                <a:spcPts val="5040"/>
              </a:lnSpc>
              <a:spcBef>
                <a:spcPct val="0"/>
              </a:spcBef>
              <a:buFont typeface="Arial"/>
              <a:buChar char="•"/>
            </a:pPr>
            <a:r>
              <a:rPr lang="en-US" sz="3600" spc="-36">
                <a:solidFill>
                  <a:srgbClr val="000000"/>
                </a:solidFill>
                <a:latin typeface="Assistant"/>
              </a:rPr>
              <a:t>A more robust network against attacks </a:t>
            </a:r>
          </a:p>
        </p:txBody>
      </p:sp>
      <p:sp>
        <p:nvSpPr>
          <p:cNvPr id="7" name="AutoShape 7"/>
          <p:cNvSpPr/>
          <p:nvPr/>
        </p:nvSpPr>
        <p:spPr>
          <a:xfrm>
            <a:off x="9124950" y="3173702"/>
            <a:ext cx="0" cy="5294981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fr-FR"/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09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1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719508" y="3810406"/>
            <a:ext cx="8684732" cy="4976428"/>
          </a:xfrm>
          <a:custGeom>
            <a:avLst/>
            <a:gdLst/>
            <a:ahLst/>
            <a:cxnLst/>
            <a:rect l="l" t="t" r="r" b="b"/>
            <a:pathLst>
              <a:path w="8684732" h="4976428">
                <a:moveTo>
                  <a:pt x="0" y="0"/>
                </a:moveTo>
                <a:lnTo>
                  <a:pt x="8684732" y="0"/>
                </a:lnTo>
                <a:lnTo>
                  <a:pt x="8684732" y="4976428"/>
                </a:lnTo>
                <a:lnTo>
                  <a:pt x="0" y="49764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915656" y="3243243"/>
            <a:ext cx="7343644" cy="5543591"/>
          </a:xfrm>
          <a:custGeom>
            <a:avLst/>
            <a:gdLst/>
            <a:ahLst/>
            <a:cxnLst/>
            <a:rect l="l" t="t" r="r" b="b"/>
            <a:pathLst>
              <a:path w="7343644" h="5543591">
                <a:moveTo>
                  <a:pt x="0" y="0"/>
                </a:moveTo>
                <a:lnTo>
                  <a:pt x="7343644" y="0"/>
                </a:lnTo>
                <a:lnTo>
                  <a:pt x="7343644" y="5543591"/>
                </a:lnTo>
                <a:lnTo>
                  <a:pt x="0" y="55435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5412432" y="2289039"/>
            <a:ext cx="746313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Install the SmartConsole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2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775453" y="3914026"/>
            <a:ext cx="8737094" cy="5880098"/>
          </a:xfrm>
          <a:custGeom>
            <a:avLst/>
            <a:gdLst/>
            <a:ahLst/>
            <a:cxnLst/>
            <a:rect l="l" t="t" r="r" b="b"/>
            <a:pathLst>
              <a:path w="8737094" h="5880098">
                <a:moveTo>
                  <a:pt x="0" y="0"/>
                </a:moveTo>
                <a:lnTo>
                  <a:pt x="8737094" y="0"/>
                </a:lnTo>
                <a:lnTo>
                  <a:pt x="8737094" y="5880097"/>
                </a:lnTo>
                <a:lnTo>
                  <a:pt x="0" y="58800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2792" t="-46318" r="-35795" b="-19530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680293" y="2380711"/>
            <a:ext cx="16927413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</a:t>
            </a:r>
          </a:p>
          <a:p>
            <a:pPr algn="just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Configure the SMS, use Gaia portal to run the Wizard and explore the Smart Console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2 - Installing Gaia and SMS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9469026" y="3074645"/>
            <a:ext cx="7666002" cy="5800382"/>
          </a:xfrm>
          <a:custGeom>
            <a:avLst/>
            <a:gdLst/>
            <a:ahLst/>
            <a:cxnLst/>
            <a:rect l="l" t="t" r="r" b="b"/>
            <a:pathLst>
              <a:path w="7666002" h="5800382">
                <a:moveTo>
                  <a:pt x="0" y="0"/>
                </a:moveTo>
                <a:lnTo>
                  <a:pt x="7666002" y="0"/>
                </a:lnTo>
                <a:lnTo>
                  <a:pt x="7666002" y="5800383"/>
                </a:lnTo>
                <a:lnTo>
                  <a:pt x="0" y="58003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1028700" y="3007200"/>
            <a:ext cx="7870202" cy="5867828"/>
          </a:xfrm>
          <a:custGeom>
            <a:avLst/>
            <a:gdLst/>
            <a:ahLst/>
            <a:cxnLst/>
            <a:rect l="l" t="t" r="r" b="b"/>
            <a:pathLst>
              <a:path w="7870202" h="5867828">
                <a:moveTo>
                  <a:pt x="0" y="0"/>
                </a:moveTo>
                <a:lnTo>
                  <a:pt x="7870202" y="0"/>
                </a:lnTo>
                <a:lnTo>
                  <a:pt x="7870202" y="5867828"/>
                </a:lnTo>
                <a:lnTo>
                  <a:pt x="0" y="58678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>
            <a:off x="444333" y="2263486"/>
            <a:ext cx="6964762" cy="5238980"/>
          </a:xfrm>
          <a:custGeom>
            <a:avLst/>
            <a:gdLst/>
            <a:ahLst/>
            <a:cxnLst/>
            <a:rect l="l" t="t" r="r" b="b"/>
            <a:pathLst>
              <a:path w="6964762" h="5238980">
                <a:moveTo>
                  <a:pt x="0" y="0"/>
                </a:moveTo>
                <a:lnTo>
                  <a:pt x="6964762" y="0"/>
                </a:lnTo>
                <a:lnTo>
                  <a:pt x="6964762" y="5238980"/>
                </a:lnTo>
                <a:lnTo>
                  <a:pt x="0" y="52389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0720585" y="2786291"/>
            <a:ext cx="6823410" cy="5087366"/>
          </a:xfrm>
          <a:custGeom>
            <a:avLst/>
            <a:gdLst/>
            <a:ahLst/>
            <a:cxnLst/>
            <a:rect l="l" t="t" r="r" b="b"/>
            <a:pathLst>
              <a:path w="6823410" h="5087366">
                <a:moveTo>
                  <a:pt x="0" y="0"/>
                </a:moveTo>
                <a:lnTo>
                  <a:pt x="6823410" y="0"/>
                </a:lnTo>
                <a:lnTo>
                  <a:pt x="6823410" y="5087365"/>
                </a:lnTo>
                <a:lnTo>
                  <a:pt x="0" y="508736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6041227" y="5486537"/>
            <a:ext cx="6696534" cy="5052031"/>
          </a:xfrm>
          <a:custGeom>
            <a:avLst/>
            <a:gdLst/>
            <a:ahLst/>
            <a:cxnLst/>
            <a:rect l="l" t="t" r="r" b="b"/>
            <a:pathLst>
              <a:path w="6696534" h="5052031">
                <a:moveTo>
                  <a:pt x="0" y="0"/>
                </a:moveTo>
                <a:lnTo>
                  <a:pt x="6696534" y="0"/>
                </a:lnTo>
                <a:lnTo>
                  <a:pt x="6696534" y="5052031"/>
                </a:lnTo>
                <a:lnTo>
                  <a:pt x="0" y="505203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028700" y="1038225"/>
            <a:ext cx="14569582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2 - Exploring the SmartConsole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13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>
            <a:off x="627992" y="2580129"/>
            <a:ext cx="6311642" cy="4705804"/>
          </a:xfrm>
          <a:custGeom>
            <a:avLst/>
            <a:gdLst/>
            <a:ahLst/>
            <a:cxnLst/>
            <a:rect l="l" t="t" r="r" b="b"/>
            <a:pathLst>
              <a:path w="6311642" h="4705804">
                <a:moveTo>
                  <a:pt x="0" y="0"/>
                </a:moveTo>
                <a:lnTo>
                  <a:pt x="6311641" y="0"/>
                </a:lnTo>
                <a:lnTo>
                  <a:pt x="6311641" y="4705804"/>
                </a:lnTo>
                <a:lnTo>
                  <a:pt x="0" y="47058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6006798" y="4933031"/>
            <a:ext cx="6328832" cy="4746624"/>
          </a:xfrm>
          <a:custGeom>
            <a:avLst/>
            <a:gdLst/>
            <a:ahLst/>
            <a:cxnLst/>
            <a:rect l="l" t="t" r="r" b="b"/>
            <a:pathLst>
              <a:path w="6328832" h="4746624">
                <a:moveTo>
                  <a:pt x="0" y="0"/>
                </a:moveTo>
                <a:lnTo>
                  <a:pt x="6328832" y="0"/>
                </a:lnTo>
                <a:lnTo>
                  <a:pt x="6328832" y="4746624"/>
                </a:lnTo>
                <a:lnTo>
                  <a:pt x="0" y="47466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10872020" y="2634511"/>
            <a:ext cx="6387280" cy="4762198"/>
          </a:xfrm>
          <a:custGeom>
            <a:avLst/>
            <a:gdLst/>
            <a:ahLst/>
            <a:cxnLst/>
            <a:rect l="l" t="t" r="r" b="b"/>
            <a:pathLst>
              <a:path w="6387280" h="4762198">
                <a:moveTo>
                  <a:pt x="0" y="0"/>
                </a:moveTo>
                <a:lnTo>
                  <a:pt x="6387280" y="0"/>
                </a:lnTo>
                <a:lnTo>
                  <a:pt x="6387280" y="4762198"/>
                </a:lnTo>
                <a:lnTo>
                  <a:pt x="0" y="47621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028700" y="1038225"/>
            <a:ext cx="14569582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2 - Configuring A-GW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>
            <a:off x="11228502" y="2768656"/>
            <a:ext cx="6537014" cy="4902760"/>
          </a:xfrm>
          <a:custGeom>
            <a:avLst/>
            <a:gdLst/>
            <a:ahLst/>
            <a:cxnLst/>
            <a:rect l="l" t="t" r="r" b="b"/>
            <a:pathLst>
              <a:path w="6537014" h="4902760">
                <a:moveTo>
                  <a:pt x="0" y="0"/>
                </a:moveTo>
                <a:lnTo>
                  <a:pt x="6537014" y="0"/>
                </a:lnTo>
                <a:lnTo>
                  <a:pt x="6537014" y="4902760"/>
                </a:lnTo>
                <a:lnTo>
                  <a:pt x="0" y="49027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36873" y="2618472"/>
            <a:ext cx="6390559" cy="4778781"/>
          </a:xfrm>
          <a:custGeom>
            <a:avLst/>
            <a:gdLst/>
            <a:ahLst/>
            <a:cxnLst/>
            <a:rect l="l" t="t" r="r" b="b"/>
            <a:pathLst>
              <a:path w="6390559" h="4778781">
                <a:moveTo>
                  <a:pt x="0" y="0"/>
                </a:moveTo>
                <a:lnTo>
                  <a:pt x="6390559" y="0"/>
                </a:lnTo>
                <a:lnTo>
                  <a:pt x="6390559" y="4778781"/>
                </a:lnTo>
                <a:lnTo>
                  <a:pt x="0" y="477878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5409567" y="4852694"/>
            <a:ext cx="6702670" cy="5012173"/>
          </a:xfrm>
          <a:custGeom>
            <a:avLst/>
            <a:gdLst/>
            <a:ahLst/>
            <a:cxnLst/>
            <a:rect l="l" t="t" r="r" b="b"/>
            <a:pathLst>
              <a:path w="6702670" h="5012173">
                <a:moveTo>
                  <a:pt x="0" y="0"/>
                </a:moveTo>
                <a:lnTo>
                  <a:pt x="6702670" y="0"/>
                </a:lnTo>
                <a:lnTo>
                  <a:pt x="6702670" y="5012174"/>
                </a:lnTo>
                <a:lnTo>
                  <a:pt x="0" y="50121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2 - Configuring A-SMS in the SmartConsole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708768" y="922957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3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TextBox 5"/>
          <p:cNvSpPr txBox="1"/>
          <p:nvPr/>
        </p:nvSpPr>
        <p:spPr>
          <a:xfrm>
            <a:off x="2221260" y="2109618"/>
            <a:ext cx="13883580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Demonstrate how A-SMS and A-GW communicate with each other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Create the Security Gateway object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Test SIC Communication between A-SMS and A-GW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Create multiple administrators </a:t>
            </a:r>
          </a:p>
        </p:txBody>
      </p:sp>
      <p:sp>
        <p:nvSpPr>
          <p:cNvPr id="6" name="Freeform 6"/>
          <p:cNvSpPr/>
          <p:nvPr/>
        </p:nvSpPr>
        <p:spPr>
          <a:xfrm>
            <a:off x="5668096" y="5319299"/>
            <a:ext cx="6989909" cy="4704235"/>
          </a:xfrm>
          <a:custGeom>
            <a:avLst/>
            <a:gdLst/>
            <a:ahLst/>
            <a:cxnLst/>
            <a:rect l="l" t="t" r="r" b="b"/>
            <a:pathLst>
              <a:path w="6989909" h="4704235">
                <a:moveTo>
                  <a:pt x="0" y="0"/>
                </a:moveTo>
                <a:lnTo>
                  <a:pt x="6989908" y="0"/>
                </a:lnTo>
                <a:lnTo>
                  <a:pt x="6989908" y="4704235"/>
                </a:lnTo>
                <a:lnTo>
                  <a:pt x="0" y="47042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2792" t="-46318" r="-35795" b="-19530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3 - Creating a New Gateway Object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574451" y="2878033"/>
            <a:ext cx="6448241" cy="4793383"/>
          </a:xfrm>
          <a:custGeom>
            <a:avLst/>
            <a:gdLst/>
            <a:ahLst/>
            <a:cxnLst/>
            <a:rect l="l" t="t" r="r" b="b"/>
            <a:pathLst>
              <a:path w="6448241" h="4793383">
                <a:moveTo>
                  <a:pt x="0" y="0"/>
                </a:moveTo>
                <a:lnTo>
                  <a:pt x="6448241" y="0"/>
                </a:lnTo>
                <a:lnTo>
                  <a:pt x="6448241" y="4793383"/>
                </a:lnTo>
                <a:lnTo>
                  <a:pt x="0" y="47933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6416114" y="5625502"/>
            <a:ext cx="6094996" cy="4571247"/>
          </a:xfrm>
          <a:custGeom>
            <a:avLst/>
            <a:gdLst/>
            <a:ahLst/>
            <a:cxnLst/>
            <a:rect l="l" t="t" r="r" b="b"/>
            <a:pathLst>
              <a:path w="6094996" h="4571247">
                <a:moveTo>
                  <a:pt x="0" y="0"/>
                </a:moveTo>
                <a:lnTo>
                  <a:pt x="6094997" y="0"/>
                </a:lnTo>
                <a:lnTo>
                  <a:pt x="6094997" y="4571247"/>
                </a:lnTo>
                <a:lnTo>
                  <a:pt x="0" y="457124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Freeform 7"/>
          <p:cNvSpPr/>
          <p:nvPr/>
        </p:nvSpPr>
        <p:spPr>
          <a:xfrm>
            <a:off x="11041377" y="2618472"/>
            <a:ext cx="6581251" cy="4921378"/>
          </a:xfrm>
          <a:custGeom>
            <a:avLst/>
            <a:gdLst/>
            <a:ahLst/>
            <a:cxnLst/>
            <a:rect l="l" t="t" r="r" b="b"/>
            <a:pathLst>
              <a:path w="6581251" h="4921378">
                <a:moveTo>
                  <a:pt x="0" y="0"/>
                </a:moveTo>
                <a:lnTo>
                  <a:pt x="6581250" y="0"/>
                </a:lnTo>
                <a:lnTo>
                  <a:pt x="6581250" y="4921378"/>
                </a:lnTo>
                <a:lnTo>
                  <a:pt x="0" y="492137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17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1038225"/>
            <a:ext cx="14569582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3 - Testing SIC Communication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738667" y="2878516"/>
            <a:ext cx="7383971" cy="5603323"/>
          </a:xfrm>
          <a:custGeom>
            <a:avLst/>
            <a:gdLst/>
            <a:ahLst/>
            <a:cxnLst/>
            <a:rect l="l" t="t" r="r" b="b"/>
            <a:pathLst>
              <a:path w="7383971" h="5603323">
                <a:moveTo>
                  <a:pt x="0" y="0"/>
                </a:moveTo>
                <a:lnTo>
                  <a:pt x="7383971" y="0"/>
                </a:lnTo>
                <a:lnTo>
                  <a:pt x="7383971" y="5603323"/>
                </a:lnTo>
                <a:lnTo>
                  <a:pt x="0" y="560332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8635227" y="2732335"/>
            <a:ext cx="7837792" cy="5895684"/>
          </a:xfrm>
          <a:custGeom>
            <a:avLst/>
            <a:gdLst/>
            <a:ahLst/>
            <a:cxnLst/>
            <a:rect l="l" t="t" r="r" b="b"/>
            <a:pathLst>
              <a:path w="7837792" h="5895684">
                <a:moveTo>
                  <a:pt x="0" y="0"/>
                </a:moveTo>
                <a:lnTo>
                  <a:pt x="7837792" y="0"/>
                </a:lnTo>
                <a:lnTo>
                  <a:pt x="7837792" y="5895684"/>
                </a:lnTo>
                <a:lnTo>
                  <a:pt x="0" y="589568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18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1038225"/>
            <a:ext cx="15444319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3 - Creating New Administrators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028700" y="2972525"/>
            <a:ext cx="7398194" cy="5483175"/>
          </a:xfrm>
          <a:custGeom>
            <a:avLst/>
            <a:gdLst/>
            <a:ahLst/>
            <a:cxnLst/>
            <a:rect l="l" t="t" r="r" b="b"/>
            <a:pathLst>
              <a:path w="7398194" h="5483175">
                <a:moveTo>
                  <a:pt x="0" y="0"/>
                </a:moveTo>
                <a:lnTo>
                  <a:pt x="7398194" y="0"/>
                </a:lnTo>
                <a:lnTo>
                  <a:pt x="7398194" y="5483175"/>
                </a:lnTo>
                <a:lnTo>
                  <a:pt x="0" y="54831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144000" y="2972525"/>
            <a:ext cx="7546604" cy="5726737"/>
          </a:xfrm>
          <a:custGeom>
            <a:avLst/>
            <a:gdLst/>
            <a:ahLst/>
            <a:cxnLst/>
            <a:rect l="l" t="t" r="r" b="b"/>
            <a:pathLst>
              <a:path w="7546604" h="5726737">
                <a:moveTo>
                  <a:pt x="0" y="0"/>
                </a:moveTo>
                <a:lnTo>
                  <a:pt x="7546604" y="0"/>
                </a:lnTo>
                <a:lnTo>
                  <a:pt x="7546604" y="5726738"/>
                </a:lnTo>
                <a:lnTo>
                  <a:pt x="0" y="572673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19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5444319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3 - Testing Administrator Profile Assignments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894662" y="3429994"/>
            <a:ext cx="7436569" cy="5544522"/>
          </a:xfrm>
          <a:custGeom>
            <a:avLst/>
            <a:gdLst/>
            <a:ahLst/>
            <a:cxnLst/>
            <a:rect l="l" t="t" r="r" b="b"/>
            <a:pathLst>
              <a:path w="7436569" h="5544522">
                <a:moveTo>
                  <a:pt x="0" y="0"/>
                </a:moveTo>
                <a:lnTo>
                  <a:pt x="7436569" y="0"/>
                </a:lnTo>
                <a:lnTo>
                  <a:pt x="7436569" y="5544521"/>
                </a:lnTo>
                <a:lnTo>
                  <a:pt x="0" y="55445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016495" y="3424326"/>
            <a:ext cx="7456524" cy="5575896"/>
          </a:xfrm>
          <a:custGeom>
            <a:avLst/>
            <a:gdLst/>
            <a:ahLst/>
            <a:cxnLst/>
            <a:rect l="l" t="t" r="r" b="b"/>
            <a:pathLst>
              <a:path w="7456524" h="5575896">
                <a:moveTo>
                  <a:pt x="0" y="0"/>
                </a:moveTo>
                <a:lnTo>
                  <a:pt x="7456524" y="0"/>
                </a:lnTo>
                <a:lnTo>
                  <a:pt x="7456524" y="5575896"/>
                </a:lnTo>
                <a:lnTo>
                  <a:pt x="0" y="55758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20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4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TextBox 5"/>
          <p:cNvSpPr txBox="1"/>
          <p:nvPr/>
        </p:nvSpPr>
        <p:spPr>
          <a:xfrm>
            <a:off x="1501229" y="2289039"/>
            <a:ext cx="15285541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Validate existing licenses for products installed on the network   </a:t>
            </a:r>
          </a:p>
        </p:txBody>
      </p:sp>
      <p:sp>
        <p:nvSpPr>
          <p:cNvPr id="6" name="Freeform 6"/>
          <p:cNvSpPr/>
          <p:nvPr/>
        </p:nvSpPr>
        <p:spPr>
          <a:xfrm>
            <a:off x="4775453" y="3378202"/>
            <a:ext cx="8737094" cy="5880098"/>
          </a:xfrm>
          <a:custGeom>
            <a:avLst/>
            <a:gdLst/>
            <a:ahLst/>
            <a:cxnLst/>
            <a:rect l="l" t="t" r="r" b="b"/>
            <a:pathLst>
              <a:path w="8737094" h="5880098">
                <a:moveTo>
                  <a:pt x="0" y="0"/>
                </a:moveTo>
                <a:lnTo>
                  <a:pt x="8737094" y="0"/>
                </a:lnTo>
                <a:lnTo>
                  <a:pt x="8737094" y="5880098"/>
                </a:lnTo>
                <a:lnTo>
                  <a:pt x="0" y="58800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2792" t="-46318" r="-35795" b="-19530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21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767377" y="514289"/>
            <a:ext cx="14830905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4 - Analyzing the Current License Status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767377" y="2996546"/>
            <a:ext cx="7614157" cy="5676927"/>
          </a:xfrm>
          <a:custGeom>
            <a:avLst/>
            <a:gdLst/>
            <a:ahLst/>
            <a:cxnLst/>
            <a:rect l="l" t="t" r="r" b="b"/>
            <a:pathLst>
              <a:path w="7614157" h="5676927">
                <a:moveTo>
                  <a:pt x="0" y="0"/>
                </a:moveTo>
                <a:lnTo>
                  <a:pt x="7614157" y="0"/>
                </a:lnTo>
                <a:lnTo>
                  <a:pt x="7614157" y="5676927"/>
                </a:lnTo>
                <a:lnTo>
                  <a:pt x="0" y="56769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144000" y="2922471"/>
            <a:ext cx="7789747" cy="5825077"/>
          </a:xfrm>
          <a:custGeom>
            <a:avLst/>
            <a:gdLst/>
            <a:ahLst/>
            <a:cxnLst/>
            <a:rect l="l" t="t" r="r" b="b"/>
            <a:pathLst>
              <a:path w="7789747" h="5825077">
                <a:moveTo>
                  <a:pt x="0" y="0"/>
                </a:moveTo>
                <a:lnTo>
                  <a:pt x="7789747" y="0"/>
                </a:lnTo>
                <a:lnTo>
                  <a:pt x="7789747" y="5825076"/>
                </a:lnTo>
                <a:lnTo>
                  <a:pt x="0" y="582507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22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767377" y="514289"/>
            <a:ext cx="14830905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4 - Attaching a License to an Object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767377" y="3128942"/>
            <a:ext cx="7863065" cy="5897299"/>
          </a:xfrm>
          <a:custGeom>
            <a:avLst/>
            <a:gdLst/>
            <a:ahLst/>
            <a:cxnLst/>
            <a:rect l="l" t="t" r="r" b="b"/>
            <a:pathLst>
              <a:path w="7863065" h="5897299">
                <a:moveTo>
                  <a:pt x="0" y="0"/>
                </a:moveTo>
                <a:lnTo>
                  <a:pt x="7863065" y="0"/>
                </a:lnTo>
                <a:lnTo>
                  <a:pt x="7863065" y="5897299"/>
                </a:lnTo>
                <a:lnTo>
                  <a:pt x="0" y="589729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349570" y="3128942"/>
            <a:ext cx="7909730" cy="5897299"/>
          </a:xfrm>
          <a:custGeom>
            <a:avLst/>
            <a:gdLst/>
            <a:ahLst/>
            <a:cxnLst/>
            <a:rect l="l" t="t" r="r" b="b"/>
            <a:pathLst>
              <a:path w="7909730" h="5897299">
                <a:moveTo>
                  <a:pt x="0" y="0"/>
                </a:moveTo>
                <a:lnTo>
                  <a:pt x="7909730" y="0"/>
                </a:lnTo>
                <a:lnTo>
                  <a:pt x="7909730" y="5897299"/>
                </a:lnTo>
                <a:lnTo>
                  <a:pt x="0" y="58972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23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767377" y="1038225"/>
            <a:ext cx="14830905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4 - Updating Service Contracts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348739" y="2760004"/>
            <a:ext cx="6355990" cy="4766992"/>
          </a:xfrm>
          <a:custGeom>
            <a:avLst/>
            <a:gdLst/>
            <a:ahLst/>
            <a:cxnLst/>
            <a:rect l="l" t="t" r="r" b="b"/>
            <a:pathLst>
              <a:path w="6355990" h="4766992">
                <a:moveTo>
                  <a:pt x="0" y="0"/>
                </a:moveTo>
                <a:lnTo>
                  <a:pt x="6355990" y="0"/>
                </a:lnTo>
                <a:lnTo>
                  <a:pt x="6355990" y="4766992"/>
                </a:lnTo>
                <a:lnTo>
                  <a:pt x="0" y="476699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4752471" y="4916281"/>
            <a:ext cx="6860717" cy="5221431"/>
          </a:xfrm>
          <a:custGeom>
            <a:avLst/>
            <a:gdLst/>
            <a:ahLst/>
            <a:cxnLst/>
            <a:rect l="l" t="t" r="r" b="b"/>
            <a:pathLst>
              <a:path w="6860717" h="5221431">
                <a:moveTo>
                  <a:pt x="0" y="0"/>
                </a:moveTo>
                <a:lnTo>
                  <a:pt x="6860717" y="0"/>
                </a:lnTo>
                <a:lnTo>
                  <a:pt x="6860717" y="5221430"/>
                </a:lnTo>
                <a:lnTo>
                  <a:pt x="0" y="522143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Freeform 7"/>
          <p:cNvSpPr/>
          <p:nvPr/>
        </p:nvSpPr>
        <p:spPr>
          <a:xfrm>
            <a:off x="11142392" y="2454589"/>
            <a:ext cx="6623124" cy="4923384"/>
          </a:xfrm>
          <a:custGeom>
            <a:avLst/>
            <a:gdLst/>
            <a:ahLst/>
            <a:cxnLst/>
            <a:rect l="l" t="t" r="r" b="b"/>
            <a:pathLst>
              <a:path w="6623124" h="4923384">
                <a:moveTo>
                  <a:pt x="0" y="0"/>
                </a:moveTo>
                <a:lnTo>
                  <a:pt x="6623124" y="0"/>
                </a:lnTo>
                <a:lnTo>
                  <a:pt x="6623124" y="4923384"/>
                </a:lnTo>
                <a:lnTo>
                  <a:pt x="0" y="492338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24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767377" y="1038225"/>
            <a:ext cx="14830905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4 - Generating a License Report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785440" y="2797603"/>
            <a:ext cx="8717119" cy="6460697"/>
          </a:xfrm>
          <a:custGeom>
            <a:avLst/>
            <a:gdLst/>
            <a:ahLst/>
            <a:cxnLst/>
            <a:rect l="l" t="t" r="r" b="b"/>
            <a:pathLst>
              <a:path w="8717119" h="6460697">
                <a:moveTo>
                  <a:pt x="0" y="0"/>
                </a:moveTo>
                <a:lnTo>
                  <a:pt x="8717120" y="0"/>
                </a:lnTo>
                <a:lnTo>
                  <a:pt x="8717120" y="6460697"/>
                </a:lnTo>
                <a:lnTo>
                  <a:pt x="0" y="646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25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5362593" y="4759726"/>
            <a:ext cx="7562814" cy="5176326"/>
          </a:xfrm>
          <a:custGeom>
            <a:avLst/>
            <a:gdLst/>
            <a:ahLst/>
            <a:cxnLst/>
            <a:rect l="l" t="t" r="r" b="b"/>
            <a:pathLst>
              <a:path w="7562814" h="5176326">
                <a:moveTo>
                  <a:pt x="0" y="0"/>
                </a:moveTo>
                <a:lnTo>
                  <a:pt x="7562814" y="0"/>
                </a:lnTo>
                <a:lnTo>
                  <a:pt x="7562814" y="5176326"/>
                </a:lnTo>
                <a:lnTo>
                  <a:pt x="0" y="51763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2315" t="-43736" r="-34902" b="-18089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3391272" y="2027861"/>
            <a:ext cx="11505456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Creating a Security Policy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Create and configure host, network and group objects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Demonstrate how to use security zone in policy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26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Creating New Objects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389383" y="2342847"/>
            <a:ext cx="5880894" cy="5009168"/>
          </a:xfrm>
          <a:custGeom>
            <a:avLst/>
            <a:gdLst/>
            <a:ahLst/>
            <a:cxnLst/>
            <a:rect l="l" t="t" r="r" b="b"/>
            <a:pathLst>
              <a:path w="5880894" h="5009168">
                <a:moveTo>
                  <a:pt x="0" y="0"/>
                </a:moveTo>
                <a:lnTo>
                  <a:pt x="5880894" y="0"/>
                </a:lnTo>
                <a:lnTo>
                  <a:pt x="5880894" y="5009168"/>
                </a:lnTo>
                <a:lnTo>
                  <a:pt x="0" y="500916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5867910" y="4692299"/>
            <a:ext cx="6261415" cy="5319433"/>
          </a:xfrm>
          <a:custGeom>
            <a:avLst/>
            <a:gdLst/>
            <a:ahLst/>
            <a:cxnLst/>
            <a:rect l="l" t="t" r="r" b="b"/>
            <a:pathLst>
              <a:path w="6261415" h="5319433">
                <a:moveTo>
                  <a:pt x="0" y="0"/>
                </a:moveTo>
                <a:lnTo>
                  <a:pt x="6261415" y="0"/>
                </a:lnTo>
                <a:lnTo>
                  <a:pt x="6261415" y="5319433"/>
                </a:lnTo>
                <a:lnTo>
                  <a:pt x="0" y="531943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Freeform 7"/>
          <p:cNvSpPr/>
          <p:nvPr/>
        </p:nvSpPr>
        <p:spPr>
          <a:xfrm>
            <a:off x="11970148" y="2338766"/>
            <a:ext cx="5795368" cy="5013250"/>
          </a:xfrm>
          <a:custGeom>
            <a:avLst/>
            <a:gdLst/>
            <a:ahLst/>
            <a:cxnLst/>
            <a:rect l="l" t="t" r="r" b="b"/>
            <a:pathLst>
              <a:path w="5795368" h="5013250">
                <a:moveTo>
                  <a:pt x="0" y="0"/>
                </a:moveTo>
                <a:lnTo>
                  <a:pt x="5795368" y="0"/>
                </a:lnTo>
                <a:lnTo>
                  <a:pt x="5795368" y="5013249"/>
                </a:lnTo>
                <a:lnTo>
                  <a:pt x="0" y="50132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27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461233" y="514289"/>
            <a:ext cx="15137048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Creating a New Network Group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878185" y="2761325"/>
            <a:ext cx="8531630" cy="7134859"/>
          </a:xfrm>
          <a:custGeom>
            <a:avLst/>
            <a:gdLst/>
            <a:ahLst/>
            <a:cxnLst/>
            <a:rect l="l" t="t" r="r" b="b"/>
            <a:pathLst>
              <a:path w="8531630" h="7134859">
                <a:moveTo>
                  <a:pt x="0" y="0"/>
                </a:moveTo>
                <a:lnTo>
                  <a:pt x="8531630" y="0"/>
                </a:lnTo>
                <a:lnTo>
                  <a:pt x="8531630" y="7134859"/>
                </a:lnTo>
                <a:lnTo>
                  <a:pt x="0" y="71348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28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461233" y="514289"/>
            <a:ext cx="15137048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Creating a Standard Security Policy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2494490" y="2977148"/>
            <a:ext cx="8337767" cy="7046520"/>
          </a:xfrm>
          <a:custGeom>
            <a:avLst/>
            <a:gdLst/>
            <a:ahLst/>
            <a:cxnLst/>
            <a:rect l="l" t="t" r="r" b="b"/>
            <a:pathLst>
              <a:path w="8337767" h="7046520">
                <a:moveTo>
                  <a:pt x="0" y="0"/>
                </a:moveTo>
                <a:lnTo>
                  <a:pt x="8337767" y="0"/>
                </a:lnTo>
                <a:lnTo>
                  <a:pt x="8337767" y="7046521"/>
                </a:lnTo>
                <a:lnTo>
                  <a:pt x="0" y="70465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1528659" y="4739713"/>
            <a:ext cx="4974548" cy="2676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48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HK Grotesk"/>
              </a:rPr>
              <a:t>Rules:</a:t>
            </a:r>
          </a:p>
          <a:p>
            <a:pPr marL="777240" lvl="1" indent="-388620">
              <a:lnSpc>
                <a:spcPts val="424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HK Grotesk"/>
              </a:rPr>
              <a:t>Noise Rule</a:t>
            </a:r>
          </a:p>
          <a:p>
            <a:pPr marL="777240" lvl="1" indent="-388620">
              <a:lnSpc>
                <a:spcPts val="4248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HK Grotesk"/>
              </a:rPr>
              <a:t>Management Rule</a:t>
            </a:r>
          </a:p>
          <a:p>
            <a:pPr marL="777240" lvl="1" indent="-388620">
              <a:lnSpc>
                <a:spcPts val="4248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HK Grotesk"/>
              </a:rPr>
              <a:t>Update rule</a:t>
            </a:r>
          </a:p>
          <a:p>
            <a:pPr marL="777240" lvl="1" indent="-388620">
              <a:lnSpc>
                <a:spcPts val="4248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HK Grotesk"/>
              </a:rPr>
              <a:t>Stealth Rule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29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461233" y="514289"/>
            <a:ext cx="15137048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Installing the Standard Security Policy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5007525" y="2870995"/>
            <a:ext cx="8292000" cy="7044531"/>
          </a:xfrm>
          <a:custGeom>
            <a:avLst/>
            <a:gdLst/>
            <a:ahLst/>
            <a:cxnLst/>
            <a:rect l="l" t="t" r="r" b="b"/>
            <a:pathLst>
              <a:path w="8292000" h="7044531">
                <a:moveTo>
                  <a:pt x="0" y="0"/>
                </a:moveTo>
                <a:lnTo>
                  <a:pt x="8292000" y="0"/>
                </a:lnTo>
                <a:lnTo>
                  <a:pt x="8292000" y="7044532"/>
                </a:lnTo>
                <a:lnTo>
                  <a:pt x="0" y="70445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30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461233" y="514289"/>
            <a:ext cx="15137048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Testing the Standard Security Policy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3373405" y="3126278"/>
            <a:ext cx="10867014" cy="6329457"/>
          </a:xfrm>
          <a:custGeom>
            <a:avLst/>
            <a:gdLst/>
            <a:ahLst/>
            <a:cxnLst/>
            <a:rect l="l" t="t" r="r" b="b"/>
            <a:pathLst>
              <a:path w="10867014" h="6329457">
                <a:moveTo>
                  <a:pt x="0" y="0"/>
                </a:moveTo>
                <a:lnTo>
                  <a:pt x="10867013" y="0"/>
                </a:lnTo>
                <a:lnTo>
                  <a:pt x="10867013" y="6329457"/>
                </a:lnTo>
                <a:lnTo>
                  <a:pt x="0" y="63294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2742" t="-20382" r="-9972" b="-22027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31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461233" y="1038225"/>
            <a:ext cx="15137048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5 - Creating Bravo Security Policy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317925" y="3391536"/>
            <a:ext cx="7826075" cy="5289182"/>
          </a:xfrm>
          <a:custGeom>
            <a:avLst/>
            <a:gdLst/>
            <a:ahLst/>
            <a:cxnLst/>
            <a:rect l="l" t="t" r="r" b="b"/>
            <a:pathLst>
              <a:path w="7826075" h="5289182">
                <a:moveTo>
                  <a:pt x="0" y="0"/>
                </a:moveTo>
                <a:lnTo>
                  <a:pt x="7826075" y="0"/>
                </a:lnTo>
                <a:lnTo>
                  <a:pt x="7826075" y="5289182"/>
                </a:lnTo>
                <a:lnTo>
                  <a:pt x="0" y="528918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3089" t="-38590" r="-35787" b="-26829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605262" y="3386732"/>
            <a:ext cx="6960114" cy="5293986"/>
          </a:xfrm>
          <a:custGeom>
            <a:avLst/>
            <a:gdLst/>
            <a:ahLst/>
            <a:cxnLst/>
            <a:rect l="l" t="t" r="r" b="b"/>
            <a:pathLst>
              <a:path w="6960114" h="5293986">
                <a:moveTo>
                  <a:pt x="0" y="0"/>
                </a:moveTo>
                <a:lnTo>
                  <a:pt x="6960114" y="0"/>
                </a:lnTo>
                <a:lnTo>
                  <a:pt x="6960114" y="5293986"/>
                </a:lnTo>
                <a:lnTo>
                  <a:pt x="0" y="52939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3549" t="-44000" r="-39180" b="-30799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32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2689718" y="1038225"/>
            <a:ext cx="12908564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6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956887" y="4076899"/>
            <a:ext cx="8374227" cy="5566252"/>
          </a:xfrm>
          <a:custGeom>
            <a:avLst/>
            <a:gdLst/>
            <a:ahLst/>
            <a:cxnLst/>
            <a:rect l="l" t="t" r="r" b="b"/>
            <a:pathLst>
              <a:path w="8374227" h="5566252">
                <a:moveTo>
                  <a:pt x="0" y="0"/>
                </a:moveTo>
                <a:lnTo>
                  <a:pt x="8374226" y="0"/>
                </a:lnTo>
                <a:lnTo>
                  <a:pt x="8374226" y="5566252"/>
                </a:lnTo>
                <a:lnTo>
                  <a:pt x="0" y="55662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44355" t="-44161" r="-36923" b="-26293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2176090" y="2027861"/>
            <a:ext cx="13935819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Objectives: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Demontrate how to share a layer between Security Policies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Identify how inline layers help simplify and improve performance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33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6- Adding Ordered Layers to be Shared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389158" y="2792611"/>
            <a:ext cx="6099039" cy="4504238"/>
          </a:xfrm>
          <a:custGeom>
            <a:avLst/>
            <a:gdLst/>
            <a:ahLst/>
            <a:cxnLst/>
            <a:rect l="l" t="t" r="r" b="b"/>
            <a:pathLst>
              <a:path w="6099039" h="4504238">
                <a:moveTo>
                  <a:pt x="0" y="0"/>
                </a:moveTo>
                <a:lnTo>
                  <a:pt x="6099039" y="0"/>
                </a:lnTo>
                <a:lnTo>
                  <a:pt x="6099039" y="4504237"/>
                </a:lnTo>
                <a:lnTo>
                  <a:pt x="0" y="45042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1066" t="-19348" r="-63004" b="-27966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5738540" y="4815564"/>
            <a:ext cx="6231979" cy="4660591"/>
          </a:xfrm>
          <a:custGeom>
            <a:avLst/>
            <a:gdLst/>
            <a:ahLst/>
            <a:cxnLst/>
            <a:rect l="l" t="t" r="r" b="b"/>
            <a:pathLst>
              <a:path w="6231979" h="4660591">
                <a:moveTo>
                  <a:pt x="0" y="0"/>
                </a:moveTo>
                <a:lnTo>
                  <a:pt x="6231978" y="0"/>
                </a:lnTo>
                <a:lnTo>
                  <a:pt x="6231978" y="4660592"/>
                </a:lnTo>
                <a:lnTo>
                  <a:pt x="0" y="466059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1598" t="-28706" r="-63447" b="-17584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Freeform 7"/>
          <p:cNvSpPr/>
          <p:nvPr/>
        </p:nvSpPr>
        <p:spPr>
          <a:xfrm>
            <a:off x="11095279" y="2618472"/>
            <a:ext cx="6487917" cy="4865938"/>
          </a:xfrm>
          <a:custGeom>
            <a:avLst/>
            <a:gdLst/>
            <a:ahLst/>
            <a:cxnLst/>
            <a:rect l="l" t="t" r="r" b="b"/>
            <a:pathLst>
              <a:path w="6487917" h="4865938">
                <a:moveTo>
                  <a:pt x="0" y="0"/>
                </a:moveTo>
                <a:lnTo>
                  <a:pt x="6487917" y="0"/>
                </a:lnTo>
                <a:lnTo>
                  <a:pt x="6487917" y="4865938"/>
                </a:lnTo>
                <a:lnTo>
                  <a:pt x="0" y="486593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1411" t="-25207" r="-63071" b="-20194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34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6- Configuring the New Ordered Layers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4639367" y="2823126"/>
            <a:ext cx="9009266" cy="6756950"/>
          </a:xfrm>
          <a:custGeom>
            <a:avLst/>
            <a:gdLst/>
            <a:ahLst/>
            <a:cxnLst/>
            <a:rect l="l" t="t" r="r" b="b"/>
            <a:pathLst>
              <a:path w="9009266" h="6756950">
                <a:moveTo>
                  <a:pt x="0" y="0"/>
                </a:moveTo>
                <a:lnTo>
                  <a:pt x="9009266" y="0"/>
                </a:lnTo>
                <a:lnTo>
                  <a:pt x="9009266" y="6756949"/>
                </a:lnTo>
                <a:lnTo>
                  <a:pt x="0" y="675694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994" t="-27429" r="-63488" b="-17972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35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6- Testing the Shared Layer on A-GW 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278834" y="3236052"/>
            <a:ext cx="7553180" cy="5600407"/>
          </a:xfrm>
          <a:custGeom>
            <a:avLst/>
            <a:gdLst/>
            <a:ahLst/>
            <a:cxnLst/>
            <a:rect l="l" t="t" r="r" b="b"/>
            <a:pathLst>
              <a:path w="7553180" h="5600407">
                <a:moveTo>
                  <a:pt x="0" y="0"/>
                </a:moveTo>
                <a:lnTo>
                  <a:pt x="7553180" y="0"/>
                </a:lnTo>
                <a:lnTo>
                  <a:pt x="7553180" y="5600406"/>
                </a:lnTo>
                <a:lnTo>
                  <a:pt x="0" y="56004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425" t="-23923" r="-62620" b="-21941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366341" y="3236052"/>
            <a:ext cx="7647858" cy="5407899"/>
          </a:xfrm>
          <a:custGeom>
            <a:avLst/>
            <a:gdLst/>
            <a:ahLst/>
            <a:cxnLst/>
            <a:rect l="l" t="t" r="r" b="b"/>
            <a:pathLst>
              <a:path w="7647858" h="5407899">
                <a:moveTo>
                  <a:pt x="0" y="0"/>
                </a:moveTo>
                <a:lnTo>
                  <a:pt x="7647858" y="0"/>
                </a:lnTo>
                <a:lnTo>
                  <a:pt x="7647858" y="5407899"/>
                </a:lnTo>
                <a:lnTo>
                  <a:pt x="0" y="540789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9827" t="-22706" r="-55385" b="-32160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36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Lab 6- Testing the Shared Layer on A-GW (2)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1028700" y="3086844"/>
            <a:ext cx="7791705" cy="5794836"/>
          </a:xfrm>
          <a:custGeom>
            <a:avLst/>
            <a:gdLst/>
            <a:ahLst/>
            <a:cxnLst/>
            <a:rect l="l" t="t" r="r" b="b"/>
            <a:pathLst>
              <a:path w="7791705" h="5794836">
                <a:moveTo>
                  <a:pt x="0" y="0"/>
                </a:moveTo>
                <a:lnTo>
                  <a:pt x="7791705" y="0"/>
                </a:lnTo>
                <a:lnTo>
                  <a:pt x="7791705" y="5794835"/>
                </a:lnTo>
                <a:lnTo>
                  <a:pt x="0" y="579483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3209" t="-52279" r="-7221" b="-24561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144000" y="3086844"/>
            <a:ext cx="8145189" cy="5794836"/>
          </a:xfrm>
          <a:custGeom>
            <a:avLst/>
            <a:gdLst/>
            <a:ahLst/>
            <a:cxnLst/>
            <a:rect l="l" t="t" r="r" b="b"/>
            <a:pathLst>
              <a:path w="8145189" h="5794836">
                <a:moveTo>
                  <a:pt x="0" y="0"/>
                </a:moveTo>
                <a:lnTo>
                  <a:pt x="8145189" y="0"/>
                </a:lnTo>
                <a:lnTo>
                  <a:pt x="8145189" y="5794835"/>
                </a:lnTo>
                <a:lnTo>
                  <a:pt x="0" y="57948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00690" t="-54806" r="-7647" b="-28217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37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4373055"/>
            <a:ext cx="10565414" cy="1559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Demonstration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2736927" y="2039627"/>
            <a:ext cx="12833197" cy="721867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7542" y="500606"/>
            <a:ext cx="17312916" cy="1065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FFFFFF"/>
                </a:solidFill>
                <a:latin typeface="HK Grotesk Bold"/>
              </a:rPr>
              <a:t>Challenge : Current Licensing Structure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39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>
          <a:xfrm>
            <a:off x="2850778" y="2178425"/>
            <a:ext cx="12586444" cy="7079875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7542" y="727491"/>
            <a:ext cx="17312916" cy="1065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FFFFFF"/>
                </a:solidFill>
                <a:latin typeface="HK Grotesk Bold"/>
              </a:rPr>
              <a:t>Challenge : Roles and Permissions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2820480"/>
            <a:ext cx="10565414" cy="4665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Implementation of Additional Security Features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9088749">
            <a:off x="15238549" y="7531796"/>
            <a:ext cx="2440941" cy="2312792"/>
          </a:xfrm>
          <a:custGeom>
            <a:avLst/>
            <a:gdLst/>
            <a:ahLst/>
            <a:cxnLst/>
            <a:rect l="l" t="t" r="r" b="b"/>
            <a:pathLst>
              <a:path w="2440941" h="2312792">
                <a:moveTo>
                  <a:pt x="0" y="0"/>
                </a:moveTo>
                <a:lnTo>
                  <a:pt x="2440941" y="0"/>
                </a:lnTo>
                <a:lnTo>
                  <a:pt x="2440941" y="2312792"/>
                </a:lnTo>
                <a:lnTo>
                  <a:pt x="0" y="23127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3667511" y="-2216185"/>
            <a:ext cx="5583018" cy="5338761"/>
          </a:xfrm>
          <a:custGeom>
            <a:avLst/>
            <a:gdLst/>
            <a:ahLst/>
            <a:cxnLst/>
            <a:rect l="l" t="t" r="r" b="b"/>
            <a:pathLst>
              <a:path w="5583018" h="5338761">
                <a:moveTo>
                  <a:pt x="0" y="0"/>
                </a:moveTo>
                <a:lnTo>
                  <a:pt x="5583018" y="0"/>
                </a:lnTo>
                <a:lnTo>
                  <a:pt x="5583018" y="5338761"/>
                </a:lnTo>
                <a:lnTo>
                  <a:pt x="0" y="533876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 rot="1705580">
            <a:off x="-2362671" y="6401890"/>
            <a:ext cx="7824542" cy="6963843"/>
          </a:xfrm>
          <a:custGeom>
            <a:avLst/>
            <a:gdLst/>
            <a:ahLst/>
            <a:cxnLst/>
            <a:rect l="l" t="t" r="r" b="b"/>
            <a:pathLst>
              <a:path w="7824542" h="6963843">
                <a:moveTo>
                  <a:pt x="0" y="0"/>
                </a:moveTo>
                <a:lnTo>
                  <a:pt x="7824542" y="0"/>
                </a:lnTo>
                <a:lnTo>
                  <a:pt x="7824542" y="6963843"/>
                </a:lnTo>
                <a:lnTo>
                  <a:pt x="0" y="69638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 rot="6959566">
            <a:off x="-761750" y="523555"/>
            <a:ext cx="2895099" cy="2768439"/>
          </a:xfrm>
          <a:custGeom>
            <a:avLst/>
            <a:gdLst/>
            <a:ahLst/>
            <a:cxnLst/>
            <a:rect l="l" t="t" r="r" b="b"/>
            <a:pathLst>
              <a:path w="2895099" h="2768439">
                <a:moveTo>
                  <a:pt x="0" y="0"/>
                </a:moveTo>
                <a:lnTo>
                  <a:pt x="2895100" y="0"/>
                </a:lnTo>
                <a:lnTo>
                  <a:pt x="2895100" y="2768439"/>
                </a:lnTo>
                <a:lnTo>
                  <a:pt x="0" y="27684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2390540" y="852356"/>
            <a:ext cx="2110837" cy="2110837"/>
          </a:xfrm>
          <a:custGeom>
            <a:avLst/>
            <a:gdLst/>
            <a:ahLst/>
            <a:cxnLst/>
            <a:rect l="l" t="t" r="r" b="b"/>
            <a:pathLst>
              <a:path w="2110837" h="2110837">
                <a:moveTo>
                  <a:pt x="0" y="0"/>
                </a:moveTo>
                <a:lnTo>
                  <a:pt x="2110837" y="0"/>
                </a:lnTo>
                <a:lnTo>
                  <a:pt x="2110837" y="2110837"/>
                </a:lnTo>
                <a:lnTo>
                  <a:pt x="0" y="211083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2904296" y="3748873"/>
            <a:ext cx="12479408" cy="4940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 spc="-33">
                <a:solidFill>
                  <a:srgbClr val="731F7D"/>
                </a:solidFill>
                <a:latin typeface="Open Sans Bold"/>
              </a:rPr>
              <a:t>Additional security features:</a:t>
            </a:r>
          </a:p>
          <a:p>
            <a:pPr marL="734058" lvl="1" indent="-367029">
              <a:lnSpc>
                <a:spcPts val="4759"/>
              </a:lnSpc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Hide NAT</a:t>
            </a:r>
          </a:p>
          <a:p>
            <a:pPr marL="734058" lvl="1" indent="-367029">
              <a:lnSpc>
                <a:spcPts val="4759"/>
              </a:lnSpc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URL Filtering</a:t>
            </a:r>
          </a:p>
          <a:p>
            <a:pPr marL="734058" lvl="1" indent="-367029">
              <a:lnSpc>
                <a:spcPts val="4759"/>
              </a:lnSpc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Application Control</a:t>
            </a:r>
          </a:p>
          <a:p>
            <a:pPr marL="734058" lvl="1" indent="-367029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Autonomus Threat Prevention</a:t>
            </a:r>
          </a:p>
          <a:p>
            <a:pPr marL="734058" lvl="1" indent="-367029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VPN</a:t>
            </a:r>
          </a:p>
          <a:p>
            <a:pPr marL="734058" lvl="1" indent="-367029">
              <a:lnSpc>
                <a:spcPts val="4759"/>
              </a:lnSpc>
              <a:spcBef>
                <a:spcPct val="0"/>
              </a:spcBef>
              <a:buFont typeface="Arial"/>
              <a:buChar char="•"/>
            </a:pPr>
            <a:r>
              <a:rPr lang="en-US" sz="3399" spc="-33">
                <a:solidFill>
                  <a:srgbClr val="000000"/>
                </a:solidFill>
                <a:latin typeface="Open Sans"/>
              </a:rPr>
              <a:t>Monitoring</a:t>
            </a:r>
          </a:p>
          <a:p>
            <a:pPr>
              <a:lnSpc>
                <a:spcPts val="2972"/>
              </a:lnSpc>
              <a:spcBef>
                <a:spcPct val="0"/>
              </a:spcBef>
            </a:pPr>
            <a:endParaRPr lang="en-US" sz="3399" spc="-33">
              <a:solidFill>
                <a:srgbClr val="000000"/>
              </a:solidFill>
              <a:latin typeface="Open Sans"/>
            </a:endParaRPr>
          </a:p>
          <a:p>
            <a:pPr>
              <a:lnSpc>
                <a:spcPts val="2972"/>
              </a:lnSpc>
              <a:spcBef>
                <a:spcPct val="0"/>
              </a:spcBef>
            </a:pPr>
            <a:endParaRPr lang="en-US" sz="3399" spc="-33">
              <a:solidFill>
                <a:srgbClr val="000000"/>
              </a:solidFill>
              <a:latin typeface="Open Sans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0207238" y="4046002"/>
            <a:ext cx="4419032" cy="3835386"/>
          </a:xfrm>
          <a:custGeom>
            <a:avLst/>
            <a:gdLst/>
            <a:ahLst/>
            <a:cxnLst/>
            <a:rect l="l" t="t" r="r" b="b"/>
            <a:pathLst>
              <a:path w="4419032" h="3835386">
                <a:moveTo>
                  <a:pt x="0" y="0"/>
                </a:moveTo>
                <a:lnTo>
                  <a:pt x="4419032" y="0"/>
                </a:lnTo>
                <a:lnTo>
                  <a:pt x="4419032" y="3835386"/>
                </a:lnTo>
                <a:lnTo>
                  <a:pt x="0" y="383538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6727" t="-4977" r="-2315" b="-30323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9" name="TextBox 9"/>
          <p:cNvSpPr txBox="1"/>
          <p:nvPr/>
        </p:nvSpPr>
        <p:spPr>
          <a:xfrm>
            <a:off x="4840679" y="684129"/>
            <a:ext cx="9993829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 Bold"/>
              </a:rPr>
              <a:t>Objectives: 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Enhance and strengthen network security</a:t>
            </a:r>
          </a:p>
          <a:p>
            <a:pPr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Open Sans Bold"/>
              </a:rPr>
              <a:t>Outcomes:</a:t>
            </a:r>
            <a:r>
              <a:rPr lang="en-US" sz="3399">
                <a:solidFill>
                  <a:srgbClr val="000000"/>
                </a:solidFill>
                <a:latin typeface="Open Sans"/>
              </a:rPr>
              <a:t> Implementation of additional security features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42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TextBox 3"/>
          <p:cNvSpPr txBox="1"/>
          <p:nvPr/>
        </p:nvSpPr>
        <p:spPr>
          <a:xfrm>
            <a:off x="1028700" y="514289"/>
            <a:ext cx="14569582" cy="2104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Benchmarking Industry Best Practices</a:t>
            </a:r>
          </a:p>
        </p:txBody>
      </p:sp>
      <p:sp>
        <p:nvSpPr>
          <p:cNvPr id="4" name="Freeform 4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5" name="Freeform 5"/>
          <p:cNvSpPr/>
          <p:nvPr/>
        </p:nvSpPr>
        <p:spPr>
          <a:xfrm>
            <a:off x="353705" y="5255916"/>
            <a:ext cx="3749199" cy="3749199"/>
          </a:xfrm>
          <a:custGeom>
            <a:avLst/>
            <a:gdLst/>
            <a:ahLst/>
            <a:cxnLst/>
            <a:rect l="l" t="t" r="r" b="b"/>
            <a:pathLst>
              <a:path w="3749199" h="3749199">
                <a:moveTo>
                  <a:pt x="0" y="0"/>
                </a:moveTo>
                <a:lnTo>
                  <a:pt x="3749199" y="0"/>
                </a:lnTo>
                <a:lnTo>
                  <a:pt x="3749199" y="3749198"/>
                </a:lnTo>
                <a:lnTo>
                  <a:pt x="0" y="37491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>
            <a:off x="9467849" y="5984850"/>
            <a:ext cx="2832041" cy="2832041"/>
          </a:xfrm>
          <a:custGeom>
            <a:avLst/>
            <a:gdLst/>
            <a:ahLst/>
            <a:cxnLst/>
            <a:rect l="l" t="t" r="r" b="b"/>
            <a:pathLst>
              <a:path w="2832041" h="2832041">
                <a:moveTo>
                  <a:pt x="0" y="0"/>
                </a:moveTo>
                <a:lnTo>
                  <a:pt x="2832041" y="0"/>
                </a:lnTo>
                <a:lnTo>
                  <a:pt x="2832041" y="2832041"/>
                </a:lnTo>
                <a:lnTo>
                  <a:pt x="0" y="283204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1028700" y="2551797"/>
            <a:ext cx="8594161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>
                <a:solidFill>
                  <a:srgbClr val="731F7D"/>
                </a:solidFill>
                <a:latin typeface="Open Sans Bold"/>
              </a:rPr>
              <a:t>Standards: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ISO 27001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NIST Cybersecurity Framework (CSF)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GDPR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20525" y="5927700"/>
            <a:ext cx="5118675" cy="2348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42"/>
              </a:lnSpc>
            </a:pPr>
            <a:r>
              <a:rPr lang="en-US" sz="2673">
                <a:solidFill>
                  <a:srgbClr val="731F7D"/>
                </a:solidFill>
                <a:latin typeface="Open Sans Bold"/>
              </a:rPr>
              <a:t>Physical Security:</a:t>
            </a:r>
          </a:p>
          <a:p>
            <a:pPr marL="577201" lvl="1" indent="-288600">
              <a:lnSpc>
                <a:spcPts val="3742"/>
              </a:lnSpc>
              <a:buFont typeface="Arial"/>
              <a:buChar char="•"/>
            </a:pPr>
            <a:r>
              <a:rPr lang="en-US" sz="2673">
                <a:solidFill>
                  <a:srgbClr val="000000"/>
                </a:solidFill>
                <a:latin typeface="Open Sans"/>
              </a:rPr>
              <a:t>Strict access controls</a:t>
            </a:r>
          </a:p>
          <a:p>
            <a:pPr marL="577201" lvl="1" indent="-288600">
              <a:lnSpc>
                <a:spcPts val="3742"/>
              </a:lnSpc>
              <a:buFont typeface="Arial"/>
              <a:buChar char="•"/>
            </a:pPr>
            <a:r>
              <a:rPr lang="en-US" sz="2673">
                <a:solidFill>
                  <a:srgbClr val="000000"/>
                </a:solidFill>
                <a:latin typeface="Open Sans"/>
              </a:rPr>
              <a:t>Intrusion Detection Systems (IDS)</a:t>
            </a:r>
          </a:p>
          <a:p>
            <a:pPr marL="577201" lvl="1" indent="-288600">
              <a:lnSpc>
                <a:spcPts val="3742"/>
              </a:lnSpc>
              <a:buFont typeface="Arial"/>
              <a:buChar char="•"/>
            </a:pPr>
            <a:r>
              <a:rPr lang="en-US" sz="2673">
                <a:solidFill>
                  <a:srgbClr val="000000"/>
                </a:solidFill>
                <a:latin typeface="Open Sans"/>
              </a:rPr>
              <a:t>Disaster Protection</a:t>
            </a:r>
          </a:p>
        </p:txBody>
      </p:sp>
      <p:sp>
        <p:nvSpPr>
          <p:cNvPr id="9" name="AutoShape 9"/>
          <p:cNvSpPr/>
          <p:nvPr/>
        </p:nvSpPr>
        <p:spPr>
          <a:xfrm>
            <a:off x="9144000" y="5685646"/>
            <a:ext cx="19050" cy="3377099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fr-FR"/>
          </a:p>
        </p:txBody>
      </p:sp>
      <p:sp>
        <p:nvSpPr>
          <p:cNvPr id="10" name="TextBox 10"/>
          <p:cNvSpPr txBox="1"/>
          <p:nvPr/>
        </p:nvSpPr>
        <p:spPr>
          <a:xfrm>
            <a:off x="12646841" y="5744136"/>
            <a:ext cx="5118675" cy="3256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742"/>
              </a:lnSpc>
            </a:pPr>
            <a:r>
              <a:rPr lang="en-US" sz="2673">
                <a:solidFill>
                  <a:srgbClr val="731F7D"/>
                </a:solidFill>
                <a:latin typeface="Open Sans Bold"/>
              </a:rPr>
              <a:t>EBIOS:</a:t>
            </a:r>
          </a:p>
          <a:p>
            <a:pPr>
              <a:lnSpc>
                <a:spcPts val="3742"/>
              </a:lnSpc>
            </a:pPr>
            <a:r>
              <a:rPr lang="en-US" sz="2673">
                <a:solidFill>
                  <a:srgbClr val="000000"/>
                </a:solidFill>
                <a:latin typeface="Open Sans"/>
              </a:rPr>
              <a:t>Method for assessing and treating risks in information systems developed by the National Agency for Information System Security (ANSSI)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43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642207" y="2820480"/>
            <a:ext cx="11003585" cy="4665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Recommandations for Future Improvements 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1028700" y="3422441"/>
            <a:ext cx="5906058" cy="5380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Schedule Regular Security Audits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Automate Patch Deployment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Implement Redundancy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Hierrarchicate the rules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Testing and Validation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Risk Assessment and Mitigation</a:t>
            </a:r>
          </a:p>
        </p:txBody>
      </p:sp>
      <p:sp>
        <p:nvSpPr>
          <p:cNvPr id="5" name="Freeform 5"/>
          <p:cNvSpPr/>
          <p:nvPr/>
        </p:nvSpPr>
        <p:spPr>
          <a:xfrm>
            <a:off x="7601508" y="4553878"/>
            <a:ext cx="3084984" cy="2584717"/>
          </a:xfrm>
          <a:custGeom>
            <a:avLst/>
            <a:gdLst/>
            <a:ahLst/>
            <a:cxnLst/>
            <a:rect l="l" t="t" r="r" b="b"/>
            <a:pathLst>
              <a:path w="3084984" h="2584717">
                <a:moveTo>
                  <a:pt x="0" y="0"/>
                </a:moveTo>
                <a:lnTo>
                  <a:pt x="3084984" y="0"/>
                </a:lnTo>
                <a:lnTo>
                  <a:pt x="3084984" y="2584717"/>
                </a:lnTo>
                <a:lnTo>
                  <a:pt x="0" y="258471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3118" t="-38441" r="-23773" b="-36879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028700" y="1038225"/>
            <a:ext cx="14569582" cy="105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000000"/>
                </a:solidFill>
                <a:latin typeface="HK Grotesk Bold"/>
              </a:rPr>
              <a:t>Main Recommandations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356908" y="3422441"/>
            <a:ext cx="5902392" cy="4780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User Education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Network Segmentation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Multi-Factor Authentication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Data Encryption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Automatic Session Timeout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Anomaly Detection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45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2820480"/>
            <a:ext cx="10565414" cy="46650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Personal and Technical Reflection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Freeform 4"/>
          <p:cNvSpPr/>
          <p:nvPr/>
        </p:nvSpPr>
        <p:spPr>
          <a:xfrm>
            <a:off x="1447800" y="1814286"/>
            <a:ext cx="3638028" cy="3638028"/>
          </a:xfrm>
          <a:custGeom>
            <a:avLst/>
            <a:gdLst/>
            <a:ahLst/>
            <a:cxnLst/>
            <a:rect l="l" t="t" r="r" b="b"/>
            <a:pathLst>
              <a:path w="3638028" h="3638028">
                <a:moveTo>
                  <a:pt x="0" y="0"/>
                </a:moveTo>
                <a:lnTo>
                  <a:pt x="3638028" y="0"/>
                </a:lnTo>
                <a:lnTo>
                  <a:pt x="3638028" y="3638028"/>
                </a:lnTo>
                <a:lnTo>
                  <a:pt x="0" y="363802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 dirty="0"/>
          </a:p>
        </p:txBody>
      </p:sp>
      <p:sp>
        <p:nvSpPr>
          <p:cNvPr id="5" name="Freeform 5"/>
          <p:cNvSpPr/>
          <p:nvPr/>
        </p:nvSpPr>
        <p:spPr>
          <a:xfrm>
            <a:off x="12836554" y="6629430"/>
            <a:ext cx="2882988" cy="2882988"/>
          </a:xfrm>
          <a:custGeom>
            <a:avLst/>
            <a:gdLst/>
            <a:ahLst/>
            <a:cxnLst/>
            <a:rect l="l" t="t" r="r" b="b"/>
            <a:pathLst>
              <a:path w="2882988" h="2882988">
                <a:moveTo>
                  <a:pt x="0" y="0"/>
                </a:moveTo>
                <a:lnTo>
                  <a:pt x="2882988" y="0"/>
                </a:lnTo>
                <a:lnTo>
                  <a:pt x="2882988" y="2882987"/>
                </a:lnTo>
                <a:lnTo>
                  <a:pt x="0" y="28829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5085828" y="962025"/>
            <a:ext cx="10633713" cy="54986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731F7D"/>
                </a:solidFill>
                <a:latin typeface="Open Sans Bold"/>
              </a:rPr>
              <a:t>Personal Reflection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Enrich my theoretical knowledge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Learn how to use the Check Point Solution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User Friendly Solution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Develop my autonomy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Face challenges (Virtualization Issues) 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Critical Thinking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Beneficial experience</a:t>
            </a:r>
          </a:p>
          <a:p>
            <a:pPr algn="ctr">
              <a:lnSpc>
                <a:spcPts val="4759"/>
              </a:lnSpc>
            </a:pPr>
            <a:endParaRPr lang="en-US" sz="3399" dirty="0">
              <a:solidFill>
                <a:srgbClr val="000000"/>
              </a:solidFill>
              <a:latin typeface="Open San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671389" y="6562755"/>
            <a:ext cx="9332143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dirty="0">
                <a:solidFill>
                  <a:srgbClr val="731F7D"/>
                </a:solidFill>
                <a:latin typeface="Open Sans Bold"/>
              </a:rPr>
              <a:t>Technical Reflection</a:t>
            </a:r>
          </a:p>
          <a:p>
            <a:pPr algn="l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Open Sans"/>
              </a:rPr>
              <a:t>Check Point Security Solution is a way to enhance network security and </a:t>
            </a:r>
            <a:r>
              <a:rPr lang="en-US" sz="3399" dirty="0">
                <a:solidFill>
                  <a:srgbClr val="000000"/>
                </a:solidFill>
                <a:latin typeface="Open Sans Bold"/>
              </a:rPr>
              <a:t>ensure availability, integrity, and confidentiality</a:t>
            </a:r>
            <a:r>
              <a:rPr lang="en-US" sz="3399" dirty="0">
                <a:solidFill>
                  <a:srgbClr val="000000"/>
                </a:solidFill>
                <a:latin typeface="Open Sans"/>
              </a:rPr>
              <a:t> of data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47</a:t>
            </a: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4373055"/>
            <a:ext cx="10565414" cy="1559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Conclusion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94633">
            <a:off x="-2022061" y="8242530"/>
            <a:ext cx="4315504" cy="4088940"/>
          </a:xfrm>
          <a:custGeom>
            <a:avLst/>
            <a:gdLst/>
            <a:ahLst/>
            <a:cxnLst/>
            <a:rect l="l" t="t" r="r" b="b"/>
            <a:pathLst>
              <a:path w="4315504" h="4088940">
                <a:moveTo>
                  <a:pt x="0" y="0"/>
                </a:moveTo>
                <a:lnTo>
                  <a:pt x="4315504" y="0"/>
                </a:lnTo>
                <a:lnTo>
                  <a:pt x="4315504" y="4088940"/>
                </a:lnTo>
                <a:lnTo>
                  <a:pt x="0" y="408894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313119">
            <a:off x="15158388" y="-1579634"/>
            <a:ext cx="5214256" cy="4986132"/>
          </a:xfrm>
          <a:custGeom>
            <a:avLst/>
            <a:gdLst/>
            <a:ahLst/>
            <a:cxnLst/>
            <a:rect l="l" t="t" r="r" b="b"/>
            <a:pathLst>
              <a:path w="5214256" h="4986132">
                <a:moveTo>
                  <a:pt x="0" y="0"/>
                </a:moveTo>
                <a:lnTo>
                  <a:pt x="5214256" y="0"/>
                </a:lnTo>
                <a:lnTo>
                  <a:pt x="5214256" y="4986132"/>
                </a:lnTo>
                <a:lnTo>
                  <a:pt x="0" y="49861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8312098" y="3919855"/>
            <a:ext cx="8485348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Effective solution for protecting TG’s Enterprise Network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Wide range of possible features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Open Sans"/>
              </a:rPr>
              <a:t>Resolve security vulnerabilities </a:t>
            </a:r>
          </a:p>
        </p:txBody>
      </p:sp>
      <p:sp>
        <p:nvSpPr>
          <p:cNvPr id="5" name="Freeform 5"/>
          <p:cNvSpPr/>
          <p:nvPr/>
        </p:nvSpPr>
        <p:spPr>
          <a:xfrm>
            <a:off x="2147345" y="3782233"/>
            <a:ext cx="5620222" cy="2722534"/>
          </a:xfrm>
          <a:custGeom>
            <a:avLst/>
            <a:gdLst/>
            <a:ahLst/>
            <a:cxnLst/>
            <a:rect l="l" t="t" r="r" b="b"/>
            <a:pathLst>
              <a:path w="5620222" h="2722534">
                <a:moveTo>
                  <a:pt x="0" y="0"/>
                </a:moveTo>
                <a:lnTo>
                  <a:pt x="5620222" y="0"/>
                </a:lnTo>
                <a:lnTo>
                  <a:pt x="5620222" y="2722534"/>
                </a:lnTo>
                <a:lnTo>
                  <a:pt x="0" y="272253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233"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TextBox 6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49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46123" y="1355511"/>
            <a:ext cx="7995755" cy="7575978"/>
          </a:xfrm>
          <a:custGeom>
            <a:avLst/>
            <a:gdLst/>
            <a:ahLst/>
            <a:cxnLst/>
            <a:rect l="l" t="t" r="r" b="b"/>
            <a:pathLst>
              <a:path w="7995755" h="7575978">
                <a:moveTo>
                  <a:pt x="0" y="0"/>
                </a:moveTo>
                <a:lnTo>
                  <a:pt x="7995754" y="0"/>
                </a:lnTo>
                <a:lnTo>
                  <a:pt x="7995754" y="7575978"/>
                </a:lnTo>
                <a:lnTo>
                  <a:pt x="0" y="7575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3" name="Freeform 3"/>
          <p:cNvSpPr/>
          <p:nvPr/>
        </p:nvSpPr>
        <p:spPr>
          <a:xfrm rot="-5033790">
            <a:off x="-3142758" y="5113384"/>
            <a:ext cx="7336933" cy="6529870"/>
          </a:xfrm>
          <a:custGeom>
            <a:avLst/>
            <a:gdLst/>
            <a:ahLst/>
            <a:cxnLst/>
            <a:rect l="l" t="t" r="r" b="b"/>
            <a:pathLst>
              <a:path w="7336933" h="6529870">
                <a:moveTo>
                  <a:pt x="0" y="0"/>
                </a:moveTo>
                <a:lnTo>
                  <a:pt x="7336932" y="0"/>
                </a:lnTo>
                <a:lnTo>
                  <a:pt x="7336932" y="6529871"/>
                </a:lnTo>
                <a:lnTo>
                  <a:pt x="0" y="65298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4" name="TextBox 4"/>
          <p:cNvSpPr txBox="1"/>
          <p:nvPr/>
        </p:nvSpPr>
        <p:spPr>
          <a:xfrm>
            <a:off x="3861293" y="3594849"/>
            <a:ext cx="10565414" cy="3112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271"/>
              </a:lnSpc>
            </a:pPr>
            <a:r>
              <a:rPr lang="en-US" sz="10399">
                <a:solidFill>
                  <a:srgbClr val="FFFFFF"/>
                </a:solidFill>
                <a:latin typeface="HK Grotesk Bold"/>
              </a:rPr>
              <a:t>Thank you for your attention ! </a:t>
            </a:r>
          </a:p>
        </p:txBody>
      </p:sp>
      <p:sp>
        <p:nvSpPr>
          <p:cNvPr id="5" name="Freeform 5"/>
          <p:cNvSpPr/>
          <p:nvPr/>
        </p:nvSpPr>
        <p:spPr>
          <a:xfrm rot="-447366">
            <a:off x="12955621" y="-916530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60"/>
                </a:lnTo>
                <a:lnTo>
                  <a:pt x="0" y="38904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6" name="Freeform 6"/>
          <p:cNvSpPr/>
          <p:nvPr/>
        </p:nvSpPr>
        <p:spPr>
          <a:xfrm rot="-447366">
            <a:off x="17494525" y="9179016"/>
            <a:ext cx="4068454" cy="3890459"/>
          </a:xfrm>
          <a:custGeom>
            <a:avLst/>
            <a:gdLst/>
            <a:ahLst/>
            <a:cxnLst/>
            <a:rect l="l" t="t" r="r" b="b"/>
            <a:pathLst>
              <a:path w="4068454" h="3890459">
                <a:moveTo>
                  <a:pt x="0" y="0"/>
                </a:moveTo>
                <a:lnTo>
                  <a:pt x="4068454" y="0"/>
                </a:lnTo>
                <a:lnTo>
                  <a:pt x="4068454" y="3890459"/>
                </a:lnTo>
                <a:lnTo>
                  <a:pt x="0" y="38904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fr-FR"/>
          </a:p>
        </p:txBody>
      </p:sp>
      <p:sp>
        <p:nvSpPr>
          <p:cNvPr id="7" name="TextBox 7"/>
          <p:cNvSpPr txBox="1"/>
          <p:nvPr/>
        </p:nvSpPr>
        <p:spPr>
          <a:xfrm>
            <a:off x="4162187" y="6966458"/>
            <a:ext cx="9622572" cy="887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dirty="0">
                <a:solidFill>
                  <a:srgbClr val="FFFFFF"/>
                </a:solidFill>
                <a:latin typeface="Open Sans Bold"/>
              </a:rPr>
              <a:t>Do you have any questions 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50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D13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2" y="1166880"/>
            <a:ext cx="17312916" cy="1065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45"/>
              </a:lnSpc>
            </a:pPr>
            <a:r>
              <a:rPr lang="en-US" sz="7072">
                <a:solidFill>
                  <a:srgbClr val="FFFFFF"/>
                </a:solidFill>
                <a:latin typeface="HK Grotesk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781051" y="2686685"/>
            <a:ext cx="14725897" cy="5641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12" lvl="1" indent="-313056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Open Sans Italics"/>
              </a:rPr>
              <a:t>Check Point Certified Security Administrator R81.20</a:t>
            </a:r>
            <a:r>
              <a:rPr lang="en-US" sz="2900">
                <a:solidFill>
                  <a:srgbClr val="FFFFFF"/>
                </a:solidFill>
                <a:latin typeface="Open Sans"/>
              </a:rPr>
              <a:t>., Kortext, 2021. [Ebook]. Available: https://read.kortext.com/reader/pdf/2342938/Cover</a:t>
            </a:r>
          </a:p>
          <a:p>
            <a:pPr>
              <a:lnSpc>
                <a:spcPts val="4060"/>
              </a:lnSpc>
            </a:pPr>
            <a:endParaRPr lang="en-US" sz="2900">
              <a:solidFill>
                <a:srgbClr val="FFFFFF"/>
              </a:solidFill>
              <a:latin typeface="Open Sans"/>
            </a:endParaRPr>
          </a:p>
          <a:p>
            <a:pPr marL="626112" lvl="1" indent="-313056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Open Sans Italics"/>
              </a:rPr>
              <a:t>Creating Application Control and URL Filtering Rules, </a:t>
            </a:r>
            <a:r>
              <a:rPr lang="en-US" sz="2900">
                <a:solidFill>
                  <a:srgbClr val="FFFFFF"/>
                </a:solidFill>
                <a:latin typeface="Open Sans"/>
              </a:rPr>
              <a:t>Check Point Software Technologies Ltd, 2024. [Online]. Available: https://sc1.checkpoint.com/documents/R81/WebAdminGuides/EN/CP_R81_SecurityManagement_AdminGuide/Topics-SECMG/Creating-Application-Control-and-URL-Filtering-Rules.htm</a:t>
            </a:r>
          </a:p>
          <a:p>
            <a:pPr>
              <a:lnSpc>
                <a:spcPts val="4060"/>
              </a:lnSpc>
            </a:pPr>
            <a:endParaRPr lang="en-US" sz="2900">
              <a:solidFill>
                <a:srgbClr val="FFFFFF"/>
              </a:solidFill>
              <a:latin typeface="Open Sans"/>
            </a:endParaRPr>
          </a:p>
          <a:p>
            <a:pPr marL="626112" lvl="1" indent="-313056" algn="l">
              <a:lnSpc>
                <a:spcPts val="4060"/>
              </a:lnSpc>
              <a:buFont typeface="Arial"/>
              <a:buChar char="•"/>
            </a:pPr>
            <a:r>
              <a:rPr lang="en-US" sz="2900">
                <a:solidFill>
                  <a:srgbClr val="FFFFFF"/>
                </a:solidFill>
                <a:latin typeface="Open Sans Italics"/>
              </a:rPr>
              <a:t>Check Point License Guide</a:t>
            </a:r>
            <a:r>
              <a:rPr lang="en-US" sz="2900">
                <a:solidFill>
                  <a:srgbClr val="FFFFFF"/>
                </a:solidFill>
                <a:latin typeface="Open Sans"/>
              </a:rPr>
              <a:t>, Check Point Software Technologies Ltd, 2023. [Online]. Available: https://support.checkpoint.com/results/sk/sk11054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6814" y="9077941"/>
            <a:ext cx="1483795" cy="1046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8115"/>
              </a:lnSpc>
              <a:spcBef>
                <a:spcPct val="0"/>
              </a:spcBef>
            </a:pPr>
            <a:r>
              <a:rPr lang="en-US" sz="6877">
                <a:solidFill>
                  <a:srgbClr val="FFFFFF"/>
                </a:solidFill>
                <a:latin typeface="HK Grotesk Bold"/>
              </a:rPr>
              <a:t>51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843</Words>
  <Application>Microsoft Macintosh PowerPoint</Application>
  <PresentationFormat>Personnalisé</PresentationFormat>
  <Paragraphs>202</Paragraphs>
  <Slides>51</Slides>
  <Notes>0</Notes>
  <HiddenSlides>0</HiddenSlides>
  <MMClips>2</MMClips>
  <ScaleCrop>false</ScaleCrop>
  <HeadingPairs>
    <vt:vector size="6" baseType="variant">
      <vt:variant>
        <vt:lpstr>Polices utilisées</vt:lpstr>
      </vt:variant>
      <vt:variant>
        <vt:i4>10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51</vt:i4>
      </vt:variant>
    </vt:vector>
  </HeadingPairs>
  <TitlesOfParts>
    <vt:vector size="62" baseType="lpstr">
      <vt:lpstr>HK Grotesk Bold</vt:lpstr>
      <vt:lpstr>Arial</vt:lpstr>
      <vt:lpstr>HK Grotesk</vt:lpstr>
      <vt:lpstr>Assistant</vt:lpstr>
      <vt:lpstr>Open Sans</vt:lpstr>
      <vt:lpstr>Assistant Bold</vt:lpstr>
      <vt:lpstr>Open Sans Italics</vt:lpstr>
      <vt:lpstr>Calibri</vt:lpstr>
      <vt:lpstr>Halant Medium</vt:lpstr>
      <vt:lpstr>Open Sans Bold</vt:lpstr>
      <vt:lpstr>Office Theme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Mais vous ne pouvez pas vous attendre à ce que les choses restent les mêmes.</dc:title>
  <cp:lastModifiedBy>Abudu Maréva Jane SIEWE</cp:lastModifiedBy>
  <cp:revision>2</cp:revision>
  <dcterms:created xsi:type="dcterms:W3CDTF">2006-08-16T00:00:00Z</dcterms:created>
  <dcterms:modified xsi:type="dcterms:W3CDTF">2024-04-26T13:05:12Z</dcterms:modified>
  <dc:identifier>DAGCfdcj6JM</dc:identifier>
</cp:coreProperties>
</file>