
<file path=[Content_Types].xml><?xml version="1.0" encoding="utf-8"?>
<Types xmlns="http://schemas.openxmlformats.org/package/2006/content-types">
  <Default ContentType="image/jpeg" Extension="jpg"/>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18" roundtripDataSignature="AMtx7mh7/ra2c+qKM7mESUap6GS0JdJ4w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1" name="Google Shape;91;p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presentation addresses my recent work experience in three key business operations departments. Food &amp; Beverage (F&amp;B), Hotel Administration and Front Office (HAFO) &amp; Operating Hotel Facilities (OHF). The intention is to share what key experiences, challenges and skills have been developed in every area to show how it all comes together to give a broader insight into operations in hospitality. Additionally, the presentation will describe how my education, both in the classroom and through experience, has prepared me in hospitality for a career in which guest service, operational effectiveness and problem solving are the expectations you have to deliver.</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92" name="Google Shape;92;p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p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 F&amp;B I was tasked with catering to the buffet breakfast services and dealing with guests. This entailed activities such as topping off nutritional buffet items, making orders, and dealing with dietary requirements. The kitchen staff communication was very important, particularly in the rush hours. It was hard but rewarding maintaining operational flow while giving quality guest service. The exposure taught me how to multitask under pressure keeping the cool and behaved professionally a skill very instrumental in future careers in hospitality.</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00" name="Google Shape;100;p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5" name="Google Shape;105;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F&amp;B department presented various challenges especially in high pressure service times. It was hard to track dietary demands without jeopardising food quality and guest fulfilment. There were cases where immediate orders crossed with existing tasks, going into stressful circumstances. Moreover, regular communication with the kitchen staff was vital for having timely refills of buffet products. However, these were to prove valuable lessons to me as I learned how to maintain composure under pressure, manage to divide attention for the creation of priorities and improve communication skills in order to multi task.</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06" name="Google Shape;106;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Employing at the F&amp;B department brought me exposure to acquiring key skills that ladder the job of any other job in the hospitality industry. It was important to exercise efficient time management when managing the service during peak time and prioritisation of tasks. Constant interactions with the guests and proper coordination with the kitchen staff led to excellently developed skills of communication. Problem-solving was also the focal point where I acquired competence on lodging complaints and handling dietary request by guests on time. So adapting to a fast paced and stressful working environment was also used to develop my own ability to remain calm, focused and efficient under pressure.</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13" name="Google Shape;113;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9" name="Google Shape;119;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My functions in Hotel Administration and Front Office (HAFO) department included: processes of check in, check out, and management of reservations and reception from the guests. Apart from that, utilizing Property Management Systems such as Rezlynx and Kabba I was able to manage bookings and guest records. Dealing with guest complaints is a part of this role that required tact, patience and professionalism. This was an eye-opener for me to the art of dealing with guest complaints and learning how to make the most of these guest complaints to boost sales. It also enhanced my effectiveness in running a busy hotel establishment, and my technicality on PMS systems.</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20" name="Google Shape;120;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HAFO department was faced with unique challenges in particular in their ability to balance different tasks when it was the peak check-in time. Handling complaints as raised by guests required the use of proper conflict resolution skills especially in cases of problems concerning room conditions or delays in service. Managing PMS systems like Rezlynx and Kabba to start was very overwhelming but through practice; it was easy. Additionally professionalism during high-pressure situations was important as far as maintaining the hotel’s reputation and improving the quality of guest satisfaction was concerned. These challenges played the additional role of enhancing the value of multitasking, time management and communication in front office operations.</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27" name="Google Shape;127;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 helpful chance to practice their basic hospitality skills was provided to the students of the HAFO department. Guest communication was of great importance, particularly in complaint-handling and professional problem solving. The knowledge proficiency in PMS systems shot to astronomical heights and I found it easy doing bookings and guest information. By practicing the CRM values, I was able to raise the level of the entire guest experience, thereby resulting in more positive interactions and common ground. Also the experience has taught me how to organize time, punctual vocational activities during the intensive reception/checkout time.</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34" name="Google Shape;134;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market for the Operating Hotel Facilities (OHF) Department involved work over housekeeping, all kitchen operations and guest service. I kept the right sanitary conditions in the rooms, designed guest amenities and kept the kitchen safe at high standards. The experience was pitched a practical exposure on operational coordination involving actual time telecommunication with housekeeping and maintenance groups. The lesson learned was that it was possible to prioritise while maintaining the quality of service at the highest peak especially when peak service times existed. This role revealed the need for operational efficiency in maintaining overall guest satisfaction and regular service provisioning.</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41" name="Google Shape;141;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6" name="Google Shape;146;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Structured communication became an important component of operational effectiveness once given the time to discuss my experience with the group. Service flow management at the height of busy breakfast hours required good coordination with kitchen counterparts as well as housekeeping units. The service quality standards were used to make the interaction with the guest uniform while integration of the feedback made it easy for me to build on the [insert word] I offered. Also, experience demonstrated the importance of attention to detail and task prioritisation in guaranteeing operational excellence especially under the pressure of managing several duties within the confines of limited time.</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47" name="Google Shape;147;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2" name="Google Shape;152;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placement in all, provided a comprehensive learning experience from three of the key hospitality department, F&amp;B, HAFO, and OHF. I developed each of my operational, communication and problem-solving skills from each of these roles that helped me in my professional growth. I learned practical ways of handling guest interaction, management control of service and implementation of operational protocols. The integration of these experiences then gave me a broader insight of operations in hospitality and how these interacts for guests to enjoy a unified guest experience. Beyond that, these basic skills would be essential in one’s job performance in the hospitality management area.</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53" name="Google Shape;153;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1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8" name="Google Shape;158;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1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3" name="Google Shape;163;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4"/>
          <p:cNvSpPr txBox="1"/>
          <p:nvPr>
            <p:ph type="ctrTitle"/>
          </p:nvPr>
        </p:nvSpPr>
        <p:spPr>
          <a:xfrm>
            <a:off x="685800" y="449793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4"/>
          <p:cNvSpPr txBox="1"/>
          <p:nvPr>
            <p:ph idx="1" type="subTitle"/>
          </p:nvPr>
        </p:nvSpPr>
        <p:spPr>
          <a:xfrm>
            <a:off x="1371600" y="4039820"/>
            <a:ext cx="6400800" cy="1140865"/>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1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21" name="Shape 21"/>
        <p:cNvGrpSpPr/>
        <p:nvPr/>
      </p:nvGrpSpPr>
      <p:grpSpPr>
        <a:xfrm>
          <a:off x="0" y="0"/>
          <a:ext cx="0" cy="0"/>
          <a:chOff x="0" y="0"/>
          <a:chExt cx="0" cy="0"/>
        </a:xfrm>
      </p:grpSpPr>
      <p:sp>
        <p:nvSpPr>
          <p:cNvPr id="22" name="Google Shape;22;p15"/>
          <p:cNvSpPr txBox="1"/>
          <p:nvPr>
            <p:ph idx="1" type="body"/>
          </p:nvPr>
        </p:nvSpPr>
        <p:spPr>
          <a:xfrm>
            <a:off x="457200" y="1749245"/>
            <a:ext cx="8229600" cy="4376918"/>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3" name="Google Shape;23;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6" name="Shape 26"/>
        <p:cNvGrpSpPr/>
        <p:nvPr/>
      </p:nvGrpSpPr>
      <p:grpSpPr>
        <a:xfrm>
          <a:off x="0" y="0"/>
          <a:ext cx="0" cy="0"/>
          <a:chOff x="0" y="0"/>
          <a:chExt cx="0" cy="0"/>
        </a:xfrm>
      </p:grpSpPr>
      <p:sp>
        <p:nvSpPr>
          <p:cNvPr id="27" name="Google Shape;27;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and Content" type="obj">
  <p:cSld name="OBJECT">
    <p:spTree>
      <p:nvGrpSpPr>
        <p:cNvPr id="31" name="Shape 31"/>
        <p:cNvGrpSpPr/>
        <p:nvPr/>
      </p:nvGrpSpPr>
      <p:grpSpPr>
        <a:xfrm>
          <a:off x="0" y="0"/>
          <a:ext cx="0" cy="0"/>
          <a:chOff x="0" y="0"/>
          <a:chExt cx="0" cy="0"/>
        </a:xfrm>
      </p:grpSpPr>
      <p:sp>
        <p:nvSpPr>
          <p:cNvPr id="32" name="Google Shape;32;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r">
              <a:spcBef>
                <a:spcPts val="0"/>
              </a:spcBef>
              <a:spcAft>
                <a:spcPts val="0"/>
              </a:spcAft>
              <a:buClr>
                <a:schemeClr val="dk1"/>
              </a:buClr>
              <a:buSzPts val="4000"/>
              <a:buFont typeface="Calibri"/>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7"/>
          <p:cNvSpPr txBox="1"/>
          <p:nvPr>
            <p:ph idx="1" type="body"/>
          </p:nvPr>
        </p:nvSpPr>
        <p:spPr>
          <a:xfrm>
            <a:off x="2281424" y="1600200"/>
            <a:ext cx="6405375"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34" name="Google Shape;34;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7" name="Shape 37"/>
        <p:cNvGrpSpPr/>
        <p:nvPr/>
      </p:nvGrpSpPr>
      <p:grpSpPr>
        <a:xfrm>
          <a:off x="0" y="0"/>
          <a:ext cx="0" cy="0"/>
          <a:chOff x="0" y="0"/>
          <a:chExt cx="0" cy="0"/>
        </a:xfrm>
      </p:grpSpPr>
      <p:sp>
        <p:nvSpPr>
          <p:cNvPr id="38" name="Google Shape;38;p18"/>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8"/>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40" name="Google Shape;40;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3" name="Shape 43"/>
        <p:cNvGrpSpPr/>
        <p:nvPr/>
      </p:nvGrpSpPr>
      <p:grpSpPr>
        <a:xfrm>
          <a:off x="0" y="0"/>
          <a:ext cx="0" cy="0"/>
          <a:chOff x="0" y="0"/>
          <a:chExt cx="0" cy="0"/>
        </a:xfrm>
      </p:grpSpPr>
      <p:sp>
        <p:nvSpPr>
          <p:cNvPr id="44" name="Google Shape;44;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19"/>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6" name="Google Shape;46;p19"/>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7" name="Google Shape;47;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0" name="Shape 50"/>
        <p:cNvGrpSpPr/>
        <p:nvPr/>
      </p:nvGrpSpPr>
      <p:grpSpPr>
        <a:xfrm>
          <a:off x="0" y="0"/>
          <a:ext cx="0" cy="0"/>
          <a:chOff x="0" y="0"/>
          <a:chExt cx="0" cy="0"/>
        </a:xfrm>
      </p:grpSpPr>
      <p:sp>
        <p:nvSpPr>
          <p:cNvPr id="51" name="Google Shape;51;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20"/>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53" name="Google Shape;53;p20"/>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54" name="Google Shape;54;p20"/>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55" name="Google Shape;55;p20"/>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56" name="Google Shape;56;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9" name="Shape 59"/>
        <p:cNvGrpSpPr/>
        <p:nvPr/>
      </p:nvGrpSpPr>
      <p:grpSpPr>
        <a:xfrm>
          <a:off x="0" y="0"/>
          <a:ext cx="0" cy="0"/>
          <a:chOff x="0" y="0"/>
          <a:chExt cx="0" cy="0"/>
        </a:xfrm>
      </p:grpSpPr>
      <p:sp>
        <p:nvSpPr>
          <p:cNvPr id="60" name="Google Shape;60;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3" name="Shape 63"/>
        <p:cNvGrpSpPr/>
        <p:nvPr/>
      </p:nvGrpSpPr>
      <p:grpSpPr>
        <a:xfrm>
          <a:off x="0" y="0"/>
          <a:ext cx="0" cy="0"/>
          <a:chOff x="0" y="0"/>
          <a:chExt cx="0" cy="0"/>
        </a:xfrm>
      </p:grpSpPr>
      <p:sp>
        <p:nvSpPr>
          <p:cNvPr id="64" name="Google Shape;64;p22"/>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 name="Google Shape;65;p22"/>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66" name="Google Shape;66;p22"/>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7" name="Google Shape;67;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0" name="Shape 70"/>
        <p:cNvGrpSpPr/>
        <p:nvPr/>
      </p:nvGrpSpPr>
      <p:grpSpPr>
        <a:xfrm>
          <a:off x="0" y="0"/>
          <a:ext cx="0" cy="0"/>
          <a:chOff x="0" y="0"/>
          <a:chExt cx="0" cy="0"/>
        </a:xfrm>
      </p:grpSpPr>
      <p:sp>
        <p:nvSpPr>
          <p:cNvPr id="71" name="Google Shape;71;p23"/>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 name="Google Shape;72;p23"/>
          <p:cNvSpPr/>
          <p:nvPr>
            <p:ph idx="2" type="pic"/>
          </p:nvPr>
        </p:nvSpPr>
        <p:spPr>
          <a:xfrm>
            <a:off x="1792288" y="612775"/>
            <a:ext cx="5486400" cy="4114800"/>
          </a:xfrm>
          <a:prstGeom prst="rect">
            <a:avLst/>
          </a:prstGeom>
          <a:noFill/>
          <a:ln>
            <a:noFill/>
          </a:ln>
        </p:spPr>
      </p:sp>
      <p:sp>
        <p:nvSpPr>
          <p:cNvPr id="73" name="Google Shape;73;p23"/>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74" name="Google Shape;74;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7" name="Shape 77"/>
        <p:cNvGrpSpPr/>
        <p:nvPr/>
      </p:nvGrpSpPr>
      <p:grpSpPr>
        <a:xfrm>
          <a:off x="0" y="0"/>
          <a:ext cx="0" cy="0"/>
          <a:chOff x="0" y="0"/>
          <a:chExt cx="0" cy="0"/>
        </a:xfrm>
      </p:grpSpPr>
      <p:sp>
        <p:nvSpPr>
          <p:cNvPr id="78" name="Google Shape;78;p2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24"/>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80" name="Google Shape;80;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3" name="Shape 83"/>
        <p:cNvGrpSpPr/>
        <p:nvPr/>
      </p:nvGrpSpPr>
      <p:grpSpPr>
        <a:xfrm>
          <a:off x="0" y="0"/>
          <a:ext cx="0" cy="0"/>
          <a:chOff x="0" y="0"/>
          <a:chExt cx="0" cy="0"/>
        </a:xfrm>
      </p:grpSpPr>
      <p:sp>
        <p:nvSpPr>
          <p:cNvPr id="84" name="Google Shape;84;p25"/>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5" name="Google Shape;85;p25"/>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86" name="Google Shape;86;p2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4" Type="http://schemas.openxmlformats.org/officeDocument/2006/relationships/theme" Target="../theme/theme1.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3" name="Shape 93"/>
        <p:cNvGrpSpPr/>
        <p:nvPr/>
      </p:nvGrpSpPr>
      <p:grpSpPr>
        <a:xfrm>
          <a:off x="0" y="0"/>
          <a:ext cx="0" cy="0"/>
          <a:chOff x="0" y="0"/>
          <a:chExt cx="0" cy="0"/>
        </a:xfrm>
      </p:grpSpPr>
      <p:sp>
        <p:nvSpPr>
          <p:cNvPr id="94" name="Google Shape;94;p1"/>
          <p:cNvSpPr txBox="1"/>
          <p:nvPr>
            <p:ph type="ctrTitle"/>
          </p:nvPr>
        </p:nvSpPr>
        <p:spPr>
          <a:xfrm>
            <a:off x="685800" y="388200"/>
            <a:ext cx="7971900" cy="2129100"/>
          </a:xfrm>
          <a:prstGeom prst="rect">
            <a:avLst/>
          </a:prstGeom>
          <a:noFill/>
          <a:ln>
            <a:noFill/>
          </a:ln>
        </p:spPr>
        <p:txBody>
          <a:bodyPr anchorCtr="0" anchor="ctr" bIns="45700" lIns="91425" spcFirstLastPara="1" rIns="91425" wrap="square" tIns="45700">
            <a:normAutofit fontScale="90000"/>
          </a:bodyPr>
          <a:lstStyle/>
          <a:p>
            <a:pPr indent="0" lvl="0" marL="0" rtl="0" algn="l">
              <a:spcBef>
                <a:spcPts val="0"/>
              </a:spcBef>
              <a:spcAft>
                <a:spcPts val="0"/>
              </a:spcAft>
              <a:buClr>
                <a:schemeClr val="dk1"/>
              </a:buClr>
              <a:buSzPct val="100000"/>
              <a:buFont typeface="Calibri"/>
              <a:buNone/>
            </a:pPr>
            <a:r>
              <a:rPr b="1" lang="en-IN" sz="4800"/>
              <a:t>    Presentation of placement experience at </a:t>
            </a:r>
            <a:r>
              <a:rPr b="1" lang="en-IN" sz="4800"/>
              <a:t>park hall</a:t>
            </a:r>
            <a:r>
              <a:rPr b="1" lang="en-IN" sz="4800"/>
              <a:t> hotel and                          spa in wolverhampton    </a:t>
            </a:r>
            <a:endParaRPr b="1" sz="4800"/>
          </a:p>
        </p:txBody>
      </p:sp>
      <p:sp>
        <p:nvSpPr>
          <p:cNvPr id="95" name="Google Shape;95;p1"/>
          <p:cNvSpPr txBox="1"/>
          <p:nvPr>
            <p:ph idx="1" type="subTitle"/>
          </p:nvPr>
        </p:nvSpPr>
        <p:spPr>
          <a:xfrm>
            <a:off x="1524000" y="5345265"/>
            <a:ext cx="6400800" cy="1140865"/>
          </a:xfrm>
          <a:prstGeom prst="rect">
            <a:avLst/>
          </a:prstGeom>
          <a:noFill/>
          <a:ln>
            <a:noFill/>
          </a:ln>
        </p:spPr>
        <p:txBody>
          <a:bodyPr anchorCtr="0" anchor="t" bIns="45700" lIns="91425" spcFirstLastPara="1" rIns="91425" wrap="square" tIns="45700">
            <a:normAutofit fontScale="77500" lnSpcReduction="20000"/>
          </a:bodyPr>
          <a:lstStyle/>
          <a:p>
            <a:pPr indent="0" lvl="0" marL="0" rtl="0" algn="ctr">
              <a:spcBef>
                <a:spcPts val="0"/>
              </a:spcBef>
              <a:spcAft>
                <a:spcPts val="0"/>
              </a:spcAft>
              <a:buClr>
                <a:srgbClr val="888888"/>
              </a:buClr>
              <a:buSzPct val="100000"/>
              <a:buNone/>
            </a:pPr>
            <a:r>
              <a:rPr lang="en-IN"/>
              <a:t>Student Name:Govinda khanal</a:t>
            </a:r>
            <a:endParaRPr/>
          </a:p>
          <a:p>
            <a:pPr indent="0" lvl="0" marL="0" rtl="0" algn="ctr">
              <a:spcBef>
                <a:spcPts val="448"/>
              </a:spcBef>
              <a:spcAft>
                <a:spcPts val="0"/>
              </a:spcAft>
              <a:buClr>
                <a:srgbClr val="888888"/>
              </a:buClr>
              <a:buSzPct val="100000"/>
              <a:buNone/>
            </a:pPr>
            <a:r>
              <a:rPr lang="en-IN"/>
              <a:t>Student ID:2239355</a:t>
            </a:r>
            <a:endParaRPr/>
          </a:p>
          <a:p>
            <a:pPr indent="0" lvl="0" marL="0" rtl="0" algn="ctr">
              <a:spcBef>
                <a:spcPts val="448"/>
              </a:spcBef>
              <a:spcAft>
                <a:spcPts val="0"/>
              </a:spcAft>
              <a:buClr>
                <a:srgbClr val="888888"/>
              </a:buClr>
              <a:buSzPct val="100000"/>
              <a:buNone/>
            </a:pPr>
            <a:r>
              <a:rPr lang="en-IN"/>
              <a:t>Date: 09/05/25</a:t>
            </a:r>
            <a:endParaRPr/>
          </a:p>
        </p:txBody>
      </p:sp>
      <p:sp>
        <p:nvSpPr>
          <p:cNvPr id="96" name="Google Shape;96;p1"/>
          <p:cNvSpPr txBox="1"/>
          <p:nvPr/>
        </p:nvSpPr>
        <p:spPr>
          <a:xfrm>
            <a:off x="1524000" y="4192220"/>
            <a:ext cx="6400800" cy="1140865"/>
          </a:xfrm>
          <a:prstGeom prst="rect">
            <a:avLst/>
          </a:prstGeom>
          <a:noFill/>
          <a:ln>
            <a:noFill/>
          </a:ln>
        </p:spPr>
        <p:txBody>
          <a:bodyPr anchorCtr="0" anchor="t" bIns="45700" lIns="91425" spcFirstLastPara="1" rIns="91425" wrap="square" tIns="45700">
            <a:normAutofit fontScale="55000" lnSpcReduction="20000"/>
          </a:bodyPr>
          <a:lstStyle/>
          <a:p>
            <a:pPr indent="0" lvl="0" marL="0" marR="0" rtl="0" algn="ctr">
              <a:spcBef>
                <a:spcPts val="0"/>
              </a:spcBef>
              <a:spcAft>
                <a:spcPts val="0"/>
              </a:spcAft>
              <a:buClr>
                <a:srgbClr val="888888"/>
              </a:buClr>
              <a:buSzPct val="100000"/>
              <a:buFont typeface="Arial"/>
              <a:buNone/>
            </a:pPr>
            <a:r>
              <a:rPr b="0" i="0" lang="en-IN" sz="3200" u="none" cap="none" strike="noStrike">
                <a:solidFill>
                  <a:srgbClr val="888888"/>
                </a:solidFill>
                <a:latin typeface="Calibri"/>
                <a:ea typeface="Calibri"/>
                <a:cs typeface="Calibri"/>
                <a:sym typeface="Calibri"/>
              </a:rPr>
              <a:t>Focus on F&amp;B, HAFO, and OHF</a:t>
            </a:r>
            <a:endParaRPr b="0" i="0" sz="3200" u="none" cap="none" strike="noStrike">
              <a:solidFill>
                <a:srgbClr val="888888"/>
              </a:solidFill>
              <a:latin typeface="Calibri"/>
              <a:ea typeface="Calibri"/>
              <a:cs typeface="Calibri"/>
              <a:sym typeface="Calibri"/>
            </a:endParaRPr>
          </a:p>
          <a:p>
            <a:pPr indent="0" lvl="0" marL="0" marR="0" rtl="0" algn="ctr">
              <a:spcBef>
                <a:spcPts val="352"/>
              </a:spcBef>
              <a:spcAft>
                <a:spcPts val="0"/>
              </a:spcAft>
              <a:buClr>
                <a:srgbClr val="888888"/>
              </a:buClr>
              <a:buSzPct val="100000"/>
              <a:buFont typeface="Arial"/>
              <a:buNone/>
            </a:pPr>
            <a:r>
              <a:rPr b="0" i="0" lang="en-IN" sz="3200" u="none" cap="none" strike="noStrike">
                <a:solidFill>
                  <a:srgbClr val="888888"/>
                </a:solidFill>
                <a:latin typeface="Calibri"/>
                <a:ea typeface="Calibri"/>
                <a:cs typeface="Calibri"/>
                <a:sym typeface="Calibri"/>
              </a:rPr>
              <a:t>Key experiences, challenges, and skills developed</a:t>
            </a:r>
            <a:endParaRPr b="0" i="0" sz="3200" u="none" cap="none" strike="noStrike">
              <a:solidFill>
                <a:srgbClr val="888888"/>
              </a:solidFill>
              <a:latin typeface="Calibri"/>
              <a:ea typeface="Calibri"/>
              <a:cs typeface="Calibri"/>
              <a:sym typeface="Calibri"/>
            </a:endParaRPr>
          </a:p>
          <a:p>
            <a:pPr indent="0" lvl="0" marL="0" marR="0" rtl="0" algn="ctr">
              <a:spcBef>
                <a:spcPts val="352"/>
              </a:spcBef>
              <a:spcAft>
                <a:spcPts val="0"/>
              </a:spcAft>
              <a:buClr>
                <a:srgbClr val="888888"/>
              </a:buClr>
              <a:buSzPct val="100000"/>
              <a:buFont typeface="Arial"/>
              <a:buNone/>
            </a:pPr>
            <a:r>
              <a:rPr b="0" i="0" lang="en-IN" sz="3200" u="none" cap="none" strike="noStrike">
                <a:solidFill>
                  <a:srgbClr val="888888"/>
                </a:solidFill>
                <a:latin typeface="Calibri"/>
                <a:ea typeface="Calibri"/>
                <a:cs typeface="Calibri"/>
                <a:sym typeface="Calibri"/>
              </a:rPr>
              <a:t>How these roles interlink and prepare for a career in hospitality</a:t>
            </a:r>
            <a:endParaRPr b="0" i="0" sz="3200" u="none" cap="none" strike="noStrike">
              <a:solidFill>
                <a:srgbClr val="888888"/>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
          <p:cNvSpPr txBox="1"/>
          <p:nvPr>
            <p:ph idx="1" type="body"/>
          </p:nvPr>
        </p:nvSpPr>
        <p:spPr>
          <a:xfrm>
            <a:off x="457200" y="1749245"/>
            <a:ext cx="8229600" cy="4376918"/>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Clr>
                <a:schemeClr val="dk1"/>
              </a:buClr>
              <a:buSzPct val="100000"/>
              <a:buNone/>
            </a:pPr>
            <a:r>
              <a:rPr b="1" lang="en-IN"/>
              <a:t>Food &amp; Beverage Department – Overview</a:t>
            </a:r>
            <a:endParaRPr/>
          </a:p>
          <a:p>
            <a:pPr indent="-342900" lvl="0" marL="342900" rtl="0" algn="l">
              <a:spcBef>
                <a:spcPts val="592"/>
              </a:spcBef>
              <a:spcAft>
                <a:spcPts val="0"/>
              </a:spcAft>
              <a:buClr>
                <a:schemeClr val="dk1"/>
              </a:buClr>
              <a:buSzPct val="100000"/>
              <a:buChar char="•"/>
            </a:pPr>
            <a:r>
              <a:rPr lang="en-IN"/>
              <a:t>Managed buffet breakfast and guest interactions</a:t>
            </a:r>
            <a:endParaRPr/>
          </a:p>
          <a:p>
            <a:pPr indent="-342900" lvl="0" marL="342900" rtl="0" algn="l">
              <a:spcBef>
                <a:spcPts val="592"/>
              </a:spcBef>
              <a:spcAft>
                <a:spcPts val="0"/>
              </a:spcAft>
              <a:buClr>
                <a:schemeClr val="dk1"/>
              </a:buClr>
              <a:buSzPct val="100000"/>
              <a:buChar char="•"/>
            </a:pPr>
            <a:r>
              <a:rPr lang="en-IN"/>
              <a:t>Replenished buffet items and addressed dietary needs (Klenert, 2021)</a:t>
            </a:r>
            <a:endParaRPr/>
          </a:p>
          <a:p>
            <a:pPr indent="-342900" lvl="0" marL="342900" rtl="0" algn="l">
              <a:spcBef>
                <a:spcPts val="592"/>
              </a:spcBef>
              <a:spcAft>
                <a:spcPts val="0"/>
              </a:spcAft>
              <a:buClr>
                <a:schemeClr val="dk1"/>
              </a:buClr>
              <a:buSzPct val="100000"/>
              <a:buChar char="•"/>
            </a:pPr>
            <a:r>
              <a:rPr lang="en-IN"/>
              <a:t>Coordinated with kitchen staff during peak hours</a:t>
            </a:r>
            <a:endParaRPr/>
          </a:p>
          <a:p>
            <a:pPr indent="-342900" lvl="0" marL="342900" rtl="0" algn="l">
              <a:spcBef>
                <a:spcPts val="592"/>
              </a:spcBef>
              <a:spcAft>
                <a:spcPts val="0"/>
              </a:spcAft>
              <a:buClr>
                <a:schemeClr val="dk1"/>
              </a:buClr>
              <a:buSzPct val="100000"/>
              <a:buChar char="•"/>
            </a:pPr>
            <a:r>
              <a:rPr lang="en-IN"/>
              <a:t>Emphasis on guest satisfaction and operational flow</a:t>
            </a:r>
            <a:endParaRPr/>
          </a:p>
          <a:p>
            <a:pPr indent="-342900" lvl="0" marL="342900" rtl="0" algn="l">
              <a:spcBef>
                <a:spcPts val="592"/>
              </a:spcBef>
              <a:spcAft>
                <a:spcPts val="0"/>
              </a:spcAft>
              <a:buClr>
                <a:schemeClr val="dk1"/>
              </a:buClr>
              <a:buSzPct val="100000"/>
              <a:buChar char="•"/>
            </a:pPr>
            <a:r>
              <a:rPr lang="en-IN"/>
              <a:t>Applied communication and time management strategies</a:t>
            </a:r>
            <a:endParaRPr/>
          </a:p>
          <a:p>
            <a:pPr indent="-342900" lvl="0" marL="342900" rtl="0" algn="l">
              <a:spcBef>
                <a:spcPts val="592"/>
              </a:spcBef>
              <a:spcAft>
                <a:spcPts val="0"/>
              </a:spcAft>
              <a:buClr>
                <a:schemeClr val="dk1"/>
              </a:buClr>
              <a:buSzPct val="100000"/>
              <a:buNone/>
            </a:pPr>
            <a:r>
              <a:t/>
            </a:r>
            <a:endParaRPr b="1"/>
          </a:p>
          <a:p>
            <a:pPr indent="-342900" lvl="0" marL="342900" rtl="0" algn="l">
              <a:spcBef>
                <a:spcPts val="592"/>
              </a:spcBef>
              <a:spcAft>
                <a:spcPts val="0"/>
              </a:spcAft>
              <a:buClr>
                <a:schemeClr val="dk1"/>
              </a:buClr>
              <a:buSzPct val="1000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3"/>
          <p:cNvSpPr txBox="1"/>
          <p:nvPr>
            <p:ph idx="1" type="body"/>
          </p:nvPr>
        </p:nvSpPr>
        <p:spPr>
          <a:xfrm>
            <a:off x="457200" y="1749245"/>
            <a:ext cx="4829180" cy="4376918"/>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l">
              <a:spcBef>
                <a:spcPts val="0"/>
              </a:spcBef>
              <a:spcAft>
                <a:spcPts val="0"/>
              </a:spcAft>
              <a:buClr>
                <a:schemeClr val="dk1"/>
              </a:buClr>
              <a:buSzPct val="100000"/>
              <a:buNone/>
            </a:pPr>
            <a:r>
              <a:rPr b="1" lang="en-IN"/>
              <a:t>F&amp;B Department – Challenges</a:t>
            </a:r>
            <a:endParaRPr/>
          </a:p>
          <a:p>
            <a:pPr indent="-342900" lvl="0" marL="342900" rtl="0" algn="l">
              <a:spcBef>
                <a:spcPts val="496"/>
              </a:spcBef>
              <a:spcAft>
                <a:spcPts val="0"/>
              </a:spcAft>
              <a:buClr>
                <a:schemeClr val="dk1"/>
              </a:buClr>
              <a:buSzPct val="100000"/>
              <a:buChar char="•"/>
            </a:pPr>
            <a:r>
              <a:rPr lang="en-IN"/>
              <a:t>High-pressure service environment with multiple tasks</a:t>
            </a:r>
            <a:endParaRPr/>
          </a:p>
          <a:p>
            <a:pPr indent="-342900" lvl="0" marL="342900" rtl="0" algn="l">
              <a:spcBef>
                <a:spcPts val="496"/>
              </a:spcBef>
              <a:spcAft>
                <a:spcPts val="0"/>
              </a:spcAft>
              <a:buClr>
                <a:schemeClr val="dk1"/>
              </a:buClr>
              <a:buSzPct val="100000"/>
              <a:buChar char="•"/>
            </a:pPr>
            <a:r>
              <a:rPr lang="en-IN"/>
              <a:t>Handling specific dietary requests and urgent orders (Nyanjom et al. 2023)</a:t>
            </a:r>
            <a:endParaRPr/>
          </a:p>
          <a:p>
            <a:pPr indent="-342900" lvl="0" marL="342900" rtl="0" algn="l">
              <a:spcBef>
                <a:spcPts val="496"/>
              </a:spcBef>
              <a:spcAft>
                <a:spcPts val="0"/>
              </a:spcAft>
              <a:buClr>
                <a:schemeClr val="dk1"/>
              </a:buClr>
              <a:buSzPct val="100000"/>
              <a:buChar char="•"/>
            </a:pPr>
            <a:r>
              <a:rPr lang="en-IN"/>
              <a:t>Managing guest feedback while maintaining service quality</a:t>
            </a:r>
            <a:endParaRPr/>
          </a:p>
          <a:p>
            <a:pPr indent="-342900" lvl="0" marL="342900" rtl="0" algn="l">
              <a:spcBef>
                <a:spcPts val="496"/>
              </a:spcBef>
              <a:spcAft>
                <a:spcPts val="0"/>
              </a:spcAft>
              <a:buClr>
                <a:schemeClr val="dk1"/>
              </a:buClr>
              <a:buSzPct val="100000"/>
              <a:buChar char="•"/>
            </a:pPr>
            <a:r>
              <a:rPr lang="en-IN"/>
              <a:t>Developed ability to stay calm and composed under pressure</a:t>
            </a:r>
            <a:endParaRPr/>
          </a:p>
          <a:p>
            <a:pPr indent="-342900" lvl="0" marL="342900" rtl="0" algn="l">
              <a:spcBef>
                <a:spcPts val="496"/>
              </a:spcBef>
              <a:spcAft>
                <a:spcPts val="0"/>
              </a:spcAft>
              <a:buClr>
                <a:schemeClr val="dk1"/>
              </a:buClr>
              <a:buSzPct val="100000"/>
              <a:buChar char="•"/>
            </a:pPr>
            <a:r>
              <a:rPr lang="en-IN"/>
              <a:t>Enhanced multitasking and communication skills</a:t>
            </a:r>
            <a:endParaRPr/>
          </a:p>
          <a:p>
            <a:pPr indent="-342900" lvl="0" marL="342900" rtl="0" algn="l">
              <a:spcBef>
                <a:spcPts val="496"/>
              </a:spcBef>
              <a:spcAft>
                <a:spcPts val="0"/>
              </a:spcAft>
              <a:buClr>
                <a:schemeClr val="dk1"/>
              </a:buClr>
              <a:buSzPct val="100000"/>
              <a:buNone/>
            </a:pPr>
            <a:r>
              <a:t/>
            </a:r>
            <a:endParaRPr/>
          </a:p>
        </p:txBody>
      </p:sp>
      <p:pic>
        <p:nvPicPr>
          <p:cNvPr descr="C:\Users\DELL\Downloads\WhatsApp Image 2025-05-02 at 13.04.59 (1).jpeg" id="109" name="Google Shape;109;p3"/>
          <p:cNvPicPr preferRelativeResize="0"/>
          <p:nvPr/>
        </p:nvPicPr>
        <p:blipFill rotWithShape="1">
          <a:blip r:embed="rId3">
            <a:alphaModFix/>
          </a:blip>
          <a:srcRect b="0" l="0" r="0" t="0"/>
          <a:stretch/>
        </p:blipFill>
        <p:spPr>
          <a:xfrm>
            <a:off x="6286512" y="1714488"/>
            <a:ext cx="2559688" cy="44476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4"/>
          <p:cNvSpPr txBox="1"/>
          <p:nvPr>
            <p:ph idx="1" type="body"/>
          </p:nvPr>
        </p:nvSpPr>
        <p:spPr>
          <a:xfrm>
            <a:off x="457200" y="1749245"/>
            <a:ext cx="5186370" cy="4376918"/>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Clr>
                <a:schemeClr val="dk1"/>
              </a:buClr>
              <a:buSzPct val="100000"/>
              <a:buNone/>
            </a:pPr>
            <a:r>
              <a:rPr b="1" lang="en-IN"/>
              <a:t>F&amp;B Department - Skills Developed</a:t>
            </a:r>
            <a:endParaRPr/>
          </a:p>
          <a:p>
            <a:pPr indent="-342900" lvl="0" marL="342900" rtl="0" algn="l">
              <a:spcBef>
                <a:spcPts val="444"/>
              </a:spcBef>
              <a:spcAft>
                <a:spcPts val="0"/>
              </a:spcAft>
              <a:buClr>
                <a:schemeClr val="dk1"/>
              </a:buClr>
              <a:buSzPct val="100000"/>
              <a:buChar char="•"/>
            </a:pPr>
            <a:r>
              <a:rPr lang="en-IN" sz="2400"/>
              <a:t>Improved time management and task prioritisation</a:t>
            </a:r>
            <a:endParaRPr sz="2400"/>
          </a:p>
          <a:p>
            <a:pPr indent="-342900" lvl="0" marL="342900" rtl="0" algn="l">
              <a:spcBef>
                <a:spcPts val="444"/>
              </a:spcBef>
              <a:spcAft>
                <a:spcPts val="0"/>
              </a:spcAft>
              <a:buClr>
                <a:schemeClr val="dk1"/>
              </a:buClr>
              <a:buSzPct val="100000"/>
              <a:buChar char="•"/>
            </a:pPr>
            <a:r>
              <a:rPr lang="en-IN" sz="2400"/>
              <a:t>Strengthened guest communication and interpersonal skills (Lashley, 2023)</a:t>
            </a:r>
            <a:endParaRPr sz="2400"/>
          </a:p>
          <a:p>
            <a:pPr indent="-342900" lvl="0" marL="342900" rtl="0" algn="l">
              <a:spcBef>
                <a:spcPts val="444"/>
              </a:spcBef>
              <a:spcAft>
                <a:spcPts val="0"/>
              </a:spcAft>
              <a:buClr>
                <a:schemeClr val="dk1"/>
              </a:buClr>
              <a:buSzPct val="100000"/>
              <a:buChar char="•"/>
            </a:pPr>
            <a:r>
              <a:rPr lang="en-IN" sz="2400"/>
              <a:t>Enhanced problem-solving under pressure</a:t>
            </a:r>
            <a:endParaRPr sz="2400"/>
          </a:p>
          <a:p>
            <a:pPr indent="-342900" lvl="0" marL="342900" rtl="0" algn="l">
              <a:spcBef>
                <a:spcPts val="444"/>
              </a:spcBef>
              <a:spcAft>
                <a:spcPts val="0"/>
              </a:spcAft>
              <a:buClr>
                <a:schemeClr val="dk1"/>
              </a:buClr>
              <a:buSzPct val="100000"/>
              <a:buChar char="•"/>
            </a:pPr>
            <a:r>
              <a:rPr lang="en-IN" sz="2400"/>
              <a:t>Adapted to fast-paced, high-stress situations</a:t>
            </a:r>
            <a:endParaRPr sz="2400"/>
          </a:p>
          <a:p>
            <a:pPr indent="-342900" lvl="0" marL="342900" rtl="0" algn="l">
              <a:spcBef>
                <a:spcPts val="444"/>
              </a:spcBef>
              <a:spcAft>
                <a:spcPts val="0"/>
              </a:spcAft>
              <a:buClr>
                <a:schemeClr val="dk1"/>
              </a:buClr>
              <a:buSzPct val="100000"/>
              <a:buChar char="•"/>
            </a:pPr>
            <a:r>
              <a:rPr lang="en-IN" sz="2400"/>
              <a:t>Focused on teamwork and collaboration with kitchen staff</a:t>
            </a:r>
            <a:endParaRPr sz="2400"/>
          </a:p>
          <a:p>
            <a:pPr indent="-342900" lvl="0" marL="342900" rtl="0" algn="l">
              <a:spcBef>
                <a:spcPts val="592"/>
              </a:spcBef>
              <a:spcAft>
                <a:spcPts val="0"/>
              </a:spcAft>
              <a:buClr>
                <a:schemeClr val="dk1"/>
              </a:buClr>
              <a:buSzPct val="100000"/>
              <a:buNone/>
            </a:pPr>
            <a:r>
              <a:t/>
            </a:r>
            <a:endParaRPr/>
          </a:p>
        </p:txBody>
      </p:sp>
      <p:pic>
        <p:nvPicPr>
          <p:cNvPr descr="C:\Users\DELL\Downloads\WhatsApp Image 2025-05-02 at 13.04.59 (2).jpeg" id="116" name="Google Shape;116;p4"/>
          <p:cNvPicPr preferRelativeResize="0"/>
          <p:nvPr/>
        </p:nvPicPr>
        <p:blipFill rotWithShape="1">
          <a:blip r:embed="rId3">
            <a:alphaModFix/>
          </a:blip>
          <a:srcRect b="0" l="0" r="0" t="0"/>
          <a:stretch/>
        </p:blipFill>
        <p:spPr>
          <a:xfrm>
            <a:off x="6000760" y="2071678"/>
            <a:ext cx="2992410" cy="29225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5"/>
          <p:cNvSpPr txBox="1"/>
          <p:nvPr>
            <p:ph idx="1" type="body"/>
          </p:nvPr>
        </p:nvSpPr>
        <p:spPr>
          <a:xfrm>
            <a:off x="142844" y="1857364"/>
            <a:ext cx="5472122" cy="4376918"/>
          </a:xfrm>
          <a:prstGeom prst="rect">
            <a:avLst/>
          </a:prstGeom>
          <a:noFill/>
          <a:ln>
            <a:noFill/>
          </a:ln>
        </p:spPr>
        <p:txBody>
          <a:bodyPr anchorCtr="0" anchor="t" bIns="45700" lIns="91425" spcFirstLastPara="1" rIns="91425" wrap="square" tIns="45700">
            <a:normAutofit fontScale="70000" lnSpcReduction="20000"/>
          </a:bodyPr>
          <a:lstStyle/>
          <a:p>
            <a:pPr indent="-342900" lvl="0" marL="342900" rtl="0" algn="l">
              <a:spcBef>
                <a:spcPts val="0"/>
              </a:spcBef>
              <a:spcAft>
                <a:spcPts val="0"/>
              </a:spcAft>
              <a:buClr>
                <a:schemeClr val="dk1"/>
              </a:buClr>
              <a:buSzPct val="100000"/>
              <a:buNone/>
            </a:pPr>
            <a:r>
              <a:rPr b="1" lang="en-IN"/>
              <a:t>Overview slide – HAFO</a:t>
            </a:r>
            <a:endParaRPr/>
          </a:p>
          <a:p>
            <a:pPr indent="-342900" lvl="0" marL="342900" rtl="0" algn="l">
              <a:spcBef>
                <a:spcPts val="448"/>
              </a:spcBef>
              <a:spcAft>
                <a:spcPts val="0"/>
              </a:spcAft>
              <a:buClr>
                <a:schemeClr val="dk1"/>
              </a:buClr>
              <a:buSzPct val="100000"/>
              <a:buChar char="•"/>
            </a:pPr>
            <a:r>
              <a:rPr lang="en-IN"/>
              <a:t>Front desk tasks: Check-in/check-out, reservations, guest queries</a:t>
            </a:r>
            <a:endParaRPr/>
          </a:p>
          <a:p>
            <a:pPr indent="-342900" lvl="0" marL="342900" rtl="0" algn="l">
              <a:spcBef>
                <a:spcPts val="448"/>
              </a:spcBef>
              <a:spcAft>
                <a:spcPts val="0"/>
              </a:spcAft>
              <a:buClr>
                <a:schemeClr val="dk1"/>
              </a:buClr>
              <a:buSzPct val="100000"/>
              <a:buChar char="•"/>
            </a:pPr>
            <a:r>
              <a:rPr lang="en-IN"/>
              <a:t>Managed guest complaints and conflict resolution</a:t>
            </a:r>
            <a:endParaRPr/>
          </a:p>
          <a:p>
            <a:pPr indent="-342900" lvl="0" marL="342900" rtl="0" algn="l">
              <a:spcBef>
                <a:spcPts val="448"/>
              </a:spcBef>
              <a:spcAft>
                <a:spcPts val="0"/>
              </a:spcAft>
              <a:buClr>
                <a:schemeClr val="dk1"/>
              </a:buClr>
              <a:buSzPct val="100000"/>
              <a:buChar char="•"/>
            </a:pPr>
            <a:r>
              <a:rPr lang="en-IN"/>
              <a:t>Applied Property Management System (PMS) for reservations (Ashmore-Pascua and Elsmore, 2023)</a:t>
            </a:r>
            <a:endParaRPr/>
          </a:p>
          <a:p>
            <a:pPr indent="-342900" lvl="0" marL="342900" rtl="0" algn="l">
              <a:spcBef>
                <a:spcPts val="448"/>
              </a:spcBef>
              <a:spcAft>
                <a:spcPts val="0"/>
              </a:spcAft>
              <a:buClr>
                <a:schemeClr val="dk1"/>
              </a:buClr>
              <a:buSzPct val="100000"/>
              <a:buChar char="•"/>
            </a:pPr>
            <a:r>
              <a:rPr lang="en-IN"/>
              <a:t>Developed technical proficiency and problem-solving skills (Ren and McKercher, 2021)</a:t>
            </a:r>
            <a:endParaRPr/>
          </a:p>
          <a:p>
            <a:pPr indent="-342900" lvl="0" marL="342900" rtl="0" algn="l">
              <a:spcBef>
                <a:spcPts val="448"/>
              </a:spcBef>
              <a:spcAft>
                <a:spcPts val="0"/>
              </a:spcAft>
              <a:buClr>
                <a:schemeClr val="dk1"/>
              </a:buClr>
              <a:buSzPct val="100000"/>
              <a:buChar char="•"/>
            </a:pPr>
            <a:r>
              <a:rPr lang="en-IN"/>
              <a:t>Fostered positive guest interactions and rapport</a:t>
            </a:r>
            <a:endParaRPr/>
          </a:p>
          <a:p>
            <a:pPr indent="-342900" lvl="0" marL="342900" rtl="0" algn="l">
              <a:spcBef>
                <a:spcPts val="448"/>
              </a:spcBef>
              <a:spcAft>
                <a:spcPts val="0"/>
              </a:spcAft>
              <a:buClr>
                <a:schemeClr val="dk1"/>
              </a:buClr>
              <a:buSzPct val="100000"/>
              <a:buNone/>
            </a:pPr>
            <a:r>
              <a:t/>
            </a:r>
            <a:endParaRPr b="1"/>
          </a:p>
        </p:txBody>
      </p:sp>
      <p:pic>
        <p:nvPicPr>
          <p:cNvPr descr="C:\Users\DELL\Downloads\WhatsApp Image 2025-05-02 at 13.04.58.jpeg" id="123" name="Google Shape;123;p5"/>
          <p:cNvPicPr preferRelativeResize="0"/>
          <p:nvPr/>
        </p:nvPicPr>
        <p:blipFill rotWithShape="1">
          <a:blip r:embed="rId3">
            <a:alphaModFix/>
          </a:blip>
          <a:srcRect b="0" l="0" r="0" t="0"/>
          <a:stretch/>
        </p:blipFill>
        <p:spPr>
          <a:xfrm>
            <a:off x="5643570" y="2071678"/>
            <a:ext cx="3214678" cy="289848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6"/>
          <p:cNvSpPr txBox="1"/>
          <p:nvPr>
            <p:ph idx="1" type="body"/>
          </p:nvPr>
        </p:nvSpPr>
        <p:spPr>
          <a:xfrm>
            <a:off x="457200" y="1749245"/>
            <a:ext cx="4686304" cy="4376918"/>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l">
              <a:spcBef>
                <a:spcPts val="0"/>
              </a:spcBef>
              <a:spcAft>
                <a:spcPts val="0"/>
              </a:spcAft>
              <a:buClr>
                <a:schemeClr val="dk1"/>
              </a:buClr>
              <a:buSzPct val="100000"/>
              <a:buNone/>
            </a:pPr>
            <a:r>
              <a:rPr b="1" lang="en-IN"/>
              <a:t>HAFO – Challenges </a:t>
            </a:r>
            <a:endParaRPr/>
          </a:p>
          <a:p>
            <a:pPr indent="-342900" lvl="0" marL="342900" rtl="0" algn="l">
              <a:spcBef>
                <a:spcPts val="496"/>
              </a:spcBef>
              <a:spcAft>
                <a:spcPts val="0"/>
              </a:spcAft>
              <a:buClr>
                <a:schemeClr val="dk1"/>
              </a:buClr>
              <a:buSzPct val="100000"/>
              <a:buChar char="•"/>
            </a:pPr>
            <a:r>
              <a:rPr lang="en-IN"/>
              <a:t>Handling guest complaints effectively</a:t>
            </a:r>
            <a:endParaRPr/>
          </a:p>
          <a:p>
            <a:pPr indent="-342900" lvl="0" marL="342900" rtl="0" algn="l">
              <a:spcBef>
                <a:spcPts val="496"/>
              </a:spcBef>
              <a:spcAft>
                <a:spcPts val="0"/>
              </a:spcAft>
              <a:buClr>
                <a:schemeClr val="dk1"/>
              </a:buClr>
              <a:buSzPct val="100000"/>
              <a:buChar char="•"/>
            </a:pPr>
            <a:r>
              <a:rPr lang="en-IN"/>
              <a:t>Balancing multiple tasks during peak check-in times</a:t>
            </a:r>
            <a:endParaRPr/>
          </a:p>
          <a:p>
            <a:pPr indent="-342900" lvl="0" marL="342900" rtl="0" algn="l">
              <a:spcBef>
                <a:spcPts val="496"/>
              </a:spcBef>
              <a:spcAft>
                <a:spcPts val="0"/>
              </a:spcAft>
              <a:buClr>
                <a:schemeClr val="dk1"/>
              </a:buClr>
              <a:buSzPct val="100000"/>
              <a:buChar char="•"/>
            </a:pPr>
            <a:r>
              <a:rPr lang="en-IN"/>
              <a:t>Adapting to new systems (e.g., Rezlynx, Kabba)</a:t>
            </a:r>
            <a:endParaRPr/>
          </a:p>
          <a:p>
            <a:pPr indent="-342900" lvl="0" marL="342900" rtl="0" algn="l">
              <a:spcBef>
                <a:spcPts val="496"/>
              </a:spcBef>
              <a:spcAft>
                <a:spcPts val="0"/>
              </a:spcAft>
              <a:buClr>
                <a:schemeClr val="dk1"/>
              </a:buClr>
              <a:buSzPct val="100000"/>
              <a:buChar char="•"/>
            </a:pPr>
            <a:r>
              <a:rPr lang="en-IN"/>
              <a:t>Managing time while maintaining guest satisfaction (Ongartsuebsakul et al. 2024)</a:t>
            </a:r>
            <a:endParaRPr/>
          </a:p>
          <a:p>
            <a:pPr indent="-342900" lvl="0" marL="342900" rtl="0" algn="l">
              <a:spcBef>
                <a:spcPts val="496"/>
              </a:spcBef>
              <a:spcAft>
                <a:spcPts val="0"/>
              </a:spcAft>
              <a:buClr>
                <a:schemeClr val="dk1"/>
              </a:buClr>
              <a:buSzPct val="100000"/>
              <a:buChar char="•"/>
            </a:pPr>
            <a:r>
              <a:rPr lang="en-IN"/>
              <a:t>Maintaining professionalism during high-pressure scenarios</a:t>
            </a:r>
            <a:endParaRPr/>
          </a:p>
          <a:p>
            <a:pPr indent="-342900" lvl="0" marL="342900" rtl="0" algn="l">
              <a:spcBef>
                <a:spcPts val="496"/>
              </a:spcBef>
              <a:spcAft>
                <a:spcPts val="0"/>
              </a:spcAft>
              <a:buClr>
                <a:schemeClr val="dk1"/>
              </a:buClr>
              <a:buSzPct val="100000"/>
              <a:buNone/>
            </a:pPr>
            <a:r>
              <a:t/>
            </a:r>
            <a:endParaRPr b="1"/>
          </a:p>
        </p:txBody>
      </p:sp>
      <p:pic>
        <p:nvPicPr>
          <p:cNvPr descr="C:\Users\DELL\Downloads\WhatsApp Image 2025-05-02 at 13.04.59 (3).jpeg" id="130" name="Google Shape;130;p6"/>
          <p:cNvPicPr preferRelativeResize="0"/>
          <p:nvPr/>
        </p:nvPicPr>
        <p:blipFill rotWithShape="1">
          <a:blip r:embed="rId3">
            <a:alphaModFix/>
          </a:blip>
          <a:srcRect b="0" l="0" r="0" t="0"/>
          <a:stretch/>
        </p:blipFill>
        <p:spPr>
          <a:xfrm>
            <a:off x="5500694" y="2285992"/>
            <a:ext cx="3500463" cy="262534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7"/>
          <p:cNvSpPr txBox="1"/>
          <p:nvPr>
            <p:ph idx="1" type="body"/>
          </p:nvPr>
        </p:nvSpPr>
        <p:spPr>
          <a:xfrm>
            <a:off x="457200" y="1749245"/>
            <a:ext cx="4829180" cy="4376918"/>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l">
              <a:spcBef>
                <a:spcPts val="0"/>
              </a:spcBef>
              <a:spcAft>
                <a:spcPts val="0"/>
              </a:spcAft>
              <a:buClr>
                <a:schemeClr val="dk1"/>
              </a:buClr>
              <a:buSzPct val="100000"/>
              <a:buNone/>
            </a:pPr>
            <a:r>
              <a:rPr b="1" lang="en-IN"/>
              <a:t>HAFO - Skills Developed </a:t>
            </a:r>
            <a:endParaRPr/>
          </a:p>
          <a:p>
            <a:pPr indent="-342900" lvl="0" marL="342900" rtl="0" algn="l">
              <a:spcBef>
                <a:spcPts val="496"/>
              </a:spcBef>
              <a:spcAft>
                <a:spcPts val="0"/>
              </a:spcAft>
              <a:buClr>
                <a:schemeClr val="dk1"/>
              </a:buClr>
              <a:buSzPct val="100000"/>
              <a:buChar char="•"/>
            </a:pPr>
            <a:r>
              <a:rPr lang="en-IN"/>
              <a:t>Enhanced guest communication and conflict resolution</a:t>
            </a:r>
            <a:endParaRPr/>
          </a:p>
          <a:p>
            <a:pPr indent="-342900" lvl="0" marL="342900" rtl="0" algn="l">
              <a:spcBef>
                <a:spcPts val="496"/>
              </a:spcBef>
              <a:spcAft>
                <a:spcPts val="0"/>
              </a:spcAft>
              <a:buClr>
                <a:schemeClr val="dk1"/>
              </a:buClr>
              <a:buSzPct val="100000"/>
              <a:buChar char="•"/>
            </a:pPr>
            <a:r>
              <a:rPr lang="en-IN"/>
              <a:t>Strengthened technical proficiency in PMS systems</a:t>
            </a:r>
            <a:endParaRPr/>
          </a:p>
          <a:p>
            <a:pPr indent="-342900" lvl="0" marL="342900" rtl="0" algn="l">
              <a:spcBef>
                <a:spcPts val="496"/>
              </a:spcBef>
              <a:spcAft>
                <a:spcPts val="0"/>
              </a:spcAft>
              <a:buClr>
                <a:schemeClr val="dk1"/>
              </a:buClr>
              <a:buSzPct val="100000"/>
              <a:buChar char="•"/>
            </a:pPr>
            <a:r>
              <a:rPr lang="en-IN"/>
              <a:t>Applied CRM principles to improve guest experience</a:t>
            </a:r>
            <a:endParaRPr/>
          </a:p>
          <a:p>
            <a:pPr indent="-342900" lvl="0" marL="342900" rtl="0" algn="l">
              <a:spcBef>
                <a:spcPts val="496"/>
              </a:spcBef>
              <a:spcAft>
                <a:spcPts val="0"/>
              </a:spcAft>
              <a:buClr>
                <a:schemeClr val="dk1"/>
              </a:buClr>
              <a:buSzPct val="100000"/>
              <a:buChar char="•"/>
            </a:pPr>
            <a:r>
              <a:rPr lang="en-IN"/>
              <a:t>Developed effective time management strategies</a:t>
            </a:r>
            <a:endParaRPr/>
          </a:p>
          <a:p>
            <a:pPr indent="-342900" lvl="0" marL="342900" rtl="0" algn="l">
              <a:spcBef>
                <a:spcPts val="496"/>
              </a:spcBef>
              <a:spcAft>
                <a:spcPts val="0"/>
              </a:spcAft>
              <a:buClr>
                <a:schemeClr val="dk1"/>
              </a:buClr>
              <a:buSzPct val="100000"/>
              <a:buChar char="•"/>
            </a:pPr>
            <a:r>
              <a:rPr lang="en-IN"/>
              <a:t>Increased confidence in handling guest complaints</a:t>
            </a:r>
            <a:endParaRPr/>
          </a:p>
          <a:p>
            <a:pPr indent="-342900" lvl="0" marL="342900" rtl="0" algn="l">
              <a:spcBef>
                <a:spcPts val="496"/>
              </a:spcBef>
              <a:spcAft>
                <a:spcPts val="0"/>
              </a:spcAft>
              <a:buClr>
                <a:schemeClr val="dk1"/>
              </a:buClr>
              <a:buSzPct val="100000"/>
              <a:buNone/>
            </a:pPr>
            <a:r>
              <a:t/>
            </a:r>
            <a:endParaRPr/>
          </a:p>
        </p:txBody>
      </p:sp>
      <p:pic>
        <p:nvPicPr>
          <p:cNvPr descr="C:\Users\DELL\Downloads\WhatsApp Image 2025-05-02 at 13.04.59.jpeg" id="137" name="Google Shape;137;p7"/>
          <p:cNvPicPr preferRelativeResize="0"/>
          <p:nvPr/>
        </p:nvPicPr>
        <p:blipFill rotWithShape="1">
          <a:blip r:embed="rId3">
            <a:alphaModFix/>
          </a:blip>
          <a:srcRect b="0" l="0" r="0" t="0"/>
          <a:stretch/>
        </p:blipFill>
        <p:spPr>
          <a:xfrm>
            <a:off x="5929322" y="2214554"/>
            <a:ext cx="2928959" cy="221457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8"/>
          <p:cNvSpPr txBox="1"/>
          <p:nvPr>
            <p:ph idx="1" type="body"/>
          </p:nvPr>
        </p:nvSpPr>
        <p:spPr>
          <a:xfrm>
            <a:off x="457200" y="1749245"/>
            <a:ext cx="8229600" cy="4376918"/>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Clr>
                <a:schemeClr val="dk1"/>
              </a:buClr>
              <a:buSzPct val="100000"/>
              <a:buNone/>
            </a:pPr>
            <a:r>
              <a:rPr b="1" lang="en-IN"/>
              <a:t>OHF summary</a:t>
            </a:r>
            <a:endParaRPr/>
          </a:p>
          <a:p>
            <a:pPr indent="-342900" lvl="0" marL="342900" rtl="0" algn="l">
              <a:spcBef>
                <a:spcPts val="592"/>
              </a:spcBef>
              <a:spcAft>
                <a:spcPts val="0"/>
              </a:spcAft>
              <a:buClr>
                <a:schemeClr val="dk1"/>
              </a:buClr>
              <a:buSzPct val="100000"/>
              <a:buChar char="•"/>
            </a:pPr>
            <a:r>
              <a:rPr lang="en-IN"/>
              <a:t>Housekeeping, kitchen operations, and guest service</a:t>
            </a:r>
            <a:endParaRPr/>
          </a:p>
          <a:p>
            <a:pPr indent="-342900" lvl="0" marL="342900" rtl="0" algn="l">
              <a:spcBef>
                <a:spcPts val="592"/>
              </a:spcBef>
              <a:spcAft>
                <a:spcPts val="0"/>
              </a:spcAft>
              <a:buClr>
                <a:schemeClr val="dk1"/>
              </a:buClr>
              <a:buSzPct val="100000"/>
              <a:buChar char="•"/>
            </a:pPr>
            <a:r>
              <a:rPr lang="en-IN"/>
              <a:t>Managed room cleanliness and guest amenities</a:t>
            </a:r>
            <a:endParaRPr/>
          </a:p>
          <a:p>
            <a:pPr indent="-342900" lvl="0" marL="342900" rtl="0" algn="l">
              <a:spcBef>
                <a:spcPts val="592"/>
              </a:spcBef>
              <a:spcAft>
                <a:spcPts val="0"/>
              </a:spcAft>
              <a:buClr>
                <a:schemeClr val="dk1"/>
              </a:buClr>
              <a:buSzPct val="100000"/>
              <a:buChar char="•"/>
            </a:pPr>
            <a:r>
              <a:rPr lang="en-IN"/>
              <a:t>Ensured adherence to safety protocols and hygiene standards</a:t>
            </a:r>
            <a:endParaRPr/>
          </a:p>
          <a:p>
            <a:pPr indent="-342900" lvl="0" marL="342900" rtl="0" algn="l">
              <a:spcBef>
                <a:spcPts val="592"/>
              </a:spcBef>
              <a:spcAft>
                <a:spcPts val="0"/>
              </a:spcAft>
              <a:buClr>
                <a:schemeClr val="dk1"/>
              </a:buClr>
              <a:buSzPct val="100000"/>
              <a:buChar char="•"/>
            </a:pPr>
            <a:r>
              <a:rPr lang="en-IN"/>
              <a:t>Coordinated tasks with maintenance and housekeeping teams</a:t>
            </a:r>
            <a:endParaRPr/>
          </a:p>
          <a:p>
            <a:pPr indent="-342900" lvl="0" marL="342900" rtl="0" algn="l">
              <a:spcBef>
                <a:spcPts val="592"/>
              </a:spcBef>
              <a:spcAft>
                <a:spcPts val="0"/>
              </a:spcAft>
              <a:buClr>
                <a:schemeClr val="dk1"/>
              </a:buClr>
              <a:buSzPct val="100000"/>
              <a:buChar char="•"/>
            </a:pPr>
            <a:r>
              <a:rPr lang="en-IN"/>
              <a:t>Gained experience in operational coordination</a:t>
            </a:r>
            <a:endParaRPr/>
          </a:p>
          <a:p>
            <a:pPr indent="-342900" lvl="0" marL="342900" rtl="0" algn="l">
              <a:spcBef>
                <a:spcPts val="592"/>
              </a:spcBef>
              <a:spcAft>
                <a:spcPts val="0"/>
              </a:spcAft>
              <a:buClr>
                <a:schemeClr val="dk1"/>
              </a:buClr>
              <a:buSzPct val="100000"/>
              <a:buNone/>
            </a:pPr>
            <a:r>
              <a:t/>
            </a:r>
            <a:endParaRPr b="1"/>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9"/>
          <p:cNvSpPr txBox="1"/>
          <p:nvPr>
            <p:ph idx="1" type="body"/>
          </p:nvPr>
        </p:nvSpPr>
        <p:spPr>
          <a:xfrm>
            <a:off x="457200" y="1749245"/>
            <a:ext cx="8229600" cy="4376918"/>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Clr>
                <a:schemeClr val="dk1"/>
              </a:buClr>
              <a:buSzPct val="100000"/>
              <a:buNone/>
            </a:pPr>
            <a:r>
              <a:rPr b="1" lang="en-IN"/>
              <a:t>OHF – Key learnings</a:t>
            </a:r>
            <a:endParaRPr/>
          </a:p>
          <a:p>
            <a:pPr indent="-342900" lvl="0" marL="342900" rtl="0" algn="l">
              <a:spcBef>
                <a:spcPts val="592"/>
              </a:spcBef>
              <a:spcAft>
                <a:spcPts val="0"/>
              </a:spcAft>
              <a:buClr>
                <a:schemeClr val="dk1"/>
              </a:buClr>
              <a:buSzPct val="100000"/>
              <a:buChar char="•"/>
            </a:pPr>
            <a:r>
              <a:rPr lang="en-IN"/>
              <a:t>Importance of structured communication in busy settings</a:t>
            </a:r>
            <a:endParaRPr/>
          </a:p>
          <a:p>
            <a:pPr indent="-342900" lvl="0" marL="342900" rtl="0" algn="l">
              <a:spcBef>
                <a:spcPts val="592"/>
              </a:spcBef>
              <a:spcAft>
                <a:spcPts val="0"/>
              </a:spcAft>
              <a:buClr>
                <a:schemeClr val="dk1"/>
              </a:buClr>
              <a:buSzPct val="100000"/>
              <a:buChar char="•"/>
            </a:pPr>
            <a:r>
              <a:rPr lang="en-IN"/>
              <a:t>Managing operational flow during peak hours</a:t>
            </a:r>
            <a:endParaRPr/>
          </a:p>
          <a:p>
            <a:pPr indent="-342900" lvl="0" marL="342900" rtl="0" algn="l">
              <a:spcBef>
                <a:spcPts val="592"/>
              </a:spcBef>
              <a:spcAft>
                <a:spcPts val="0"/>
              </a:spcAft>
              <a:buClr>
                <a:schemeClr val="dk1"/>
              </a:buClr>
              <a:buSzPct val="100000"/>
              <a:buChar char="•"/>
            </a:pPr>
            <a:r>
              <a:rPr lang="en-IN"/>
              <a:t>Applying service quality standards to maintain consistency</a:t>
            </a:r>
            <a:endParaRPr/>
          </a:p>
          <a:p>
            <a:pPr indent="-342900" lvl="0" marL="342900" rtl="0" algn="l">
              <a:spcBef>
                <a:spcPts val="592"/>
              </a:spcBef>
              <a:spcAft>
                <a:spcPts val="0"/>
              </a:spcAft>
              <a:buClr>
                <a:schemeClr val="dk1"/>
              </a:buClr>
              <a:buSzPct val="100000"/>
              <a:buChar char="•"/>
            </a:pPr>
            <a:r>
              <a:rPr lang="en-IN"/>
              <a:t>Integrating feedback to refine service delivery</a:t>
            </a:r>
            <a:endParaRPr/>
          </a:p>
          <a:p>
            <a:pPr indent="-342900" lvl="0" marL="342900" rtl="0" algn="l">
              <a:spcBef>
                <a:spcPts val="592"/>
              </a:spcBef>
              <a:spcAft>
                <a:spcPts val="0"/>
              </a:spcAft>
              <a:buClr>
                <a:schemeClr val="dk1"/>
              </a:buClr>
              <a:buSzPct val="100000"/>
              <a:buChar char="•"/>
            </a:pPr>
            <a:r>
              <a:rPr lang="en-IN"/>
              <a:t>Enhanced attention to detail and task prioritisation</a:t>
            </a:r>
            <a:endParaRPr/>
          </a:p>
          <a:p>
            <a:pPr indent="-342900" lvl="0" marL="342900" rtl="0" algn="l">
              <a:spcBef>
                <a:spcPts val="592"/>
              </a:spcBef>
              <a:spcAft>
                <a:spcPts val="0"/>
              </a:spcAft>
              <a:buClr>
                <a:schemeClr val="dk1"/>
              </a:buClr>
              <a:buSzPct val="100000"/>
              <a:buNone/>
            </a:pPr>
            <a:r>
              <a:t/>
            </a:r>
            <a:endParaRPr b="1"/>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0"/>
          <p:cNvSpPr txBox="1"/>
          <p:nvPr>
            <p:ph idx="1" type="body"/>
          </p:nvPr>
        </p:nvSpPr>
        <p:spPr>
          <a:xfrm>
            <a:off x="457200" y="1749245"/>
            <a:ext cx="8229600" cy="4376918"/>
          </a:xfrm>
          <a:prstGeom prst="rect">
            <a:avLst/>
          </a:prstGeom>
          <a:noFill/>
          <a:ln>
            <a:noFill/>
          </a:ln>
        </p:spPr>
        <p:txBody>
          <a:bodyPr anchorCtr="0" anchor="t" bIns="45700" lIns="91425" spcFirstLastPara="1" rIns="91425" wrap="square" tIns="45700">
            <a:normAutofit fontScale="85000" lnSpcReduction="20000"/>
          </a:bodyPr>
          <a:lstStyle/>
          <a:p>
            <a:pPr indent="-342900" lvl="0" marL="342900" rtl="0" algn="l">
              <a:spcBef>
                <a:spcPts val="0"/>
              </a:spcBef>
              <a:spcAft>
                <a:spcPts val="0"/>
              </a:spcAft>
              <a:buClr>
                <a:schemeClr val="dk1"/>
              </a:buClr>
              <a:buSzPct val="100000"/>
              <a:buNone/>
            </a:pPr>
            <a:r>
              <a:rPr b="1" lang="en-IN"/>
              <a:t>Conclusion</a:t>
            </a:r>
            <a:endParaRPr/>
          </a:p>
          <a:p>
            <a:pPr indent="-342900" lvl="0" marL="342900" rtl="0" algn="l">
              <a:spcBef>
                <a:spcPts val="544"/>
              </a:spcBef>
              <a:spcAft>
                <a:spcPts val="0"/>
              </a:spcAft>
              <a:buClr>
                <a:schemeClr val="dk1"/>
              </a:buClr>
              <a:buSzPct val="100000"/>
              <a:buChar char="•"/>
            </a:pPr>
            <a:r>
              <a:rPr lang="en-IN"/>
              <a:t>Placement provided comprehensive exposure to hospitality operations</a:t>
            </a:r>
            <a:endParaRPr/>
          </a:p>
          <a:p>
            <a:pPr indent="-342900" lvl="0" marL="342900" rtl="0" algn="l">
              <a:spcBef>
                <a:spcPts val="544"/>
              </a:spcBef>
              <a:spcAft>
                <a:spcPts val="0"/>
              </a:spcAft>
              <a:buClr>
                <a:schemeClr val="dk1"/>
              </a:buClr>
              <a:buSzPct val="100000"/>
              <a:buChar char="•"/>
            </a:pPr>
            <a:r>
              <a:rPr lang="en-IN"/>
              <a:t>Developed operational, communication, and problem-solving skills</a:t>
            </a:r>
            <a:endParaRPr/>
          </a:p>
          <a:p>
            <a:pPr indent="-342900" lvl="0" marL="342900" rtl="0" algn="l">
              <a:spcBef>
                <a:spcPts val="544"/>
              </a:spcBef>
              <a:spcAft>
                <a:spcPts val="0"/>
              </a:spcAft>
              <a:buClr>
                <a:schemeClr val="dk1"/>
              </a:buClr>
              <a:buSzPct val="100000"/>
              <a:buChar char="•"/>
            </a:pPr>
            <a:r>
              <a:rPr lang="en-IN"/>
              <a:t>Gained practical experience across multiple departments</a:t>
            </a:r>
            <a:endParaRPr/>
          </a:p>
          <a:p>
            <a:pPr indent="-342900" lvl="0" marL="342900" rtl="0" algn="l">
              <a:spcBef>
                <a:spcPts val="544"/>
              </a:spcBef>
              <a:spcAft>
                <a:spcPts val="0"/>
              </a:spcAft>
              <a:buClr>
                <a:schemeClr val="dk1"/>
              </a:buClr>
              <a:buSzPct val="100000"/>
              <a:buChar char="•"/>
            </a:pPr>
            <a:r>
              <a:rPr lang="en-IN"/>
              <a:t>Emphasis on teamwork, guest satisfaction, and time management</a:t>
            </a:r>
            <a:endParaRPr/>
          </a:p>
          <a:p>
            <a:pPr indent="-342900" lvl="0" marL="342900" rtl="0" algn="l">
              <a:spcBef>
                <a:spcPts val="544"/>
              </a:spcBef>
              <a:spcAft>
                <a:spcPts val="0"/>
              </a:spcAft>
              <a:buClr>
                <a:schemeClr val="dk1"/>
              </a:buClr>
              <a:buSzPct val="100000"/>
              <a:buChar char="•"/>
            </a:pPr>
            <a:r>
              <a:rPr lang="en-IN"/>
              <a:t>Prepared for future roles in hospitality industry with solid foundational skills</a:t>
            </a:r>
            <a:endParaRPr/>
          </a:p>
          <a:p>
            <a:pPr indent="-342900" lvl="0" marL="342900" rtl="0" algn="l">
              <a:spcBef>
                <a:spcPts val="544"/>
              </a:spcBef>
              <a:spcAft>
                <a:spcPts val="0"/>
              </a:spcAft>
              <a:buClr>
                <a:schemeClr val="dk1"/>
              </a:buClr>
              <a:buSzPct val="100000"/>
              <a:buNone/>
            </a:pPr>
            <a:r>
              <a:t/>
            </a:r>
            <a:endParaRPr b="1"/>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11"/>
          <p:cNvSpPr txBox="1"/>
          <p:nvPr>
            <p:ph idx="1" type="body"/>
          </p:nvPr>
        </p:nvSpPr>
        <p:spPr>
          <a:xfrm>
            <a:off x="457200" y="1749244"/>
            <a:ext cx="8229600" cy="4776099"/>
          </a:xfrm>
          <a:prstGeom prst="rect">
            <a:avLst/>
          </a:prstGeom>
          <a:noFill/>
          <a:ln>
            <a:noFill/>
          </a:ln>
        </p:spPr>
        <p:txBody>
          <a:bodyPr anchorCtr="0" anchor="t" bIns="45700" lIns="91425" spcFirstLastPara="1" rIns="91425" wrap="square" tIns="45700">
            <a:normAutofit fontScale="85000" lnSpcReduction="20000"/>
          </a:bodyPr>
          <a:lstStyle/>
          <a:p>
            <a:pPr indent="-342900" lvl="0" marL="342900" rtl="0" algn="ctr">
              <a:spcBef>
                <a:spcPts val="0"/>
              </a:spcBef>
              <a:spcAft>
                <a:spcPts val="0"/>
              </a:spcAft>
              <a:buClr>
                <a:schemeClr val="dk1"/>
              </a:buClr>
              <a:buSzPct val="100000"/>
              <a:buNone/>
            </a:pPr>
            <a:r>
              <a:rPr b="1" lang="en-IN" sz="1900"/>
              <a:t>References</a:t>
            </a:r>
            <a:endParaRPr/>
          </a:p>
          <a:p>
            <a:pPr indent="0" lvl="0" marL="0" marR="0" rtl="0" algn="just">
              <a:lnSpc>
                <a:spcPct val="115000"/>
              </a:lnSpc>
              <a:spcBef>
                <a:spcPts val="0"/>
              </a:spcBef>
              <a:spcAft>
                <a:spcPts val="0"/>
              </a:spcAft>
              <a:buClr>
                <a:srgbClr val="222222"/>
              </a:buClr>
              <a:buSzPct val="100000"/>
              <a:buChar char="•"/>
            </a:pPr>
            <a:r>
              <a:rPr lang="en-IN" sz="1800">
                <a:solidFill>
                  <a:srgbClr val="222222"/>
                </a:solidFill>
                <a:latin typeface="Times New Roman"/>
                <a:ea typeface="Times New Roman"/>
                <a:cs typeface="Times New Roman"/>
                <a:sym typeface="Times New Roman"/>
              </a:rPr>
              <a:t>Ashmore-Pascua, C. and Elsmore, I., 2023. Assessing placement students perceptions of university support through the critical incident technique: Placement students perceptions of university support. </a:t>
            </a:r>
            <a:r>
              <a:rPr i="1" lang="en-IN" sz="1800">
                <a:solidFill>
                  <a:srgbClr val="222222"/>
                </a:solidFill>
                <a:latin typeface="Times New Roman"/>
                <a:ea typeface="Times New Roman"/>
                <a:cs typeface="Times New Roman"/>
                <a:sym typeface="Times New Roman"/>
              </a:rPr>
              <a:t>The Student Journal of Service Sector Management Research</a:t>
            </a:r>
            <a:r>
              <a:rPr lang="en-IN" sz="1800">
                <a:solidFill>
                  <a:srgbClr val="222222"/>
                </a:solidFill>
                <a:latin typeface="Times New Roman"/>
                <a:ea typeface="Times New Roman"/>
                <a:cs typeface="Times New Roman"/>
                <a:sym typeface="Times New Roman"/>
              </a:rPr>
              <a:t>, </a:t>
            </a:r>
            <a:r>
              <a:rPr i="1" lang="en-IN" sz="1800">
                <a:solidFill>
                  <a:srgbClr val="222222"/>
                </a:solidFill>
                <a:latin typeface="Times New Roman"/>
                <a:ea typeface="Times New Roman"/>
                <a:cs typeface="Times New Roman"/>
                <a:sym typeface="Times New Roman"/>
              </a:rPr>
              <a:t>1</a:t>
            </a:r>
            <a:r>
              <a:rPr lang="en-IN" sz="1800">
                <a:solidFill>
                  <a:srgbClr val="222222"/>
                </a:solidFill>
                <a:latin typeface="Times New Roman"/>
                <a:ea typeface="Times New Roman"/>
                <a:cs typeface="Times New Roman"/>
                <a:sym typeface="Times New Roman"/>
              </a:rPr>
              <a:t>(2).</a:t>
            </a:r>
            <a:endParaRPr sz="1800">
              <a:latin typeface="Calibri"/>
              <a:ea typeface="Calibri"/>
              <a:cs typeface="Calibri"/>
              <a:sym typeface="Calibri"/>
            </a:endParaRPr>
          </a:p>
          <a:p>
            <a:pPr indent="0" lvl="0" marL="0" marR="0" rtl="0" algn="just">
              <a:lnSpc>
                <a:spcPct val="115000"/>
              </a:lnSpc>
              <a:spcBef>
                <a:spcPts val="1000"/>
              </a:spcBef>
              <a:spcAft>
                <a:spcPts val="0"/>
              </a:spcAft>
              <a:buClr>
                <a:srgbClr val="222222"/>
              </a:buClr>
              <a:buSzPct val="100000"/>
              <a:buChar char="•"/>
            </a:pPr>
            <a:r>
              <a:rPr lang="en-IN" sz="1800">
                <a:solidFill>
                  <a:srgbClr val="222222"/>
                </a:solidFill>
                <a:latin typeface="Times New Roman"/>
                <a:ea typeface="Times New Roman"/>
                <a:cs typeface="Times New Roman"/>
                <a:sym typeface="Times New Roman"/>
              </a:rPr>
              <a:t>Klenert, A., 2021. Capitalising on Internal Collaboration: Redesigning the Placement Preparation Process for an International Postgraduate Hospitality Programme. </a:t>
            </a:r>
            <a:r>
              <a:rPr i="1" lang="en-IN" sz="1800">
                <a:solidFill>
                  <a:srgbClr val="222222"/>
                </a:solidFill>
                <a:latin typeface="Times New Roman"/>
                <a:ea typeface="Times New Roman"/>
                <a:cs typeface="Times New Roman"/>
                <a:sym typeface="Times New Roman"/>
              </a:rPr>
              <a:t>Practical Learning in Hospitality Education</a:t>
            </a:r>
            <a:r>
              <a:rPr lang="en-IN" sz="1800">
                <a:solidFill>
                  <a:srgbClr val="222222"/>
                </a:solidFill>
                <a:latin typeface="Times New Roman"/>
                <a:ea typeface="Times New Roman"/>
                <a:cs typeface="Times New Roman"/>
                <a:sym typeface="Times New Roman"/>
              </a:rPr>
              <a:t>.</a:t>
            </a:r>
            <a:endParaRPr sz="1800">
              <a:latin typeface="Calibri"/>
              <a:ea typeface="Calibri"/>
              <a:cs typeface="Calibri"/>
              <a:sym typeface="Calibri"/>
            </a:endParaRPr>
          </a:p>
          <a:p>
            <a:pPr indent="0" lvl="0" marL="0" marR="0" rtl="0" algn="just">
              <a:lnSpc>
                <a:spcPct val="115000"/>
              </a:lnSpc>
              <a:spcBef>
                <a:spcPts val="1000"/>
              </a:spcBef>
              <a:spcAft>
                <a:spcPts val="0"/>
              </a:spcAft>
              <a:buClr>
                <a:srgbClr val="222222"/>
              </a:buClr>
              <a:buSzPct val="100000"/>
              <a:buChar char="•"/>
            </a:pPr>
            <a:r>
              <a:rPr lang="en-IN" sz="1800">
                <a:solidFill>
                  <a:srgbClr val="222222"/>
                </a:solidFill>
                <a:latin typeface="Times New Roman"/>
                <a:ea typeface="Times New Roman"/>
                <a:cs typeface="Times New Roman"/>
                <a:sym typeface="Times New Roman"/>
              </a:rPr>
              <a:t>Lashley, C., 2023. Time to look at the stars? Reflections on bias and prejudice in hospitality management education. </a:t>
            </a:r>
            <a:r>
              <a:rPr i="1" lang="en-IN" sz="1800">
                <a:solidFill>
                  <a:srgbClr val="222222"/>
                </a:solidFill>
                <a:latin typeface="Times New Roman"/>
                <a:ea typeface="Times New Roman"/>
                <a:cs typeface="Times New Roman"/>
                <a:sym typeface="Times New Roman"/>
              </a:rPr>
              <a:t>Research in Hospitality Management</a:t>
            </a:r>
            <a:r>
              <a:rPr lang="en-IN" sz="1800">
                <a:solidFill>
                  <a:srgbClr val="222222"/>
                </a:solidFill>
                <a:latin typeface="Times New Roman"/>
                <a:ea typeface="Times New Roman"/>
                <a:cs typeface="Times New Roman"/>
                <a:sym typeface="Times New Roman"/>
              </a:rPr>
              <a:t>, </a:t>
            </a:r>
            <a:r>
              <a:rPr i="1" lang="en-IN" sz="1800">
                <a:solidFill>
                  <a:srgbClr val="222222"/>
                </a:solidFill>
                <a:latin typeface="Times New Roman"/>
                <a:ea typeface="Times New Roman"/>
                <a:cs typeface="Times New Roman"/>
                <a:sym typeface="Times New Roman"/>
              </a:rPr>
              <a:t>13</a:t>
            </a:r>
            <a:r>
              <a:rPr lang="en-IN" sz="1800">
                <a:solidFill>
                  <a:srgbClr val="222222"/>
                </a:solidFill>
                <a:latin typeface="Times New Roman"/>
                <a:ea typeface="Times New Roman"/>
                <a:cs typeface="Times New Roman"/>
                <a:sym typeface="Times New Roman"/>
              </a:rPr>
              <a:t>(1), pp.69-74.</a:t>
            </a:r>
            <a:endParaRPr sz="1800">
              <a:latin typeface="Calibri"/>
              <a:ea typeface="Calibri"/>
              <a:cs typeface="Calibri"/>
              <a:sym typeface="Calibri"/>
            </a:endParaRPr>
          </a:p>
          <a:p>
            <a:pPr indent="0" lvl="0" marL="0" marR="0" rtl="0" algn="just">
              <a:lnSpc>
                <a:spcPct val="115000"/>
              </a:lnSpc>
              <a:spcBef>
                <a:spcPts val="1000"/>
              </a:spcBef>
              <a:spcAft>
                <a:spcPts val="0"/>
              </a:spcAft>
              <a:buClr>
                <a:srgbClr val="222222"/>
              </a:buClr>
              <a:buSzPct val="100000"/>
              <a:buChar char="•"/>
            </a:pPr>
            <a:r>
              <a:rPr lang="en-IN" sz="1800">
                <a:solidFill>
                  <a:srgbClr val="222222"/>
                </a:solidFill>
                <a:latin typeface="Times New Roman"/>
                <a:ea typeface="Times New Roman"/>
                <a:cs typeface="Times New Roman"/>
                <a:sym typeface="Times New Roman"/>
              </a:rPr>
              <a:t>Nyanjom, J., Goh, E. and Yang, E.C.L., 2023. Integrating authentic assessment tasks in work integrated learning hospitality internships. </a:t>
            </a:r>
            <a:r>
              <a:rPr i="1" lang="en-IN" sz="1800">
                <a:solidFill>
                  <a:srgbClr val="222222"/>
                </a:solidFill>
                <a:latin typeface="Times New Roman"/>
                <a:ea typeface="Times New Roman"/>
                <a:cs typeface="Times New Roman"/>
                <a:sym typeface="Times New Roman"/>
              </a:rPr>
              <a:t>Journal of Vocational Education &amp; Training</a:t>
            </a:r>
            <a:r>
              <a:rPr lang="en-IN" sz="1800">
                <a:solidFill>
                  <a:srgbClr val="222222"/>
                </a:solidFill>
                <a:latin typeface="Times New Roman"/>
                <a:ea typeface="Times New Roman"/>
                <a:cs typeface="Times New Roman"/>
                <a:sym typeface="Times New Roman"/>
              </a:rPr>
              <a:t>, </a:t>
            </a:r>
            <a:r>
              <a:rPr i="1" lang="en-IN" sz="1800">
                <a:solidFill>
                  <a:srgbClr val="222222"/>
                </a:solidFill>
                <a:latin typeface="Times New Roman"/>
                <a:ea typeface="Times New Roman"/>
                <a:cs typeface="Times New Roman"/>
                <a:sym typeface="Times New Roman"/>
              </a:rPr>
              <a:t>75</a:t>
            </a:r>
            <a:r>
              <a:rPr lang="en-IN" sz="1800">
                <a:solidFill>
                  <a:srgbClr val="222222"/>
                </a:solidFill>
                <a:latin typeface="Times New Roman"/>
                <a:ea typeface="Times New Roman"/>
                <a:cs typeface="Times New Roman"/>
                <a:sym typeface="Times New Roman"/>
              </a:rPr>
              <a:t>(2), pp.300-322.</a:t>
            </a:r>
            <a:endParaRPr sz="1800">
              <a:latin typeface="Calibri"/>
              <a:ea typeface="Calibri"/>
              <a:cs typeface="Calibri"/>
              <a:sym typeface="Calibri"/>
            </a:endParaRPr>
          </a:p>
          <a:p>
            <a:pPr indent="0" lvl="0" marL="0" marR="0" rtl="0" algn="just">
              <a:lnSpc>
                <a:spcPct val="115000"/>
              </a:lnSpc>
              <a:spcBef>
                <a:spcPts val="1000"/>
              </a:spcBef>
              <a:spcAft>
                <a:spcPts val="0"/>
              </a:spcAft>
              <a:buClr>
                <a:srgbClr val="222222"/>
              </a:buClr>
              <a:buSzPct val="100000"/>
              <a:buChar char="•"/>
            </a:pPr>
            <a:r>
              <a:rPr lang="en-IN" sz="1800">
                <a:solidFill>
                  <a:srgbClr val="222222"/>
                </a:solidFill>
                <a:latin typeface="Times New Roman"/>
                <a:ea typeface="Times New Roman"/>
                <a:cs typeface="Times New Roman"/>
                <a:sym typeface="Times New Roman"/>
              </a:rPr>
              <a:t>Ongartsuebsakul, P., Lham, K., Chotisupha, M., Kasai, P.K. and Panpat, P., 2024. Exploring the Implementation of Work Integrated Learning Models on the Effectiveness of Student Professionalism in Hospitality Education: A Case Study of Dusit Thani College. </a:t>
            </a:r>
            <a:r>
              <a:rPr i="1" lang="en-IN" sz="1800">
                <a:solidFill>
                  <a:srgbClr val="222222"/>
                </a:solidFill>
                <a:latin typeface="Times New Roman"/>
                <a:ea typeface="Times New Roman"/>
                <a:cs typeface="Times New Roman"/>
                <a:sym typeface="Times New Roman"/>
              </a:rPr>
              <a:t>Journal of Humanities and Social Sciences for Sustainable Development</a:t>
            </a:r>
            <a:r>
              <a:rPr lang="en-IN" sz="1800">
                <a:solidFill>
                  <a:srgbClr val="222222"/>
                </a:solidFill>
                <a:latin typeface="Times New Roman"/>
                <a:ea typeface="Times New Roman"/>
                <a:cs typeface="Times New Roman"/>
                <a:sym typeface="Times New Roman"/>
              </a:rPr>
              <a:t>, </a:t>
            </a:r>
            <a:r>
              <a:rPr i="1" lang="en-IN" sz="1800">
                <a:solidFill>
                  <a:srgbClr val="222222"/>
                </a:solidFill>
                <a:latin typeface="Times New Roman"/>
                <a:ea typeface="Times New Roman"/>
                <a:cs typeface="Times New Roman"/>
                <a:sym typeface="Times New Roman"/>
              </a:rPr>
              <a:t>7</a:t>
            </a:r>
            <a:r>
              <a:rPr lang="en-IN" sz="1800">
                <a:solidFill>
                  <a:srgbClr val="222222"/>
                </a:solidFill>
                <a:latin typeface="Times New Roman"/>
                <a:ea typeface="Times New Roman"/>
                <a:cs typeface="Times New Roman"/>
                <a:sym typeface="Times New Roman"/>
              </a:rPr>
              <a:t>(2), pp.91-104.</a:t>
            </a:r>
            <a:endParaRPr sz="1800">
              <a:latin typeface="Calibri"/>
              <a:ea typeface="Calibri"/>
              <a:cs typeface="Calibri"/>
              <a:sym typeface="Calibri"/>
            </a:endParaRPr>
          </a:p>
          <a:p>
            <a:pPr indent="0" lvl="0" marL="0" marR="0" rtl="0" algn="just">
              <a:lnSpc>
                <a:spcPct val="115000"/>
              </a:lnSpc>
              <a:spcBef>
                <a:spcPts val="1000"/>
              </a:spcBef>
              <a:spcAft>
                <a:spcPts val="0"/>
              </a:spcAft>
              <a:buClr>
                <a:srgbClr val="222222"/>
              </a:buClr>
              <a:buSzPct val="100000"/>
              <a:buChar char="•"/>
            </a:pPr>
            <a:r>
              <a:rPr lang="en-IN" sz="1800">
                <a:solidFill>
                  <a:srgbClr val="222222"/>
                </a:solidFill>
                <a:latin typeface="Times New Roman"/>
                <a:ea typeface="Times New Roman"/>
                <a:cs typeface="Times New Roman"/>
                <a:sym typeface="Times New Roman"/>
              </a:rPr>
              <a:t>Ren, L. and McKercher, B., 2021. Practical learning in hospitality education. </a:t>
            </a:r>
            <a:r>
              <a:rPr i="1" lang="en-IN" sz="1800">
                <a:solidFill>
                  <a:srgbClr val="222222"/>
                </a:solidFill>
                <a:latin typeface="Times New Roman"/>
                <a:ea typeface="Times New Roman"/>
                <a:cs typeface="Times New Roman"/>
                <a:sym typeface="Times New Roman"/>
              </a:rPr>
              <a:t>Practical learning in hospitality education</a:t>
            </a:r>
            <a:r>
              <a:rPr lang="en-IN" sz="1800">
                <a:solidFill>
                  <a:srgbClr val="222222"/>
                </a:solidFill>
                <a:latin typeface="Times New Roman"/>
                <a:ea typeface="Times New Roman"/>
                <a:cs typeface="Times New Roman"/>
                <a:sym typeface="Times New Roman"/>
              </a:rPr>
              <a:t>.</a:t>
            </a:r>
            <a:endParaRPr sz="1800">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pic>
        <p:nvPicPr>
          <p:cNvPr descr="Cool Thank You PowerPoint Template" id="165" name="Google Shape;165;p12"/>
          <p:cNvPicPr preferRelativeResize="0"/>
          <p:nvPr/>
        </p:nvPicPr>
        <p:blipFill rotWithShape="1">
          <a:blip r:embed="rId3">
            <a:alphaModFix/>
          </a:blip>
          <a:srcRect b="0" l="0" r="0" t="0"/>
          <a:stretch/>
        </p:blipFill>
        <p:spPr>
          <a:xfrm>
            <a:off x="0" y="1428736"/>
            <a:ext cx="9144000" cy="5429264"/>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2013-08-21T15:18:46Z</dcterms:created>
  <dc:creator>Julian</dc:creator>
</cp:coreProperties>
</file>