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60" r:id="rId5"/>
    <p:sldId id="263" r:id="rId6"/>
    <p:sldId id="261" r:id="rId7"/>
    <p:sldId id="262" r:id="rId8"/>
    <p:sldId id="259"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7065D5-9C98-DF2F-BD90-36E36925AB97}" v="4" dt="2023-02-25T01:05:37.644"/>
    <p1510:client id="{60984430-32F9-237D-6184-FB1A8ABDE170}" v="5" dt="2023-03-12T00:53:13.805"/>
    <p1510:client id="{65CB4FF5-0DBD-9262-5460-1C22BBF0408C}" v="81" dt="2023-02-26T09:30:13.855"/>
    <p1510:client id="{AE6DD97B-C007-4E46-775C-7F2DB38AF3F1}" v="53" dt="2023-03-12T00:47:02.558"/>
    <p1510:client id="{F2143551-BF31-A663-EFF6-05B09A55BB15}" v="1" dt="2023-02-10T12:45:50.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taa Sarpong (2027066)" userId="S::2027066@student.uwtsd.ac.uk::97f740b6-cd03-466b-a904-e0c11af6745e" providerId="AD" clId="Web-{F2143551-BF31-A663-EFF6-05B09A55BB15}"/>
    <pc:docChg chg="modSld">
      <pc:chgData name="Ataa Sarpong (2027066)" userId="S::2027066@student.uwtsd.ac.uk::97f740b6-cd03-466b-a904-e0c11af6745e" providerId="AD" clId="Web-{F2143551-BF31-A663-EFF6-05B09A55BB15}" dt="2023-02-10T12:45:50.476" v="0" actId="1076"/>
      <pc:docMkLst>
        <pc:docMk/>
      </pc:docMkLst>
      <pc:sldChg chg="modSp">
        <pc:chgData name="Ataa Sarpong (2027066)" userId="S::2027066@student.uwtsd.ac.uk::97f740b6-cd03-466b-a904-e0c11af6745e" providerId="AD" clId="Web-{F2143551-BF31-A663-EFF6-05B09A55BB15}" dt="2023-02-10T12:45:50.476" v="0" actId="1076"/>
        <pc:sldMkLst>
          <pc:docMk/>
          <pc:sldMk cId="3149101872" sldId="256"/>
        </pc:sldMkLst>
        <pc:spChg chg="mod">
          <ac:chgData name="Ataa Sarpong (2027066)" userId="S::2027066@student.uwtsd.ac.uk::97f740b6-cd03-466b-a904-e0c11af6745e" providerId="AD" clId="Web-{F2143551-BF31-A663-EFF6-05B09A55BB15}" dt="2023-02-10T12:45:50.476" v="0" actId="1076"/>
          <ac:spMkLst>
            <pc:docMk/>
            <pc:sldMk cId="3149101872" sldId="256"/>
            <ac:spMk id="3" creationId="{32EBCC36-BD98-CB2E-4FFE-779EBE95463D}"/>
          </ac:spMkLst>
        </pc:spChg>
      </pc:sldChg>
    </pc:docChg>
  </pc:docChgLst>
  <pc:docChgLst>
    <pc:chgData name="Ataa Sarpong (2027066)" userId="S::2027066@student.uwtsd.ac.uk::97f740b6-cd03-466b-a904-e0c11af6745e" providerId="AD" clId="Web-{587065D5-9C98-DF2F-BD90-36E36925AB97}"/>
    <pc:docChg chg="addSld delSld">
      <pc:chgData name="Ataa Sarpong (2027066)" userId="S::2027066@student.uwtsd.ac.uk::97f740b6-cd03-466b-a904-e0c11af6745e" providerId="AD" clId="Web-{587065D5-9C98-DF2F-BD90-36E36925AB97}" dt="2023-02-25T01:05:37.644" v="3"/>
      <pc:docMkLst>
        <pc:docMk/>
      </pc:docMkLst>
      <pc:sldChg chg="new del">
        <pc:chgData name="Ataa Sarpong (2027066)" userId="S::2027066@student.uwtsd.ac.uk::97f740b6-cd03-466b-a904-e0c11af6745e" providerId="AD" clId="Web-{587065D5-9C98-DF2F-BD90-36E36925AB97}" dt="2023-02-25T01:05:37.644" v="3"/>
        <pc:sldMkLst>
          <pc:docMk/>
          <pc:sldMk cId="2294365926" sldId="265"/>
        </pc:sldMkLst>
      </pc:sldChg>
      <pc:sldChg chg="new del">
        <pc:chgData name="Ataa Sarpong (2027066)" userId="S::2027066@student.uwtsd.ac.uk::97f740b6-cd03-466b-a904-e0c11af6745e" providerId="AD" clId="Web-{587065D5-9C98-DF2F-BD90-36E36925AB97}" dt="2023-02-25T01:05:32.972" v="2"/>
        <pc:sldMkLst>
          <pc:docMk/>
          <pc:sldMk cId="2609931423" sldId="266"/>
        </pc:sldMkLst>
      </pc:sldChg>
    </pc:docChg>
  </pc:docChgLst>
  <pc:docChgLst>
    <pc:chgData name="Ataa Sarpong (2027066)" userId="S::2027066@student.uwtsd.ac.uk::97f740b6-cd03-466b-a904-e0c11af6745e" providerId="AD" clId="Web-{AE6DD97B-C007-4E46-775C-7F2DB38AF3F1}"/>
    <pc:docChg chg="modSld">
      <pc:chgData name="Ataa Sarpong (2027066)" userId="S::2027066@student.uwtsd.ac.uk::97f740b6-cd03-466b-a904-e0c11af6745e" providerId="AD" clId="Web-{AE6DD97B-C007-4E46-775C-7F2DB38AF3F1}" dt="2023-03-12T00:47:02.558" v="59" actId="1076"/>
      <pc:docMkLst>
        <pc:docMk/>
      </pc:docMkLst>
      <pc:sldChg chg="modSp">
        <pc:chgData name="Ataa Sarpong (2027066)" userId="S::2027066@student.uwtsd.ac.uk::97f740b6-cd03-466b-a904-e0c11af6745e" providerId="AD" clId="Web-{AE6DD97B-C007-4E46-775C-7F2DB38AF3F1}" dt="2023-03-12T00:47:02.558" v="59" actId="1076"/>
        <pc:sldMkLst>
          <pc:docMk/>
          <pc:sldMk cId="3149101872" sldId="256"/>
        </pc:sldMkLst>
        <pc:spChg chg="mod">
          <ac:chgData name="Ataa Sarpong (2027066)" userId="S::2027066@student.uwtsd.ac.uk::97f740b6-cd03-466b-a904-e0c11af6745e" providerId="AD" clId="Web-{AE6DD97B-C007-4E46-775C-7F2DB38AF3F1}" dt="2023-03-12T00:44:47.753" v="45" actId="1076"/>
          <ac:spMkLst>
            <pc:docMk/>
            <pc:sldMk cId="3149101872" sldId="256"/>
            <ac:spMk id="2" creationId="{F4B00EC8-2EF4-A2F8-6410-C9FB32557272}"/>
          </ac:spMkLst>
        </pc:spChg>
        <pc:spChg chg="mod">
          <ac:chgData name="Ataa Sarpong (2027066)" userId="S::2027066@student.uwtsd.ac.uk::97f740b6-cd03-466b-a904-e0c11af6745e" providerId="AD" clId="Web-{AE6DD97B-C007-4E46-775C-7F2DB38AF3F1}" dt="2023-03-12T00:47:02.558" v="59" actId="1076"/>
          <ac:spMkLst>
            <pc:docMk/>
            <pc:sldMk cId="3149101872" sldId="256"/>
            <ac:spMk id="3" creationId="{32EBCC36-BD98-CB2E-4FFE-779EBE95463D}"/>
          </ac:spMkLst>
        </pc:spChg>
      </pc:sldChg>
      <pc:sldChg chg="modSp">
        <pc:chgData name="Ataa Sarpong (2027066)" userId="S::2027066@student.uwtsd.ac.uk::97f740b6-cd03-466b-a904-e0c11af6745e" providerId="AD" clId="Web-{AE6DD97B-C007-4E46-775C-7F2DB38AF3F1}" dt="2023-03-12T00:34:39.911" v="19" actId="20577"/>
        <pc:sldMkLst>
          <pc:docMk/>
          <pc:sldMk cId="960380843" sldId="257"/>
        </pc:sldMkLst>
        <pc:spChg chg="mod">
          <ac:chgData name="Ataa Sarpong (2027066)" userId="S::2027066@student.uwtsd.ac.uk::97f740b6-cd03-466b-a904-e0c11af6745e" providerId="AD" clId="Web-{AE6DD97B-C007-4E46-775C-7F2DB38AF3F1}" dt="2023-03-12T00:34:39.911" v="19" actId="20577"/>
          <ac:spMkLst>
            <pc:docMk/>
            <pc:sldMk cId="960380843" sldId="257"/>
            <ac:spMk id="3" creationId="{2B53C3EA-95EB-E889-4644-DAFCF832F09B}"/>
          </ac:spMkLst>
        </pc:spChg>
      </pc:sldChg>
      <pc:sldChg chg="modSp">
        <pc:chgData name="Ataa Sarpong (2027066)" userId="S::2027066@student.uwtsd.ac.uk::97f740b6-cd03-466b-a904-e0c11af6745e" providerId="AD" clId="Web-{AE6DD97B-C007-4E46-775C-7F2DB38AF3F1}" dt="2023-03-12T00:32:28.060" v="10" actId="20577"/>
        <pc:sldMkLst>
          <pc:docMk/>
          <pc:sldMk cId="3794549632" sldId="262"/>
        </pc:sldMkLst>
        <pc:spChg chg="mod">
          <ac:chgData name="Ataa Sarpong (2027066)" userId="S::2027066@student.uwtsd.ac.uk::97f740b6-cd03-466b-a904-e0c11af6745e" providerId="AD" clId="Web-{AE6DD97B-C007-4E46-775C-7F2DB38AF3F1}" dt="2023-03-12T00:32:28.060" v="10" actId="20577"/>
          <ac:spMkLst>
            <pc:docMk/>
            <pc:sldMk cId="3794549632" sldId="262"/>
            <ac:spMk id="3" creationId="{1E8A543D-D60D-2544-2B7A-10FB945D09E7}"/>
          </ac:spMkLst>
        </pc:spChg>
      </pc:sldChg>
      <pc:sldChg chg="modSp">
        <pc:chgData name="Ataa Sarpong (2027066)" userId="S::2027066@student.uwtsd.ac.uk::97f740b6-cd03-466b-a904-e0c11af6745e" providerId="AD" clId="Web-{AE6DD97B-C007-4E46-775C-7F2DB38AF3F1}" dt="2023-03-12T00:29:24.961" v="4" actId="1076"/>
        <pc:sldMkLst>
          <pc:docMk/>
          <pc:sldMk cId="3874897763" sldId="263"/>
        </pc:sldMkLst>
        <pc:spChg chg="mod">
          <ac:chgData name="Ataa Sarpong (2027066)" userId="S::2027066@student.uwtsd.ac.uk::97f740b6-cd03-466b-a904-e0c11af6745e" providerId="AD" clId="Web-{AE6DD97B-C007-4E46-775C-7F2DB38AF3F1}" dt="2023-03-12T00:29:24.961" v="4" actId="1076"/>
          <ac:spMkLst>
            <pc:docMk/>
            <pc:sldMk cId="3874897763" sldId="263"/>
            <ac:spMk id="3" creationId="{89511981-4CDF-A152-6DAE-FC908C211035}"/>
          </ac:spMkLst>
        </pc:spChg>
      </pc:sldChg>
    </pc:docChg>
  </pc:docChgLst>
  <pc:docChgLst>
    <pc:chgData name="Ataa Sarpong (2027066)" userId="S::2027066@student.uwtsd.ac.uk::97f740b6-cd03-466b-a904-e0c11af6745e" providerId="AD" clId="Web-{65CB4FF5-0DBD-9262-5460-1C22BBF0408C}"/>
    <pc:docChg chg="modSld">
      <pc:chgData name="Ataa Sarpong (2027066)" userId="S::2027066@student.uwtsd.ac.uk::97f740b6-cd03-466b-a904-e0c11af6745e" providerId="AD" clId="Web-{65CB4FF5-0DBD-9262-5460-1C22BBF0408C}" dt="2023-02-26T09:30:13.199" v="84" actId="20577"/>
      <pc:docMkLst>
        <pc:docMk/>
      </pc:docMkLst>
      <pc:sldChg chg="modSp">
        <pc:chgData name="Ataa Sarpong (2027066)" userId="S::2027066@student.uwtsd.ac.uk::97f740b6-cd03-466b-a904-e0c11af6745e" providerId="AD" clId="Web-{65CB4FF5-0DBD-9262-5460-1C22BBF0408C}" dt="2023-02-26T09:30:13.199" v="84" actId="20577"/>
        <pc:sldMkLst>
          <pc:docMk/>
          <pc:sldMk cId="3149101872" sldId="256"/>
        </pc:sldMkLst>
        <pc:spChg chg="mod">
          <ac:chgData name="Ataa Sarpong (2027066)" userId="S::2027066@student.uwtsd.ac.uk::97f740b6-cd03-466b-a904-e0c11af6745e" providerId="AD" clId="Web-{65CB4FF5-0DBD-9262-5460-1C22BBF0408C}" dt="2023-02-26T09:30:13.199" v="84" actId="20577"/>
          <ac:spMkLst>
            <pc:docMk/>
            <pc:sldMk cId="3149101872" sldId="256"/>
            <ac:spMk id="3" creationId="{32EBCC36-BD98-CB2E-4FFE-779EBE95463D}"/>
          </ac:spMkLst>
        </pc:spChg>
      </pc:sldChg>
    </pc:docChg>
  </pc:docChgLst>
  <pc:docChgLst>
    <pc:chgData name="Ataa Sarpong (2027066)" userId="S::2027066@student.uwtsd.ac.uk::97f740b6-cd03-466b-a904-e0c11af6745e" providerId="AD" clId="Web-{60984430-32F9-237D-6184-FB1A8ABDE170}"/>
    <pc:docChg chg="modSld">
      <pc:chgData name="Ataa Sarpong (2027066)" userId="S::2027066@student.uwtsd.ac.uk::97f740b6-cd03-466b-a904-e0c11af6745e" providerId="AD" clId="Web-{60984430-32F9-237D-6184-FB1A8ABDE170}" dt="2023-03-12T00:53:13.805" v="4" actId="1076"/>
      <pc:docMkLst>
        <pc:docMk/>
      </pc:docMkLst>
      <pc:sldChg chg="modSp">
        <pc:chgData name="Ataa Sarpong (2027066)" userId="S::2027066@student.uwtsd.ac.uk::97f740b6-cd03-466b-a904-e0c11af6745e" providerId="AD" clId="Web-{60984430-32F9-237D-6184-FB1A8ABDE170}" dt="2023-03-12T00:53:13.805" v="4" actId="1076"/>
        <pc:sldMkLst>
          <pc:docMk/>
          <pc:sldMk cId="3149101872" sldId="256"/>
        </pc:sldMkLst>
        <pc:spChg chg="mod">
          <ac:chgData name="Ataa Sarpong (2027066)" userId="S::2027066@student.uwtsd.ac.uk::97f740b6-cd03-466b-a904-e0c11af6745e" providerId="AD" clId="Web-{60984430-32F9-237D-6184-FB1A8ABDE170}" dt="2023-03-12T00:52:44.643" v="0" actId="14100"/>
          <ac:spMkLst>
            <pc:docMk/>
            <pc:sldMk cId="3149101872" sldId="256"/>
            <ac:spMk id="2" creationId="{F4B00EC8-2EF4-A2F8-6410-C9FB32557272}"/>
          </ac:spMkLst>
        </pc:spChg>
        <pc:spChg chg="mod">
          <ac:chgData name="Ataa Sarpong (2027066)" userId="S::2027066@student.uwtsd.ac.uk::97f740b6-cd03-466b-a904-e0c11af6745e" providerId="AD" clId="Web-{60984430-32F9-237D-6184-FB1A8ABDE170}" dt="2023-03-12T00:53:13.805" v="4" actId="1076"/>
          <ac:spMkLst>
            <pc:docMk/>
            <pc:sldMk cId="3149101872" sldId="256"/>
            <ac:spMk id="3" creationId="{32EBCC36-BD98-CB2E-4FFE-779EBE95463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2264932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1923680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1060936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C8F8F8-B5FA-4392-A97C-FDDC84EAFDA2}"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2373470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C8F8F8-B5FA-4392-A97C-FDDC84EAFDA2}" type="datetimeFigureOut">
              <a:rPr lang="en-US" smtClean="0"/>
              <a:t>3/11/2023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2658406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1738301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2150271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2747672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C8F8F8-B5FA-4392-A97C-FDDC84EAFDA2}"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3441190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C8F8F8-B5FA-4392-A97C-FDDC84EAFDA2}" type="datetimeFigureOut">
              <a:rPr lang="en-US" smtClean="0"/>
              <a:t>3/11/2023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754555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17272103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65673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4052374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31818746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3257858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175017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C8F8F8-B5FA-4392-A97C-FDDC84EAFDA2}" type="datetimeFigureOut">
              <a:rPr lang="en-US" smtClean="0"/>
              <a:t>3/11/2023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D292-D7D8-48E1-B3BD-686F2821AF6D}" type="slidenum">
              <a:rPr lang="en-US" smtClean="0"/>
              <a:t>‹#›</a:t>
            </a:fld>
            <a:endParaRPr lang="en-US"/>
          </a:p>
        </p:txBody>
      </p:sp>
    </p:spTree>
    <p:extLst>
      <p:ext uri="{BB962C8B-B14F-4D97-AF65-F5344CB8AC3E}">
        <p14:creationId xmlns:p14="http://schemas.microsoft.com/office/powerpoint/2010/main" val="1475147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70">
          <a:fgClr>
            <a:schemeClr val="accent1"/>
          </a:fgClr>
          <a:bgClr>
            <a:schemeClr val="bg1"/>
          </a:bgClr>
        </a:patt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DC8F8F8-B5FA-4392-A97C-FDDC84EAFDA2}" type="datetimeFigureOut">
              <a:rPr lang="en-US" smtClean="0"/>
              <a:t>3/11/2023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DD4D292-D7D8-48E1-B3BD-686F2821AF6D}" type="slidenum">
              <a:rPr lang="en-US" smtClean="0"/>
              <a:t>‹#›</a:t>
            </a:fld>
            <a:endParaRPr lang="en-US"/>
          </a:p>
        </p:txBody>
      </p:sp>
    </p:spTree>
    <p:extLst>
      <p:ext uri="{BB962C8B-B14F-4D97-AF65-F5344CB8AC3E}">
        <p14:creationId xmlns:p14="http://schemas.microsoft.com/office/powerpoint/2010/main" val="2228783635"/>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00EC8-2EF4-A2F8-6410-C9FB32557272}"/>
              </a:ext>
            </a:extLst>
          </p:cNvPr>
          <p:cNvSpPr>
            <a:spLocks noGrp="1"/>
          </p:cNvSpPr>
          <p:nvPr>
            <p:ph type="ctrTitle"/>
          </p:nvPr>
        </p:nvSpPr>
        <p:spPr>
          <a:xfrm>
            <a:off x="609045" y="-326408"/>
            <a:ext cx="9007628" cy="1981200"/>
          </a:xfrm>
          <a:solidFill>
            <a:schemeClr val="accent6">
              <a:lumMod val="75000"/>
            </a:schemeClr>
          </a:solidFill>
          <a:ln>
            <a:solidFill>
              <a:schemeClr val="bg2">
                <a:lumMod val="60000"/>
                <a:lumOff val="40000"/>
              </a:schemeClr>
            </a:solidFill>
          </a:ln>
        </p:spPr>
        <p:txBody>
          <a:bodyPr/>
          <a:lstStyle/>
          <a:p>
            <a:r>
              <a:rPr lang="en-US" sz="5400" dirty="0"/>
              <a:t>KEY SKILLS PRESENTATION: </a:t>
            </a:r>
            <a:r>
              <a:rPr lang="en-US" sz="5400" dirty="0">
                <a:solidFill>
                  <a:srgbClr val="FFFF00"/>
                </a:solidFill>
              </a:rPr>
              <a:t>Working in Teams</a:t>
            </a:r>
          </a:p>
        </p:txBody>
      </p:sp>
      <p:sp>
        <p:nvSpPr>
          <p:cNvPr id="3" name="Subtitle 2">
            <a:extLst>
              <a:ext uri="{FF2B5EF4-FFF2-40B4-BE49-F238E27FC236}">
                <a16:creationId xmlns:a16="http://schemas.microsoft.com/office/drawing/2014/main" id="{32EBCC36-BD98-CB2E-4FFE-779EBE95463D}"/>
              </a:ext>
            </a:extLst>
          </p:cNvPr>
          <p:cNvSpPr>
            <a:spLocks noGrp="1"/>
          </p:cNvSpPr>
          <p:nvPr>
            <p:ph type="subTitle" idx="1"/>
          </p:nvPr>
        </p:nvSpPr>
        <p:spPr>
          <a:xfrm>
            <a:off x="847879" y="1774208"/>
            <a:ext cx="8040912" cy="4944707"/>
          </a:xfrm>
          <a:solidFill>
            <a:schemeClr val="accent6">
              <a:lumMod val="50000"/>
            </a:schemeClr>
          </a:solidFill>
          <a:ln>
            <a:solidFill>
              <a:schemeClr val="bg2">
                <a:lumMod val="60000"/>
                <a:lumOff val="40000"/>
              </a:schemeClr>
            </a:solidFill>
          </a:ln>
        </p:spPr>
        <p:txBody>
          <a:bodyPr>
            <a:normAutofit/>
          </a:bodyPr>
          <a:lstStyle/>
          <a:p>
            <a:endParaRPr lang="en-US" dirty="0">
              <a:solidFill>
                <a:schemeClr val="bg1"/>
              </a:solidFill>
            </a:endParaRPr>
          </a:p>
          <a:p>
            <a:r>
              <a:rPr lang="en-US" dirty="0">
                <a:solidFill>
                  <a:schemeClr val="bg1"/>
                </a:solidFill>
              </a:rPr>
              <a:t>Student’s Name: </a:t>
            </a:r>
            <a:r>
              <a:rPr lang="en-US" dirty="0" err="1">
                <a:solidFill>
                  <a:schemeClr val="bg1"/>
                </a:solidFill>
              </a:rPr>
              <a:t>ataa</a:t>
            </a:r>
            <a:r>
              <a:rPr lang="en-US" dirty="0">
                <a:solidFill>
                  <a:schemeClr val="bg1"/>
                </a:solidFill>
              </a:rPr>
              <a:t>  Sarpong</a:t>
            </a:r>
          </a:p>
          <a:p>
            <a:r>
              <a:rPr lang="en-US" dirty="0">
                <a:solidFill>
                  <a:schemeClr val="bg1"/>
                </a:solidFill>
              </a:rPr>
              <a:t>Student’s Number: 2027066</a:t>
            </a:r>
          </a:p>
          <a:p>
            <a:r>
              <a:rPr lang="en-US" dirty="0">
                <a:solidFill>
                  <a:schemeClr val="bg1"/>
                </a:solidFill>
              </a:rPr>
              <a:t>Module: professional  development with  health and social  care</a:t>
            </a:r>
          </a:p>
          <a:p>
            <a:r>
              <a:rPr lang="en-US" dirty="0">
                <a:solidFill>
                  <a:schemeClr val="bg1"/>
                </a:solidFill>
              </a:rPr>
              <a:t>Module code :(lchs4005-birm)</a:t>
            </a:r>
          </a:p>
          <a:p>
            <a:r>
              <a:rPr lang="en-US" dirty="0">
                <a:solidFill>
                  <a:schemeClr val="bg1"/>
                </a:solidFill>
              </a:rPr>
              <a:t>Assignment TITLE: KEY SKILLS PRESENTATION </a:t>
            </a:r>
          </a:p>
          <a:p>
            <a:endParaRPr lang="en-US" sz="2800" dirty="0">
              <a:solidFill>
                <a:schemeClr val="bg1"/>
              </a:solidFill>
            </a:endParaRPr>
          </a:p>
        </p:txBody>
      </p:sp>
    </p:spTree>
    <p:extLst>
      <p:ext uri="{BB962C8B-B14F-4D97-AF65-F5344CB8AC3E}">
        <p14:creationId xmlns:p14="http://schemas.microsoft.com/office/powerpoint/2010/main" val="3149101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D1036-F78E-B37B-8D29-B5D63574B83E}"/>
              </a:ext>
            </a:extLst>
          </p:cNvPr>
          <p:cNvSpPr>
            <a:spLocks noGrp="1"/>
          </p:cNvSpPr>
          <p:nvPr>
            <p:ph type="title"/>
          </p:nvPr>
        </p:nvSpPr>
        <p:spPr>
          <a:xfrm>
            <a:off x="646111" y="452718"/>
            <a:ext cx="9404723" cy="672697"/>
          </a:xfrm>
          <a:solidFill>
            <a:schemeClr val="accent6">
              <a:lumMod val="75000"/>
            </a:schemeClr>
          </a:solidFill>
          <a:ln>
            <a:solidFill>
              <a:schemeClr val="bg2">
                <a:lumMod val="60000"/>
                <a:lumOff val="40000"/>
              </a:schemeClr>
            </a:solidFill>
          </a:ln>
        </p:spPr>
        <p:txBody>
          <a:bodyPr/>
          <a:lstStyle/>
          <a:p>
            <a:r>
              <a:rPr lang="en-US" b="1" dirty="0">
                <a:effectLst>
                  <a:outerShdw blurRad="38100" dist="38100" dir="2700000" algn="tl">
                    <a:srgbClr val="000000">
                      <a:alpha val="43137"/>
                    </a:srgbClr>
                  </a:outerShdw>
                </a:effectLst>
              </a:rPr>
              <a:t>Introduction</a:t>
            </a:r>
          </a:p>
        </p:txBody>
      </p:sp>
      <p:sp>
        <p:nvSpPr>
          <p:cNvPr id="3" name="Content Placeholder 2">
            <a:extLst>
              <a:ext uri="{FF2B5EF4-FFF2-40B4-BE49-F238E27FC236}">
                <a16:creationId xmlns:a16="http://schemas.microsoft.com/office/drawing/2014/main" id="{2B53C3EA-95EB-E889-4644-DAFCF832F09B}"/>
              </a:ext>
            </a:extLst>
          </p:cNvPr>
          <p:cNvSpPr>
            <a:spLocks noGrp="1"/>
          </p:cNvSpPr>
          <p:nvPr>
            <p:ph idx="1"/>
          </p:nvPr>
        </p:nvSpPr>
        <p:spPr>
          <a:xfrm>
            <a:off x="0" y="1125416"/>
            <a:ext cx="12192000" cy="5486400"/>
          </a:xfrm>
          <a:solidFill>
            <a:schemeClr val="accent6">
              <a:lumMod val="50000"/>
            </a:schemeClr>
          </a:solidFill>
          <a:ln>
            <a:solidFill>
              <a:schemeClr val="bg2">
                <a:lumMod val="60000"/>
                <a:lumOff val="40000"/>
              </a:schemeClr>
            </a:solidFill>
          </a:ln>
        </p:spPr>
        <p:txBody>
          <a:bodyPr vert="horz" lIns="91440" tIns="45720" rIns="91440" bIns="45720" rtlCol="0" anchor="t">
            <a:noAutofit/>
          </a:bodyPr>
          <a:lstStyle/>
          <a:p>
            <a:pPr>
              <a:buFont typeface="Wingdings" panose="05000000000000000000" pitchFamily="2" charset="2"/>
              <a:buChar char="v"/>
            </a:pPr>
            <a:r>
              <a:rPr lang="en-US" sz="2600" b="1" dirty="0">
                <a:solidFill>
                  <a:schemeClr val="bg1"/>
                </a:solidFill>
                <a:effectLst>
                  <a:outerShdw blurRad="38100" dist="38100" dir="2700000" algn="tl">
                    <a:srgbClr val="000000">
                      <a:alpha val="43137"/>
                    </a:srgbClr>
                  </a:outerShdw>
                </a:effectLst>
                <a:latin typeface="+mn-lt"/>
              </a:rPr>
              <a:t>Teamwork in the context of healthcare: </a:t>
            </a:r>
            <a:r>
              <a:rPr lang="en-US" sz="2600" dirty="0">
                <a:latin typeface="+mn-lt"/>
              </a:rPr>
              <a:t>Two or more people interacting interdependently for a common purpose, or working toward quantifiable goals that promotes problem solving and open communication (Rosen et al., 2018).</a:t>
            </a:r>
          </a:p>
          <a:p>
            <a:pPr>
              <a:buFont typeface="Wingdings" panose="05000000000000000000" pitchFamily="2" charset="2"/>
              <a:buChar char="v"/>
            </a:pPr>
            <a:r>
              <a:rPr lang="en-US" sz="2600" u="sng" dirty="0">
                <a:solidFill>
                  <a:schemeClr val="bg1"/>
                </a:solidFill>
                <a:latin typeface="+mn-lt"/>
              </a:rPr>
              <a:t>Integrating services </a:t>
            </a:r>
            <a:r>
              <a:rPr lang="en-US" sz="2600" dirty="0">
                <a:latin typeface="+mn-lt"/>
              </a:rPr>
              <a:t>among numerous health providers is crucial in effectively treating people and communities.</a:t>
            </a:r>
          </a:p>
          <a:p>
            <a:pPr>
              <a:buFont typeface="Wingdings" panose="05000000000000000000" pitchFamily="2" charset="2"/>
              <a:buChar char="v"/>
            </a:pPr>
            <a:r>
              <a:rPr lang="en-US" sz="2600" dirty="0">
                <a:latin typeface="+mn-lt"/>
              </a:rPr>
              <a:t>Many different clinical settings and health care experts may be involved in a single health care contact.</a:t>
            </a:r>
          </a:p>
          <a:p>
            <a:pPr>
              <a:buFont typeface="Wingdings" panose="05000000000000000000" pitchFamily="2" charset="2"/>
              <a:buChar char="v"/>
            </a:pPr>
            <a:r>
              <a:rPr lang="en-US" sz="2600" dirty="0">
                <a:latin typeface="+mn-lt"/>
              </a:rPr>
              <a:t>Working as a team involves </a:t>
            </a:r>
            <a:r>
              <a:rPr lang="en-US" sz="2600" u="sng" dirty="0">
                <a:solidFill>
                  <a:schemeClr val="bg1"/>
                </a:solidFill>
                <a:latin typeface="+mn-lt"/>
              </a:rPr>
              <a:t>more than simply</a:t>
            </a:r>
            <a:r>
              <a:rPr lang="en-US" sz="2600" dirty="0">
                <a:solidFill>
                  <a:schemeClr val="bg1"/>
                </a:solidFill>
                <a:latin typeface="+mn-lt"/>
              </a:rPr>
              <a:t> </a:t>
            </a:r>
            <a:r>
              <a:rPr lang="en-US" sz="2600" dirty="0">
                <a:latin typeface="+mn-lt"/>
              </a:rPr>
              <a:t>coordination, communication, and common goals.</a:t>
            </a:r>
          </a:p>
          <a:p>
            <a:pPr>
              <a:buFont typeface="Wingdings" panose="05000000000000000000" pitchFamily="2" charset="2"/>
              <a:buChar char="v"/>
            </a:pPr>
            <a:r>
              <a:rPr lang="en-US" sz="2600" dirty="0">
                <a:latin typeface="+mn-lt"/>
              </a:rPr>
              <a:t>It demands a </a:t>
            </a:r>
            <a:r>
              <a:rPr lang="en-US" sz="2600" u="sng" dirty="0">
                <a:solidFill>
                  <a:schemeClr val="bg1"/>
                </a:solidFill>
                <a:latin typeface="+mn-lt"/>
              </a:rPr>
              <a:t>collaborative mindset</a:t>
            </a:r>
            <a:r>
              <a:rPr lang="en-US" sz="2600" u="sng" dirty="0">
                <a:solidFill>
                  <a:schemeClr val="accent6">
                    <a:lumMod val="50000"/>
                  </a:schemeClr>
                </a:solidFill>
                <a:latin typeface="+mn-lt"/>
              </a:rPr>
              <a:t> </a:t>
            </a:r>
            <a:r>
              <a:rPr lang="en-US" sz="2600" dirty="0">
                <a:latin typeface="+mn-lt"/>
              </a:rPr>
              <a:t>that appreciates the importance of the team model and a dedication to creating strong connections.</a:t>
            </a:r>
          </a:p>
        </p:txBody>
      </p:sp>
    </p:spTree>
    <p:extLst>
      <p:ext uri="{BB962C8B-B14F-4D97-AF65-F5344CB8AC3E}">
        <p14:creationId xmlns:p14="http://schemas.microsoft.com/office/powerpoint/2010/main" val="960380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B6748-5A28-5E4A-C4B3-A929978E3B18}"/>
              </a:ext>
            </a:extLst>
          </p:cNvPr>
          <p:cNvSpPr>
            <a:spLocks noGrp="1"/>
          </p:cNvSpPr>
          <p:nvPr>
            <p:ph type="title"/>
          </p:nvPr>
        </p:nvSpPr>
        <p:spPr>
          <a:xfrm>
            <a:off x="646111" y="452718"/>
            <a:ext cx="9404723" cy="925916"/>
          </a:xfrm>
          <a:solidFill>
            <a:schemeClr val="accent6">
              <a:lumMod val="75000"/>
            </a:schemeClr>
          </a:solidFill>
          <a:ln>
            <a:solidFill>
              <a:schemeClr val="bg2">
                <a:lumMod val="60000"/>
                <a:lumOff val="40000"/>
              </a:schemeClr>
            </a:solidFill>
          </a:ln>
        </p:spPr>
        <p:txBody>
          <a:bodyPr/>
          <a:lstStyle/>
          <a:p>
            <a:r>
              <a:rPr lang="en-US" b="1" dirty="0">
                <a:effectLst>
                  <a:outerShdw blurRad="38100" dist="38100" dir="2700000" algn="tl">
                    <a:srgbClr val="000000">
                      <a:alpha val="43137"/>
                    </a:srgbClr>
                  </a:outerShdw>
                </a:effectLst>
              </a:rPr>
              <a:t>Team Integration</a:t>
            </a:r>
          </a:p>
        </p:txBody>
      </p:sp>
      <p:pic>
        <p:nvPicPr>
          <p:cNvPr id="1026" name="Picture 2" descr="Free Doctors Working Together Stock Photo">
            <a:extLst>
              <a:ext uri="{FF2B5EF4-FFF2-40B4-BE49-F238E27FC236}">
                <a16:creationId xmlns:a16="http://schemas.microsoft.com/office/drawing/2014/main" id="{44F8A907-888F-6C62-9BC2-735657FE04A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16726" y="1378633"/>
            <a:ext cx="4825218" cy="53316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1F7A719-E514-155B-F9E0-E518B216E59D}"/>
              </a:ext>
            </a:extLst>
          </p:cNvPr>
          <p:cNvSpPr txBox="1"/>
          <p:nvPr/>
        </p:nvSpPr>
        <p:spPr>
          <a:xfrm>
            <a:off x="93783" y="1378633"/>
            <a:ext cx="7122943" cy="5262979"/>
          </a:xfrm>
          <a:prstGeom prst="rect">
            <a:avLst/>
          </a:prstGeom>
          <a:solidFill>
            <a:schemeClr val="accent6">
              <a:lumMod val="50000"/>
            </a:schemeClr>
          </a:solidFill>
        </p:spPr>
        <p:txBody>
          <a:bodyPr wrap="square">
            <a:spAutoFit/>
          </a:bodyPr>
          <a:lstStyle/>
          <a:p>
            <a:pPr marL="285750" indent="-285750">
              <a:buFont typeface="Wingdings" panose="05000000000000000000" pitchFamily="2" charset="2"/>
              <a:buChar char="v"/>
            </a:pPr>
            <a:r>
              <a:rPr lang="en-US" sz="2800" dirty="0"/>
              <a:t>Team-based care can raise the standard, effectiveness, and safety of medical care. </a:t>
            </a:r>
          </a:p>
          <a:p>
            <a:pPr marL="285750" indent="-285750">
              <a:buFont typeface="Wingdings" panose="05000000000000000000" pitchFamily="2" charset="2"/>
              <a:buChar char="v"/>
            </a:pPr>
            <a:r>
              <a:rPr lang="en-US" sz="2800" dirty="0"/>
              <a:t>It is possible to better serve patients' needs and enhance population health by utilising each team member's distinct skill set and viewpoint.</a:t>
            </a:r>
          </a:p>
          <a:p>
            <a:pPr marL="285750" indent="-285750">
              <a:buFont typeface="Wingdings" panose="05000000000000000000" pitchFamily="2" charset="2"/>
              <a:buChar char="v"/>
            </a:pPr>
            <a:r>
              <a:rPr lang="en-US" sz="2800" dirty="0"/>
              <a:t>Effective teams may act correctly and collaborate effectively because they share a similar understanding of each other's roles and responsibilities.</a:t>
            </a:r>
          </a:p>
        </p:txBody>
      </p:sp>
    </p:spTree>
    <p:extLst>
      <p:ext uri="{BB962C8B-B14F-4D97-AF65-F5344CB8AC3E}">
        <p14:creationId xmlns:p14="http://schemas.microsoft.com/office/powerpoint/2010/main" val="1895703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8A929-AE7A-C048-FAC2-7A8834E23119}"/>
              </a:ext>
            </a:extLst>
          </p:cNvPr>
          <p:cNvSpPr>
            <a:spLocks noGrp="1"/>
          </p:cNvSpPr>
          <p:nvPr>
            <p:ph type="title"/>
          </p:nvPr>
        </p:nvSpPr>
        <p:spPr>
          <a:xfrm>
            <a:off x="646111" y="452718"/>
            <a:ext cx="9404723" cy="1150999"/>
          </a:xfrm>
          <a:solidFill>
            <a:schemeClr val="accent6">
              <a:lumMod val="75000"/>
            </a:schemeClr>
          </a:solidFill>
        </p:spPr>
        <p:txBody>
          <a:bodyPr/>
          <a:lstStyle/>
          <a:p>
            <a:r>
              <a:rPr lang="en-US" b="1" dirty="0">
                <a:effectLst>
                  <a:outerShdw blurRad="38100" dist="38100" dir="2700000" algn="tl">
                    <a:srgbClr val="000000">
                      <a:alpha val="43137"/>
                    </a:srgbClr>
                  </a:outerShdw>
                </a:effectLst>
              </a:rPr>
              <a:t>Team-based Care</a:t>
            </a:r>
          </a:p>
        </p:txBody>
      </p:sp>
      <p:sp>
        <p:nvSpPr>
          <p:cNvPr id="3" name="Content Placeholder 2">
            <a:extLst>
              <a:ext uri="{FF2B5EF4-FFF2-40B4-BE49-F238E27FC236}">
                <a16:creationId xmlns:a16="http://schemas.microsoft.com/office/drawing/2014/main" id="{AAE5EB9B-1960-FF2E-419D-DE03BB507165}"/>
              </a:ext>
            </a:extLst>
          </p:cNvPr>
          <p:cNvSpPr>
            <a:spLocks noGrp="1"/>
          </p:cNvSpPr>
          <p:nvPr>
            <p:ph idx="1"/>
          </p:nvPr>
        </p:nvSpPr>
        <p:spPr>
          <a:xfrm>
            <a:off x="140677" y="1603718"/>
            <a:ext cx="11901267" cy="5064368"/>
          </a:xfrm>
          <a:solidFill>
            <a:schemeClr val="accent6">
              <a:lumMod val="50000"/>
            </a:schemeClr>
          </a:solidFill>
        </p:spPr>
        <p:txBody>
          <a:bodyPr>
            <a:normAutofit/>
          </a:bodyPr>
          <a:lstStyle/>
          <a:p>
            <a:pPr>
              <a:buFont typeface="Wingdings" panose="05000000000000000000" pitchFamily="2" charset="2"/>
              <a:buChar char="v"/>
            </a:pPr>
            <a:r>
              <a:rPr lang="en-US" sz="2800" dirty="0"/>
              <a:t>Incorporating accountability and responsibility sharing among team members in healthcare systems has many advantages.</a:t>
            </a:r>
          </a:p>
          <a:p>
            <a:pPr>
              <a:buFont typeface="Wingdings" panose="05000000000000000000" pitchFamily="2" charset="2"/>
              <a:buChar char="v"/>
            </a:pPr>
            <a:r>
              <a:rPr lang="en-US" sz="2800" dirty="0"/>
              <a:t>Patients who sue healthcare providers frequently do so because of poor communication between the professionals who treat them, the patients, and the patients' caretakers.</a:t>
            </a:r>
          </a:p>
          <a:p>
            <a:pPr>
              <a:buFont typeface="Wingdings" panose="05000000000000000000" pitchFamily="2" charset="2"/>
              <a:buChar char="v"/>
            </a:pPr>
            <a:r>
              <a:rPr lang="en-US" sz="2800" dirty="0"/>
              <a:t>Even in a well-coordinated team, inadequate communication among team members can lead to medical errors and other unfavourable outcomes.</a:t>
            </a:r>
          </a:p>
          <a:p>
            <a:pPr>
              <a:buFont typeface="Wingdings" panose="05000000000000000000" pitchFamily="2" charset="2"/>
              <a:buChar char="v"/>
            </a:pPr>
            <a:r>
              <a:rPr lang="en-US" sz="2800" dirty="0"/>
              <a:t>Ineffective team care might also result in wasteful expense.</a:t>
            </a:r>
          </a:p>
        </p:txBody>
      </p:sp>
    </p:spTree>
    <p:extLst>
      <p:ext uri="{BB962C8B-B14F-4D97-AF65-F5344CB8AC3E}">
        <p14:creationId xmlns:p14="http://schemas.microsoft.com/office/powerpoint/2010/main" val="583035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23A72-C36A-2B4B-12CB-262FCE3A0C17}"/>
              </a:ext>
            </a:extLst>
          </p:cNvPr>
          <p:cNvSpPr>
            <a:spLocks noGrp="1"/>
          </p:cNvSpPr>
          <p:nvPr>
            <p:ph type="title"/>
          </p:nvPr>
        </p:nvSpPr>
        <p:spPr>
          <a:xfrm>
            <a:off x="646111" y="452718"/>
            <a:ext cx="9404723" cy="911848"/>
          </a:xfrm>
          <a:solidFill>
            <a:schemeClr val="accent6">
              <a:lumMod val="75000"/>
            </a:schemeClr>
          </a:solidFill>
        </p:spPr>
        <p:txBody>
          <a:bodyPr/>
          <a:lstStyle/>
          <a:p>
            <a:r>
              <a:rPr lang="en-US" b="1" dirty="0">
                <a:effectLst>
                  <a:outerShdw blurRad="38100" dist="38100" dir="2700000" algn="tl">
                    <a:srgbClr val="000000">
                      <a:alpha val="43137"/>
                    </a:srgbClr>
                  </a:outerShdw>
                </a:effectLst>
              </a:rPr>
              <a:t>Example</a:t>
            </a:r>
          </a:p>
        </p:txBody>
      </p:sp>
      <p:sp>
        <p:nvSpPr>
          <p:cNvPr id="3" name="Content Placeholder 2">
            <a:extLst>
              <a:ext uri="{FF2B5EF4-FFF2-40B4-BE49-F238E27FC236}">
                <a16:creationId xmlns:a16="http://schemas.microsoft.com/office/drawing/2014/main" id="{89511981-4CDF-A152-6DAE-FC908C211035}"/>
              </a:ext>
            </a:extLst>
          </p:cNvPr>
          <p:cNvSpPr>
            <a:spLocks noGrp="1"/>
          </p:cNvSpPr>
          <p:nvPr>
            <p:ph idx="1"/>
          </p:nvPr>
        </p:nvSpPr>
        <p:spPr>
          <a:xfrm>
            <a:off x="305290" y="1362764"/>
            <a:ext cx="11887200" cy="5387926"/>
          </a:xfrm>
          <a:solidFill>
            <a:schemeClr val="accent6">
              <a:lumMod val="50000"/>
            </a:schemeClr>
          </a:solidFill>
        </p:spPr>
        <p:txBody>
          <a:bodyPr>
            <a:normAutofit/>
          </a:bodyPr>
          <a:lstStyle/>
          <a:p>
            <a:pPr>
              <a:buFont typeface="Wingdings" panose="05000000000000000000" pitchFamily="2" charset="2"/>
              <a:buChar char="v"/>
            </a:pPr>
            <a:r>
              <a:rPr lang="en-US" sz="2800" dirty="0"/>
              <a:t>A nurse will typically decide whether a patient needs nasogastric intubation (the insertion of a feeding tube through the nose and into the stomach).</a:t>
            </a:r>
          </a:p>
          <a:p>
            <a:pPr>
              <a:buFont typeface="Wingdings" panose="05000000000000000000" pitchFamily="2" charset="2"/>
              <a:buChar char="v"/>
            </a:pPr>
            <a:r>
              <a:rPr lang="en-US" sz="2800" dirty="0"/>
              <a:t>The health care assistants helping with the procedure will need to work closely with healthcare professionals as well as the patient to ensure that the tube is inserted as smoothly and comfortably as possible.</a:t>
            </a:r>
          </a:p>
          <a:p>
            <a:pPr>
              <a:buFont typeface="Wingdings" panose="05000000000000000000" pitchFamily="2" charset="2"/>
              <a:buChar char="v"/>
            </a:pPr>
            <a:r>
              <a:rPr lang="en-US" sz="2800" dirty="0"/>
              <a:t>Healthcare personnel may ensure that each process is carried out smoothly and promptly by cooperating as a team.</a:t>
            </a:r>
          </a:p>
        </p:txBody>
      </p:sp>
    </p:spTree>
    <p:extLst>
      <p:ext uri="{BB962C8B-B14F-4D97-AF65-F5344CB8AC3E}">
        <p14:creationId xmlns:p14="http://schemas.microsoft.com/office/powerpoint/2010/main" val="3874897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CCFD6-6A8B-F2BA-12B2-493EF27E8AB9}"/>
              </a:ext>
            </a:extLst>
          </p:cNvPr>
          <p:cNvSpPr>
            <a:spLocks noGrp="1"/>
          </p:cNvSpPr>
          <p:nvPr>
            <p:ph type="title"/>
          </p:nvPr>
        </p:nvSpPr>
        <p:spPr>
          <a:xfrm>
            <a:off x="646111" y="452718"/>
            <a:ext cx="9404723" cy="757104"/>
          </a:xfrm>
          <a:solidFill>
            <a:schemeClr val="accent6">
              <a:lumMod val="75000"/>
            </a:schemeClr>
          </a:solidFill>
        </p:spPr>
        <p:txBody>
          <a:bodyPr/>
          <a:lstStyle/>
          <a:p>
            <a:r>
              <a:rPr lang="en-US" b="1" dirty="0">
                <a:effectLst>
                  <a:outerShdw blurRad="38100" dist="38100" dir="2700000" algn="tl">
                    <a:srgbClr val="000000">
                      <a:alpha val="43137"/>
                    </a:srgbClr>
                  </a:outerShdw>
                </a:effectLst>
              </a:rPr>
              <a:t>Benefits of An Effective Team</a:t>
            </a:r>
          </a:p>
        </p:txBody>
      </p:sp>
      <p:pic>
        <p:nvPicPr>
          <p:cNvPr id="3074" name="Picture 2" descr="Free Group of People Wearing White Medical Gowns Stock Photo">
            <a:extLst>
              <a:ext uri="{FF2B5EF4-FFF2-40B4-BE49-F238E27FC236}">
                <a16:creationId xmlns:a16="http://schemas.microsoft.com/office/drawing/2014/main" id="{5765DADA-13EF-7A5C-E820-AB729A80A4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8258" y="1209822"/>
            <a:ext cx="5791738" cy="55426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A83FFB0-03BE-C340-0938-94B39089AA5E}"/>
              </a:ext>
            </a:extLst>
          </p:cNvPr>
          <p:cNvSpPr txBox="1"/>
          <p:nvPr/>
        </p:nvSpPr>
        <p:spPr>
          <a:xfrm>
            <a:off x="112004" y="1397675"/>
            <a:ext cx="6302864" cy="5262979"/>
          </a:xfrm>
          <a:prstGeom prst="rect">
            <a:avLst/>
          </a:prstGeom>
          <a:solidFill>
            <a:schemeClr val="accent6">
              <a:lumMod val="50000"/>
            </a:schemeClr>
          </a:solidFill>
        </p:spPr>
        <p:txBody>
          <a:bodyPr wrap="square">
            <a:spAutoFit/>
          </a:bodyPr>
          <a:lstStyle/>
          <a:p>
            <a:pPr marL="285750" indent="-285750">
              <a:buFont typeface="Wingdings" panose="05000000000000000000" pitchFamily="2" charset="2"/>
              <a:buChar char="v"/>
            </a:pPr>
            <a:r>
              <a:rPr lang="en-US" sz="2800" dirty="0"/>
              <a:t>To improve patient care, the team members—</a:t>
            </a:r>
            <a:r>
              <a:rPr lang="en-US" sz="2800" u="sng" dirty="0">
                <a:solidFill>
                  <a:schemeClr val="bg1"/>
                </a:solidFill>
              </a:rPr>
              <a:t>including the patients</a:t>
            </a:r>
            <a:r>
              <a:rPr lang="en-US" sz="2800" dirty="0"/>
              <a:t>—communicate with one another and pool their observations, knowledge, and decision-making duties.</a:t>
            </a:r>
          </a:p>
          <a:p>
            <a:pPr marL="285750" indent="-285750">
              <a:buFont typeface="Wingdings" panose="05000000000000000000" pitchFamily="2" charset="2"/>
              <a:buChar char="v"/>
            </a:pPr>
            <a:r>
              <a:rPr lang="en-US" sz="2800" dirty="0"/>
              <a:t>A team member will become a better team player if they have an understanding of the workplace culture and how it affects team dynamics and performance (</a:t>
            </a:r>
            <a:r>
              <a:rPr lang="en-US" sz="2800" dirty="0" err="1">
                <a:effectLst/>
                <a:latin typeface="Arial" panose="020B0604020202020204" pitchFamily="34" charset="0"/>
                <a:ea typeface="Calibri" panose="020F0502020204030204" pitchFamily="34" charset="0"/>
              </a:rPr>
              <a:t>Babiker</a:t>
            </a:r>
            <a:r>
              <a:rPr lang="en-US" sz="2800" dirty="0">
                <a:effectLst/>
                <a:latin typeface="Arial" panose="020B0604020202020204" pitchFamily="34" charset="0"/>
                <a:ea typeface="Calibri" panose="020F0502020204030204" pitchFamily="34" charset="0"/>
              </a:rPr>
              <a:t> et al., 2014)</a:t>
            </a:r>
            <a:r>
              <a:rPr lang="en-US" sz="2800" dirty="0"/>
              <a:t>.</a:t>
            </a:r>
          </a:p>
        </p:txBody>
      </p:sp>
    </p:spTree>
    <p:extLst>
      <p:ext uri="{BB962C8B-B14F-4D97-AF65-F5344CB8AC3E}">
        <p14:creationId xmlns:p14="http://schemas.microsoft.com/office/powerpoint/2010/main" val="753868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24B3F-04D5-64A4-A4B5-D4221A58C512}"/>
              </a:ext>
            </a:extLst>
          </p:cNvPr>
          <p:cNvSpPr>
            <a:spLocks noGrp="1"/>
          </p:cNvSpPr>
          <p:nvPr>
            <p:ph type="title"/>
          </p:nvPr>
        </p:nvSpPr>
        <p:spPr>
          <a:xfrm>
            <a:off x="646111" y="452718"/>
            <a:ext cx="9404723" cy="841510"/>
          </a:xfrm>
          <a:solidFill>
            <a:schemeClr val="accent6">
              <a:lumMod val="75000"/>
            </a:schemeClr>
          </a:solidFill>
        </p:spPr>
        <p:txBody>
          <a:bodyPr/>
          <a:lstStyle/>
          <a:p>
            <a:r>
              <a:rPr lang="en-US" b="1" dirty="0">
                <a:effectLst>
                  <a:outerShdw blurRad="38100" dist="38100" dir="2700000" algn="tl">
                    <a:srgbClr val="000000">
                      <a:alpha val="43137"/>
                    </a:srgbClr>
                  </a:outerShdw>
                </a:effectLst>
              </a:rPr>
              <a:t>Continuation</a:t>
            </a:r>
          </a:p>
        </p:txBody>
      </p:sp>
      <p:sp>
        <p:nvSpPr>
          <p:cNvPr id="3" name="Content Placeholder 2">
            <a:extLst>
              <a:ext uri="{FF2B5EF4-FFF2-40B4-BE49-F238E27FC236}">
                <a16:creationId xmlns:a16="http://schemas.microsoft.com/office/drawing/2014/main" id="{1E8A543D-D60D-2544-2B7A-10FB945D09E7}"/>
              </a:ext>
            </a:extLst>
          </p:cNvPr>
          <p:cNvSpPr>
            <a:spLocks noGrp="1"/>
          </p:cNvSpPr>
          <p:nvPr>
            <p:ph idx="1"/>
          </p:nvPr>
        </p:nvSpPr>
        <p:spPr>
          <a:xfrm>
            <a:off x="239152" y="1294228"/>
            <a:ext cx="11746522" cy="5444197"/>
          </a:xfrm>
          <a:solidFill>
            <a:schemeClr val="accent6">
              <a:lumMod val="50000"/>
            </a:schemeClr>
          </a:solidFill>
        </p:spPr>
        <p:txBody>
          <a:bodyPr vert="horz" lIns="91440" tIns="45720" rIns="91440" bIns="45720" rtlCol="0" anchor="t">
            <a:normAutofit fontScale="92500" lnSpcReduction="20000"/>
          </a:bodyPr>
          <a:lstStyle/>
          <a:p>
            <a:r>
              <a:rPr lang="en-US" sz="2800" u="sng" dirty="0">
                <a:solidFill>
                  <a:schemeClr val="bg1"/>
                </a:solidFill>
              </a:rPr>
              <a:t>Today</a:t>
            </a:r>
            <a:r>
              <a:rPr lang="en-US" sz="2800" b="1" dirty="0">
                <a:solidFill>
                  <a:schemeClr val="bg1"/>
                </a:solidFill>
              </a:rPr>
              <a:t>, </a:t>
            </a:r>
            <a:r>
              <a:rPr lang="en-US" sz="2800" dirty="0"/>
              <a:t>patients are rarely attended to by a single healthcare provider.</a:t>
            </a:r>
          </a:p>
          <a:p>
            <a:endParaRPr lang="en-US" sz="2800" dirty="0">
              <a:solidFill>
                <a:srgbClr val="FFFFFF"/>
              </a:solidFill>
            </a:endParaRPr>
          </a:p>
          <a:p>
            <a:r>
              <a:rPr lang="en-US" sz="2800" u="sng" dirty="0">
                <a:solidFill>
                  <a:schemeClr val="bg1"/>
                </a:solidFill>
              </a:rPr>
              <a:t>Effective cooperation </a:t>
            </a:r>
            <a:r>
              <a:rPr lang="en-US" sz="2800" dirty="0"/>
              <a:t>is crucial for patient safety as it reduces adverse occurrences brought on by misunderstandings of responsibilities and roles and miscommunication with other healthcare professionals who are caring for the patient.</a:t>
            </a:r>
          </a:p>
          <a:p>
            <a:endParaRPr lang="en-US" sz="2800" dirty="0"/>
          </a:p>
          <a:p>
            <a:r>
              <a:rPr lang="en-US" sz="2800" dirty="0"/>
              <a:t>Patients </a:t>
            </a:r>
            <a:r>
              <a:rPr lang="en-US" sz="2800" u="sng" dirty="0">
                <a:solidFill>
                  <a:schemeClr val="bg1"/>
                </a:solidFill>
              </a:rPr>
              <a:t>must participate </a:t>
            </a:r>
            <a:r>
              <a:rPr lang="en-US" sz="2800" dirty="0"/>
              <a:t>in the communication process since they are surely engaged in their own care.</a:t>
            </a:r>
          </a:p>
          <a:p>
            <a:endParaRPr lang="en-US" sz="2800" dirty="0"/>
          </a:p>
          <a:p>
            <a:r>
              <a:rPr lang="en-US" sz="2800" dirty="0"/>
              <a:t>Their </a:t>
            </a:r>
            <a:r>
              <a:rPr lang="en-US" sz="2800" u="sng" dirty="0">
                <a:solidFill>
                  <a:schemeClr val="bg1"/>
                </a:solidFill>
              </a:rPr>
              <a:t>early and ongoing </a:t>
            </a:r>
            <a:r>
              <a:rPr lang="en-US" sz="2800" dirty="0"/>
              <a:t>involvement reduces mistakes and potential negative outcomes.</a:t>
            </a:r>
          </a:p>
          <a:p>
            <a:endParaRPr lang="en-US" sz="2800" dirty="0"/>
          </a:p>
        </p:txBody>
      </p:sp>
    </p:spTree>
    <p:extLst>
      <p:ext uri="{BB962C8B-B14F-4D97-AF65-F5344CB8AC3E}">
        <p14:creationId xmlns:p14="http://schemas.microsoft.com/office/powerpoint/2010/main" val="3794549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ree Word Conclusion on Light Pink Background Stock Photo">
            <a:extLst>
              <a:ext uri="{FF2B5EF4-FFF2-40B4-BE49-F238E27FC236}">
                <a16:creationId xmlns:a16="http://schemas.microsoft.com/office/drawing/2014/main" id="{4177D6DD-7C56-B6AD-A58C-88FAE61773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3686" y="1181686"/>
            <a:ext cx="5485814" cy="53738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1D999E0-E2CD-3E00-CC36-AE34A349115C}"/>
              </a:ext>
            </a:extLst>
          </p:cNvPr>
          <p:cNvSpPr txBox="1"/>
          <p:nvPr/>
        </p:nvSpPr>
        <p:spPr>
          <a:xfrm>
            <a:off x="0" y="1181686"/>
            <a:ext cx="5753686" cy="4524315"/>
          </a:xfrm>
          <a:prstGeom prst="rect">
            <a:avLst/>
          </a:prstGeom>
          <a:solidFill>
            <a:schemeClr val="accent6">
              <a:lumMod val="50000"/>
            </a:schemeClr>
          </a:solidFill>
        </p:spPr>
        <p:txBody>
          <a:bodyPr wrap="square">
            <a:spAutoFit/>
          </a:bodyPr>
          <a:lstStyle/>
          <a:p>
            <a:pPr marL="342900" indent="-342900">
              <a:buFont typeface="Wingdings" panose="05000000000000000000" pitchFamily="2" charset="2"/>
              <a:buChar char="v"/>
            </a:pPr>
            <a:r>
              <a:rPr lang="en-US" sz="2400" dirty="0"/>
              <a:t>Having a collaborative mindset facilitates the development of efficient team-based healthcare. </a:t>
            </a:r>
          </a:p>
          <a:p>
            <a:pPr marL="342900" indent="-342900">
              <a:buFont typeface="Wingdings" panose="05000000000000000000" pitchFamily="2" charset="2"/>
              <a:buChar char="v"/>
            </a:pPr>
            <a:r>
              <a:rPr lang="en-US" sz="2400" dirty="0"/>
              <a:t>By valuing cooperation as a key value, every member of the clinical team may help place a stronger emphasis on interdependence. </a:t>
            </a:r>
          </a:p>
          <a:p>
            <a:pPr marL="342900" indent="-342900">
              <a:buFont typeface="Wingdings" panose="05000000000000000000" pitchFamily="2" charset="2"/>
              <a:buChar char="v"/>
            </a:pPr>
            <a:r>
              <a:rPr lang="en-US" sz="2400" dirty="0"/>
              <a:t>This strategy may alter how we communicate with one another in clinical settings, which will ultimately impact the environment of healthcare.</a:t>
            </a:r>
          </a:p>
        </p:txBody>
      </p:sp>
    </p:spTree>
    <p:extLst>
      <p:ext uri="{BB962C8B-B14F-4D97-AF65-F5344CB8AC3E}">
        <p14:creationId xmlns:p14="http://schemas.microsoft.com/office/powerpoint/2010/main" val="487747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E0F411-8FC9-7F8D-7A21-31C31C3803F1}"/>
              </a:ext>
            </a:extLst>
          </p:cNvPr>
          <p:cNvSpPr txBox="1"/>
          <p:nvPr/>
        </p:nvSpPr>
        <p:spPr>
          <a:xfrm>
            <a:off x="279009" y="1007863"/>
            <a:ext cx="11633981" cy="3439018"/>
          </a:xfrm>
          <a:prstGeom prst="rect">
            <a:avLst/>
          </a:prstGeom>
          <a:solidFill>
            <a:schemeClr val="accent6">
              <a:lumMod val="50000"/>
            </a:schemeClr>
          </a:solidFill>
        </p:spPr>
        <p:txBody>
          <a:bodyPr wrap="square">
            <a:spAutoFit/>
          </a:bodyPr>
          <a:lstStyle/>
          <a:p>
            <a:pPr marL="0" marR="0">
              <a:lnSpc>
                <a:spcPct val="107000"/>
              </a:lnSpc>
              <a:spcBef>
                <a:spcPts val="0"/>
              </a:spcBef>
              <a:spcAft>
                <a:spcPts val="800"/>
              </a:spcAft>
            </a:pPr>
            <a:r>
              <a:rPr lang="en-US" sz="24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References</a:t>
            </a:r>
            <a:endParaRPr lang="en-US" sz="24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2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Babiker</a:t>
            </a: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El Husseini, M., Al </a:t>
            </a:r>
            <a:r>
              <a:rPr lang="en-US" sz="2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Nemri</a:t>
            </a: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Al </a:t>
            </a:r>
            <a:r>
              <a:rPr lang="en-US" sz="2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Frayh</a:t>
            </a: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Al </a:t>
            </a:r>
            <a:r>
              <a:rPr lang="en-US" sz="2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Juryyan</a:t>
            </a: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a:t>
            </a:r>
            <a:r>
              <a:rPr lang="en-US" sz="2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Faki</a:t>
            </a: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M.O., </a:t>
            </a:r>
            <a:r>
              <a:rPr lang="en-US" sz="2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Assiri</a:t>
            </a: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Al </a:t>
            </a:r>
            <a:r>
              <a:rPr lang="en-US" sz="2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Saadi</a:t>
            </a: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Shaikh, F. and Al Zamil, F., 2014. Health care professional development: Working as a team to improve patient care. </a:t>
            </a:r>
            <a:r>
              <a:rPr lang="en-US" sz="24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Sudanese journal of </a:t>
            </a:r>
            <a:r>
              <a:rPr lang="en-US" sz="2400" i="1"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paediatrics</a:t>
            </a:r>
            <a:r>
              <a:rPr lang="en-US"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4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14</a:t>
            </a:r>
            <a:r>
              <a:rPr lang="en-US"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(2), p.9.</a:t>
            </a:r>
          </a:p>
          <a:p>
            <a:pPr marL="0" marR="0">
              <a:lnSpc>
                <a:spcPct val="107000"/>
              </a:lnSpc>
              <a:spcBef>
                <a:spcPts val="0"/>
              </a:spcBef>
              <a:spcAft>
                <a:spcPts val="800"/>
              </a:spcAft>
            </a:pP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Rosen, M.A., </a:t>
            </a:r>
            <a:r>
              <a:rPr lang="en-US" sz="24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DiazGranados</a:t>
            </a:r>
            <a:r>
              <a:rPr lang="en-US" sz="2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Dietz, A.S., Benishek, L.E., Thompson, D., Pronovost, P.J. and Weaver, S.J., 2018. Teamwork in healthcare: Key discoveries enabling safer, high-quality care. </a:t>
            </a:r>
            <a:r>
              <a:rPr lang="en-US" sz="24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American Psychologist</a:t>
            </a:r>
            <a:r>
              <a:rPr lang="en-US"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US" sz="2400" i="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73</a:t>
            </a:r>
            <a:r>
              <a:rPr lang="en-US"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 p.433.</a:t>
            </a:r>
          </a:p>
        </p:txBody>
      </p:sp>
    </p:spTree>
    <p:extLst>
      <p:ext uri="{BB962C8B-B14F-4D97-AF65-F5344CB8AC3E}">
        <p14:creationId xmlns:p14="http://schemas.microsoft.com/office/powerpoint/2010/main" val="22217436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emplate>Ion</Template>
  <TotalTime>91</TotalTime>
  <Words>678</Words>
  <Application>Microsoft Office PowerPoint</Application>
  <PresentationFormat>Widescreen</PresentationFormat>
  <Paragraphs>37</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vt:lpstr>
      <vt:lpstr>KEY SKILLS PRESENTATION: Working in Teams</vt:lpstr>
      <vt:lpstr>Introduction</vt:lpstr>
      <vt:lpstr>Team Integration</vt:lpstr>
      <vt:lpstr>Team-based Care</vt:lpstr>
      <vt:lpstr>Example</vt:lpstr>
      <vt:lpstr>Benefits of An Effective Team</vt:lpstr>
      <vt:lpstr>Continuation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SKILLS PRESENTATION: Working in Teams</dc:title>
  <dc:creator>Vivien Talam</dc:creator>
  <cp:lastModifiedBy>Vivien Talam</cp:lastModifiedBy>
  <cp:revision>109</cp:revision>
  <dcterms:created xsi:type="dcterms:W3CDTF">2023-01-31T19:52:35Z</dcterms:created>
  <dcterms:modified xsi:type="dcterms:W3CDTF">2023-03-12T00:53:14Z</dcterms:modified>
</cp:coreProperties>
</file>