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9"/>
  </p:notesMasterIdLst>
  <p:handoutMasterIdLst>
    <p:handoutMasterId r:id="rId40"/>
  </p:handoutMasterIdLst>
  <p:sldIdLst>
    <p:sldId id="287" r:id="rId2"/>
    <p:sldId id="286" r:id="rId3"/>
    <p:sldId id="288" r:id="rId4"/>
    <p:sldId id="289" r:id="rId5"/>
    <p:sldId id="290" r:id="rId6"/>
    <p:sldId id="291"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7" r:id="rId23"/>
    <p:sldId id="308" r:id="rId24"/>
    <p:sldId id="309" r:id="rId25"/>
    <p:sldId id="310" r:id="rId26"/>
    <p:sldId id="311" r:id="rId27"/>
    <p:sldId id="312" r:id="rId28"/>
    <p:sldId id="313" r:id="rId29"/>
    <p:sldId id="314" r:id="rId30"/>
    <p:sldId id="315" r:id="rId31"/>
    <p:sldId id="316" r:id="rId32"/>
    <p:sldId id="317" r:id="rId33"/>
    <p:sldId id="318" r:id="rId34"/>
    <p:sldId id="319" r:id="rId35"/>
    <p:sldId id="320" r:id="rId36"/>
    <p:sldId id="321" r:id="rId37"/>
    <p:sldId id="322" r:id="rId38"/>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ven widin" initials="sw"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372" autoAdjust="0"/>
  </p:normalViewPr>
  <p:slideViewPr>
    <p:cSldViewPr>
      <p:cViewPr varScale="1">
        <p:scale>
          <a:sx n="70" d="100"/>
          <a:sy n="70" d="100"/>
        </p:scale>
        <p:origin x="1290"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03/07/2020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03/07/2020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03/07/2020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03/07/2020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03/07/2020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03/07/2020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03/07/2020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03/07/2020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03/07/2020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03/07/2020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03/07/2020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rtlCol="0">
            <a:normAutofit/>
          </a:bodyPr>
          <a:lstStyle/>
          <a:p>
            <a:pPr lvl="0"/>
            <a:endParaRPr lang="en-GB" noProof="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3017528-7164-4595-BE3A-8CE4BB5DBB94}" type="slidenum">
              <a:rPr lang="en-GB" altLang="en-US"/>
              <a:pPr/>
              <a:t>‹#›</a:t>
            </a:fld>
            <a:endParaRPr lang="en-GB" altLang="en-US"/>
          </a:p>
        </p:txBody>
      </p:sp>
    </p:spTree>
    <p:extLst>
      <p:ext uri="{BB962C8B-B14F-4D97-AF65-F5344CB8AC3E}">
        <p14:creationId xmlns:p14="http://schemas.microsoft.com/office/powerpoint/2010/main" val="2992684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03/07/2020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ctrTitle"/>
          </p:nvPr>
        </p:nvSpPr>
        <p:spPr>
          <a:xfrm>
            <a:off x="971550" y="2133600"/>
            <a:ext cx="7475538" cy="2951163"/>
          </a:xfrm>
        </p:spPr>
        <p:txBody>
          <a:bodyPr rtlCol="0">
            <a:noAutofit/>
          </a:bodyPr>
          <a:lstStyle/>
          <a:p>
            <a:pPr algn="ctr" eaLnBrk="1" fontAlgn="auto" hangingPunct="1">
              <a:spcAft>
                <a:spcPts val="0"/>
              </a:spcAft>
              <a:defRPr/>
            </a:pPr>
            <a:r>
              <a:rPr lang="en-GB" sz="4000" dirty="0">
                <a:solidFill>
                  <a:srgbClr val="FFFF00"/>
                </a:solidFill>
              </a:rPr>
              <a:t>The Basic Accounting Model: </a:t>
            </a:r>
            <a:br>
              <a:rPr lang="en-GB" sz="4000" dirty="0">
                <a:solidFill>
                  <a:srgbClr val="FFFF00"/>
                </a:solidFill>
              </a:rPr>
            </a:br>
            <a:r>
              <a:rPr lang="en-GB" altLang="en-US" sz="4000" dirty="0">
                <a:solidFill>
                  <a:srgbClr val="FFFF00"/>
                </a:solidFill>
              </a:rPr>
              <a:t>Statement of financial position</a:t>
            </a:r>
            <a:r>
              <a:rPr lang="en-GB" sz="4000" dirty="0">
                <a:solidFill>
                  <a:srgbClr val="FFFF00"/>
                </a:solidFill>
              </a:rPr>
              <a:t/>
            </a:r>
            <a:br>
              <a:rPr lang="en-GB" sz="4000" dirty="0">
                <a:solidFill>
                  <a:srgbClr val="FFFF00"/>
                </a:solidFill>
              </a:rPr>
            </a:br>
            <a:r>
              <a:rPr lang="en-GB" sz="4000" dirty="0">
                <a:solidFill>
                  <a:srgbClr val="FFFF00"/>
                </a:solidFill>
              </a:rPr>
              <a:t> and </a:t>
            </a:r>
            <a:br>
              <a:rPr lang="en-GB" sz="4000" dirty="0">
                <a:solidFill>
                  <a:srgbClr val="FFFF00"/>
                </a:solidFill>
              </a:rPr>
            </a:br>
            <a:r>
              <a:rPr lang="en-GB" sz="4000" dirty="0">
                <a:solidFill>
                  <a:srgbClr val="FFFF00"/>
                </a:solidFill>
              </a:rPr>
              <a:t>Income statement</a:t>
            </a:r>
            <a:br>
              <a:rPr lang="en-GB" sz="4000" dirty="0">
                <a:solidFill>
                  <a:srgbClr val="FFFF00"/>
                </a:solidFill>
              </a:rPr>
            </a:br>
            <a:endParaRPr lang="en-GB" sz="4000" dirty="0">
              <a:solidFill>
                <a:srgbClr val="FFFF00"/>
              </a:solidFill>
            </a:endParaRPr>
          </a:p>
        </p:txBody>
      </p:sp>
      <p:sp>
        <p:nvSpPr>
          <p:cNvPr id="717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77A2D143-EC31-4477-9850-A03E27E972C6}" type="slidenum">
              <a:rPr lang="en-GB" altLang="en-US">
                <a:solidFill>
                  <a:schemeClr val="tx1"/>
                </a:solidFill>
                <a:latin typeface="Arial" panose="020B0604020202020204" pitchFamily="34" charset="0"/>
              </a:rPr>
              <a:pPr>
                <a:spcBef>
                  <a:spcPct val="0"/>
                </a:spcBef>
                <a:buClrTx/>
                <a:buSzTx/>
                <a:buFontTx/>
                <a:buNone/>
              </a:pPr>
              <a:t>1</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640823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623494" y="61195"/>
            <a:ext cx="7634287" cy="962173"/>
          </a:xfrm>
        </p:spPr>
        <p:txBody>
          <a:bodyPr/>
          <a:lstStyle/>
          <a:p>
            <a:pPr algn="ctr" eaLnBrk="1" fontAlgn="auto" hangingPunct="1">
              <a:spcAft>
                <a:spcPts val="0"/>
              </a:spcAft>
              <a:defRPr/>
            </a:pPr>
            <a:r>
              <a:rPr lang="en-GB" altLang="en-US" u="sng" dirty="0">
                <a:ea typeface="+mj-ea"/>
              </a:rPr>
              <a:t>ASSESSMENT </a:t>
            </a:r>
          </a:p>
        </p:txBody>
      </p:sp>
      <p:sp>
        <p:nvSpPr>
          <p:cNvPr id="12291" name="Rectangle 3"/>
          <p:cNvSpPr>
            <a:spLocks noGrp="1" noChangeArrowheads="1"/>
          </p:cNvSpPr>
          <p:nvPr>
            <p:ph idx="1"/>
          </p:nvPr>
        </p:nvSpPr>
        <p:spPr>
          <a:xfrm>
            <a:off x="623494" y="548680"/>
            <a:ext cx="8268986" cy="5466656"/>
          </a:xfrm>
        </p:spPr>
        <p:txBody>
          <a:bodyPr/>
          <a:lstStyle/>
          <a:p>
            <a:pPr marL="182563" indent="-182563" eaLnBrk="1" hangingPunct="1">
              <a:lnSpc>
                <a:spcPct val="60000"/>
              </a:lnSpc>
              <a:defRPr/>
            </a:pPr>
            <a:endParaRPr lang="en-GB" altLang="en-US" sz="2000" b="1" dirty="0"/>
          </a:p>
          <a:p>
            <a:pPr marL="0" indent="0" eaLnBrk="1" hangingPunct="1">
              <a:buFont typeface="Arial" panose="020B0604020202020204" pitchFamily="34" charset="0"/>
              <a:buNone/>
              <a:defRPr/>
            </a:pPr>
            <a:r>
              <a:rPr lang="en-GB" altLang="en-US" sz="2000" b="1" dirty="0">
                <a:solidFill>
                  <a:srgbClr val="002060"/>
                </a:solidFill>
              </a:rPr>
              <a:t>PART </a:t>
            </a:r>
            <a:r>
              <a:rPr lang="en-GB" altLang="en-US" sz="2000" b="1" dirty="0" smtClean="0">
                <a:solidFill>
                  <a:srgbClr val="002060"/>
                </a:solidFill>
              </a:rPr>
              <a:t>1</a:t>
            </a:r>
            <a:r>
              <a:rPr lang="en-GB" altLang="en-US" sz="2000" b="1" dirty="0" smtClean="0"/>
              <a:t>- </a:t>
            </a:r>
            <a:r>
              <a:rPr lang="en-GB" altLang="en-US" sz="2000" b="1" dirty="0" smtClean="0">
                <a:solidFill>
                  <a:srgbClr val="FF0000"/>
                </a:solidFill>
              </a:rPr>
              <a:t>Assignment</a:t>
            </a:r>
          </a:p>
          <a:p>
            <a:pPr marL="0" indent="0" eaLnBrk="1" hangingPunct="1">
              <a:buFont typeface="Arial" panose="020B0604020202020204" pitchFamily="34" charset="0"/>
              <a:buNone/>
              <a:defRPr/>
            </a:pPr>
            <a:r>
              <a:rPr lang="en-GB" altLang="en-US" sz="2000" b="1" u="sng" dirty="0" smtClean="0"/>
              <a:t>Three </a:t>
            </a:r>
            <a:r>
              <a:rPr lang="en-GB" altLang="en-US" sz="2000" b="1" u="sng" dirty="0"/>
              <a:t>questions </a:t>
            </a:r>
            <a:r>
              <a:rPr lang="en-GB" altLang="en-US" sz="2000" b="1" dirty="0"/>
              <a:t>on Financial </a:t>
            </a:r>
            <a:r>
              <a:rPr lang="en-GB" altLang="en-US" sz="2000" b="1" dirty="0" smtClean="0"/>
              <a:t>Accounting:</a:t>
            </a:r>
          </a:p>
          <a:p>
            <a:pPr eaLnBrk="1" hangingPunct="1">
              <a:lnSpc>
                <a:spcPct val="60000"/>
              </a:lnSpc>
              <a:defRPr/>
            </a:pPr>
            <a:r>
              <a:rPr lang="en-GB" altLang="en-US" sz="2000" b="1" dirty="0"/>
              <a:t>To answer all questions</a:t>
            </a:r>
          </a:p>
          <a:p>
            <a:pPr eaLnBrk="1" hangingPunct="1">
              <a:lnSpc>
                <a:spcPct val="60000"/>
              </a:lnSpc>
              <a:defRPr/>
            </a:pPr>
            <a:r>
              <a:rPr lang="en-GB" altLang="en-US" sz="2000" b="1" dirty="0" smtClean="0"/>
              <a:t>Calculations </a:t>
            </a:r>
            <a:r>
              <a:rPr lang="en-GB" altLang="en-US" sz="2000" b="1" dirty="0"/>
              <a:t>and essay format</a:t>
            </a:r>
          </a:p>
          <a:p>
            <a:pPr eaLnBrk="1" hangingPunct="1">
              <a:lnSpc>
                <a:spcPct val="60000"/>
              </a:lnSpc>
              <a:defRPr/>
            </a:pPr>
            <a:r>
              <a:rPr lang="en-GB" altLang="en-US" sz="2000" b="1" dirty="0"/>
              <a:t>Revision in week 6</a:t>
            </a:r>
          </a:p>
          <a:p>
            <a:pPr eaLnBrk="1" hangingPunct="1">
              <a:lnSpc>
                <a:spcPct val="60000"/>
              </a:lnSpc>
              <a:defRPr/>
            </a:pPr>
            <a:r>
              <a:rPr lang="en-GB" altLang="en-US" sz="2000" b="1" dirty="0"/>
              <a:t>Submission via Turnitin via Moodle </a:t>
            </a:r>
          </a:p>
          <a:p>
            <a:pPr eaLnBrk="1" hangingPunct="1">
              <a:lnSpc>
                <a:spcPct val="60000"/>
              </a:lnSpc>
              <a:defRPr/>
            </a:pPr>
            <a:r>
              <a:rPr lang="en-GB" sz="2000" b="1" dirty="0" smtClean="0">
                <a:highlight>
                  <a:srgbClr val="00FFFF"/>
                </a:highlight>
              </a:rPr>
              <a:t>Friday </a:t>
            </a:r>
            <a:r>
              <a:rPr lang="en-GB" sz="2000" b="1" dirty="0">
                <a:highlight>
                  <a:srgbClr val="00FFFF"/>
                </a:highlight>
              </a:rPr>
              <a:t>31</a:t>
            </a:r>
            <a:r>
              <a:rPr lang="en-GB" sz="2000" b="1" baseline="30000" dirty="0">
                <a:highlight>
                  <a:srgbClr val="00FFFF"/>
                </a:highlight>
              </a:rPr>
              <a:t>st</a:t>
            </a:r>
            <a:r>
              <a:rPr lang="en-GB" sz="2000" b="1" dirty="0">
                <a:highlight>
                  <a:srgbClr val="00FFFF"/>
                </a:highlight>
              </a:rPr>
              <a:t> July </a:t>
            </a:r>
            <a:r>
              <a:rPr lang="en-GB" sz="2000" b="1" dirty="0" smtClean="0">
                <a:highlight>
                  <a:srgbClr val="00FFFF"/>
                </a:highlight>
              </a:rPr>
              <a:t>2020</a:t>
            </a:r>
            <a:endParaRPr lang="en-GB" sz="2000" b="1" dirty="0">
              <a:highlight>
                <a:srgbClr val="00FFFF"/>
              </a:highlight>
            </a:endParaRPr>
          </a:p>
          <a:p>
            <a:pPr eaLnBrk="1" hangingPunct="1">
              <a:lnSpc>
                <a:spcPct val="60000"/>
              </a:lnSpc>
              <a:defRPr/>
            </a:pPr>
            <a:endParaRPr lang="en-GB" altLang="en-US" sz="2000" b="1" dirty="0">
              <a:highlight>
                <a:srgbClr val="00FFFF"/>
              </a:highlight>
            </a:endParaRPr>
          </a:p>
          <a:p>
            <a:pPr marL="182563" indent="-182563" eaLnBrk="1" hangingPunct="1">
              <a:buFontTx/>
              <a:buNone/>
              <a:defRPr/>
            </a:pPr>
            <a:r>
              <a:rPr lang="en-GB" altLang="en-US" sz="2000" b="1" dirty="0" smtClean="0">
                <a:solidFill>
                  <a:srgbClr val="002060"/>
                </a:solidFill>
              </a:rPr>
              <a:t>PART </a:t>
            </a:r>
            <a:r>
              <a:rPr lang="en-GB" altLang="en-US" sz="2000" b="1" dirty="0">
                <a:solidFill>
                  <a:srgbClr val="002060"/>
                </a:solidFill>
              </a:rPr>
              <a:t>2- </a:t>
            </a:r>
            <a:r>
              <a:rPr lang="en-GB" altLang="en-US" sz="2000" b="1" dirty="0">
                <a:solidFill>
                  <a:srgbClr val="FF0000"/>
                </a:solidFill>
              </a:rPr>
              <a:t>Written exam</a:t>
            </a:r>
          </a:p>
          <a:p>
            <a:pPr marL="182563" indent="-182563" eaLnBrk="1" hangingPunct="1">
              <a:buFontTx/>
              <a:buNone/>
              <a:defRPr/>
            </a:pPr>
            <a:r>
              <a:rPr lang="en-GB" altLang="en-US" sz="2000" b="1" u="sng" dirty="0" smtClean="0"/>
              <a:t>Two </a:t>
            </a:r>
            <a:r>
              <a:rPr lang="en-GB" altLang="en-US" sz="2000" b="1" u="sng" dirty="0"/>
              <a:t>questions </a:t>
            </a:r>
            <a:r>
              <a:rPr lang="en-GB" altLang="en-US" sz="2000" b="1" dirty="0"/>
              <a:t>on Management Accounting</a:t>
            </a:r>
            <a:r>
              <a:rPr lang="en-GB" altLang="en-US" sz="2000" b="1" dirty="0" smtClean="0"/>
              <a:t>,</a:t>
            </a:r>
          </a:p>
          <a:p>
            <a:pPr eaLnBrk="1" hangingPunct="1">
              <a:lnSpc>
                <a:spcPct val="60000"/>
              </a:lnSpc>
              <a:defRPr/>
            </a:pPr>
            <a:r>
              <a:rPr lang="en-GB" altLang="en-US" sz="2000" b="1" dirty="0" smtClean="0"/>
              <a:t>To </a:t>
            </a:r>
            <a:r>
              <a:rPr lang="en-GB" altLang="en-US" sz="2000" b="1" dirty="0"/>
              <a:t>answer all questions</a:t>
            </a:r>
          </a:p>
          <a:p>
            <a:pPr eaLnBrk="1" hangingPunct="1">
              <a:lnSpc>
                <a:spcPct val="60000"/>
              </a:lnSpc>
              <a:defRPr/>
            </a:pPr>
            <a:r>
              <a:rPr lang="en-GB" altLang="en-US" sz="2000" b="1" dirty="0" smtClean="0"/>
              <a:t>Calculations </a:t>
            </a:r>
            <a:r>
              <a:rPr lang="en-GB" altLang="en-US" sz="2000" b="1" dirty="0"/>
              <a:t>and essay format</a:t>
            </a:r>
          </a:p>
          <a:p>
            <a:pPr eaLnBrk="1" hangingPunct="1">
              <a:lnSpc>
                <a:spcPct val="60000"/>
              </a:lnSpc>
              <a:defRPr/>
            </a:pPr>
            <a:r>
              <a:rPr lang="en-GB" altLang="en-US" sz="2000" b="1" dirty="0"/>
              <a:t>Revision in week 10</a:t>
            </a:r>
          </a:p>
          <a:p>
            <a:pPr eaLnBrk="1" hangingPunct="1">
              <a:lnSpc>
                <a:spcPct val="60000"/>
              </a:lnSpc>
              <a:defRPr/>
            </a:pPr>
            <a:r>
              <a:rPr lang="en-GB" altLang="en-US" sz="2000" b="1" dirty="0"/>
              <a:t>Submission via Turnitin via Moodle </a:t>
            </a:r>
          </a:p>
          <a:p>
            <a:pPr eaLnBrk="1" hangingPunct="1">
              <a:defRPr/>
            </a:pPr>
            <a:r>
              <a:rPr lang="en-GB" sz="2000" b="1" dirty="0" smtClean="0">
                <a:highlight>
                  <a:srgbClr val="00FFFF"/>
                </a:highlight>
              </a:rPr>
              <a:t>You will be allowed from 09:00 to 16:00 on Friday </a:t>
            </a:r>
            <a:r>
              <a:rPr lang="en-GB" sz="2000" b="1" dirty="0">
                <a:highlight>
                  <a:srgbClr val="00FFFF"/>
                </a:highlight>
              </a:rPr>
              <a:t>28</a:t>
            </a:r>
            <a:r>
              <a:rPr lang="en-GB" sz="2000" b="1" baseline="30000" dirty="0">
                <a:highlight>
                  <a:srgbClr val="00FFFF"/>
                </a:highlight>
              </a:rPr>
              <a:t>th</a:t>
            </a:r>
            <a:r>
              <a:rPr lang="en-GB" sz="2000" b="1" dirty="0">
                <a:highlight>
                  <a:srgbClr val="00FFFF"/>
                </a:highlight>
              </a:rPr>
              <a:t> August </a:t>
            </a:r>
            <a:r>
              <a:rPr lang="en-GB" sz="2000" b="1" dirty="0" smtClean="0">
                <a:highlight>
                  <a:srgbClr val="00FFFF"/>
                </a:highlight>
              </a:rPr>
              <a:t>2020 to complete and submit it.</a:t>
            </a:r>
            <a:endParaRPr lang="en-GB" altLang="en-US" sz="2000" b="1" dirty="0">
              <a:highlight>
                <a:srgbClr val="00FFFF"/>
              </a:highlight>
            </a:endParaRPr>
          </a:p>
          <a:p>
            <a:pPr marL="182563" indent="-182563" eaLnBrk="1" hangingPunct="1">
              <a:lnSpc>
                <a:spcPct val="60000"/>
              </a:lnSpc>
              <a:buFontTx/>
              <a:buNone/>
              <a:defRPr/>
            </a:pPr>
            <a:endParaRPr lang="en-GB" altLang="en-US" sz="2000" b="1" dirty="0"/>
          </a:p>
          <a:p>
            <a:pPr marL="182563" indent="-182563" eaLnBrk="1" hangingPunct="1">
              <a:lnSpc>
                <a:spcPct val="60000"/>
              </a:lnSpc>
              <a:buFontTx/>
              <a:buNone/>
              <a:defRPr/>
            </a:pPr>
            <a:endParaRPr lang="en-GB" altLang="en-US" sz="2000" b="1" dirty="0"/>
          </a:p>
          <a:p>
            <a:pPr eaLnBrk="1" hangingPunct="1">
              <a:lnSpc>
                <a:spcPct val="60000"/>
              </a:lnSpc>
              <a:buFont typeface="Wingdings" panose="05000000000000000000" pitchFamily="2" charset="2"/>
              <a:buChar char="§"/>
              <a:defRPr/>
            </a:pPr>
            <a:endParaRPr lang="en-GB" altLang="en-US" sz="2000" b="1" dirty="0"/>
          </a:p>
          <a:p>
            <a:pPr marL="182563" indent="-182563" eaLnBrk="1" hangingPunct="1">
              <a:lnSpc>
                <a:spcPct val="60000"/>
              </a:lnSpc>
              <a:buFontTx/>
              <a:buNone/>
              <a:defRPr/>
            </a:pPr>
            <a:endParaRPr lang="en-GB" altLang="en-US" sz="2000" b="1" dirty="0"/>
          </a:p>
          <a:p>
            <a:pPr marL="411163" lvl="1" indent="-182563" eaLnBrk="1" hangingPunct="1">
              <a:lnSpc>
                <a:spcPct val="60000"/>
              </a:lnSpc>
              <a:buFontTx/>
              <a:buNone/>
              <a:defRPr/>
            </a:pPr>
            <a:endParaRPr lang="en-GB" altLang="en-US" sz="2000" dirty="0"/>
          </a:p>
        </p:txBody>
      </p:sp>
      <p:sp>
        <p:nvSpPr>
          <p:cNvPr id="6246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110000"/>
              </a:lnSpc>
              <a:spcBef>
                <a:spcPts val="700"/>
              </a:spcBef>
              <a:buClr>
                <a:schemeClr val="tx2"/>
              </a:buClr>
              <a:buFont typeface="Arial" panose="020B0604020202020204" pitchFamily="34" charset="0"/>
              <a:buChar char="•"/>
              <a:defRPr sz="2000">
                <a:solidFill>
                  <a:srgbClr val="595959"/>
                </a:solidFill>
                <a:latin typeface="Gill Sans MT" panose="020B0502020104020203" pitchFamily="34" charset="0"/>
                <a:ea typeface="MS PGothic" panose="020B0600070205080204" pitchFamily="34" charset="-128"/>
              </a:defRPr>
            </a:lvl1pPr>
            <a:lvl2pPr marL="742950" indent="-285750">
              <a:lnSpc>
                <a:spcPct val="110000"/>
              </a:lnSpc>
              <a:spcBef>
                <a:spcPts val="700"/>
              </a:spcBef>
              <a:buClr>
                <a:schemeClr val="tx2"/>
              </a:buClr>
              <a:buFont typeface="Gill Sans MT" panose="020B0502020104020203" pitchFamily="34" charset="0"/>
              <a:buChar char="–"/>
              <a:defRPr>
                <a:solidFill>
                  <a:srgbClr val="595959"/>
                </a:solidFill>
                <a:latin typeface="Gill Sans MT" panose="020B0502020104020203" pitchFamily="34" charset="0"/>
                <a:ea typeface="MS PGothic" panose="020B0600070205080204" pitchFamily="34" charset="-128"/>
              </a:defRPr>
            </a:lvl2pPr>
            <a:lvl3pPr marL="1143000" indent="-228600">
              <a:lnSpc>
                <a:spcPct val="110000"/>
              </a:lnSpc>
              <a:spcBef>
                <a:spcPts val="700"/>
              </a:spcBef>
              <a:buClr>
                <a:schemeClr val="tx2"/>
              </a:buClr>
              <a:buFont typeface="Arial" panose="020B0604020202020204" pitchFamily="34" charset="0"/>
              <a:buChar char="•"/>
              <a:defRPr sz="1600">
                <a:solidFill>
                  <a:srgbClr val="595959"/>
                </a:solidFill>
                <a:latin typeface="Gill Sans MT" panose="020B0502020104020203" pitchFamily="34" charset="0"/>
                <a:ea typeface="MS PGothic" panose="020B0600070205080204" pitchFamily="34" charset="-128"/>
              </a:defRPr>
            </a:lvl3pPr>
            <a:lvl4pPr marL="1600200" indent="-228600">
              <a:lnSpc>
                <a:spcPct val="110000"/>
              </a:lnSpc>
              <a:spcBef>
                <a:spcPts val="700"/>
              </a:spcBef>
              <a:buClr>
                <a:schemeClr val="tx2"/>
              </a:buClr>
              <a:buFont typeface="Gill Sans MT" panose="020B0502020104020203" pitchFamily="34" charset="0"/>
              <a:buChar char="–"/>
              <a:defRPr sz="1400">
                <a:solidFill>
                  <a:srgbClr val="595959"/>
                </a:solidFill>
                <a:latin typeface="Gill Sans MT" panose="020B0502020104020203" pitchFamily="34" charset="0"/>
                <a:ea typeface="MS PGothic" panose="020B0600070205080204" pitchFamily="34" charset="-128"/>
              </a:defRPr>
            </a:lvl4pPr>
            <a:lvl5pPr marL="2057400" indent="-228600">
              <a:lnSpc>
                <a:spcPct val="110000"/>
              </a:lnSpc>
              <a:spcBef>
                <a:spcPts val="700"/>
              </a:spcBef>
              <a:buClr>
                <a:schemeClr val="tx2"/>
              </a:buClr>
              <a:buFont typeface="Arial" panose="020B0604020202020204" pitchFamily="34" charset="0"/>
              <a:buChar char="•"/>
              <a:defRPr sz="1400">
                <a:solidFill>
                  <a:srgbClr val="595959"/>
                </a:solidFill>
                <a:latin typeface="Gill Sans MT" panose="020B0502020104020203" pitchFamily="34" charset="0"/>
                <a:ea typeface="MS PGothic" panose="020B0600070205080204" pitchFamily="34" charset="-128"/>
              </a:defRPr>
            </a:lvl5pPr>
            <a:lvl6pPr marL="25146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ea typeface="MS PGothic" panose="020B0600070205080204" pitchFamily="34" charset="-128"/>
              </a:defRPr>
            </a:lvl6pPr>
            <a:lvl7pPr marL="29718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ea typeface="MS PGothic" panose="020B0600070205080204" pitchFamily="34" charset="-128"/>
              </a:defRPr>
            </a:lvl7pPr>
            <a:lvl8pPr marL="34290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ea typeface="MS PGothic" panose="020B0600070205080204" pitchFamily="34" charset="-128"/>
              </a:defRPr>
            </a:lvl8pPr>
            <a:lvl9pPr marL="3886200" indent="-228600" eaLnBrk="0" fontAlgn="base" hangingPunct="0">
              <a:lnSpc>
                <a:spcPct val="110000"/>
              </a:lnSpc>
              <a:spcBef>
                <a:spcPts val="700"/>
              </a:spcBef>
              <a:spcAft>
                <a:spcPct val="0"/>
              </a:spcAft>
              <a:buClr>
                <a:schemeClr val="tx2"/>
              </a:buClr>
              <a:buFont typeface="Arial" panose="020B0604020202020204" pitchFamily="34" charset="0"/>
              <a:buChar char="•"/>
              <a:defRPr sz="1400">
                <a:solidFill>
                  <a:srgbClr val="595959"/>
                </a:solidFill>
                <a:latin typeface="Gill Sans MT" panose="020B0502020104020203" pitchFamily="34" charset="0"/>
                <a:ea typeface="MS PGothic" panose="020B0600070205080204" pitchFamily="34" charset="-128"/>
              </a:defRPr>
            </a:lvl9pPr>
          </a:lstStyle>
          <a:p>
            <a:pPr>
              <a:lnSpc>
                <a:spcPct val="100000"/>
              </a:lnSpc>
              <a:spcBef>
                <a:spcPct val="0"/>
              </a:spcBef>
              <a:buClrTx/>
              <a:buFontTx/>
              <a:buNone/>
            </a:pPr>
            <a:fld id="{429A93C2-91EE-4C31-8603-E43840EE46B0}" type="slidenum">
              <a:rPr lang="en-GB" altLang="en-US" sz="1000">
                <a:solidFill>
                  <a:schemeClr val="tx1"/>
                </a:solidFill>
                <a:latin typeface="Arial" panose="020B0604020202020204" pitchFamily="34" charset="0"/>
              </a:rPr>
              <a:pPr>
                <a:lnSpc>
                  <a:spcPct val="100000"/>
                </a:lnSpc>
                <a:spcBef>
                  <a:spcPct val="0"/>
                </a:spcBef>
                <a:buClrTx/>
                <a:buFontTx/>
                <a:buNone/>
              </a:pPr>
              <a:t>2</a:t>
            </a:fld>
            <a:endParaRPr lang="en-GB" altLang="en-US" sz="1000">
              <a:solidFill>
                <a:schemeClr val="tx1"/>
              </a:solidFill>
              <a:latin typeface="Arial" panose="020B0604020202020204" pitchFamily="34" charset="0"/>
            </a:endParaRPr>
          </a:p>
        </p:txBody>
      </p:sp>
    </p:spTree>
    <p:extLst>
      <p:ext uri="{BB962C8B-B14F-4D97-AF65-F5344CB8AC3E}">
        <p14:creationId xmlns:p14="http://schemas.microsoft.com/office/powerpoint/2010/main" val="245825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291">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291">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291">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291">
                                            <p:txEl>
                                              <p:pRg st="12" end="1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2291">
                                            <p:txEl>
                                              <p:pRg st="13" end="1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291">
                                            <p:txEl>
                                              <p:pRg st="14" end="1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2291">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p:nvPr>
        </p:nvSpPr>
        <p:spPr/>
        <p:txBody>
          <a:bodyPr/>
          <a:lstStyle/>
          <a:p>
            <a:pPr algn="ctr" eaLnBrk="1" hangingPunct="1"/>
            <a:r>
              <a:rPr lang="en-GB" altLang="en-US" b="1" u="sng" smtClean="0">
                <a:solidFill>
                  <a:schemeClr val="tx1"/>
                </a:solidFill>
              </a:rPr>
              <a:t>Learning Outcome</a:t>
            </a:r>
          </a:p>
        </p:txBody>
      </p:sp>
      <p:sp>
        <p:nvSpPr>
          <p:cNvPr id="3076" name="Rectangle 3"/>
          <p:cNvSpPr>
            <a:spLocks noGrp="1" noChangeArrowheads="1"/>
          </p:cNvSpPr>
          <p:nvPr>
            <p:ph idx="1"/>
          </p:nvPr>
        </p:nvSpPr>
        <p:spPr>
          <a:xfrm>
            <a:off x="609600" y="2133600"/>
            <a:ext cx="6626225" cy="3908425"/>
          </a:xfrm>
        </p:spPr>
        <p:txBody>
          <a:bodyPr rtlCol="0">
            <a:normAutofit fontScale="62500" lnSpcReduction="20000"/>
          </a:bodyPr>
          <a:lstStyle/>
          <a:p>
            <a:pPr marL="34290" indent="0" eaLnBrk="1" fontAlgn="auto" hangingPunct="1">
              <a:spcAft>
                <a:spcPts val="0"/>
              </a:spcAft>
              <a:buFont typeface="Corbel" panose="020B0503020204020204" pitchFamily="34" charset="0"/>
              <a:buNone/>
              <a:defRPr/>
            </a:pPr>
            <a:r>
              <a:rPr lang="en-GB" altLang="en-US" b="1" dirty="0">
                <a:solidFill>
                  <a:schemeClr val="tx1"/>
                </a:solidFill>
              </a:rPr>
              <a:t>By the end of this session, you should be able to;</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Explain the requirements of an accounting system</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Differentiate </a:t>
            </a:r>
            <a:r>
              <a:rPr lang="en-GB" altLang="en-US" dirty="0"/>
              <a:t>between an income statement and a Statement of financial position in terms of its format, nature and contents</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Explain </a:t>
            </a:r>
            <a:r>
              <a:rPr lang="en-GB" altLang="en-US" dirty="0"/>
              <a:t>various underlying accounting concepts used in preparing financial statements (income statement and Statement of financial position)</a:t>
            </a:r>
          </a:p>
        </p:txBody>
      </p:sp>
      <p:sp>
        <p:nvSpPr>
          <p:cNvPr id="819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9A0C185A-20A2-40DB-8CC7-D5107180B317}" type="slidenum">
              <a:rPr lang="en-GB" altLang="en-US">
                <a:solidFill>
                  <a:schemeClr val="tx1"/>
                </a:solidFill>
                <a:latin typeface="Arial" panose="020B0604020202020204" pitchFamily="34" charset="0"/>
              </a:rPr>
              <a:pPr>
                <a:spcBef>
                  <a:spcPct val="0"/>
                </a:spcBef>
                <a:buClrTx/>
                <a:buSzTx/>
                <a:buFontTx/>
                <a:buNone/>
              </a:pPr>
              <a:t>3</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8961014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p:cNvSpPr>
          <p:nvPr>
            <p:ph type="title"/>
          </p:nvPr>
        </p:nvSpPr>
        <p:spPr>
          <a:xfrm>
            <a:off x="468313" y="609600"/>
            <a:ext cx="8280400" cy="1355725"/>
          </a:xfrm>
        </p:spPr>
        <p:txBody>
          <a:bodyPr/>
          <a:lstStyle/>
          <a:p>
            <a:pPr algn="ctr" eaLnBrk="1" hangingPunct="1"/>
            <a:r>
              <a:rPr lang="en-GB" altLang="en-US" b="1" u="sng" smtClean="0">
                <a:solidFill>
                  <a:schemeClr val="tx1"/>
                </a:solidFill>
              </a:rPr>
              <a:t>REQUIREMENTS OF AN ACCOUNTING SYSTEM</a:t>
            </a:r>
          </a:p>
        </p:txBody>
      </p:sp>
      <p:sp>
        <p:nvSpPr>
          <p:cNvPr id="2" name="Rectangle 3"/>
          <p:cNvSpPr>
            <a:spLocks noGrp="1" noChangeArrowheads="1"/>
          </p:cNvSpPr>
          <p:nvPr>
            <p:ph idx="1"/>
          </p:nvPr>
        </p:nvSpPr>
        <p:spPr/>
        <p:txBody>
          <a:bodyPr rtlCol="0">
            <a:normAutofit fontScale="85000" lnSpcReduction="20000"/>
          </a:bodyPr>
          <a:lstStyle/>
          <a:p>
            <a:pPr indent="-137160" eaLnBrk="1" fontAlgn="auto" hangingPunct="1">
              <a:spcAft>
                <a:spcPts val="0"/>
              </a:spcAft>
              <a:buFont typeface="Wingdings 3" charset="2"/>
              <a:buChar char=""/>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Keep track of cash and other resources</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Record transactions</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Measure </a:t>
            </a:r>
            <a:r>
              <a:rPr lang="en-GB" altLang="en-US" dirty="0"/>
              <a:t>financial performance (income statement)</a:t>
            </a:r>
          </a:p>
          <a:p>
            <a:pPr marL="34290" indent="0" eaLnBrk="1" fontAlgn="auto" hangingPunct="1">
              <a:spcAft>
                <a:spcPts val="0"/>
              </a:spcAft>
              <a:buFont typeface="Corbel" panose="020B0503020204020204" pitchFamily="34" charset="0"/>
              <a:buNone/>
              <a:defRPr/>
            </a:pPr>
            <a:endParaRPr lang="en-GB" altLang="en-US" dirty="0">
              <a:solidFill>
                <a:schemeClr val="tx1"/>
              </a:solidFill>
            </a:endParaRPr>
          </a:p>
          <a:p>
            <a:pPr indent="-137160" eaLnBrk="1" fontAlgn="auto" hangingPunct="1">
              <a:spcAft>
                <a:spcPts val="0"/>
              </a:spcAft>
              <a:buFont typeface="Wingdings 3" charset="2"/>
              <a:buChar char=""/>
              <a:defRPr/>
            </a:pPr>
            <a:r>
              <a:rPr lang="en-GB" altLang="en-US" dirty="0">
                <a:solidFill>
                  <a:schemeClr val="tx1"/>
                </a:solidFill>
              </a:rPr>
              <a:t>Show the financial </a:t>
            </a:r>
            <a:r>
              <a:rPr lang="en-GB" altLang="en-US" dirty="0"/>
              <a:t>position (SOFP)</a:t>
            </a:r>
          </a:p>
          <a:p>
            <a:pPr indent="-137160" eaLnBrk="1" fontAlgn="auto" hangingPunct="1">
              <a:spcAft>
                <a:spcPts val="0"/>
              </a:spcAft>
              <a:buFont typeface="Wingdings 3" charset="2"/>
              <a:buChar char=""/>
              <a:defRPr/>
            </a:pPr>
            <a:endParaRPr lang="en-GB" altLang="en-US" dirty="0">
              <a:solidFill>
                <a:schemeClr val="tx1">
                  <a:lumMod val="75000"/>
                  <a:lumOff val="25000"/>
                </a:schemeClr>
              </a:solidFill>
            </a:endParaRPr>
          </a:p>
        </p:txBody>
      </p:sp>
      <p:sp>
        <p:nvSpPr>
          <p:cNvPr id="922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43E19F0-8D6D-4DC4-8D0F-C3E2D92399C8}" type="slidenum">
              <a:rPr lang="en-GB" altLang="en-US">
                <a:solidFill>
                  <a:schemeClr val="tx1"/>
                </a:solidFill>
                <a:latin typeface="Arial" panose="020B0604020202020204" pitchFamily="34" charset="0"/>
              </a:rPr>
              <a:pPr>
                <a:spcBef>
                  <a:spcPct val="0"/>
                </a:spcBef>
                <a:buClrTx/>
                <a:buSzTx/>
                <a:buFontTx/>
                <a:buNone/>
              </a:pPr>
              <a:t>4</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21665748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p:cNvSpPr>
          <p:nvPr>
            <p:ph type="title"/>
          </p:nvPr>
        </p:nvSpPr>
        <p:spPr/>
        <p:txBody>
          <a:bodyPr/>
          <a:lstStyle/>
          <a:p>
            <a:pPr algn="ctr" eaLnBrk="1" hangingPunct="1"/>
            <a:r>
              <a:rPr lang="en-GB" altLang="en-US" b="1" u="sng" smtClean="0">
                <a:solidFill>
                  <a:schemeClr val="tx1"/>
                </a:solidFill>
              </a:rPr>
              <a:t>SIGNIFICANT BUSINESS SYSTEMS</a:t>
            </a:r>
          </a:p>
        </p:txBody>
      </p:sp>
      <p:sp>
        <p:nvSpPr>
          <p:cNvPr id="10243" name="Rectangle 3"/>
          <p:cNvSpPr>
            <a:spLocks noGrp="1"/>
          </p:cNvSpPr>
          <p:nvPr>
            <p:ph idx="1"/>
          </p:nvPr>
        </p:nvSpPr>
        <p:spPr/>
        <p:txBody>
          <a:bodyPr/>
          <a:lstStyle/>
          <a:p>
            <a:pPr eaLnBrk="1" hangingPunct="1"/>
            <a:endParaRPr lang="en-GB" altLang="en-US" dirty="0" smtClean="0">
              <a:solidFill>
                <a:schemeClr val="tx1"/>
              </a:solidFill>
            </a:endParaRPr>
          </a:p>
          <a:p>
            <a:pPr eaLnBrk="1" hangingPunct="1"/>
            <a:r>
              <a:rPr lang="en-GB" altLang="en-US" dirty="0" smtClean="0">
                <a:solidFill>
                  <a:schemeClr val="tx1"/>
                </a:solidFill>
              </a:rPr>
              <a:t>Purchases and creditors</a:t>
            </a:r>
          </a:p>
          <a:p>
            <a:pPr eaLnBrk="1" hangingPunct="1"/>
            <a:r>
              <a:rPr lang="en-GB" altLang="en-US" dirty="0" smtClean="0">
                <a:solidFill>
                  <a:schemeClr val="tx1"/>
                </a:solidFill>
              </a:rPr>
              <a:t>Sales and debtors</a:t>
            </a:r>
          </a:p>
          <a:p>
            <a:pPr eaLnBrk="1" hangingPunct="1"/>
            <a:r>
              <a:rPr lang="en-GB" altLang="en-US" dirty="0" smtClean="0">
                <a:solidFill>
                  <a:schemeClr val="tx1"/>
                </a:solidFill>
              </a:rPr>
              <a:t>Stock/Inventory</a:t>
            </a:r>
          </a:p>
          <a:p>
            <a:pPr eaLnBrk="1" hangingPunct="1"/>
            <a:r>
              <a:rPr lang="en-GB" altLang="en-US" dirty="0" smtClean="0">
                <a:solidFill>
                  <a:schemeClr val="tx1"/>
                </a:solidFill>
              </a:rPr>
              <a:t>Payroll</a:t>
            </a:r>
          </a:p>
        </p:txBody>
      </p:sp>
      <p:sp>
        <p:nvSpPr>
          <p:cNvPr id="1024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F360A19C-7A61-4615-AF77-C9A73C23248D}" type="slidenum">
              <a:rPr lang="en-GB" altLang="en-US">
                <a:solidFill>
                  <a:schemeClr val="tx1"/>
                </a:solidFill>
                <a:latin typeface="Arial" panose="020B0604020202020204" pitchFamily="34" charset="0"/>
              </a:rPr>
              <a:pPr>
                <a:spcBef>
                  <a:spcPct val="0"/>
                </a:spcBef>
                <a:buClrTx/>
                <a:buSzTx/>
                <a:buFontTx/>
                <a:buNone/>
              </a:pPr>
              <a:t>5</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2484073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p:txBody>
          <a:bodyPr/>
          <a:lstStyle/>
          <a:p>
            <a:pPr algn="ctr" eaLnBrk="1" hangingPunct="1"/>
            <a:r>
              <a:rPr lang="en-GB" altLang="en-US" b="1" u="sng" smtClean="0">
                <a:solidFill>
                  <a:schemeClr val="tx1"/>
                </a:solidFill>
              </a:rPr>
              <a:t>TYPICAL PROCESS</a:t>
            </a:r>
          </a:p>
        </p:txBody>
      </p:sp>
      <p:sp>
        <p:nvSpPr>
          <p:cNvPr id="2" name="Rectangle 3"/>
          <p:cNvSpPr>
            <a:spLocks noGrp="1"/>
          </p:cNvSpPr>
          <p:nvPr>
            <p:ph idx="1"/>
          </p:nvPr>
        </p:nvSpPr>
        <p:spPr>
          <a:xfrm>
            <a:off x="457200" y="1600200"/>
            <a:ext cx="8229600" cy="4205288"/>
          </a:xfrm>
        </p:spPr>
        <p:txBody>
          <a:bodyPr/>
          <a:lstStyle/>
          <a:p>
            <a:pPr eaLnBrk="1" hangingPunct="1"/>
            <a:r>
              <a:rPr lang="en-GB" altLang="en-US" dirty="0" smtClean="0">
                <a:solidFill>
                  <a:schemeClr val="tx1"/>
                </a:solidFill>
              </a:rPr>
              <a:t>Initial document</a:t>
            </a:r>
          </a:p>
          <a:p>
            <a:pPr eaLnBrk="1" hangingPunct="1"/>
            <a:r>
              <a:rPr lang="en-GB" altLang="en-US" dirty="0" smtClean="0">
                <a:solidFill>
                  <a:schemeClr val="tx1"/>
                </a:solidFill>
              </a:rPr>
              <a:t>Acceptance of transaction</a:t>
            </a:r>
          </a:p>
          <a:p>
            <a:pPr eaLnBrk="1" hangingPunct="1"/>
            <a:r>
              <a:rPr lang="en-GB" altLang="en-US" dirty="0" smtClean="0">
                <a:solidFill>
                  <a:schemeClr val="tx1"/>
                </a:solidFill>
              </a:rPr>
              <a:t>Movement of goods</a:t>
            </a:r>
          </a:p>
          <a:p>
            <a:pPr eaLnBrk="1" hangingPunct="1"/>
            <a:r>
              <a:rPr lang="en-GB" altLang="en-US" dirty="0" smtClean="0">
                <a:solidFill>
                  <a:schemeClr val="tx1"/>
                </a:solidFill>
              </a:rPr>
              <a:t>Valuation of transaction</a:t>
            </a:r>
          </a:p>
          <a:p>
            <a:pPr eaLnBrk="1" hangingPunct="1"/>
            <a:r>
              <a:rPr lang="en-GB" altLang="en-US" dirty="0" smtClean="0">
                <a:solidFill>
                  <a:schemeClr val="tx1"/>
                </a:solidFill>
              </a:rPr>
              <a:t>Recording transaction</a:t>
            </a:r>
          </a:p>
          <a:p>
            <a:pPr eaLnBrk="1" hangingPunct="1"/>
            <a:r>
              <a:rPr lang="en-GB" altLang="en-US" dirty="0" smtClean="0">
                <a:solidFill>
                  <a:schemeClr val="tx1"/>
                </a:solidFill>
              </a:rPr>
              <a:t>Cash</a:t>
            </a:r>
          </a:p>
        </p:txBody>
      </p:sp>
      <p:sp>
        <p:nvSpPr>
          <p:cNvPr id="1126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B958A6A-DDBA-41FD-A8F0-D3C00DA6D956}" type="slidenum">
              <a:rPr lang="en-GB" altLang="en-US">
                <a:solidFill>
                  <a:schemeClr val="tx1"/>
                </a:solidFill>
                <a:latin typeface="Arial" panose="020B0604020202020204" pitchFamily="34" charset="0"/>
              </a:rPr>
              <a:pPr>
                <a:spcBef>
                  <a:spcPct val="0"/>
                </a:spcBef>
                <a:buClrTx/>
                <a:buSzTx/>
                <a:buFontTx/>
                <a:buNone/>
              </a:pPr>
              <a:t>6</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42878092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p:nvPr>
        </p:nvSpPr>
        <p:spPr/>
        <p:txBody>
          <a:bodyPr/>
          <a:lstStyle/>
          <a:p>
            <a:pPr eaLnBrk="1" hangingPunct="1"/>
            <a:r>
              <a:rPr lang="en-GB" altLang="en-US" b="1" u="sng" smtClean="0">
                <a:solidFill>
                  <a:schemeClr val="tx1"/>
                </a:solidFill>
              </a:rPr>
              <a:t>PREPARATION OF ACCOUNTS</a:t>
            </a:r>
          </a:p>
        </p:txBody>
      </p:sp>
      <p:sp>
        <p:nvSpPr>
          <p:cNvPr id="27651" name="Rectangle 3"/>
          <p:cNvSpPr>
            <a:spLocks noGrp="1" noChangeArrowheads="1"/>
          </p:cNvSpPr>
          <p:nvPr>
            <p:ph idx="1"/>
          </p:nvPr>
        </p:nvSpPr>
        <p:spPr/>
        <p:txBody>
          <a:bodyPr/>
          <a:lstStyle/>
          <a:p>
            <a:pPr eaLnBrk="1" hangingPunct="1">
              <a:defRPr/>
            </a:pPr>
            <a:r>
              <a:rPr lang="en-GB" altLang="en-US" dirty="0">
                <a:solidFill>
                  <a:schemeClr val="tx1"/>
                </a:solidFill>
              </a:rPr>
              <a:t>Transactions are recorded in ledger accounts.</a:t>
            </a:r>
          </a:p>
          <a:p>
            <a:pPr eaLnBrk="1" hangingPunct="1">
              <a:defRPr/>
            </a:pPr>
            <a:r>
              <a:rPr lang="en-GB" altLang="en-US" dirty="0">
                <a:solidFill>
                  <a:schemeClr val="tx1"/>
                </a:solidFill>
              </a:rPr>
              <a:t>Balances from ledger accounts extracted to produce a trial balance</a:t>
            </a:r>
          </a:p>
          <a:p>
            <a:pPr eaLnBrk="1" hangingPunct="1">
              <a:defRPr/>
            </a:pPr>
            <a:r>
              <a:rPr lang="en-GB" altLang="en-US" dirty="0"/>
              <a:t>Adjustments </a:t>
            </a:r>
          </a:p>
          <a:p>
            <a:pPr eaLnBrk="1" hangingPunct="1">
              <a:defRPr/>
            </a:pPr>
            <a:r>
              <a:rPr lang="en-GB" altLang="en-US" dirty="0"/>
              <a:t>Preparation of financial statements</a:t>
            </a:r>
          </a:p>
        </p:txBody>
      </p:sp>
      <p:sp>
        <p:nvSpPr>
          <p:cNvPr id="1229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1703EB8D-E9F7-4723-8429-8B0F2238F29D}" type="slidenum">
              <a:rPr lang="en-GB" altLang="en-US">
                <a:solidFill>
                  <a:schemeClr val="tx1"/>
                </a:solidFill>
                <a:latin typeface="Arial" panose="020B0604020202020204" pitchFamily="34" charset="0"/>
              </a:rPr>
              <a:pPr>
                <a:spcBef>
                  <a:spcPct val="0"/>
                </a:spcBef>
                <a:buClrTx/>
                <a:buSzTx/>
                <a:buFontTx/>
                <a:buNone/>
              </a:pPr>
              <a:t>7</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225629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65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765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lstStyle/>
          <a:p>
            <a:pPr algn="ctr" eaLnBrk="1" hangingPunct="1"/>
            <a:r>
              <a:rPr lang="en-GB" altLang="en-US" b="1" u="sng" smtClean="0">
                <a:solidFill>
                  <a:schemeClr val="tx1"/>
                </a:solidFill>
              </a:rPr>
              <a:t>TRIAL BALANCE</a:t>
            </a:r>
          </a:p>
        </p:txBody>
      </p:sp>
      <p:graphicFrame>
        <p:nvGraphicFramePr>
          <p:cNvPr id="26627" name="Group 3"/>
          <p:cNvGraphicFramePr>
            <a:graphicFrameLocks noGrp="1"/>
          </p:cNvGraphicFramePr>
          <p:nvPr>
            <p:ph type="tbl" idx="1"/>
            <p:extLst>
              <p:ext uri="{D42A27DB-BD31-4B8C-83A1-F6EECF244321}">
                <p14:modId xmlns:p14="http://schemas.microsoft.com/office/powerpoint/2010/main" val="42631788"/>
              </p:ext>
            </p:extLst>
          </p:nvPr>
        </p:nvGraphicFramePr>
        <p:xfrm>
          <a:off x="457200" y="1196752"/>
          <a:ext cx="8229600" cy="4525963"/>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755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Debit</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Credit</a:t>
                      </a: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7524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Assets</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X</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755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Liabilities</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X</a:t>
                      </a: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54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tx1"/>
                          </a:solidFill>
                          <a:effectLst/>
                          <a:latin typeface="Arial" charset="0"/>
                        </a:rPr>
                        <a:t>Income</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X</a:t>
                      </a:r>
                    </a:p>
                  </a:txBody>
                  <a:tcP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524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Expenses</a:t>
                      </a: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X</a:t>
                      </a: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55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tx1"/>
                          </a:solidFill>
                          <a:effectLst/>
                          <a:latin typeface="Arial" charset="0"/>
                        </a:rPr>
                        <a:t>X</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dirty="0">
                          <a:ln>
                            <a:noFill/>
                          </a:ln>
                          <a:solidFill>
                            <a:schemeClr val="tx1"/>
                          </a:solidFill>
                          <a:effectLst/>
                          <a:latin typeface="Arial" charset="0"/>
                        </a:rPr>
                        <a:t>X</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1333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FC684A0-5597-4A84-B23B-06F36BBCDCE7}" type="slidenum">
              <a:rPr lang="en-GB" altLang="en-US">
                <a:solidFill>
                  <a:schemeClr val="tx1"/>
                </a:solidFill>
                <a:latin typeface="Arial" panose="020B0604020202020204" pitchFamily="34" charset="0"/>
              </a:rPr>
              <a:pPr>
                <a:spcBef>
                  <a:spcPct val="0"/>
                </a:spcBef>
                <a:buClrTx/>
                <a:buSzTx/>
                <a:buFontTx/>
                <a:buNone/>
              </a:pPr>
              <a:t>8</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42342460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539750" y="609600"/>
            <a:ext cx="75565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3200" b="1" u="sng">
                <a:solidFill>
                  <a:schemeClr val="tx1"/>
                </a:solidFill>
                <a:latin typeface="Arial" panose="020B0604020202020204" pitchFamily="34" charset="0"/>
              </a:rPr>
              <a:t>THE MAIN FINANCIAL STATEMENTS</a:t>
            </a:r>
          </a:p>
        </p:txBody>
      </p:sp>
      <p:grpSp>
        <p:nvGrpSpPr>
          <p:cNvPr id="14339" name="Group 3"/>
          <p:cNvGrpSpPr>
            <a:grpSpLocks/>
          </p:cNvGrpSpPr>
          <p:nvPr/>
        </p:nvGrpSpPr>
        <p:grpSpPr bwMode="auto">
          <a:xfrm>
            <a:off x="2370138" y="2085975"/>
            <a:ext cx="4432300" cy="2698750"/>
            <a:chOff x="1426" y="1632"/>
            <a:chExt cx="2792" cy="1700"/>
          </a:xfrm>
        </p:grpSpPr>
        <p:sp>
          <p:nvSpPr>
            <p:cNvPr id="14340" name="AutoShape 4"/>
            <p:cNvSpPr>
              <a:spLocks noChangeArrowheads="1"/>
            </p:cNvSpPr>
            <p:nvPr/>
          </p:nvSpPr>
          <p:spPr bwMode="auto">
            <a:xfrm>
              <a:off x="1426" y="2873"/>
              <a:ext cx="456" cy="456"/>
            </a:xfrm>
            <a:prstGeom prst="cube">
              <a:avLst>
                <a:gd name="adj" fmla="val 17856"/>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1" name="AutoShape 5"/>
            <p:cNvSpPr>
              <a:spLocks noChangeArrowheads="1"/>
            </p:cNvSpPr>
            <p:nvPr/>
          </p:nvSpPr>
          <p:spPr bwMode="auto">
            <a:xfrm>
              <a:off x="1426" y="2257"/>
              <a:ext cx="456" cy="456"/>
            </a:xfrm>
            <a:prstGeom prst="cube">
              <a:avLst>
                <a:gd name="adj" fmla="val 17856"/>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2" name="AutoShape 6"/>
            <p:cNvSpPr>
              <a:spLocks noChangeArrowheads="1"/>
            </p:cNvSpPr>
            <p:nvPr/>
          </p:nvSpPr>
          <p:spPr bwMode="auto">
            <a:xfrm>
              <a:off x="1426" y="1641"/>
              <a:ext cx="456" cy="456"/>
            </a:xfrm>
            <a:prstGeom prst="cube">
              <a:avLst>
                <a:gd name="adj" fmla="val 17856"/>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3" name="AutoShape 7"/>
            <p:cNvSpPr>
              <a:spLocks noChangeArrowheads="1"/>
            </p:cNvSpPr>
            <p:nvPr/>
          </p:nvSpPr>
          <p:spPr bwMode="auto">
            <a:xfrm>
              <a:off x="2049" y="1632"/>
              <a:ext cx="2168" cy="464"/>
            </a:xfrm>
            <a:prstGeom prst="cube">
              <a:avLst>
                <a:gd name="adj" fmla="val 18750"/>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4" name="AutoShape 8"/>
            <p:cNvSpPr>
              <a:spLocks noChangeArrowheads="1"/>
            </p:cNvSpPr>
            <p:nvPr/>
          </p:nvSpPr>
          <p:spPr bwMode="auto">
            <a:xfrm>
              <a:off x="2049" y="2250"/>
              <a:ext cx="2168" cy="464"/>
            </a:xfrm>
            <a:prstGeom prst="cube">
              <a:avLst>
                <a:gd name="adj" fmla="val 18750"/>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5" name="Text Box 9"/>
            <p:cNvSpPr txBox="1">
              <a:spLocks noChangeArrowheads="1"/>
            </p:cNvSpPr>
            <p:nvPr/>
          </p:nvSpPr>
          <p:spPr bwMode="auto">
            <a:xfrm>
              <a:off x="2010" y="2388"/>
              <a:ext cx="216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dirty="0">
                  <a:solidFill>
                    <a:schemeClr val="tx1"/>
                  </a:solidFill>
                  <a:latin typeface="Arial" panose="020B0604020202020204" pitchFamily="34" charset="0"/>
                </a:rPr>
                <a:t>Income statement</a:t>
              </a:r>
            </a:p>
          </p:txBody>
        </p:sp>
        <p:sp>
          <p:nvSpPr>
            <p:cNvPr id="14346" name="AutoShape 10"/>
            <p:cNvSpPr>
              <a:spLocks noChangeArrowheads="1"/>
            </p:cNvSpPr>
            <p:nvPr/>
          </p:nvSpPr>
          <p:spPr bwMode="auto">
            <a:xfrm>
              <a:off x="2049" y="2869"/>
              <a:ext cx="2169" cy="463"/>
            </a:xfrm>
            <a:prstGeom prst="cube">
              <a:avLst>
                <a:gd name="adj" fmla="val 18750"/>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14347" name="Text Box 11"/>
            <p:cNvSpPr txBox="1">
              <a:spLocks noChangeArrowheads="1"/>
            </p:cNvSpPr>
            <p:nvPr/>
          </p:nvSpPr>
          <p:spPr bwMode="auto">
            <a:xfrm>
              <a:off x="2035" y="3002"/>
              <a:ext cx="2090" cy="250"/>
            </a:xfrm>
            <a:prstGeom prst="rect">
              <a:avLst/>
            </a:prstGeom>
            <a:noFill/>
            <a:ln>
              <a:noFill/>
            </a:ln>
            <a:effec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defRPr/>
              </a:pPr>
              <a:r>
                <a:rPr lang="en-GB" altLang="en-US" sz="2000" dirty="0">
                  <a:solidFill>
                    <a:schemeClr val="tx1"/>
                  </a:solidFill>
                  <a:latin typeface="Arial" panose="020B0604020202020204" pitchFamily="34" charset="0"/>
                </a:rPr>
                <a:t>SOFP</a:t>
              </a:r>
            </a:p>
          </p:txBody>
        </p:sp>
        <p:sp>
          <p:nvSpPr>
            <p:cNvPr id="14348" name="Text Box 12"/>
            <p:cNvSpPr txBox="1">
              <a:spLocks noChangeArrowheads="1"/>
            </p:cNvSpPr>
            <p:nvPr/>
          </p:nvSpPr>
          <p:spPr bwMode="auto">
            <a:xfrm>
              <a:off x="2062" y="1779"/>
              <a:ext cx="209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Cash flow statement</a:t>
              </a:r>
            </a:p>
          </p:txBody>
        </p:sp>
      </p:grpSp>
    </p:spTree>
    <p:extLst>
      <p:ext uri="{BB962C8B-B14F-4D97-AF65-F5344CB8AC3E}">
        <p14:creationId xmlns:p14="http://schemas.microsoft.com/office/powerpoint/2010/main" val="38921702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ChangeArrowheads="1"/>
          </p:cNvSpPr>
          <p:nvPr/>
        </p:nvSpPr>
        <p:spPr bwMode="auto">
          <a:xfrm>
            <a:off x="533400" y="1828800"/>
            <a:ext cx="8140700" cy="4495800"/>
          </a:xfrm>
          <a:prstGeom prst="rect">
            <a:avLst/>
          </a:prstGeom>
          <a:noFill/>
          <a:ln>
            <a:noFill/>
          </a:ln>
          <a:effectLst/>
        </p:spPr>
        <p:txBody>
          <a:bodyPr/>
          <a:lstStyle>
            <a:lvl1pPr marL="187325" indent="-187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defRPr/>
            </a:pPr>
            <a:endParaRPr lang="en-US" altLang="en-US" dirty="0"/>
          </a:p>
          <a:p>
            <a:pPr marL="0" indent="0" algn="just" eaLnBrk="1" hangingPunct="1">
              <a:spcBef>
                <a:spcPct val="20000"/>
              </a:spcBef>
              <a:buSzPct val="150000"/>
              <a:defRPr/>
            </a:pPr>
            <a:r>
              <a:rPr lang="en-US" altLang="en-US" sz="2000" b="1" dirty="0" smtClean="0">
                <a:solidFill>
                  <a:srgbClr val="0070C0"/>
                </a:solidFill>
              </a:rPr>
              <a:t>1</a:t>
            </a:r>
            <a:r>
              <a:rPr lang="en-US" altLang="en-US" sz="2000" b="1" dirty="0">
                <a:solidFill>
                  <a:srgbClr val="0070C0"/>
                </a:solidFill>
              </a:rPr>
              <a:t>. Cash flow statement</a:t>
            </a:r>
            <a:r>
              <a:rPr lang="en-US" altLang="en-US" sz="2000" dirty="0">
                <a:solidFill>
                  <a:srgbClr val="0070C0"/>
                </a:solidFill>
              </a:rPr>
              <a:t>: </a:t>
            </a:r>
            <a:r>
              <a:rPr lang="en-US" altLang="en-US" sz="2000" dirty="0"/>
              <a:t>shows the cash movements over a particular period.</a:t>
            </a:r>
          </a:p>
          <a:p>
            <a:pPr algn="just" eaLnBrk="1" hangingPunct="1">
              <a:spcBef>
                <a:spcPct val="20000"/>
              </a:spcBef>
              <a:buSzPct val="150000"/>
              <a:defRPr/>
            </a:pPr>
            <a:endParaRPr lang="en-US" altLang="en-US" sz="2000" dirty="0"/>
          </a:p>
          <a:p>
            <a:pPr marL="0" indent="0" algn="just" eaLnBrk="1" hangingPunct="1">
              <a:spcBef>
                <a:spcPct val="20000"/>
              </a:spcBef>
              <a:buSzPct val="150000"/>
              <a:defRPr/>
            </a:pPr>
            <a:r>
              <a:rPr lang="en-US" altLang="en-US" sz="2000" b="1" dirty="0">
                <a:solidFill>
                  <a:srgbClr val="0070C0"/>
                </a:solidFill>
              </a:rPr>
              <a:t>2. Income statement: </a:t>
            </a:r>
            <a:r>
              <a:rPr lang="en-US" altLang="en-US" sz="2000" dirty="0"/>
              <a:t>shows the wealth (profit) generated over a particular period.</a:t>
            </a:r>
          </a:p>
          <a:p>
            <a:pPr algn="just" eaLnBrk="1" hangingPunct="1">
              <a:spcBef>
                <a:spcPct val="20000"/>
              </a:spcBef>
              <a:buSzPct val="150000"/>
              <a:defRPr/>
            </a:pPr>
            <a:endParaRPr lang="en-US" altLang="en-US" sz="2000" b="1" dirty="0">
              <a:solidFill>
                <a:srgbClr val="0070C0"/>
              </a:solidFill>
            </a:endParaRPr>
          </a:p>
          <a:p>
            <a:pPr marL="0" indent="0" algn="just" eaLnBrk="1" hangingPunct="1">
              <a:spcBef>
                <a:spcPct val="20000"/>
              </a:spcBef>
              <a:buSzPct val="150000"/>
              <a:defRPr/>
            </a:pPr>
            <a:r>
              <a:rPr lang="en-US" altLang="en-US" sz="2000" b="1" dirty="0">
                <a:solidFill>
                  <a:srgbClr val="0070C0"/>
                </a:solidFill>
              </a:rPr>
              <a:t>3. Balance sheet (statement of financial position): </a:t>
            </a:r>
            <a:r>
              <a:rPr lang="en-US" altLang="en-US" sz="2000" dirty="0"/>
              <a:t>shows the accumulated wealth at a particular point in time.</a:t>
            </a:r>
          </a:p>
          <a:p>
            <a:pPr eaLnBrk="1" hangingPunct="1">
              <a:spcBef>
                <a:spcPct val="20000"/>
              </a:spcBef>
              <a:defRPr/>
            </a:pPr>
            <a:endParaRPr lang="en-US" altLang="en-US" sz="2000" dirty="0"/>
          </a:p>
        </p:txBody>
      </p:sp>
      <p:sp>
        <p:nvSpPr>
          <p:cNvPr id="15363" name="Rectangle 5"/>
          <p:cNvSpPr>
            <a:spLocks noChangeArrowheads="1"/>
          </p:cNvSpPr>
          <p:nvPr/>
        </p:nvSpPr>
        <p:spPr bwMode="auto">
          <a:xfrm>
            <a:off x="533400" y="914400"/>
            <a:ext cx="8396288"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3600" b="1" u="sng" dirty="0">
                <a:solidFill>
                  <a:schemeClr val="tx1"/>
                </a:solidFill>
                <a:latin typeface="Arial" panose="020B0604020202020204" pitchFamily="34" charset="0"/>
              </a:rPr>
              <a:t>THE MAIN FINANCIAL STATEMENT</a:t>
            </a:r>
            <a:r>
              <a:rPr lang="en-US" altLang="en-US" sz="3600" dirty="0">
                <a:solidFill>
                  <a:schemeClr val="tx1"/>
                </a:solidFill>
                <a:latin typeface="Arial" panose="020B0604020202020204" pitchFamily="34" charset="0"/>
              </a:rPr>
              <a:t>S</a:t>
            </a:r>
            <a:endParaRPr lang="en-GB" altLang="en-US" sz="3600" dirty="0">
              <a:solidFill>
                <a:schemeClr val="tx1"/>
              </a:solidFill>
              <a:latin typeface="Arial" panose="020B0604020202020204" pitchFamily="34" charset="0"/>
            </a:endParaRPr>
          </a:p>
        </p:txBody>
      </p:sp>
    </p:spTree>
    <p:extLst>
      <p:ext uri="{BB962C8B-B14F-4D97-AF65-F5344CB8AC3E}">
        <p14:creationId xmlns:p14="http://schemas.microsoft.com/office/powerpoint/2010/main" val="13553163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p:cNvSpPr>
          <p:nvPr>
            <p:ph type="title"/>
          </p:nvPr>
        </p:nvSpPr>
        <p:spPr>
          <a:xfrm>
            <a:off x="457200" y="274638"/>
            <a:ext cx="8229600" cy="706090"/>
          </a:xfrm>
        </p:spPr>
        <p:txBody>
          <a:bodyPr/>
          <a:lstStyle/>
          <a:p>
            <a:pPr algn="ctr" eaLnBrk="1" hangingPunct="1"/>
            <a:r>
              <a:rPr lang="en-GB" altLang="en-US" sz="2400" b="1" u="sng" dirty="0" smtClean="0">
                <a:solidFill>
                  <a:schemeClr val="tx1"/>
                </a:solidFill>
              </a:rPr>
              <a:t>INCOME  STATEMENT </a:t>
            </a:r>
            <a:r>
              <a:rPr lang="en-GB" altLang="en-US" sz="2400" b="1" u="sng" dirty="0" smtClean="0">
                <a:solidFill>
                  <a:srgbClr val="FF0000"/>
                </a:solidFill>
              </a:rPr>
              <a:t>FOR THE PERIOD ENDED</a:t>
            </a:r>
            <a:r>
              <a:rPr lang="en-GB" altLang="en-US" sz="2400" b="1" u="sng" dirty="0" smtClean="0">
                <a:solidFill>
                  <a:schemeClr val="tx1"/>
                </a:solidFill>
              </a:rPr>
              <a:t> ….</a:t>
            </a:r>
          </a:p>
        </p:txBody>
      </p:sp>
      <p:graphicFrame>
        <p:nvGraphicFramePr>
          <p:cNvPr id="9360" name="Group 144"/>
          <p:cNvGraphicFramePr>
            <a:graphicFrameLocks noGrp="1"/>
          </p:cNvGraphicFramePr>
          <p:nvPr>
            <p:ph type="tbl" idx="1"/>
            <p:extLst>
              <p:ext uri="{D42A27DB-BD31-4B8C-83A1-F6EECF244321}">
                <p14:modId xmlns:p14="http://schemas.microsoft.com/office/powerpoint/2010/main" val="891748152"/>
              </p:ext>
            </p:extLst>
          </p:nvPr>
        </p:nvGraphicFramePr>
        <p:xfrm>
          <a:off x="611560" y="949896"/>
          <a:ext cx="8229600" cy="4580994"/>
        </p:xfrm>
        <a:graphic>
          <a:graphicData uri="http://schemas.openxmlformats.org/drawingml/2006/table">
            <a:tbl>
              <a:tblPr/>
              <a:tblGrid>
                <a:gridCol w="6059488">
                  <a:extLst>
                    <a:ext uri="{9D8B030D-6E8A-4147-A177-3AD203B41FA5}">
                      <a16:colId xmlns:a16="http://schemas.microsoft.com/office/drawing/2014/main" val="20000"/>
                    </a:ext>
                  </a:extLst>
                </a:gridCol>
                <a:gridCol w="2170112">
                  <a:extLst>
                    <a:ext uri="{9D8B030D-6E8A-4147-A177-3AD203B41FA5}">
                      <a16:colId xmlns:a16="http://schemas.microsoft.com/office/drawing/2014/main" val="20001"/>
                    </a:ext>
                  </a:extLst>
                </a:gridCol>
              </a:tblGrid>
              <a:tr h="48042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£’000</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Revenue</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342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Cost of sales</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sng"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FF0000"/>
                          </a:solidFill>
                          <a:effectLst/>
                          <a:latin typeface="Arial" charset="0"/>
                        </a:rPr>
                        <a:t>Gross profit</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2845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Distribution costs</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Administration expenses</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342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Other income</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sng"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FF0000"/>
                          </a:solidFill>
                          <a:effectLst/>
                          <a:latin typeface="Arial" charset="0"/>
                        </a:rPr>
                        <a:t>Operating profit</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342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Income from investments</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Finance costs</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9"/>
                  </a:ext>
                </a:extLst>
              </a:tr>
              <a:tr h="342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FF0000"/>
                          </a:solidFill>
                          <a:effectLst/>
                          <a:latin typeface="Arial" charset="0"/>
                        </a:rPr>
                        <a:t>Profit before tax</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sng" strike="noStrike" cap="none" normalizeH="0" baseline="0" dirty="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0"/>
                  </a:ext>
                </a:extLst>
              </a:tr>
              <a:tr h="3435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0" i="0" u="none" strike="noStrike" cap="none" normalizeH="0" baseline="0" dirty="0">
                          <a:ln>
                            <a:noFill/>
                          </a:ln>
                          <a:solidFill>
                            <a:schemeClr val="tx1"/>
                          </a:solidFill>
                          <a:effectLst/>
                          <a:latin typeface="Arial" charset="0"/>
                        </a:rPr>
                        <a:t>Taxation</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0" i="0" u="sng" strike="noStrike" cap="none" normalizeH="0" baseline="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1"/>
                  </a:ext>
                </a:extLst>
              </a:tr>
              <a:tr h="32845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600" b="1" i="0" u="none" strike="noStrike" cap="none" normalizeH="0" baseline="0" dirty="0">
                          <a:ln>
                            <a:noFill/>
                          </a:ln>
                          <a:solidFill>
                            <a:srgbClr val="FF0000"/>
                          </a:solidFill>
                          <a:effectLst/>
                          <a:latin typeface="Arial" charset="0"/>
                        </a:rPr>
                        <a:t>Profit for the period</a:t>
                      </a:r>
                    </a:p>
                  </a:txBody>
                  <a:tcPr marT="45723" marB="4572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sng" strike="noStrike" cap="none" normalizeH="0" baseline="0" dirty="0">
                          <a:ln>
                            <a:noFill/>
                          </a:ln>
                          <a:solidFill>
                            <a:schemeClr val="tx1"/>
                          </a:solidFill>
                          <a:effectLst/>
                          <a:latin typeface="Arial" charset="0"/>
                        </a:rPr>
                        <a:t>X</a:t>
                      </a:r>
                    </a:p>
                  </a:txBody>
                  <a:tcPr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12"/>
                  </a:ext>
                </a:extLst>
              </a:tr>
            </a:tbl>
          </a:graphicData>
        </a:graphic>
      </p:graphicFrame>
      <p:sp>
        <p:nvSpPr>
          <p:cNvPr id="1641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B59B3AE4-13CA-4BED-9DE8-6575C8E6C578}" type="slidenum">
              <a:rPr lang="en-GB" altLang="en-US">
                <a:solidFill>
                  <a:schemeClr val="tx1"/>
                </a:solidFill>
                <a:latin typeface="Arial" panose="020B0604020202020204" pitchFamily="34" charset="0"/>
              </a:rPr>
              <a:pPr>
                <a:spcBef>
                  <a:spcPct val="0"/>
                </a:spcBef>
                <a:buClrTx/>
                <a:buSzTx/>
                <a:buFontTx/>
                <a:buNone/>
              </a:pPr>
              <a:t>11</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37044159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p:txBody>
          <a:bodyPr/>
          <a:lstStyle/>
          <a:p>
            <a:pPr eaLnBrk="1" hangingPunct="1"/>
            <a:r>
              <a:rPr lang="en-GB" altLang="en-US" b="1" u="sng" smtClean="0">
                <a:solidFill>
                  <a:schemeClr val="tx1"/>
                </a:solidFill>
              </a:rPr>
              <a:t>REVENUE/SALES</a:t>
            </a:r>
          </a:p>
        </p:txBody>
      </p:sp>
      <p:sp>
        <p:nvSpPr>
          <p:cNvPr id="17411" name="Rectangle 3"/>
          <p:cNvSpPr>
            <a:spLocks noGrp="1"/>
          </p:cNvSpPr>
          <p:nvPr>
            <p:ph idx="1"/>
          </p:nvPr>
        </p:nvSpPr>
        <p:spPr>
          <a:xfrm>
            <a:off x="457200" y="2205038"/>
            <a:ext cx="8229600" cy="1584325"/>
          </a:xfrm>
        </p:spPr>
        <p:txBody>
          <a:bodyPr/>
          <a:lstStyle/>
          <a:p>
            <a:pPr marL="0" indent="0" algn="just" eaLnBrk="1" hangingPunct="1">
              <a:buFontTx/>
              <a:buNone/>
            </a:pPr>
            <a:r>
              <a:rPr lang="en-GB" altLang="en-US" sz="2400" dirty="0" smtClean="0">
                <a:solidFill>
                  <a:schemeClr val="tx1"/>
                </a:solidFill>
              </a:rPr>
              <a:t>Amount of goods or services sold in the period.</a:t>
            </a:r>
          </a:p>
        </p:txBody>
      </p:sp>
      <p:sp>
        <p:nvSpPr>
          <p:cNvPr id="1741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B8DE2796-EAE4-408B-BBBC-5788C9DFBFE6}" type="slidenum">
              <a:rPr lang="en-GB" altLang="en-US">
                <a:solidFill>
                  <a:schemeClr val="tx1"/>
                </a:solidFill>
                <a:latin typeface="Arial" panose="020B0604020202020204" pitchFamily="34" charset="0"/>
              </a:rPr>
              <a:pPr>
                <a:spcBef>
                  <a:spcPct val="0"/>
                </a:spcBef>
                <a:buClrTx/>
                <a:buSzTx/>
                <a:buFontTx/>
                <a:buNone/>
              </a:pPr>
              <a:t>12</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8369926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p:txBody>
          <a:bodyPr/>
          <a:lstStyle/>
          <a:p>
            <a:pPr eaLnBrk="1" hangingPunct="1"/>
            <a:r>
              <a:rPr lang="en-GB" altLang="en-US" b="1" u="sng" smtClean="0">
                <a:solidFill>
                  <a:schemeClr val="tx1"/>
                </a:solidFill>
              </a:rPr>
              <a:t>OPERATING EXPENSES</a:t>
            </a:r>
          </a:p>
        </p:txBody>
      </p:sp>
      <p:sp>
        <p:nvSpPr>
          <p:cNvPr id="38915" name="Rectangle 3"/>
          <p:cNvSpPr>
            <a:spLocks noGrp="1" noChangeArrowheads="1"/>
          </p:cNvSpPr>
          <p:nvPr>
            <p:ph idx="1"/>
          </p:nvPr>
        </p:nvSpPr>
        <p:spPr/>
        <p:txBody>
          <a:bodyPr rtlCol="0">
            <a:normAutofit/>
          </a:bodyPr>
          <a:lstStyle/>
          <a:p>
            <a:pPr indent="-137160" eaLnBrk="1" fontAlgn="auto" hangingPunct="1">
              <a:spcAft>
                <a:spcPts val="0"/>
              </a:spcAft>
              <a:buFont typeface="Wingdings 3" charset="2"/>
              <a:buChar char=""/>
              <a:defRPr/>
            </a:pPr>
            <a:r>
              <a:rPr lang="en-GB" sz="2800" dirty="0">
                <a:solidFill>
                  <a:schemeClr val="tx1"/>
                </a:solidFill>
              </a:rPr>
              <a:t>Cost of sales		</a:t>
            </a:r>
          </a:p>
          <a:p>
            <a:pPr marL="0" indent="0" eaLnBrk="1" fontAlgn="auto" hangingPunct="1">
              <a:spcAft>
                <a:spcPts val="0"/>
              </a:spcAft>
              <a:buFontTx/>
              <a:buNone/>
              <a:defRPr/>
            </a:pPr>
            <a:r>
              <a:rPr lang="en-GB" sz="2800" dirty="0">
                <a:solidFill>
                  <a:schemeClr val="tx1"/>
                </a:solidFill>
              </a:rPr>
              <a:t>				</a:t>
            </a:r>
          </a:p>
          <a:p>
            <a:pPr indent="-137160" eaLnBrk="1" fontAlgn="auto" hangingPunct="1">
              <a:spcAft>
                <a:spcPts val="0"/>
              </a:spcAft>
              <a:buFont typeface="Wingdings 3" charset="2"/>
              <a:buChar char=""/>
              <a:defRPr/>
            </a:pPr>
            <a:r>
              <a:rPr lang="en-GB" sz="2800" dirty="0" smtClean="0">
                <a:solidFill>
                  <a:schemeClr val="tx1"/>
                </a:solidFill>
              </a:rPr>
              <a:t>Distribution</a:t>
            </a:r>
          </a:p>
          <a:p>
            <a:pPr marL="205740" indent="0" eaLnBrk="1" fontAlgn="auto" hangingPunct="1">
              <a:spcAft>
                <a:spcPts val="0"/>
              </a:spcAft>
              <a:buNone/>
              <a:defRPr/>
            </a:pPr>
            <a:r>
              <a:rPr lang="en-GB" sz="2800" dirty="0">
                <a:solidFill>
                  <a:schemeClr val="tx1"/>
                </a:solidFill>
              </a:rPr>
              <a:t>							</a:t>
            </a:r>
          </a:p>
          <a:p>
            <a:pPr indent="-137160" eaLnBrk="1" fontAlgn="auto" hangingPunct="1">
              <a:spcAft>
                <a:spcPts val="0"/>
              </a:spcAft>
              <a:buFont typeface="Wingdings 3" charset="2"/>
              <a:buChar char=""/>
              <a:defRPr/>
            </a:pPr>
            <a:r>
              <a:rPr lang="en-GB" sz="2800" dirty="0">
                <a:solidFill>
                  <a:schemeClr val="tx1"/>
                </a:solidFill>
              </a:rPr>
              <a:t>Admin</a:t>
            </a:r>
            <a:r>
              <a:rPr lang="en-GB" sz="2800" dirty="0">
                <a:solidFill>
                  <a:schemeClr val="tx1">
                    <a:lumMod val="75000"/>
                    <a:lumOff val="25000"/>
                  </a:schemeClr>
                </a:solidFill>
              </a:rPr>
              <a:t>			</a:t>
            </a:r>
          </a:p>
        </p:txBody>
      </p:sp>
      <p:sp>
        <p:nvSpPr>
          <p:cNvPr id="1843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A0EABD7D-3EC8-41AB-94BE-AE3C562D9BF4}" type="slidenum">
              <a:rPr lang="en-GB" altLang="en-US">
                <a:solidFill>
                  <a:schemeClr val="tx1"/>
                </a:solidFill>
                <a:latin typeface="Arial" panose="020B0604020202020204" pitchFamily="34" charset="0"/>
              </a:rPr>
              <a:pPr>
                <a:spcBef>
                  <a:spcPct val="0"/>
                </a:spcBef>
                <a:buClrTx/>
                <a:buSzTx/>
                <a:buFontTx/>
                <a:buNone/>
              </a:pPr>
              <a:t>13</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24385636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GB" altLang="en-US" b="1" u="sng" dirty="0" smtClean="0">
                <a:solidFill>
                  <a:schemeClr val="tx1"/>
                </a:solidFill>
              </a:rPr>
              <a:t>COST OF SALES</a:t>
            </a:r>
          </a:p>
        </p:txBody>
      </p:sp>
      <p:sp>
        <p:nvSpPr>
          <p:cNvPr id="19459" name="Content Placeholder 2"/>
          <p:cNvSpPr>
            <a:spLocks noGrp="1"/>
          </p:cNvSpPr>
          <p:nvPr>
            <p:ph idx="1"/>
          </p:nvPr>
        </p:nvSpPr>
        <p:spPr/>
        <p:txBody>
          <a:bodyPr/>
          <a:lstStyle/>
          <a:p>
            <a:pPr marL="0" indent="0" eaLnBrk="1" hangingPunct="1">
              <a:buFontTx/>
              <a:buNone/>
            </a:pPr>
            <a:r>
              <a:rPr lang="en-GB" altLang="en-US" dirty="0" smtClean="0">
                <a:solidFill>
                  <a:schemeClr val="tx1"/>
                </a:solidFill>
              </a:rPr>
              <a:t>Cost of producing goods</a:t>
            </a:r>
          </a:p>
          <a:p>
            <a:pPr marL="0" indent="0" eaLnBrk="1" hangingPunct="1">
              <a:buFontTx/>
              <a:buNone/>
            </a:pPr>
            <a:endParaRPr lang="en-GB" altLang="en-US" dirty="0" smtClean="0">
              <a:solidFill>
                <a:schemeClr val="tx1"/>
              </a:solidFill>
            </a:endParaRPr>
          </a:p>
          <a:p>
            <a:pPr marL="0" indent="0" eaLnBrk="1" hangingPunct="1">
              <a:buFontTx/>
              <a:buNone/>
            </a:pPr>
            <a:r>
              <a:rPr lang="en-GB" altLang="en-US" dirty="0" smtClean="0">
                <a:solidFill>
                  <a:schemeClr val="tx1"/>
                </a:solidFill>
              </a:rPr>
              <a:t>	Opening stock	</a:t>
            </a:r>
            <a:r>
              <a:rPr lang="en-GB" altLang="en-US" dirty="0">
                <a:solidFill>
                  <a:schemeClr val="tx1"/>
                </a:solidFill>
              </a:rPr>
              <a:t> </a:t>
            </a:r>
            <a:r>
              <a:rPr lang="en-GB" altLang="en-US" dirty="0" smtClean="0">
                <a:solidFill>
                  <a:schemeClr val="tx1"/>
                </a:solidFill>
              </a:rPr>
              <a:t>	         X</a:t>
            </a:r>
          </a:p>
          <a:p>
            <a:pPr marL="0" indent="0" eaLnBrk="1" hangingPunct="1">
              <a:buFontTx/>
              <a:buNone/>
            </a:pPr>
            <a:r>
              <a:rPr lang="en-GB" altLang="en-US" dirty="0" smtClean="0">
                <a:solidFill>
                  <a:schemeClr val="tx1"/>
                </a:solidFill>
              </a:rPr>
              <a:t>	Purchases			 X</a:t>
            </a:r>
          </a:p>
          <a:p>
            <a:pPr marL="0" indent="0" eaLnBrk="1" hangingPunct="1">
              <a:buFontTx/>
              <a:buNone/>
            </a:pPr>
            <a:r>
              <a:rPr lang="en-GB" altLang="en-US" dirty="0" smtClean="0">
                <a:solidFill>
                  <a:schemeClr val="tx1"/>
                </a:solidFill>
              </a:rPr>
              <a:t>	Closing stock			</a:t>
            </a:r>
            <a:r>
              <a:rPr lang="en-GB" altLang="en-US" u="sng" dirty="0" smtClean="0">
                <a:solidFill>
                  <a:schemeClr val="tx1"/>
                </a:solidFill>
              </a:rPr>
              <a:t>(X)</a:t>
            </a:r>
          </a:p>
          <a:p>
            <a:pPr marL="0" indent="0" eaLnBrk="1" hangingPunct="1">
              <a:buFontTx/>
              <a:buNone/>
            </a:pPr>
            <a:r>
              <a:rPr lang="en-GB" altLang="en-US" dirty="0" smtClean="0">
                <a:solidFill>
                  <a:schemeClr val="tx1"/>
                </a:solidFill>
              </a:rPr>
              <a:t>						</a:t>
            </a:r>
            <a:r>
              <a:rPr lang="en-GB" altLang="en-US" u="sng" dirty="0" smtClean="0">
                <a:solidFill>
                  <a:schemeClr val="tx1"/>
                </a:solidFill>
              </a:rPr>
              <a:t> X </a:t>
            </a:r>
            <a:r>
              <a:rPr lang="en-GB" altLang="en-US" dirty="0" smtClean="0">
                <a:solidFill>
                  <a:schemeClr val="tx1"/>
                </a:solidFill>
              </a:rPr>
              <a:t> </a:t>
            </a:r>
            <a:r>
              <a:rPr lang="en-US" altLang="en-US" u="sng" dirty="0" smtClean="0">
                <a:solidFill>
                  <a:schemeClr val="tx1"/>
                </a:solidFill>
              </a:rPr>
              <a:t>  </a:t>
            </a:r>
            <a:r>
              <a:rPr lang="en-GB" altLang="en-US" u="sng" dirty="0" smtClean="0">
                <a:solidFill>
                  <a:schemeClr val="tx1"/>
                </a:solidFill>
              </a:rPr>
              <a:t>   </a:t>
            </a:r>
          </a:p>
        </p:txBody>
      </p:sp>
      <p:sp>
        <p:nvSpPr>
          <p:cNvPr id="194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A6354CB-84EF-48AB-9A4C-CE60DAAA003D}" type="slidenum">
              <a:rPr lang="en-GB" altLang="en-US">
                <a:solidFill>
                  <a:schemeClr val="tx1"/>
                </a:solidFill>
                <a:latin typeface="Arial" panose="020B0604020202020204" pitchFamily="34" charset="0"/>
              </a:rPr>
              <a:pPr>
                <a:spcBef>
                  <a:spcPct val="0"/>
                </a:spcBef>
                <a:buClrTx/>
                <a:buSzTx/>
                <a:buFontTx/>
                <a:buNone/>
              </a:pPr>
              <a:t>14</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8410488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altLang="en-US" b="1" u="sng" smtClean="0">
                <a:solidFill>
                  <a:schemeClr val="tx1"/>
                </a:solidFill>
              </a:rPr>
              <a:t>OTHER OPERATING EXPENSES</a:t>
            </a:r>
            <a:endParaRPr lang="en-GB" altLang="en-US" b="1" u="sng" smtClean="0">
              <a:solidFill>
                <a:schemeClr val="tx1"/>
              </a:solidFill>
            </a:endParaRPr>
          </a:p>
        </p:txBody>
      </p:sp>
      <p:sp>
        <p:nvSpPr>
          <p:cNvPr id="3" name="Content Placeholder 2"/>
          <p:cNvSpPr>
            <a:spLocks noGrp="1"/>
          </p:cNvSpPr>
          <p:nvPr>
            <p:ph idx="1"/>
          </p:nvPr>
        </p:nvSpPr>
        <p:spPr/>
        <p:txBody>
          <a:bodyPr/>
          <a:lstStyle/>
          <a:p>
            <a:pPr marL="0" indent="0" eaLnBrk="1" hangingPunct="1">
              <a:buFontTx/>
              <a:buNone/>
            </a:pPr>
            <a:r>
              <a:rPr lang="en-US" altLang="en-US" sz="2400" b="1" u="sng" dirty="0" smtClean="0">
                <a:solidFill>
                  <a:schemeClr val="tx1"/>
                </a:solidFill>
              </a:rPr>
              <a:t>Distribution costs</a:t>
            </a:r>
          </a:p>
          <a:p>
            <a:pPr marL="0" indent="0" eaLnBrk="1" hangingPunct="1">
              <a:buFontTx/>
              <a:buNone/>
            </a:pPr>
            <a:r>
              <a:rPr lang="en-US" altLang="en-US" sz="2400" dirty="0" smtClean="0">
                <a:solidFill>
                  <a:schemeClr val="tx1"/>
                </a:solidFill>
              </a:rPr>
              <a:t>Cost of selling and delivering goods</a:t>
            </a:r>
          </a:p>
          <a:p>
            <a:pPr marL="0" indent="0" eaLnBrk="1" hangingPunct="1">
              <a:buFontTx/>
              <a:buNone/>
            </a:pPr>
            <a:endParaRPr lang="en-US" altLang="en-US" sz="2400" dirty="0" smtClean="0">
              <a:solidFill>
                <a:schemeClr val="tx1"/>
              </a:solidFill>
            </a:endParaRPr>
          </a:p>
          <a:p>
            <a:pPr marL="0" indent="0" eaLnBrk="1" hangingPunct="1">
              <a:buFontTx/>
              <a:buNone/>
            </a:pPr>
            <a:r>
              <a:rPr lang="en-US" altLang="en-US" sz="2400" b="1" u="sng" dirty="0" smtClean="0">
                <a:solidFill>
                  <a:schemeClr val="tx1"/>
                </a:solidFill>
              </a:rPr>
              <a:t>Administrative expenses</a:t>
            </a:r>
          </a:p>
          <a:p>
            <a:pPr marL="0" indent="0" eaLnBrk="1" hangingPunct="1">
              <a:buFontTx/>
              <a:buNone/>
            </a:pPr>
            <a:r>
              <a:rPr lang="en-US" altLang="en-US" sz="2400" dirty="0" smtClean="0">
                <a:solidFill>
                  <a:schemeClr val="tx1"/>
                </a:solidFill>
              </a:rPr>
              <a:t>All other operating costs</a:t>
            </a:r>
            <a:endParaRPr lang="en-GB" altLang="en-US" sz="2400" dirty="0" smtClean="0">
              <a:solidFill>
                <a:schemeClr val="tx1"/>
              </a:solidFill>
            </a:endParaRPr>
          </a:p>
        </p:txBody>
      </p:sp>
      <p:sp>
        <p:nvSpPr>
          <p:cNvPr id="2048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60365EA-13E9-41AE-8CA5-BBCBEB9DA6A0}" type="slidenum">
              <a:rPr lang="en-GB" altLang="en-US">
                <a:solidFill>
                  <a:schemeClr val="tx1"/>
                </a:solidFill>
                <a:latin typeface="Arial" panose="020B0604020202020204" pitchFamily="34" charset="0"/>
              </a:rPr>
              <a:pPr>
                <a:spcBef>
                  <a:spcPct val="0"/>
                </a:spcBef>
                <a:buClrTx/>
                <a:buSzTx/>
                <a:buFontTx/>
                <a:buNone/>
              </a:pPr>
              <a:t>15</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2147184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pPr eaLnBrk="1" hangingPunct="1"/>
            <a:r>
              <a:rPr lang="en-GB" altLang="en-US" b="1" u="sng" smtClean="0">
                <a:solidFill>
                  <a:schemeClr val="tx1"/>
                </a:solidFill>
              </a:rPr>
              <a:t>OTHER ITEMS</a:t>
            </a:r>
          </a:p>
        </p:txBody>
      </p:sp>
      <p:sp>
        <p:nvSpPr>
          <p:cNvPr id="39939" name="Rectangle 3"/>
          <p:cNvSpPr>
            <a:spLocks noGrp="1"/>
          </p:cNvSpPr>
          <p:nvPr>
            <p:ph idx="1"/>
          </p:nvPr>
        </p:nvSpPr>
        <p:spPr/>
        <p:txBody>
          <a:bodyPr/>
          <a:lstStyle/>
          <a:p>
            <a:pPr eaLnBrk="1" hangingPunct="1"/>
            <a:r>
              <a:rPr lang="en-GB" altLang="en-US" sz="2400" dirty="0" smtClean="0">
                <a:solidFill>
                  <a:schemeClr val="tx1"/>
                </a:solidFill>
              </a:rPr>
              <a:t>Other income</a:t>
            </a:r>
          </a:p>
          <a:p>
            <a:pPr eaLnBrk="1" hangingPunct="1">
              <a:buFontTx/>
              <a:buNone/>
            </a:pPr>
            <a:endParaRPr lang="en-GB" altLang="en-US" sz="2400" dirty="0" smtClean="0">
              <a:solidFill>
                <a:schemeClr val="tx1"/>
              </a:solidFill>
            </a:endParaRPr>
          </a:p>
          <a:p>
            <a:pPr eaLnBrk="1" hangingPunct="1"/>
            <a:r>
              <a:rPr lang="en-GB" altLang="en-US" sz="2400" dirty="0" smtClean="0">
                <a:solidFill>
                  <a:schemeClr val="tx1"/>
                </a:solidFill>
              </a:rPr>
              <a:t>Finance costs</a:t>
            </a:r>
          </a:p>
          <a:p>
            <a:pPr eaLnBrk="1" hangingPunct="1">
              <a:buFontTx/>
              <a:buNone/>
            </a:pPr>
            <a:endParaRPr lang="en-GB" altLang="en-US" sz="2400" dirty="0" smtClean="0">
              <a:solidFill>
                <a:schemeClr val="tx1"/>
              </a:solidFill>
            </a:endParaRPr>
          </a:p>
          <a:p>
            <a:pPr eaLnBrk="1" hangingPunct="1"/>
            <a:r>
              <a:rPr lang="en-GB" altLang="en-US" sz="2400" dirty="0" smtClean="0">
                <a:solidFill>
                  <a:schemeClr val="tx1"/>
                </a:solidFill>
              </a:rPr>
              <a:t>Taxation</a:t>
            </a:r>
          </a:p>
        </p:txBody>
      </p:sp>
      <p:sp>
        <p:nvSpPr>
          <p:cNvPr id="2150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D30D10DC-F434-4E05-A090-CD620F6DBCE7}" type="slidenum">
              <a:rPr lang="en-GB" altLang="en-US">
                <a:solidFill>
                  <a:schemeClr val="tx1"/>
                </a:solidFill>
                <a:latin typeface="Arial" panose="020B0604020202020204" pitchFamily="34" charset="0"/>
              </a:rPr>
              <a:pPr>
                <a:spcBef>
                  <a:spcPct val="0"/>
                </a:spcBef>
                <a:buClrTx/>
                <a:buSzTx/>
                <a:buFontTx/>
                <a:buNone/>
              </a:pPr>
              <a:t>16</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8265792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a:xfrm>
            <a:off x="457200" y="1341438"/>
            <a:ext cx="8229600" cy="4784725"/>
          </a:xfrm>
        </p:spPr>
        <p:txBody>
          <a:bodyPr/>
          <a:lstStyle/>
          <a:p>
            <a:pPr marL="0" indent="0" algn="ctr" eaLnBrk="1" hangingPunct="1">
              <a:buFontTx/>
              <a:buNone/>
              <a:defRPr/>
            </a:pPr>
            <a:r>
              <a:rPr lang="en-US" altLang="en-US" sz="2800" b="1" dirty="0"/>
              <a:t>BALANCE SHEET</a:t>
            </a:r>
          </a:p>
          <a:p>
            <a:pPr marL="0" indent="0" algn="ctr" eaLnBrk="1" hangingPunct="1">
              <a:buFontTx/>
              <a:buNone/>
              <a:defRPr/>
            </a:pPr>
            <a:endParaRPr lang="en-US" altLang="en-US" sz="2800" b="1" dirty="0"/>
          </a:p>
          <a:p>
            <a:pPr marL="0" indent="0" algn="ctr" eaLnBrk="1" hangingPunct="1">
              <a:buFontTx/>
              <a:buNone/>
              <a:defRPr/>
            </a:pPr>
            <a:r>
              <a:rPr lang="en-US" altLang="en-US" sz="2800" b="1" dirty="0"/>
              <a:t>OR</a:t>
            </a:r>
          </a:p>
          <a:p>
            <a:pPr marL="0" indent="0" algn="ctr" eaLnBrk="1" hangingPunct="1">
              <a:buFontTx/>
              <a:buNone/>
              <a:defRPr/>
            </a:pPr>
            <a:endParaRPr lang="en-US" altLang="en-US" sz="2800" b="1" dirty="0">
              <a:solidFill>
                <a:schemeClr val="tx1"/>
              </a:solidFill>
            </a:endParaRPr>
          </a:p>
          <a:p>
            <a:pPr marL="0" indent="0" algn="ctr" eaLnBrk="1" hangingPunct="1">
              <a:buFontTx/>
              <a:buNone/>
              <a:defRPr/>
            </a:pPr>
            <a:r>
              <a:rPr lang="en-US" altLang="en-US" sz="2800" b="1" dirty="0">
                <a:solidFill>
                  <a:schemeClr val="tx1"/>
                </a:solidFill>
              </a:rPr>
              <a:t>STATEMENT OF FINANCIAL POSITION</a:t>
            </a:r>
            <a:endParaRPr lang="en-GB" altLang="en-US" sz="2800" b="1" dirty="0">
              <a:solidFill>
                <a:schemeClr val="tx1"/>
              </a:solidFill>
            </a:endParaRPr>
          </a:p>
        </p:txBody>
      </p:sp>
      <p:sp>
        <p:nvSpPr>
          <p:cNvPr id="2253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89C8637B-A25A-469D-A962-6F0F0D16D89F}" type="slidenum">
              <a:rPr lang="en-GB" altLang="en-US">
                <a:solidFill>
                  <a:schemeClr val="tx1"/>
                </a:solidFill>
                <a:latin typeface="Arial" panose="020B0604020202020204" pitchFamily="34" charset="0"/>
              </a:rPr>
              <a:pPr>
                <a:spcBef>
                  <a:spcPct val="0"/>
                </a:spcBef>
                <a:buClrTx/>
                <a:buSzTx/>
                <a:buFontTx/>
                <a:buNone/>
              </a:pPr>
              <a:t>17</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22399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p:nvPr>
        </p:nvSpPr>
        <p:spPr>
          <a:xfrm>
            <a:off x="468313" y="0"/>
            <a:ext cx="8229600" cy="1143000"/>
          </a:xfrm>
        </p:spPr>
        <p:txBody>
          <a:bodyPr/>
          <a:lstStyle/>
          <a:p>
            <a:pPr algn="ctr" eaLnBrk="1" hangingPunct="1"/>
            <a:r>
              <a:rPr lang="en-GB" altLang="en-US" sz="2000" b="1" u="sng" dirty="0" smtClean="0">
                <a:solidFill>
                  <a:schemeClr val="tx1"/>
                </a:solidFill>
              </a:rPr>
              <a:t>BALANCE SHEET </a:t>
            </a:r>
            <a:r>
              <a:rPr lang="en-GB" altLang="en-US" sz="2000" b="1" u="sng" dirty="0" smtClean="0">
                <a:solidFill>
                  <a:srgbClr val="FF0000"/>
                </a:solidFill>
              </a:rPr>
              <a:t>AS AT </a:t>
            </a:r>
            <a:r>
              <a:rPr lang="en-GB" altLang="en-US" sz="2000" b="1" u="sng" dirty="0" smtClean="0">
                <a:solidFill>
                  <a:srgbClr val="7030A0"/>
                </a:solidFill>
              </a:rPr>
              <a:t>….</a:t>
            </a:r>
          </a:p>
        </p:txBody>
      </p:sp>
      <p:graphicFrame>
        <p:nvGraphicFramePr>
          <p:cNvPr id="11533" name="Group 269"/>
          <p:cNvGraphicFramePr>
            <a:graphicFrameLocks noGrp="1"/>
          </p:cNvGraphicFramePr>
          <p:nvPr>
            <p:ph type="tbl" idx="1"/>
            <p:extLst>
              <p:ext uri="{D42A27DB-BD31-4B8C-83A1-F6EECF244321}">
                <p14:modId xmlns:p14="http://schemas.microsoft.com/office/powerpoint/2010/main" val="658764462"/>
              </p:ext>
            </p:extLst>
          </p:nvPr>
        </p:nvGraphicFramePr>
        <p:xfrm>
          <a:off x="455687" y="834281"/>
          <a:ext cx="8064129" cy="5852274"/>
        </p:xfrm>
        <a:graphic>
          <a:graphicData uri="http://schemas.openxmlformats.org/drawingml/2006/table">
            <a:tbl>
              <a:tblPr/>
              <a:tblGrid>
                <a:gridCol w="5232425">
                  <a:extLst>
                    <a:ext uri="{9D8B030D-6E8A-4147-A177-3AD203B41FA5}">
                      <a16:colId xmlns:a16="http://schemas.microsoft.com/office/drawing/2014/main" val="20000"/>
                    </a:ext>
                  </a:extLst>
                </a:gridCol>
                <a:gridCol w="1415852">
                  <a:extLst>
                    <a:ext uri="{9D8B030D-6E8A-4147-A177-3AD203B41FA5}">
                      <a16:colId xmlns:a16="http://schemas.microsoft.com/office/drawing/2014/main" val="20001"/>
                    </a:ext>
                  </a:extLst>
                </a:gridCol>
                <a:gridCol w="1415852">
                  <a:extLst>
                    <a:ext uri="{9D8B030D-6E8A-4147-A177-3AD203B41FA5}">
                      <a16:colId xmlns:a16="http://schemas.microsoft.com/office/drawing/2014/main" val="20002"/>
                    </a:ext>
                  </a:extLst>
                </a:gridCol>
              </a:tblGrid>
              <a:tr h="2681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1" i="0" u="sng" strike="noStrike" cap="none" normalizeH="0" baseline="0" dirty="0">
                          <a:ln>
                            <a:noFill/>
                          </a:ln>
                          <a:solidFill>
                            <a:schemeClr val="tx1"/>
                          </a:solidFill>
                          <a:effectLst/>
                          <a:latin typeface="Arial" charset="0"/>
                        </a:rPr>
                        <a:t>ASSETS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0"/>
                  </a:ext>
                </a:extLst>
              </a:tr>
              <a:tr h="2681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1" i="0" u="none" strike="noStrike" cap="none" normalizeH="0" baseline="0" dirty="0">
                          <a:ln>
                            <a:noFill/>
                          </a:ln>
                          <a:solidFill>
                            <a:schemeClr val="tx1"/>
                          </a:solidFill>
                          <a:effectLst/>
                          <a:latin typeface="Arial" charset="0"/>
                        </a:rPr>
                        <a:t>Non current assets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1"/>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Property, plant, equipment</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Intangible assets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sng"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1" i="0" u="none"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2681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1" i="0" u="none" strike="noStrike" cap="none" normalizeH="0" baseline="0" dirty="0">
                          <a:ln>
                            <a:noFill/>
                          </a:ln>
                          <a:solidFill>
                            <a:schemeClr val="tx1"/>
                          </a:solidFill>
                          <a:effectLst/>
                          <a:latin typeface="Arial" charset="0"/>
                        </a:rPr>
                        <a:t>Current assets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Inventories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5"/>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Trade receivables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6"/>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Cash</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sng"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1" i="0" u="sng"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7"/>
                  </a:ext>
                </a:extLst>
              </a:tr>
              <a:tr h="32774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a:ln>
                            <a:noFill/>
                          </a:ln>
                          <a:solidFill>
                            <a:srgbClr val="7030A0"/>
                          </a:solidFill>
                          <a:effectLst/>
                          <a:latin typeface="Arial" charset="0"/>
                        </a:rPr>
                        <a:t>Total assets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sng" strike="noStrike" cap="none" normalizeH="0" baseline="0" dirty="0">
                          <a:ln>
                            <a:noFill/>
                          </a:ln>
                          <a:solidFill>
                            <a:srgbClr val="7030A0"/>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8"/>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1" i="0" u="sng" strike="noStrike" cap="none" normalizeH="0" baseline="0" dirty="0">
                          <a:ln>
                            <a:noFill/>
                          </a:ln>
                          <a:solidFill>
                            <a:schemeClr val="tx1"/>
                          </a:solidFill>
                          <a:effectLst/>
                          <a:latin typeface="Arial" charset="0"/>
                        </a:rPr>
                        <a:t>LIABILITIES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09"/>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1" i="0" u="none" strike="noStrike" cap="none" normalizeH="0" baseline="0" dirty="0">
                          <a:ln>
                            <a:noFill/>
                          </a:ln>
                          <a:solidFill>
                            <a:schemeClr val="tx1"/>
                          </a:solidFill>
                          <a:effectLst/>
                          <a:latin typeface="Arial" charset="0"/>
                        </a:rPr>
                        <a:t>Current liabilities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0"/>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1" i="0" u="none" strike="noStrike" cap="none" normalizeH="0" baseline="0" dirty="0">
                          <a:ln>
                            <a:noFill/>
                          </a:ln>
                          <a:solidFill>
                            <a:schemeClr val="tx1"/>
                          </a:solidFill>
                          <a:effectLst/>
                          <a:latin typeface="Arial" charset="0"/>
                        </a:rPr>
                        <a:t>Non current liabilities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1"/>
                  </a:ext>
                </a:extLst>
              </a:tr>
              <a:tr h="26815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1" i="0" u="none" strike="noStrike" kern="1200" cap="none" normalizeH="0" baseline="0" dirty="0">
                          <a:ln>
                            <a:noFill/>
                          </a:ln>
                          <a:solidFill>
                            <a:srgbClr val="FF0000"/>
                          </a:solidFill>
                          <a:effectLst/>
                          <a:latin typeface="Arial" charset="0"/>
                          <a:ea typeface="+mn-ea"/>
                          <a:cs typeface="+mn-cs"/>
                        </a:rPr>
                        <a:t>Total liabilities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200" b="1" i="0" u="sng" strike="noStrike" kern="1200" cap="none" normalizeH="0" baseline="0" dirty="0" smtClean="0">
                          <a:ln>
                            <a:noFill/>
                          </a:ln>
                          <a:solidFill>
                            <a:srgbClr val="C00000"/>
                          </a:solidFill>
                          <a:effectLst/>
                          <a:latin typeface="Arial" charset="0"/>
                          <a:ea typeface="+mn-ea"/>
                          <a:cs typeface="+mn-cs"/>
                        </a:rPr>
                        <a:t>X</a:t>
                      </a:r>
                      <a:endParaRPr kumimoji="0" lang="en-GB" sz="1200" b="1" i="0" u="sng" strike="noStrike" kern="1200" cap="none" normalizeH="0" baseline="0" dirty="0">
                        <a:ln>
                          <a:noFill/>
                        </a:ln>
                        <a:solidFill>
                          <a:srgbClr val="C00000"/>
                        </a:solidFill>
                        <a:effectLst/>
                        <a:latin typeface="Arial" charset="0"/>
                        <a:ea typeface="+mn-ea"/>
                        <a:cs typeface="+mn-cs"/>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2"/>
                  </a:ext>
                </a:extLst>
              </a:tr>
              <a:tr h="2383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1" i="0" u="sng" strike="noStrike" cap="none" normalizeH="0" baseline="0" dirty="0">
                          <a:ln>
                            <a:noFill/>
                          </a:ln>
                          <a:solidFill>
                            <a:schemeClr val="tx1"/>
                          </a:solidFill>
                          <a:effectLst/>
                          <a:latin typeface="Arial" charset="0"/>
                        </a:rPr>
                        <a:t>EQUITY</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5"/>
                  </a:ext>
                </a:extLst>
              </a:tr>
              <a:tr h="3575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Share capital</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endParaRPr lang="en-GB"/>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6"/>
                  </a:ext>
                </a:extLst>
              </a:tr>
              <a:tr h="3575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Share premium</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endParaRPr lang="en-GB"/>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7"/>
                  </a:ext>
                </a:extLst>
              </a:tr>
              <a:tr h="3575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Other reserves</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endParaRPr lang="en-GB" dirty="0"/>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8"/>
                  </a:ext>
                </a:extLst>
              </a:tr>
              <a:tr h="77465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000" b="0" i="0" u="none" strike="noStrike" cap="none" normalizeH="0" baseline="0" dirty="0">
                          <a:ln>
                            <a:noFill/>
                          </a:ln>
                          <a:solidFill>
                            <a:schemeClr val="tx1"/>
                          </a:solidFill>
                          <a:effectLst/>
                          <a:latin typeface="Arial" charset="0"/>
                        </a:rPr>
                        <a:t>Retained </a:t>
                      </a:r>
                      <a:r>
                        <a:rPr kumimoji="0" lang="en-GB" sz="1000" b="0" i="0" u="none" strike="noStrike" cap="none" normalizeH="0" baseline="0" dirty="0" smtClean="0">
                          <a:ln>
                            <a:noFill/>
                          </a:ln>
                          <a:solidFill>
                            <a:schemeClr val="tx1"/>
                          </a:solidFill>
                          <a:effectLst/>
                          <a:latin typeface="Arial" charset="0"/>
                        </a:rPr>
                        <a:t>earnings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000" b="1" i="0" u="none" strike="noStrike" cap="none" normalizeH="0" baseline="0" dirty="0" smtClean="0">
                          <a:ln>
                            <a:noFill/>
                          </a:ln>
                          <a:solidFill>
                            <a:srgbClr val="FF0000"/>
                          </a:solidFill>
                          <a:effectLst/>
                          <a:latin typeface="Arial" charset="0"/>
                        </a:rPr>
                        <a:t>Total equity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000" b="0" i="0" u="sng" strike="noStrike" cap="none" normalizeH="0" baseline="0" dirty="0">
                          <a:ln>
                            <a:noFill/>
                          </a:ln>
                          <a:solidFill>
                            <a:schemeClr val="tx1"/>
                          </a:solidFill>
                          <a:effectLst/>
                          <a:latin typeface="Arial" charset="0"/>
                        </a:rPr>
                        <a:t>X</a:t>
                      </a: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GB" sz="1200" b="1" i="0" u="sng" strike="noStrike" kern="1200" cap="none" normalizeH="0" baseline="0" dirty="0" smtClean="0">
                        <a:ln>
                          <a:noFill/>
                        </a:ln>
                        <a:solidFill>
                          <a:srgbClr val="C00000"/>
                        </a:solidFill>
                        <a:effectLst/>
                        <a:latin typeface="Arial" charset="0"/>
                        <a:ea typeface="+mn-ea"/>
                        <a:cs typeface="+mn-cs"/>
                      </a:endParaRP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GB" sz="1200" b="1" i="0" u="sng" strike="noStrike" kern="1200" cap="none" normalizeH="0" baseline="0" dirty="0" smtClean="0">
                          <a:ln>
                            <a:noFill/>
                          </a:ln>
                          <a:solidFill>
                            <a:srgbClr val="C00000"/>
                          </a:solidFill>
                          <a:effectLst/>
                          <a:latin typeface="Arial" charset="0"/>
                          <a:ea typeface="+mn-ea"/>
                          <a:cs typeface="+mn-cs"/>
                        </a:rPr>
                        <a:t>X</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GB" sz="1200" b="1" i="0" u="sng" strike="noStrike" kern="1200" cap="none" normalizeH="0" baseline="0" dirty="0">
                        <a:ln>
                          <a:noFill/>
                        </a:ln>
                        <a:solidFill>
                          <a:srgbClr val="C00000"/>
                        </a:solidFill>
                        <a:effectLst/>
                        <a:latin typeface="Arial" charset="0"/>
                        <a:ea typeface="+mn-ea"/>
                        <a:cs typeface="+mn-cs"/>
                      </a:endParaRP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19"/>
                  </a:ext>
                </a:extLst>
              </a:tr>
              <a:tr h="32774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a:ln>
                          <a:noFill/>
                        </a:ln>
                        <a:solidFill>
                          <a:schemeClr val="tx1"/>
                        </a:solidFill>
                        <a:effectLst/>
                        <a:latin typeface="Arial" charset="0"/>
                      </a:endParaRPr>
                    </a:p>
                  </a:txBody>
                  <a:tcPr marL="91433" marR="91433" marT="45723" marB="45723"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1600" b="1" i="0" u="sng" strike="noStrike" kern="1200" cap="none" normalizeH="0" baseline="0" dirty="0">
                          <a:ln>
                            <a:noFill/>
                          </a:ln>
                          <a:solidFill>
                            <a:srgbClr val="7030A0"/>
                          </a:solidFill>
                          <a:effectLst/>
                          <a:latin typeface="Arial" charset="0"/>
                          <a:ea typeface="+mn-ea"/>
                          <a:cs typeface="+mn-cs"/>
                        </a:rPr>
                        <a:t>X</a:t>
                      </a:r>
                    </a:p>
                  </a:txBody>
                  <a:tcPr marL="91433" marR="91433" marT="45723" marB="45723" horzOverflow="overflow">
                    <a:lnL>
                      <a:noFill/>
                    </a:lnL>
                    <a:lnR>
                      <a:noFill/>
                    </a:lnR>
                    <a:lnT>
                      <a:noFill/>
                    </a:lnT>
                    <a:lnB>
                      <a:noFill/>
                    </a:lnB>
                    <a:lnTlToBr>
                      <a:noFill/>
                    </a:lnTlToBr>
                    <a:lnBlToTr>
                      <a:noFill/>
                    </a:lnBlToTr>
                    <a:solidFill>
                      <a:schemeClr val="bg1"/>
                    </a:solidFill>
                  </a:tcPr>
                </a:tc>
                <a:extLst>
                  <a:ext uri="{0D108BD9-81ED-4DB2-BD59-A6C34878D82A}">
                    <a16:rowId xmlns:a16="http://schemas.microsoft.com/office/drawing/2014/main" val="10020"/>
                  </a:ext>
                </a:extLst>
              </a:tr>
            </a:tbl>
          </a:graphicData>
        </a:graphic>
      </p:graphicFrame>
      <p:sp>
        <p:nvSpPr>
          <p:cNvPr id="2361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5C29ECC9-11C9-47B5-A166-1893E8668B21}" type="slidenum">
              <a:rPr lang="en-GB" altLang="en-US">
                <a:solidFill>
                  <a:schemeClr val="tx1"/>
                </a:solidFill>
                <a:latin typeface="Arial" panose="020B0604020202020204" pitchFamily="34" charset="0"/>
              </a:rPr>
              <a:pPr>
                <a:spcBef>
                  <a:spcPct val="0"/>
                </a:spcBef>
                <a:buClrTx/>
                <a:buSzTx/>
                <a:buFontTx/>
                <a:buNone/>
              </a:pPr>
              <a:t>18</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10257590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p:nvPr>
        </p:nvSpPr>
        <p:spPr/>
        <p:txBody>
          <a:bodyPr/>
          <a:lstStyle/>
          <a:p>
            <a:pPr eaLnBrk="1" hangingPunct="1"/>
            <a:r>
              <a:rPr lang="en-GB" altLang="en-US" b="1" u="sng" smtClean="0">
                <a:solidFill>
                  <a:schemeClr val="tx1"/>
                </a:solidFill>
              </a:rPr>
              <a:t>ASSETS</a:t>
            </a:r>
          </a:p>
        </p:txBody>
      </p:sp>
      <p:sp>
        <p:nvSpPr>
          <p:cNvPr id="28675" name="Rectangle 3"/>
          <p:cNvSpPr>
            <a:spLocks noGrp="1" noChangeArrowheads="1"/>
          </p:cNvSpPr>
          <p:nvPr>
            <p:ph idx="1"/>
          </p:nvPr>
        </p:nvSpPr>
        <p:spPr>
          <a:xfrm>
            <a:off x="457200" y="2276475"/>
            <a:ext cx="8229600" cy="3673475"/>
          </a:xfrm>
        </p:spPr>
        <p:txBody>
          <a:bodyPr rtlCol="0">
            <a:normAutofit/>
          </a:bodyPr>
          <a:lstStyle/>
          <a:p>
            <a:pPr marL="0" indent="0" algn="just" eaLnBrk="1" fontAlgn="auto" hangingPunct="1">
              <a:spcAft>
                <a:spcPts val="0"/>
              </a:spcAft>
              <a:buFontTx/>
              <a:buNone/>
              <a:defRPr/>
            </a:pPr>
            <a:r>
              <a:rPr lang="en-GB" altLang="en-US" sz="2400" b="1" dirty="0">
                <a:solidFill>
                  <a:schemeClr val="tx1"/>
                </a:solidFill>
              </a:rPr>
              <a:t>Definition: </a:t>
            </a:r>
            <a:r>
              <a:rPr lang="en-GB" altLang="en-US" sz="2400" dirty="0">
                <a:solidFill>
                  <a:schemeClr val="tx1"/>
                </a:solidFill>
              </a:rPr>
              <a:t>Assets are rights or other access to future economic benefits controlled by an entity as a result of a past transaction or event.</a:t>
            </a:r>
          </a:p>
          <a:p>
            <a:pPr marL="0" indent="0" algn="just" eaLnBrk="1" fontAlgn="auto" hangingPunct="1">
              <a:spcAft>
                <a:spcPts val="0"/>
              </a:spcAft>
              <a:buFontTx/>
              <a:buNone/>
              <a:defRPr/>
            </a:pPr>
            <a:endParaRPr lang="en-GB" altLang="en-US" sz="2400" dirty="0">
              <a:solidFill>
                <a:schemeClr val="tx1"/>
              </a:solidFill>
            </a:endParaRPr>
          </a:p>
          <a:p>
            <a:pPr algn="just" eaLnBrk="1" fontAlgn="auto" hangingPunct="1">
              <a:spcAft>
                <a:spcPts val="0"/>
              </a:spcAft>
              <a:buFont typeface="Wingdings 3" charset="2"/>
              <a:buChar char=""/>
              <a:defRPr/>
            </a:pPr>
            <a:r>
              <a:rPr lang="en-GB" altLang="en-US" sz="2400" dirty="0">
                <a:solidFill>
                  <a:schemeClr val="tx1"/>
                </a:solidFill>
              </a:rPr>
              <a:t>Assets can bring economic benefit in an organisation by either being sold (inventory/stock) or being used (a car).</a:t>
            </a:r>
          </a:p>
          <a:p>
            <a:pPr marL="0" indent="0" eaLnBrk="1" fontAlgn="auto" hangingPunct="1">
              <a:spcAft>
                <a:spcPts val="0"/>
              </a:spcAft>
              <a:buFontTx/>
              <a:buNone/>
              <a:defRPr/>
            </a:pPr>
            <a:endParaRPr lang="en-GB" altLang="en-US" dirty="0">
              <a:solidFill>
                <a:schemeClr val="tx1">
                  <a:lumMod val="75000"/>
                  <a:lumOff val="25000"/>
                </a:schemeClr>
              </a:solidFill>
            </a:endParaRPr>
          </a:p>
          <a:p>
            <a:pPr marL="0" indent="0" eaLnBrk="1" fontAlgn="auto" hangingPunct="1">
              <a:spcAft>
                <a:spcPts val="0"/>
              </a:spcAft>
              <a:buFont typeface="Corbel" panose="020B0503020204020204" pitchFamily="34" charset="0"/>
              <a:buNone/>
              <a:defRPr/>
            </a:pPr>
            <a:endParaRPr lang="en-GB" altLang="en-US" dirty="0">
              <a:solidFill>
                <a:schemeClr val="tx1">
                  <a:lumMod val="75000"/>
                  <a:lumOff val="25000"/>
                </a:schemeClr>
              </a:solidFill>
            </a:endParaRPr>
          </a:p>
        </p:txBody>
      </p:sp>
      <p:sp>
        <p:nvSpPr>
          <p:cNvPr id="2458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6BC5DFD7-67C7-46D1-B35F-BB83B97E7DF5}" type="slidenum">
              <a:rPr lang="en-GB" altLang="en-US">
                <a:solidFill>
                  <a:schemeClr val="tx1"/>
                </a:solidFill>
                <a:latin typeface="Arial" panose="020B0604020202020204" pitchFamily="34" charset="0"/>
              </a:rPr>
              <a:pPr>
                <a:spcBef>
                  <a:spcPct val="0"/>
                </a:spcBef>
                <a:buClrTx/>
                <a:buSzTx/>
                <a:buFontTx/>
                <a:buNone/>
              </a:pPr>
              <a:t>19</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42419185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67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1033463" y="292100"/>
            <a:ext cx="710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3600" b="1" u="sng">
                <a:solidFill>
                  <a:schemeClr val="tx1"/>
                </a:solidFill>
                <a:latin typeface="Arial" panose="020B0604020202020204" pitchFamily="34" charset="0"/>
              </a:rPr>
              <a:t>ASSETS</a:t>
            </a:r>
          </a:p>
        </p:txBody>
      </p:sp>
      <p:grpSp>
        <p:nvGrpSpPr>
          <p:cNvPr id="25603" name="Group 3"/>
          <p:cNvGrpSpPr>
            <a:grpSpLocks/>
          </p:cNvGrpSpPr>
          <p:nvPr/>
        </p:nvGrpSpPr>
        <p:grpSpPr bwMode="auto">
          <a:xfrm>
            <a:off x="2109788" y="933450"/>
            <a:ext cx="4953000" cy="5029200"/>
            <a:chOff x="1231" y="673"/>
            <a:chExt cx="3469" cy="3363"/>
          </a:xfrm>
        </p:grpSpPr>
        <p:sp>
          <p:nvSpPr>
            <p:cNvPr id="25604" name="AutoShape 4"/>
            <p:cNvSpPr>
              <a:spLocks noChangeArrowheads="1"/>
            </p:cNvSpPr>
            <p:nvPr/>
          </p:nvSpPr>
          <p:spPr bwMode="auto">
            <a:xfrm>
              <a:off x="1320" y="673"/>
              <a:ext cx="3376" cy="3218"/>
            </a:xfrm>
            <a:prstGeom prst="roundRect">
              <a:avLst>
                <a:gd name="adj" fmla="val 7181"/>
              </a:avLst>
            </a:prstGeom>
            <a:solidFill>
              <a:srgbClr val="D6B18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05" name="Text Box 5"/>
            <p:cNvSpPr txBox="1">
              <a:spLocks noChangeArrowheads="1"/>
            </p:cNvSpPr>
            <p:nvPr/>
          </p:nvSpPr>
          <p:spPr bwMode="auto">
            <a:xfrm>
              <a:off x="2185" y="778"/>
              <a:ext cx="1823" cy="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50000"/>
                </a:spcBef>
                <a:buClrTx/>
                <a:buSzTx/>
                <a:buFontTx/>
                <a:buNone/>
              </a:pPr>
              <a:r>
                <a:rPr lang="en-GB" altLang="en-US" sz="2000" i="1" dirty="0">
                  <a:solidFill>
                    <a:srgbClr val="CC0000"/>
                  </a:solidFill>
                  <a:latin typeface="Arial" panose="020B0604020202020204" pitchFamily="34" charset="0"/>
                </a:rPr>
                <a:t>Major characteristics</a:t>
              </a:r>
            </a:p>
          </p:txBody>
        </p:sp>
        <p:sp>
          <p:nvSpPr>
            <p:cNvPr id="25606" name="AutoShape 6"/>
            <p:cNvSpPr>
              <a:spLocks noChangeArrowheads="1"/>
            </p:cNvSpPr>
            <p:nvPr/>
          </p:nvSpPr>
          <p:spPr bwMode="auto">
            <a:xfrm>
              <a:off x="1803" y="1286"/>
              <a:ext cx="2893" cy="594"/>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07" name="AutoShape 7"/>
            <p:cNvSpPr>
              <a:spLocks noChangeArrowheads="1"/>
            </p:cNvSpPr>
            <p:nvPr/>
          </p:nvSpPr>
          <p:spPr bwMode="auto">
            <a:xfrm>
              <a:off x="1807" y="2006"/>
              <a:ext cx="2892" cy="596"/>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08" name="AutoShape 8"/>
            <p:cNvSpPr>
              <a:spLocks noChangeArrowheads="1"/>
            </p:cNvSpPr>
            <p:nvPr/>
          </p:nvSpPr>
          <p:spPr bwMode="auto">
            <a:xfrm>
              <a:off x="1807" y="2723"/>
              <a:ext cx="2892" cy="594"/>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09" name="AutoShape 9"/>
            <p:cNvSpPr>
              <a:spLocks noChangeArrowheads="1"/>
            </p:cNvSpPr>
            <p:nvPr/>
          </p:nvSpPr>
          <p:spPr bwMode="auto">
            <a:xfrm>
              <a:off x="1809" y="3443"/>
              <a:ext cx="2891" cy="593"/>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10" name="Text Box 10"/>
            <p:cNvSpPr txBox="1">
              <a:spLocks noChangeArrowheads="1"/>
            </p:cNvSpPr>
            <p:nvPr/>
          </p:nvSpPr>
          <p:spPr bwMode="auto">
            <a:xfrm>
              <a:off x="1846" y="1434"/>
              <a:ext cx="2642"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dirty="0">
                  <a:solidFill>
                    <a:schemeClr val="tx1"/>
                  </a:solidFill>
                  <a:latin typeface="Arial" panose="020B0604020202020204" pitchFamily="34" charset="0"/>
                </a:rPr>
                <a:t>A probable future benefit exists</a:t>
              </a:r>
            </a:p>
          </p:txBody>
        </p:sp>
        <p:sp>
          <p:nvSpPr>
            <p:cNvPr id="25611" name="Text Box 11"/>
            <p:cNvSpPr txBox="1">
              <a:spLocks noChangeArrowheads="1"/>
            </p:cNvSpPr>
            <p:nvPr/>
          </p:nvSpPr>
          <p:spPr bwMode="auto">
            <a:xfrm>
              <a:off x="1846" y="2116"/>
              <a:ext cx="2742" cy="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a:solidFill>
                    <a:schemeClr val="tx1"/>
                  </a:solidFill>
                  <a:latin typeface="Arial" panose="020B0604020202020204" pitchFamily="34" charset="0"/>
                </a:rPr>
                <a:t>The business has an exclusive right to control the benefit</a:t>
              </a:r>
            </a:p>
          </p:txBody>
        </p:sp>
        <p:sp>
          <p:nvSpPr>
            <p:cNvPr id="25612" name="Text Box 12"/>
            <p:cNvSpPr txBox="1">
              <a:spLocks noChangeArrowheads="1"/>
            </p:cNvSpPr>
            <p:nvPr/>
          </p:nvSpPr>
          <p:spPr bwMode="auto">
            <a:xfrm>
              <a:off x="1748" y="2839"/>
              <a:ext cx="2925" cy="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a:solidFill>
                    <a:schemeClr val="tx1"/>
                  </a:solidFill>
                  <a:latin typeface="Arial" panose="020B0604020202020204" pitchFamily="34" charset="0"/>
                </a:rPr>
                <a:t>The benefit must arise from some past transaction or event</a:t>
              </a:r>
            </a:p>
          </p:txBody>
        </p:sp>
        <p:sp>
          <p:nvSpPr>
            <p:cNvPr id="25613" name="Text Box 13"/>
            <p:cNvSpPr txBox="1">
              <a:spLocks noChangeArrowheads="1"/>
            </p:cNvSpPr>
            <p:nvPr/>
          </p:nvSpPr>
          <p:spPr bwMode="auto">
            <a:xfrm>
              <a:off x="1748" y="3559"/>
              <a:ext cx="2936" cy="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a:solidFill>
                    <a:schemeClr val="tx1"/>
                  </a:solidFill>
                  <a:latin typeface="Arial" panose="020B0604020202020204" pitchFamily="34" charset="0"/>
                </a:rPr>
                <a:t>The asset must be capable of measurement in monetary terms</a:t>
              </a:r>
            </a:p>
          </p:txBody>
        </p:sp>
        <p:sp>
          <p:nvSpPr>
            <p:cNvPr id="25614" name="AutoShape 14"/>
            <p:cNvSpPr>
              <a:spLocks noChangeArrowheads="1"/>
            </p:cNvSpPr>
            <p:nvPr/>
          </p:nvSpPr>
          <p:spPr bwMode="auto">
            <a:xfrm>
              <a:off x="1237" y="1434"/>
              <a:ext cx="360" cy="360"/>
            </a:xfrm>
            <a:prstGeom prst="cube">
              <a:avLst>
                <a:gd name="adj"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15" name="AutoShape 15"/>
            <p:cNvSpPr>
              <a:spLocks noChangeArrowheads="1"/>
            </p:cNvSpPr>
            <p:nvPr/>
          </p:nvSpPr>
          <p:spPr bwMode="auto">
            <a:xfrm>
              <a:off x="1231" y="2186"/>
              <a:ext cx="360" cy="360"/>
            </a:xfrm>
            <a:prstGeom prst="cube">
              <a:avLst>
                <a:gd name="adj"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16" name="AutoShape 16"/>
            <p:cNvSpPr>
              <a:spLocks noChangeArrowheads="1"/>
            </p:cNvSpPr>
            <p:nvPr/>
          </p:nvSpPr>
          <p:spPr bwMode="auto">
            <a:xfrm>
              <a:off x="1232" y="2912"/>
              <a:ext cx="360" cy="360"/>
            </a:xfrm>
            <a:prstGeom prst="cube">
              <a:avLst>
                <a:gd name="adj"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5617" name="AutoShape 17"/>
            <p:cNvSpPr>
              <a:spLocks noChangeArrowheads="1"/>
            </p:cNvSpPr>
            <p:nvPr/>
          </p:nvSpPr>
          <p:spPr bwMode="auto">
            <a:xfrm>
              <a:off x="1241" y="3621"/>
              <a:ext cx="360" cy="360"/>
            </a:xfrm>
            <a:prstGeom prst="cube">
              <a:avLst>
                <a:gd name="adj"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grpSp>
    </p:spTree>
    <p:extLst>
      <p:ext uri="{BB962C8B-B14F-4D97-AF65-F5344CB8AC3E}">
        <p14:creationId xmlns:p14="http://schemas.microsoft.com/office/powerpoint/2010/main" val="1201922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1016000" y="290513"/>
            <a:ext cx="710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3600" b="1" u="sng">
                <a:solidFill>
                  <a:schemeClr val="tx1"/>
                </a:solidFill>
                <a:latin typeface="Arial" panose="020B0604020202020204" pitchFamily="34" charset="0"/>
              </a:rPr>
              <a:t>CLASSIFICATION OF ASSETS</a:t>
            </a:r>
          </a:p>
        </p:txBody>
      </p:sp>
      <p:grpSp>
        <p:nvGrpSpPr>
          <p:cNvPr id="26627" name="Group 3"/>
          <p:cNvGrpSpPr>
            <a:grpSpLocks/>
          </p:cNvGrpSpPr>
          <p:nvPr/>
        </p:nvGrpSpPr>
        <p:grpSpPr bwMode="auto">
          <a:xfrm>
            <a:off x="2662238" y="1414463"/>
            <a:ext cx="3816350" cy="3738562"/>
            <a:chOff x="1670" y="821"/>
            <a:chExt cx="2404" cy="2355"/>
          </a:xfrm>
        </p:grpSpPr>
        <p:sp>
          <p:nvSpPr>
            <p:cNvPr id="26628" name="AutoShape 4"/>
            <p:cNvSpPr>
              <a:spLocks noChangeArrowheads="1"/>
            </p:cNvSpPr>
            <p:nvPr/>
          </p:nvSpPr>
          <p:spPr bwMode="auto">
            <a:xfrm>
              <a:off x="1754" y="821"/>
              <a:ext cx="2314" cy="2207"/>
            </a:xfrm>
            <a:prstGeom prst="roundRect">
              <a:avLst>
                <a:gd name="adj" fmla="val 9787"/>
              </a:avLst>
            </a:prstGeom>
            <a:solidFill>
              <a:srgbClr val="D6B18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6629" name="Text Box 5"/>
            <p:cNvSpPr txBox="1">
              <a:spLocks noChangeArrowheads="1"/>
            </p:cNvSpPr>
            <p:nvPr/>
          </p:nvSpPr>
          <p:spPr bwMode="auto">
            <a:xfrm>
              <a:off x="1795" y="891"/>
              <a:ext cx="2177"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i="1" dirty="0">
                  <a:solidFill>
                    <a:schemeClr val="tx1"/>
                  </a:solidFill>
                  <a:latin typeface="Arial" panose="020B0604020202020204" pitchFamily="34" charset="0"/>
                </a:rPr>
                <a:t>The classification of assets may vary according to the nature of the business:</a:t>
              </a:r>
            </a:p>
          </p:txBody>
        </p:sp>
        <p:sp>
          <p:nvSpPr>
            <p:cNvPr id="26630" name="AutoShape 6"/>
            <p:cNvSpPr>
              <a:spLocks noChangeArrowheads="1"/>
            </p:cNvSpPr>
            <p:nvPr/>
          </p:nvSpPr>
          <p:spPr bwMode="auto">
            <a:xfrm>
              <a:off x="2346" y="1884"/>
              <a:ext cx="1723" cy="494"/>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6631" name="Text Box 7"/>
            <p:cNvSpPr txBox="1">
              <a:spLocks noChangeArrowheads="1"/>
            </p:cNvSpPr>
            <p:nvPr/>
          </p:nvSpPr>
          <p:spPr bwMode="auto">
            <a:xfrm>
              <a:off x="2491" y="2036"/>
              <a:ext cx="1415"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dirty="0">
                  <a:solidFill>
                    <a:schemeClr val="tx1"/>
                  </a:solidFill>
                  <a:latin typeface="Arial" panose="020B0604020202020204" pitchFamily="34" charset="0"/>
                </a:rPr>
                <a:t>Current assets</a:t>
              </a:r>
            </a:p>
          </p:txBody>
        </p:sp>
        <p:sp>
          <p:nvSpPr>
            <p:cNvPr id="26632" name="AutoShape 8"/>
            <p:cNvSpPr>
              <a:spLocks noChangeArrowheads="1"/>
            </p:cNvSpPr>
            <p:nvPr/>
          </p:nvSpPr>
          <p:spPr bwMode="auto">
            <a:xfrm>
              <a:off x="1670" y="1896"/>
              <a:ext cx="499" cy="498"/>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sp>
          <p:nvSpPr>
            <p:cNvPr id="26633" name="AutoShape 9"/>
            <p:cNvSpPr>
              <a:spLocks noChangeArrowheads="1"/>
            </p:cNvSpPr>
            <p:nvPr/>
          </p:nvSpPr>
          <p:spPr bwMode="auto">
            <a:xfrm>
              <a:off x="2352" y="2594"/>
              <a:ext cx="1722" cy="494"/>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6634" name="Text Box 10"/>
            <p:cNvSpPr txBox="1">
              <a:spLocks noChangeArrowheads="1"/>
            </p:cNvSpPr>
            <p:nvPr/>
          </p:nvSpPr>
          <p:spPr bwMode="auto">
            <a:xfrm>
              <a:off x="2479" y="2730"/>
              <a:ext cx="1493"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a:solidFill>
                    <a:schemeClr val="tx1"/>
                  </a:solidFill>
                  <a:latin typeface="Arial" panose="020B0604020202020204" pitchFamily="34" charset="0"/>
                </a:rPr>
                <a:t>Non-current assets (fixed)</a:t>
              </a:r>
            </a:p>
          </p:txBody>
        </p:sp>
        <p:sp>
          <p:nvSpPr>
            <p:cNvPr id="26635" name="AutoShape 11"/>
            <p:cNvSpPr>
              <a:spLocks noChangeArrowheads="1"/>
            </p:cNvSpPr>
            <p:nvPr/>
          </p:nvSpPr>
          <p:spPr bwMode="auto">
            <a:xfrm>
              <a:off x="1675" y="2606"/>
              <a:ext cx="499" cy="498"/>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grpSp>
    </p:spTree>
    <p:extLst>
      <p:ext uri="{BB962C8B-B14F-4D97-AF65-F5344CB8AC3E}">
        <p14:creationId xmlns:p14="http://schemas.microsoft.com/office/powerpoint/2010/main" val="28318600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990600" y="609600"/>
            <a:ext cx="710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3600" b="1" u="sng">
                <a:solidFill>
                  <a:schemeClr val="tx1"/>
                </a:solidFill>
                <a:latin typeface="Arial" panose="020B0604020202020204" pitchFamily="34" charset="0"/>
              </a:rPr>
              <a:t>CLAIMS</a:t>
            </a:r>
          </a:p>
        </p:txBody>
      </p:sp>
      <p:grpSp>
        <p:nvGrpSpPr>
          <p:cNvPr id="27651" name="Group 3"/>
          <p:cNvGrpSpPr>
            <a:grpSpLocks/>
          </p:cNvGrpSpPr>
          <p:nvPr/>
        </p:nvGrpSpPr>
        <p:grpSpPr bwMode="auto">
          <a:xfrm>
            <a:off x="2836863" y="1776413"/>
            <a:ext cx="3502025" cy="3328987"/>
            <a:chOff x="1790" y="916"/>
            <a:chExt cx="2206" cy="2097"/>
          </a:xfrm>
        </p:grpSpPr>
        <p:sp>
          <p:nvSpPr>
            <p:cNvPr id="27652" name="AutoShape 4"/>
            <p:cNvSpPr>
              <a:spLocks noChangeArrowheads="1"/>
            </p:cNvSpPr>
            <p:nvPr/>
          </p:nvSpPr>
          <p:spPr bwMode="auto">
            <a:xfrm>
              <a:off x="1874" y="916"/>
              <a:ext cx="2116" cy="2013"/>
            </a:xfrm>
            <a:prstGeom prst="roundRect">
              <a:avLst>
                <a:gd name="adj" fmla="val 11954"/>
              </a:avLst>
            </a:prstGeom>
            <a:solidFill>
              <a:srgbClr val="D6B18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7653" name="Text Box 5"/>
            <p:cNvSpPr txBox="1">
              <a:spLocks noChangeArrowheads="1"/>
            </p:cNvSpPr>
            <p:nvPr/>
          </p:nvSpPr>
          <p:spPr bwMode="auto">
            <a:xfrm>
              <a:off x="1958" y="982"/>
              <a:ext cx="1938" cy="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i="1">
                  <a:solidFill>
                    <a:schemeClr val="tx1"/>
                  </a:solidFill>
                  <a:latin typeface="Arial" panose="020B0604020202020204" pitchFamily="34" charset="0"/>
                </a:rPr>
                <a:t>There are essentially two types of claim against</a:t>
              </a:r>
              <a:br>
                <a:rPr lang="en-GB" altLang="en-US" i="1">
                  <a:solidFill>
                    <a:schemeClr val="tx1"/>
                  </a:solidFill>
                  <a:latin typeface="Arial" panose="020B0604020202020204" pitchFamily="34" charset="0"/>
                </a:rPr>
              </a:br>
              <a:r>
                <a:rPr lang="en-GB" altLang="en-US" i="1">
                  <a:solidFill>
                    <a:schemeClr val="tx1"/>
                  </a:solidFill>
                  <a:latin typeface="Arial" panose="020B0604020202020204" pitchFamily="34" charset="0"/>
                </a:rPr>
                <a:t>a business:</a:t>
              </a:r>
            </a:p>
          </p:txBody>
        </p:sp>
        <p:sp>
          <p:nvSpPr>
            <p:cNvPr id="27654" name="AutoShape 6"/>
            <p:cNvSpPr>
              <a:spLocks noChangeArrowheads="1"/>
            </p:cNvSpPr>
            <p:nvPr/>
          </p:nvSpPr>
          <p:spPr bwMode="auto">
            <a:xfrm>
              <a:off x="2410" y="1893"/>
              <a:ext cx="1581" cy="454"/>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7655" name="Text Box 7"/>
            <p:cNvSpPr txBox="1">
              <a:spLocks noChangeArrowheads="1"/>
            </p:cNvSpPr>
            <p:nvPr/>
          </p:nvSpPr>
          <p:spPr bwMode="auto">
            <a:xfrm>
              <a:off x="2543" y="2025"/>
              <a:ext cx="129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Equity/Capital</a:t>
              </a:r>
            </a:p>
          </p:txBody>
        </p:sp>
        <p:sp>
          <p:nvSpPr>
            <p:cNvPr id="27656" name="AutoShape 8"/>
            <p:cNvSpPr>
              <a:spLocks noChangeArrowheads="1"/>
            </p:cNvSpPr>
            <p:nvPr/>
          </p:nvSpPr>
          <p:spPr bwMode="auto">
            <a:xfrm>
              <a:off x="1790" y="1905"/>
              <a:ext cx="457" cy="457"/>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sp>
          <p:nvSpPr>
            <p:cNvPr id="27657" name="AutoShape 9"/>
            <p:cNvSpPr>
              <a:spLocks noChangeArrowheads="1"/>
            </p:cNvSpPr>
            <p:nvPr/>
          </p:nvSpPr>
          <p:spPr bwMode="auto">
            <a:xfrm>
              <a:off x="2415" y="2545"/>
              <a:ext cx="1581" cy="453"/>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7658" name="Text Box 10"/>
            <p:cNvSpPr txBox="1">
              <a:spLocks noChangeArrowheads="1"/>
            </p:cNvSpPr>
            <p:nvPr/>
          </p:nvSpPr>
          <p:spPr bwMode="auto">
            <a:xfrm>
              <a:off x="2548" y="2676"/>
              <a:ext cx="129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Liabilities</a:t>
              </a:r>
            </a:p>
          </p:txBody>
        </p:sp>
        <p:sp>
          <p:nvSpPr>
            <p:cNvPr id="27659" name="AutoShape 11"/>
            <p:cNvSpPr>
              <a:spLocks noChangeArrowheads="1"/>
            </p:cNvSpPr>
            <p:nvPr/>
          </p:nvSpPr>
          <p:spPr bwMode="auto">
            <a:xfrm>
              <a:off x="1795" y="2556"/>
              <a:ext cx="457" cy="457"/>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grpSp>
    </p:spTree>
    <p:extLst>
      <p:ext uri="{BB962C8B-B14F-4D97-AF65-F5344CB8AC3E}">
        <p14:creationId xmlns:p14="http://schemas.microsoft.com/office/powerpoint/2010/main" val="13709589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p:txBody>
          <a:bodyPr/>
          <a:lstStyle/>
          <a:p>
            <a:pPr eaLnBrk="1" hangingPunct="1"/>
            <a:r>
              <a:rPr lang="en-GB" altLang="en-US" b="1" u="sng" smtClean="0">
                <a:solidFill>
                  <a:schemeClr val="tx1"/>
                </a:solidFill>
              </a:rPr>
              <a:t>LIABILITIES</a:t>
            </a:r>
          </a:p>
        </p:txBody>
      </p:sp>
      <p:sp>
        <p:nvSpPr>
          <p:cNvPr id="28675" name="Rectangle 3"/>
          <p:cNvSpPr>
            <a:spLocks noGrp="1"/>
          </p:cNvSpPr>
          <p:nvPr>
            <p:ph idx="1"/>
          </p:nvPr>
        </p:nvSpPr>
        <p:spPr>
          <a:xfrm>
            <a:off x="457200" y="2276475"/>
            <a:ext cx="8229600" cy="3097213"/>
          </a:xfrm>
        </p:spPr>
        <p:txBody>
          <a:bodyPr/>
          <a:lstStyle/>
          <a:p>
            <a:pPr marL="0" indent="0" algn="just" eaLnBrk="1" hangingPunct="1">
              <a:buFontTx/>
              <a:buNone/>
            </a:pPr>
            <a:r>
              <a:rPr lang="en-GB" altLang="en-US" sz="2800" dirty="0" smtClean="0">
                <a:solidFill>
                  <a:schemeClr val="tx1"/>
                </a:solidFill>
              </a:rPr>
              <a:t>Liabilities are obligations to transfer economic benefits as a result of a past transaction or event.</a:t>
            </a:r>
          </a:p>
        </p:txBody>
      </p:sp>
      <p:sp>
        <p:nvSpPr>
          <p:cNvPr id="28676"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AD206225-E899-4D0C-BD23-162478DB492E}" type="slidenum">
              <a:rPr lang="en-GB" altLang="en-US">
                <a:solidFill>
                  <a:schemeClr val="tx1"/>
                </a:solidFill>
                <a:latin typeface="Arial" panose="020B0604020202020204" pitchFamily="34" charset="0"/>
              </a:rPr>
              <a:pPr>
                <a:spcBef>
                  <a:spcPct val="0"/>
                </a:spcBef>
                <a:buClrTx/>
                <a:buSzTx/>
                <a:buFontTx/>
                <a:buNone/>
              </a:pPr>
              <a:t>23</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39083459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900113" y="293688"/>
            <a:ext cx="763270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3600" b="1" u="sng">
                <a:solidFill>
                  <a:schemeClr val="tx1"/>
                </a:solidFill>
                <a:latin typeface="Arial" panose="020B0604020202020204" pitchFamily="34" charset="0"/>
              </a:rPr>
              <a:t>CLASSIFICATION OF LIABILITIES</a:t>
            </a:r>
          </a:p>
        </p:txBody>
      </p:sp>
      <p:grpSp>
        <p:nvGrpSpPr>
          <p:cNvPr id="29699" name="Group 3"/>
          <p:cNvGrpSpPr>
            <a:grpSpLocks/>
          </p:cNvGrpSpPr>
          <p:nvPr/>
        </p:nvGrpSpPr>
        <p:grpSpPr bwMode="auto">
          <a:xfrm>
            <a:off x="2381250" y="2246313"/>
            <a:ext cx="4411663" cy="2020887"/>
            <a:chOff x="1444" y="1259"/>
            <a:chExt cx="2779" cy="1273"/>
          </a:xfrm>
        </p:grpSpPr>
        <p:sp>
          <p:nvSpPr>
            <p:cNvPr id="29700" name="AutoShape 4"/>
            <p:cNvSpPr>
              <a:spLocks noChangeArrowheads="1"/>
            </p:cNvSpPr>
            <p:nvPr/>
          </p:nvSpPr>
          <p:spPr bwMode="auto">
            <a:xfrm>
              <a:off x="2174" y="1259"/>
              <a:ext cx="2042" cy="516"/>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9701" name="Text Box 5"/>
            <p:cNvSpPr txBox="1">
              <a:spLocks noChangeArrowheads="1"/>
            </p:cNvSpPr>
            <p:nvPr/>
          </p:nvSpPr>
          <p:spPr bwMode="auto">
            <a:xfrm>
              <a:off x="2232" y="1428"/>
              <a:ext cx="189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dirty="0">
                  <a:solidFill>
                    <a:schemeClr val="tx1"/>
                  </a:solidFill>
                  <a:latin typeface="Arial" panose="020B0604020202020204" pitchFamily="34" charset="0"/>
                </a:rPr>
                <a:t>Current liabilities</a:t>
              </a:r>
            </a:p>
          </p:txBody>
        </p:sp>
        <p:sp>
          <p:nvSpPr>
            <p:cNvPr id="29702" name="AutoShape 6"/>
            <p:cNvSpPr>
              <a:spLocks noChangeArrowheads="1"/>
            </p:cNvSpPr>
            <p:nvPr/>
          </p:nvSpPr>
          <p:spPr bwMode="auto">
            <a:xfrm>
              <a:off x="2181" y="1999"/>
              <a:ext cx="2042" cy="516"/>
            </a:xfrm>
            <a:prstGeom prst="cube">
              <a:avLst>
                <a:gd name="adj" fmla="val 15208"/>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29703" name="Text Box 7"/>
            <p:cNvSpPr txBox="1">
              <a:spLocks noChangeArrowheads="1"/>
            </p:cNvSpPr>
            <p:nvPr/>
          </p:nvSpPr>
          <p:spPr bwMode="auto">
            <a:xfrm>
              <a:off x="2197" y="2167"/>
              <a:ext cx="191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Non-current liabilities</a:t>
              </a:r>
            </a:p>
          </p:txBody>
        </p:sp>
        <p:grpSp>
          <p:nvGrpSpPr>
            <p:cNvPr id="29704" name="Group 8"/>
            <p:cNvGrpSpPr>
              <a:grpSpLocks/>
            </p:cNvGrpSpPr>
            <p:nvPr/>
          </p:nvGrpSpPr>
          <p:grpSpPr bwMode="auto">
            <a:xfrm>
              <a:off x="1444" y="1272"/>
              <a:ext cx="526" cy="1260"/>
              <a:chOff x="408" y="1948"/>
              <a:chExt cx="505" cy="1067"/>
            </a:xfrm>
          </p:grpSpPr>
          <p:sp>
            <p:nvSpPr>
              <p:cNvPr id="29705" name="AutoShape 9"/>
              <p:cNvSpPr>
                <a:spLocks noChangeArrowheads="1"/>
              </p:cNvSpPr>
              <p:nvPr/>
            </p:nvSpPr>
            <p:spPr bwMode="auto">
              <a:xfrm>
                <a:off x="408" y="1948"/>
                <a:ext cx="500" cy="440"/>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sp>
            <p:nvSpPr>
              <p:cNvPr id="29706" name="AutoShape 10"/>
              <p:cNvSpPr>
                <a:spLocks noChangeArrowheads="1"/>
              </p:cNvSpPr>
              <p:nvPr/>
            </p:nvSpPr>
            <p:spPr bwMode="auto">
              <a:xfrm>
                <a:off x="414" y="2575"/>
                <a:ext cx="499" cy="440"/>
              </a:xfrm>
              <a:prstGeom prst="cube">
                <a:avLst>
                  <a:gd name="adj" fmla="val 16153"/>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endParaRPr lang="en-US" altLang="en-US">
                  <a:solidFill>
                    <a:srgbClr val="CC0000"/>
                  </a:solidFill>
                  <a:latin typeface="Times New Roman" panose="02020603050405020304" pitchFamily="18" charset="0"/>
                </a:endParaRPr>
              </a:p>
            </p:txBody>
          </p:sp>
        </p:grpSp>
      </p:grpSp>
    </p:spTree>
    <p:extLst>
      <p:ext uri="{BB962C8B-B14F-4D97-AF65-F5344CB8AC3E}">
        <p14:creationId xmlns:p14="http://schemas.microsoft.com/office/powerpoint/2010/main" val="1959979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title"/>
          </p:nvPr>
        </p:nvSpPr>
        <p:spPr/>
        <p:txBody>
          <a:bodyPr/>
          <a:lstStyle/>
          <a:p>
            <a:pPr eaLnBrk="1" hangingPunct="1"/>
            <a:r>
              <a:rPr lang="en-GB" altLang="en-US" b="1" u="sng" smtClean="0">
                <a:solidFill>
                  <a:schemeClr val="tx1"/>
                </a:solidFill>
              </a:rPr>
              <a:t>EQUITY/CAPITAL</a:t>
            </a:r>
          </a:p>
        </p:txBody>
      </p:sp>
      <p:sp>
        <p:nvSpPr>
          <p:cNvPr id="41987" name="Rectangle 3"/>
          <p:cNvSpPr>
            <a:spLocks noGrp="1"/>
          </p:cNvSpPr>
          <p:nvPr>
            <p:ph idx="1"/>
          </p:nvPr>
        </p:nvSpPr>
        <p:spPr/>
        <p:txBody>
          <a:bodyPr/>
          <a:lstStyle/>
          <a:p>
            <a:pPr eaLnBrk="1" hangingPunct="1"/>
            <a:r>
              <a:rPr lang="en-GB" altLang="en-US" sz="2400" smtClean="0">
                <a:solidFill>
                  <a:schemeClr val="tx1"/>
                </a:solidFill>
              </a:rPr>
              <a:t>Share capital</a:t>
            </a:r>
          </a:p>
          <a:p>
            <a:pPr eaLnBrk="1" hangingPunct="1"/>
            <a:r>
              <a:rPr lang="en-GB" altLang="en-US" sz="2400" smtClean="0">
                <a:solidFill>
                  <a:schemeClr val="tx1"/>
                </a:solidFill>
              </a:rPr>
              <a:t>Share premium</a:t>
            </a:r>
          </a:p>
          <a:p>
            <a:pPr eaLnBrk="1" hangingPunct="1"/>
            <a:r>
              <a:rPr lang="en-GB" altLang="en-US" sz="2400" smtClean="0">
                <a:solidFill>
                  <a:schemeClr val="tx1"/>
                </a:solidFill>
              </a:rPr>
              <a:t>Other reserves</a:t>
            </a:r>
          </a:p>
          <a:p>
            <a:pPr eaLnBrk="1" hangingPunct="1"/>
            <a:r>
              <a:rPr lang="en-GB" altLang="en-US" sz="2400" smtClean="0">
                <a:solidFill>
                  <a:schemeClr val="tx1"/>
                </a:solidFill>
              </a:rPr>
              <a:t>Retained earnings</a:t>
            </a:r>
          </a:p>
        </p:txBody>
      </p:sp>
      <p:sp>
        <p:nvSpPr>
          <p:cNvPr id="3072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fld id="{DC1EA4DD-0F26-4C1C-932B-3E8F37AFF9DB}" type="slidenum">
              <a:rPr lang="en-GB" altLang="en-US">
                <a:solidFill>
                  <a:schemeClr val="tx1"/>
                </a:solidFill>
                <a:latin typeface="Arial" panose="020B0604020202020204" pitchFamily="34" charset="0"/>
              </a:rPr>
              <a:pPr>
                <a:spcBef>
                  <a:spcPct val="0"/>
                </a:spcBef>
                <a:buClrTx/>
                <a:buSzTx/>
                <a:buFontTx/>
                <a:buNone/>
              </a:pPr>
              <a:t>25</a:t>
            </a:fld>
            <a:endParaRPr lang="en-GB" altLang="en-US">
              <a:solidFill>
                <a:schemeClr val="tx1"/>
              </a:solidFill>
              <a:latin typeface="Arial" panose="020B0604020202020204" pitchFamily="34" charset="0"/>
            </a:endParaRPr>
          </a:p>
        </p:txBody>
      </p:sp>
    </p:spTree>
    <p:extLst>
      <p:ext uri="{BB962C8B-B14F-4D97-AF65-F5344CB8AC3E}">
        <p14:creationId xmlns:p14="http://schemas.microsoft.com/office/powerpoint/2010/main" val="807269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019175" y="292100"/>
            <a:ext cx="710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3600" b="1" u="sng">
                <a:solidFill>
                  <a:schemeClr val="tx1"/>
                </a:solidFill>
                <a:latin typeface="Arial" panose="020B0604020202020204" pitchFamily="34" charset="0"/>
              </a:rPr>
              <a:t>ACCOUNTING EQUATION</a:t>
            </a:r>
          </a:p>
        </p:txBody>
      </p:sp>
      <p:grpSp>
        <p:nvGrpSpPr>
          <p:cNvPr id="31747" name="Group 3"/>
          <p:cNvGrpSpPr>
            <a:grpSpLocks/>
          </p:cNvGrpSpPr>
          <p:nvPr/>
        </p:nvGrpSpPr>
        <p:grpSpPr bwMode="auto">
          <a:xfrm>
            <a:off x="1169988" y="2127250"/>
            <a:ext cx="6807200" cy="2070100"/>
            <a:chOff x="702" y="1025"/>
            <a:chExt cx="4288" cy="1304"/>
          </a:xfrm>
        </p:grpSpPr>
        <p:sp>
          <p:nvSpPr>
            <p:cNvPr id="31748" name="AutoShape 4"/>
            <p:cNvSpPr>
              <a:spLocks noChangeArrowheads="1"/>
            </p:cNvSpPr>
            <p:nvPr/>
          </p:nvSpPr>
          <p:spPr bwMode="auto">
            <a:xfrm>
              <a:off x="3365" y="1025"/>
              <a:ext cx="543" cy="881"/>
            </a:xfrm>
            <a:prstGeom prst="roundRect">
              <a:avLst>
                <a:gd name="adj" fmla="val 22653"/>
              </a:avLst>
            </a:prstGeom>
            <a:solidFill>
              <a:srgbClr val="E8D2B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49" name="AutoShape 5"/>
            <p:cNvSpPr>
              <a:spLocks noChangeArrowheads="1"/>
            </p:cNvSpPr>
            <p:nvPr/>
          </p:nvSpPr>
          <p:spPr bwMode="auto">
            <a:xfrm>
              <a:off x="1810" y="1033"/>
              <a:ext cx="563" cy="881"/>
            </a:xfrm>
            <a:prstGeom prst="roundRect">
              <a:avLst>
                <a:gd name="adj" fmla="val 16667"/>
              </a:avLst>
            </a:prstGeom>
            <a:solidFill>
              <a:srgbClr val="E8D2B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50" name="Text Box 6"/>
            <p:cNvSpPr txBox="1">
              <a:spLocks noChangeArrowheads="1"/>
            </p:cNvSpPr>
            <p:nvPr/>
          </p:nvSpPr>
          <p:spPr bwMode="auto">
            <a:xfrm>
              <a:off x="1780" y="1112"/>
              <a:ext cx="62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i="1">
                  <a:solidFill>
                    <a:schemeClr val="tx1"/>
                  </a:solidFill>
                  <a:latin typeface="Arial" panose="020B0604020202020204" pitchFamily="34" charset="0"/>
                </a:rPr>
                <a:t>equals</a:t>
              </a:r>
            </a:p>
          </p:txBody>
        </p:sp>
        <p:sp>
          <p:nvSpPr>
            <p:cNvPr id="31751" name="AutoShape 7"/>
            <p:cNvSpPr>
              <a:spLocks noChangeArrowheads="1"/>
            </p:cNvSpPr>
            <p:nvPr/>
          </p:nvSpPr>
          <p:spPr bwMode="auto">
            <a:xfrm>
              <a:off x="3807" y="1562"/>
              <a:ext cx="1183" cy="767"/>
            </a:xfrm>
            <a:prstGeom prst="cube">
              <a:avLst>
                <a:gd name="adj" fmla="val 12806"/>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52" name="Text Box 8"/>
            <p:cNvSpPr txBox="1">
              <a:spLocks noChangeArrowheads="1"/>
            </p:cNvSpPr>
            <p:nvPr/>
          </p:nvSpPr>
          <p:spPr bwMode="auto">
            <a:xfrm>
              <a:off x="3795" y="1860"/>
              <a:ext cx="1139"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Liabilities</a:t>
              </a:r>
            </a:p>
          </p:txBody>
        </p:sp>
        <p:sp>
          <p:nvSpPr>
            <p:cNvPr id="31753" name="AutoShape 9"/>
            <p:cNvSpPr>
              <a:spLocks noChangeArrowheads="1"/>
            </p:cNvSpPr>
            <p:nvPr/>
          </p:nvSpPr>
          <p:spPr bwMode="auto">
            <a:xfrm>
              <a:off x="759" y="1558"/>
              <a:ext cx="1166" cy="767"/>
            </a:xfrm>
            <a:prstGeom prst="cube">
              <a:avLst>
                <a:gd name="adj" fmla="val 12806"/>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54" name="Text Box 10"/>
            <p:cNvSpPr txBox="1">
              <a:spLocks noChangeArrowheads="1"/>
            </p:cNvSpPr>
            <p:nvPr/>
          </p:nvSpPr>
          <p:spPr bwMode="auto">
            <a:xfrm>
              <a:off x="702" y="1847"/>
              <a:ext cx="120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rgbClr val="FFCC99"/>
                  </a:solidFill>
                  <a:latin typeface="Arial" panose="020B0604020202020204" pitchFamily="34" charset="0"/>
                </a:rPr>
                <a:t>Assets</a:t>
              </a:r>
            </a:p>
          </p:txBody>
        </p:sp>
        <p:sp>
          <p:nvSpPr>
            <p:cNvPr id="31755" name="AutoShape 11"/>
            <p:cNvSpPr>
              <a:spLocks noChangeArrowheads="1"/>
            </p:cNvSpPr>
            <p:nvPr/>
          </p:nvSpPr>
          <p:spPr bwMode="auto">
            <a:xfrm>
              <a:off x="2261" y="1558"/>
              <a:ext cx="1198" cy="767"/>
            </a:xfrm>
            <a:prstGeom prst="cube">
              <a:avLst>
                <a:gd name="adj" fmla="val 12806"/>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56" name="Text Box 12"/>
            <p:cNvSpPr txBox="1">
              <a:spLocks noChangeArrowheads="1"/>
            </p:cNvSpPr>
            <p:nvPr/>
          </p:nvSpPr>
          <p:spPr bwMode="auto">
            <a:xfrm>
              <a:off x="2199" y="1849"/>
              <a:ext cx="1246"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Equity/Capital</a:t>
              </a:r>
            </a:p>
          </p:txBody>
        </p:sp>
        <p:sp>
          <p:nvSpPr>
            <p:cNvPr id="31757" name="AutoShape 13"/>
            <p:cNvSpPr>
              <a:spLocks noChangeArrowheads="1"/>
            </p:cNvSpPr>
            <p:nvPr/>
          </p:nvSpPr>
          <p:spPr bwMode="auto">
            <a:xfrm>
              <a:off x="1870" y="1782"/>
              <a:ext cx="394" cy="295"/>
            </a:xfrm>
            <a:prstGeom prst="rightArrow">
              <a:avLst>
                <a:gd name="adj1" fmla="val 50000"/>
                <a:gd name="adj2" fmla="val 33390"/>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1758" name="Text Box 14"/>
            <p:cNvSpPr txBox="1">
              <a:spLocks noChangeArrowheads="1"/>
            </p:cNvSpPr>
            <p:nvPr/>
          </p:nvSpPr>
          <p:spPr bwMode="auto">
            <a:xfrm>
              <a:off x="3315" y="1104"/>
              <a:ext cx="623"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i="1">
                  <a:solidFill>
                    <a:schemeClr val="tx1"/>
                  </a:solidFill>
                  <a:latin typeface="Arial" panose="020B0604020202020204" pitchFamily="34" charset="0"/>
                </a:rPr>
                <a:t>plus</a:t>
              </a:r>
            </a:p>
          </p:txBody>
        </p:sp>
        <p:sp>
          <p:nvSpPr>
            <p:cNvPr id="31759" name="AutoShape 15"/>
            <p:cNvSpPr>
              <a:spLocks noChangeArrowheads="1"/>
            </p:cNvSpPr>
            <p:nvPr/>
          </p:nvSpPr>
          <p:spPr bwMode="auto">
            <a:xfrm>
              <a:off x="3405" y="1773"/>
              <a:ext cx="394" cy="296"/>
            </a:xfrm>
            <a:prstGeom prst="rightArrow">
              <a:avLst>
                <a:gd name="adj1" fmla="val 50000"/>
                <a:gd name="adj2" fmla="val 33277"/>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grpSp>
    </p:spTree>
    <p:extLst>
      <p:ext uri="{BB962C8B-B14F-4D97-AF65-F5344CB8AC3E}">
        <p14:creationId xmlns:p14="http://schemas.microsoft.com/office/powerpoint/2010/main" val="36067064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604838" y="474663"/>
            <a:ext cx="8143875" cy="40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GB" altLang="en-US" sz="2000" b="1" u="sng">
                <a:solidFill>
                  <a:schemeClr val="tx1"/>
                </a:solidFill>
                <a:latin typeface="Arial" panose="020B0604020202020204" pitchFamily="34" charset="0"/>
              </a:rPr>
              <a:t>EFFECT OF TRADING OPERATION ON BALANCE SHEET  </a:t>
            </a:r>
          </a:p>
        </p:txBody>
      </p:sp>
      <p:grpSp>
        <p:nvGrpSpPr>
          <p:cNvPr id="32771" name="Group 3"/>
          <p:cNvGrpSpPr>
            <a:grpSpLocks/>
          </p:cNvGrpSpPr>
          <p:nvPr/>
        </p:nvGrpSpPr>
        <p:grpSpPr bwMode="auto">
          <a:xfrm>
            <a:off x="671513" y="1196975"/>
            <a:ext cx="7786687" cy="3541713"/>
            <a:chOff x="371" y="469"/>
            <a:chExt cx="4905" cy="2231"/>
          </a:xfrm>
        </p:grpSpPr>
        <p:grpSp>
          <p:nvGrpSpPr>
            <p:cNvPr id="32772" name="Group 4"/>
            <p:cNvGrpSpPr>
              <a:grpSpLocks/>
            </p:cNvGrpSpPr>
            <p:nvPr/>
          </p:nvGrpSpPr>
          <p:grpSpPr bwMode="auto">
            <a:xfrm>
              <a:off x="393" y="1336"/>
              <a:ext cx="4883" cy="1364"/>
              <a:chOff x="401" y="1640"/>
              <a:chExt cx="4883" cy="1364"/>
            </a:xfrm>
          </p:grpSpPr>
          <p:sp>
            <p:nvSpPr>
              <p:cNvPr id="32774" name="AutoShape 5"/>
              <p:cNvSpPr>
                <a:spLocks noChangeArrowheads="1"/>
              </p:cNvSpPr>
              <p:nvPr/>
            </p:nvSpPr>
            <p:spPr bwMode="auto">
              <a:xfrm>
                <a:off x="3900" y="1640"/>
                <a:ext cx="490" cy="921"/>
              </a:xfrm>
              <a:prstGeom prst="roundRect">
                <a:avLst>
                  <a:gd name="adj" fmla="val 16667"/>
                </a:avLst>
              </a:prstGeom>
              <a:solidFill>
                <a:srgbClr val="E8D2B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75" name="AutoShape 6"/>
              <p:cNvSpPr>
                <a:spLocks noChangeArrowheads="1"/>
              </p:cNvSpPr>
              <p:nvPr/>
            </p:nvSpPr>
            <p:spPr bwMode="auto">
              <a:xfrm>
                <a:off x="2559" y="1640"/>
                <a:ext cx="576" cy="921"/>
              </a:xfrm>
              <a:prstGeom prst="roundRect">
                <a:avLst>
                  <a:gd name="adj" fmla="val 16667"/>
                </a:avLst>
              </a:prstGeom>
              <a:solidFill>
                <a:srgbClr val="E8D2B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76" name="AutoShape 7"/>
              <p:cNvSpPr>
                <a:spLocks noChangeArrowheads="1"/>
              </p:cNvSpPr>
              <p:nvPr/>
            </p:nvSpPr>
            <p:spPr bwMode="auto">
              <a:xfrm>
                <a:off x="1295" y="1649"/>
                <a:ext cx="538" cy="921"/>
              </a:xfrm>
              <a:prstGeom prst="roundRect">
                <a:avLst>
                  <a:gd name="adj" fmla="val 16667"/>
                </a:avLst>
              </a:prstGeom>
              <a:solidFill>
                <a:srgbClr val="E8D2B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77" name="Text Box 8"/>
              <p:cNvSpPr txBox="1">
                <a:spLocks noChangeArrowheads="1"/>
              </p:cNvSpPr>
              <p:nvPr/>
            </p:nvSpPr>
            <p:spPr bwMode="auto">
              <a:xfrm>
                <a:off x="1268" y="1716"/>
                <a:ext cx="5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i="1">
                    <a:solidFill>
                      <a:schemeClr val="tx1"/>
                    </a:solidFill>
                    <a:latin typeface="Arial" panose="020B0604020202020204" pitchFamily="34" charset="0"/>
                  </a:rPr>
                  <a:t>equals</a:t>
                </a:r>
              </a:p>
            </p:txBody>
          </p:sp>
          <p:sp>
            <p:nvSpPr>
              <p:cNvPr id="32778" name="AutoShape 9"/>
              <p:cNvSpPr>
                <a:spLocks noChangeArrowheads="1"/>
              </p:cNvSpPr>
              <p:nvPr/>
            </p:nvSpPr>
            <p:spPr bwMode="auto">
              <a:xfrm>
                <a:off x="3009" y="2201"/>
                <a:ext cx="991" cy="803"/>
              </a:xfrm>
              <a:prstGeom prst="cube">
                <a:avLst>
                  <a:gd name="adj" fmla="val 12806"/>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79" name="Text Box 10"/>
              <p:cNvSpPr txBox="1">
                <a:spLocks noChangeArrowheads="1"/>
              </p:cNvSpPr>
              <p:nvPr/>
            </p:nvSpPr>
            <p:spPr bwMode="auto">
              <a:xfrm>
                <a:off x="2979" y="2429"/>
                <a:ext cx="954"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Profit    (Loss)</a:t>
                </a:r>
              </a:p>
            </p:txBody>
          </p:sp>
          <p:sp>
            <p:nvSpPr>
              <p:cNvPr id="32780" name="AutoShape 11"/>
              <p:cNvSpPr>
                <a:spLocks noChangeArrowheads="1"/>
              </p:cNvSpPr>
              <p:nvPr/>
            </p:nvSpPr>
            <p:spPr bwMode="auto">
              <a:xfrm>
                <a:off x="458" y="2197"/>
                <a:ext cx="976" cy="803"/>
              </a:xfrm>
              <a:prstGeom prst="cube">
                <a:avLst>
                  <a:gd name="adj" fmla="val 12806"/>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81" name="Text Box 12"/>
              <p:cNvSpPr txBox="1">
                <a:spLocks noChangeArrowheads="1"/>
              </p:cNvSpPr>
              <p:nvPr/>
            </p:nvSpPr>
            <p:spPr bwMode="auto">
              <a:xfrm>
                <a:off x="401" y="2498"/>
                <a:ext cx="100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rgbClr val="FFCC99"/>
                    </a:solidFill>
                    <a:latin typeface="Arial" panose="020B0604020202020204" pitchFamily="34" charset="0"/>
                  </a:rPr>
                  <a:t>Assets</a:t>
                </a:r>
              </a:p>
            </p:txBody>
          </p:sp>
          <p:sp>
            <p:nvSpPr>
              <p:cNvPr id="32782" name="AutoShape 13"/>
              <p:cNvSpPr>
                <a:spLocks noChangeArrowheads="1"/>
              </p:cNvSpPr>
              <p:nvPr/>
            </p:nvSpPr>
            <p:spPr bwMode="auto">
              <a:xfrm>
                <a:off x="1715" y="2197"/>
                <a:ext cx="1004" cy="803"/>
              </a:xfrm>
              <a:prstGeom prst="cube">
                <a:avLst>
                  <a:gd name="adj" fmla="val 12806"/>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83" name="Text Box 14"/>
              <p:cNvSpPr txBox="1">
                <a:spLocks noChangeArrowheads="1"/>
              </p:cNvSpPr>
              <p:nvPr/>
            </p:nvSpPr>
            <p:spPr bwMode="auto">
              <a:xfrm>
                <a:off x="1647" y="2504"/>
                <a:ext cx="104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Capital</a:t>
                </a:r>
              </a:p>
            </p:txBody>
          </p:sp>
          <p:sp>
            <p:nvSpPr>
              <p:cNvPr id="32784" name="AutoShape 15"/>
              <p:cNvSpPr>
                <a:spLocks noChangeArrowheads="1"/>
              </p:cNvSpPr>
              <p:nvPr/>
            </p:nvSpPr>
            <p:spPr bwMode="auto">
              <a:xfrm>
                <a:off x="1388" y="2432"/>
                <a:ext cx="330" cy="340"/>
              </a:xfrm>
              <a:prstGeom prst="rightArrow">
                <a:avLst>
                  <a:gd name="adj1" fmla="val 50000"/>
                  <a:gd name="adj2" fmla="val 25000"/>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85" name="Text Box 16"/>
              <p:cNvSpPr txBox="1">
                <a:spLocks noChangeArrowheads="1"/>
              </p:cNvSpPr>
              <p:nvPr/>
            </p:nvSpPr>
            <p:spPr bwMode="auto">
              <a:xfrm>
                <a:off x="2511" y="1680"/>
                <a:ext cx="68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i="1">
                    <a:solidFill>
                      <a:schemeClr val="tx1"/>
                    </a:solidFill>
                    <a:latin typeface="Arial" panose="020B0604020202020204" pitchFamily="34" charset="0"/>
                  </a:rPr>
                  <a:t>plus (minus)</a:t>
                </a:r>
              </a:p>
            </p:txBody>
          </p:sp>
          <p:sp>
            <p:nvSpPr>
              <p:cNvPr id="32786" name="AutoShape 17"/>
              <p:cNvSpPr>
                <a:spLocks noChangeArrowheads="1"/>
              </p:cNvSpPr>
              <p:nvPr/>
            </p:nvSpPr>
            <p:spPr bwMode="auto">
              <a:xfrm>
                <a:off x="2673" y="2423"/>
                <a:ext cx="330" cy="349"/>
              </a:xfrm>
              <a:prstGeom prst="rightArrow">
                <a:avLst>
                  <a:gd name="adj1" fmla="val 50000"/>
                  <a:gd name="adj2"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87" name="AutoShape 18"/>
              <p:cNvSpPr>
                <a:spLocks noChangeArrowheads="1"/>
              </p:cNvSpPr>
              <p:nvPr/>
            </p:nvSpPr>
            <p:spPr bwMode="auto">
              <a:xfrm>
                <a:off x="4293" y="2201"/>
                <a:ext cx="991" cy="803"/>
              </a:xfrm>
              <a:prstGeom prst="cube">
                <a:avLst>
                  <a:gd name="adj" fmla="val 12806"/>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32788" name="Text Box 19"/>
              <p:cNvSpPr txBox="1">
                <a:spLocks noChangeArrowheads="1"/>
              </p:cNvSpPr>
              <p:nvPr/>
            </p:nvSpPr>
            <p:spPr bwMode="auto">
              <a:xfrm>
                <a:off x="4263" y="2511"/>
                <a:ext cx="954"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sz="2000">
                    <a:solidFill>
                      <a:schemeClr val="tx1"/>
                    </a:solidFill>
                    <a:latin typeface="Arial" panose="020B0604020202020204" pitchFamily="34" charset="0"/>
                  </a:rPr>
                  <a:t>Liabilities</a:t>
                </a:r>
              </a:p>
            </p:txBody>
          </p:sp>
          <p:sp>
            <p:nvSpPr>
              <p:cNvPr id="32789" name="Text Box 20"/>
              <p:cNvSpPr txBox="1">
                <a:spLocks noChangeArrowheads="1"/>
              </p:cNvSpPr>
              <p:nvPr/>
            </p:nvSpPr>
            <p:spPr bwMode="auto">
              <a:xfrm>
                <a:off x="3881" y="1687"/>
                <a:ext cx="52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Tx/>
                  <a:buNone/>
                </a:pPr>
                <a:r>
                  <a:rPr lang="en-GB" altLang="en-US" i="1">
                    <a:solidFill>
                      <a:schemeClr val="tx1"/>
                    </a:solidFill>
                    <a:latin typeface="Arial" panose="020B0604020202020204" pitchFamily="34" charset="0"/>
                  </a:rPr>
                  <a:t>plus</a:t>
                </a:r>
              </a:p>
            </p:txBody>
          </p:sp>
          <p:sp>
            <p:nvSpPr>
              <p:cNvPr id="32790" name="AutoShape 21"/>
              <p:cNvSpPr>
                <a:spLocks noChangeArrowheads="1"/>
              </p:cNvSpPr>
              <p:nvPr/>
            </p:nvSpPr>
            <p:spPr bwMode="auto">
              <a:xfrm>
                <a:off x="3957" y="2423"/>
                <a:ext cx="330" cy="349"/>
              </a:xfrm>
              <a:prstGeom prst="rightArrow">
                <a:avLst>
                  <a:gd name="adj1" fmla="val 50000"/>
                  <a:gd name="adj2" fmla="val 25000"/>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grpSp>
        <p:sp>
          <p:nvSpPr>
            <p:cNvPr id="32773" name="Text Box 22"/>
            <p:cNvSpPr txBox="1">
              <a:spLocks noChangeArrowheads="1"/>
            </p:cNvSpPr>
            <p:nvPr/>
          </p:nvSpPr>
          <p:spPr bwMode="auto">
            <a:xfrm>
              <a:off x="371" y="469"/>
              <a:ext cx="4024" cy="231"/>
            </a:xfrm>
            <a:prstGeom prst="rect">
              <a:avLst/>
            </a:prstGeom>
            <a:noFill/>
            <a:ln>
              <a:noFill/>
            </a:ln>
            <a:effectLst/>
            <a:extLst>
              <a:ext uri="{909E8E84-426E-40DD-AFC4-6F175D3DCCD1}">
                <a14:hiddenFill xmlns:a14="http://schemas.microsoft.com/office/drawing/2010/main">
                  <a:solidFill>
                    <a:srgbClr val="E8D2B8"/>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50000"/>
                </a:spcBef>
                <a:buClrTx/>
                <a:buSzTx/>
                <a:buFontTx/>
                <a:buNone/>
              </a:pPr>
              <a:r>
                <a:rPr lang="en-US" altLang="en-US" i="1">
                  <a:solidFill>
                    <a:schemeClr val="tx1"/>
                  </a:solidFill>
                  <a:latin typeface="Arial" panose="020B0604020202020204" pitchFamily="34" charset="0"/>
                </a:rPr>
                <a:t>The accounting equation can be extended as follows:</a:t>
              </a:r>
            </a:p>
          </p:txBody>
        </p:sp>
      </p:grpSp>
    </p:spTree>
    <p:extLst>
      <p:ext uri="{BB962C8B-B14F-4D97-AF65-F5344CB8AC3E}">
        <p14:creationId xmlns:p14="http://schemas.microsoft.com/office/powerpoint/2010/main" val="36718731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9"/>
          <p:cNvSpPr>
            <a:spLocks noGrp="1"/>
          </p:cNvSpPr>
          <p:nvPr>
            <p:ph type="title"/>
          </p:nvPr>
        </p:nvSpPr>
        <p:spPr>
          <a:xfrm>
            <a:off x="457200" y="332656"/>
            <a:ext cx="7772400" cy="609600"/>
          </a:xfrm>
          <a:noFill/>
        </p:spPr>
        <p:txBody>
          <a:bodyPr/>
          <a:lstStyle/>
          <a:p>
            <a:pPr eaLnBrk="1" hangingPunct="1"/>
            <a:r>
              <a:rPr lang="en-US" altLang="en-US" sz="2800" b="1" dirty="0" smtClean="0"/>
              <a:t>Example 1</a:t>
            </a:r>
          </a:p>
        </p:txBody>
      </p:sp>
      <p:sp>
        <p:nvSpPr>
          <p:cNvPr id="33795" name="Rectangle 20"/>
          <p:cNvSpPr>
            <a:spLocks noGrp="1"/>
          </p:cNvSpPr>
          <p:nvPr>
            <p:ph idx="1"/>
          </p:nvPr>
        </p:nvSpPr>
        <p:spPr>
          <a:xfrm>
            <a:off x="457200" y="1124744"/>
            <a:ext cx="8410575" cy="3581400"/>
          </a:xfrm>
        </p:spPr>
        <p:txBody>
          <a:bodyPr/>
          <a:lstStyle/>
          <a:p>
            <a:pPr marL="0" indent="0" algn="just" defTabSz="285750" eaLnBrk="1" hangingPunct="1">
              <a:buFontTx/>
              <a:buNone/>
            </a:pPr>
            <a:r>
              <a:rPr lang="en-US" altLang="en-US" sz="2000" dirty="0" smtClean="0">
                <a:solidFill>
                  <a:schemeClr val="tx1"/>
                </a:solidFill>
              </a:rPr>
              <a:t>Paul was unemployed and unable to find a job. He therefore decided to embark on a business venture. Christmas was approaching, and so he decided to buy gift wrapping paper from a local supplier and to sell it on the corner of his local high street. He felt that the price of wrapping paper in the high street shops was excessive, and that this provided him with a useful business opportunity.</a:t>
            </a:r>
          </a:p>
          <a:p>
            <a:pPr marL="0" indent="0" algn="just" defTabSz="285750" eaLnBrk="1" hangingPunct="1">
              <a:buFontTx/>
              <a:buNone/>
            </a:pPr>
            <a:endParaRPr lang="en-US" altLang="en-US" sz="2000" dirty="0" smtClean="0">
              <a:solidFill>
                <a:schemeClr val="tx1"/>
              </a:solidFill>
            </a:endParaRPr>
          </a:p>
          <a:p>
            <a:pPr marL="0" indent="0" algn="just" defTabSz="285750" eaLnBrk="1" hangingPunct="1">
              <a:buFontTx/>
              <a:buNone/>
            </a:pPr>
            <a:r>
              <a:rPr lang="en-US" altLang="en-US" sz="2000" dirty="0" smtClean="0">
                <a:solidFill>
                  <a:schemeClr val="tx1"/>
                </a:solidFill>
              </a:rPr>
              <a:t>He began the venture with </a:t>
            </a:r>
            <a:r>
              <a:rPr lang="en-US" altLang="en-US" sz="2000" i="1" dirty="0" smtClean="0">
                <a:solidFill>
                  <a:schemeClr val="tx1"/>
                </a:solidFill>
              </a:rPr>
              <a:t>£</a:t>
            </a:r>
            <a:r>
              <a:rPr lang="en-US" altLang="en-US" sz="2000" dirty="0" smtClean="0">
                <a:solidFill>
                  <a:schemeClr val="tx1"/>
                </a:solidFill>
              </a:rPr>
              <a:t>40 in cash. On the first day of trading, he purchased wrapping paper for </a:t>
            </a:r>
            <a:r>
              <a:rPr lang="en-US" altLang="en-US" sz="2000" i="1" dirty="0" smtClean="0">
                <a:solidFill>
                  <a:schemeClr val="tx1"/>
                </a:solidFill>
              </a:rPr>
              <a:t>£</a:t>
            </a:r>
            <a:r>
              <a:rPr lang="en-US" altLang="en-US" sz="2000" dirty="0" smtClean="0">
                <a:solidFill>
                  <a:schemeClr val="tx1"/>
                </a:solidFill>
              </a:rPr>
              <a:t>40 and sold three-quarters of his stock for </a:t>
            </a:r>
            <a:r>
              <a:rPr lang="en-US" altLang="en-US" sz="2000" i="1" dirty="0" smtClean="0">
                <a:solidFill>
                  <a:schemeClr val="tx1"/>
                </a:solidFill>
              </a:rPr>
              <a:t>£</a:t>
            </a:r>
            <a:r>
              <a:rPr lang="en-US" altLang="en-US" sz="2000" dirty="0" smtClean="0">
                <a:solidFill>
                  <a:schemeClr val="tx1"/>
                </a:solidFill>
              </a:rPr>
              <a:t>45 cash.</a:t>
            </a:r>
          </a:p>
        </p:txBody>
      </p:sp>
    </p:spTree>
    <p:extLst>
      <p:ext uri="{BB962C8B-B14F-4D97-AF65-F5344CB8AC3E}">
        <p14:creationId xmlns:p14="http://schemas.microsoft.com/office/powerpoint/2010/main" val="2802757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6"/>
          <p:cNvSpPr>
            <a:spLocks noChangeArrowheads="1"/>
          </p:cNvSpPr>
          <p:nvPr/>
        </p:nvSpPr>
        <p:spPr bwMode="auto">
          <a:xfrm>
            <a:off x="600075" y="476672"/>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a:solidFill>
                  <a:schemeClr val="tx2"/>
                </a:solidFill>
                <a:latin typeface="Arial" panose="020B0604020202020204" pitchFamily="34" charset="0"/>
              </a:rPr>
              <a:t>Example 1</a:t>
            </a:r>
          </a:p>
        </p:txBody>
      </p:sp>
      <p:sp>
        <p:nvSpPr>
          <p:cNvPr id="34819" name="Rectangle 7"/>
          <p:cNvSpPr>
            <a:spLocks noChangeArrowheads="1"/>
          </p:cNvSpPr>
          <p:nvPr/>
        </p:nvSpPr>
        <p:spPr bwMode="auto">
          <a:xfrm>
            <a:off x="600075" y="1185862"/>
            <a:ext cx="7427913" cy="391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90000"/>
              </a:lnSpc>
              <a:spcBef>
                <a:spcPct val="20000"/>
              </a:spcBef>
              <a:buClrTx/>
              <a:buSzPct val="150000"/>
              <a:buFontTx/>
              <a:buNone/>
            </a:pPr>
            <a:r>
              <a:rPr lang="en-US" altLang="en-US" u="sng" dirty="0">
                <a:solidFill>
                  <a:schemeClr val="tx1"/>
                </a:solidFill>
                <a:latin typeface="Arial" panose="020B0604020202020204" pitchFamily="34" charset="0"/>
              </a:rPr>
              <a:t>What cash movements took place during the first day of trading?</a:t>
            </a:r>
          </a:p>
          <a:p>
            <a:pPr algn="just" eaLnBrk="1" hangingPunct="1">
              <a:lnSpc>
                <a:spcPct val="90000"/>
              </a:lnSpc>
              <a:spcBef>
                <a:spcPct val="20000"/>
              </a:spcBef>
              <a:buClrTx/>
              <a:buSzPct val="150000"/>
              <a:buFontTx/>
              <a:buNone/>
            </a:pPr>
            <a:endParaRPr lang="en-US" altLang="en-US" u="sng" dirty="0">
              <a:solidFill>
                <a:schemeClr val="tx1"/>
              </a:solidFill>
              <a:latin typeface="Arial" panose="020B0604020202020204" pitchFamily="34" charset="0"/>
            </a:endParaRPr>
          </a:p>
          <a:p>
            <a:pPr algn="just" eaLnBrk="1" hangingPunct="1">
              <a:spcBef>
                <a:spcPct val="20000"/>
              </a:spcBef>
              <a:buClrTx/>
              <a:buSzTx/>
              <a:buFontTx/>
              <a:buNone/>
            </a:pPr>
            <a:r>
              <a:rPr lang="en-US" altLang="en-US" sz="1600" dirty="0">
                <a:solidFill>
                  <a:schemeClr val="tx1"/>
                </a:solidFill>
                <a:latin typeface="Arial" panose="020B0604020202020204" pitchFamily="34" charset="0"/>
              </a:rPr>
              <a:t>On the first day of trading, </a:t>
            </a:r>
            <a:r>
              <a:rPr lang="en-US" altLang="en-US" sz="1600" i="1" dirty="0">
                <a:solidFill>
                  <a:schemeClr val="tx1"/>
                </a:solidFill>
                <a:latin typeface="Arial" panose="020B0604020202020204" pitchFamily="34" charset="0"/>
              </a:rPr>
              <a:t>a cash flow statement</a:t>
            </a:r>
            <a:r>
              <a:rPr lang="en-US" altLang="en-US" sz="1600" dirty="0">
                <a:solidFill>
                  <a:schemeClr val="tx1"/>
                </a:solidFill>
                <a:latin typeface="Arial" panose="020B0604020202020204" pitchFamily="34" charset="0"/>
              </a:rPr>
              <a:t> showing the cash movements for the day can be prepared as follows:</a:t>
            </a:r>
          </a:p>
          <a:p>
            <a:pPr algn="just" eaLnBrk="1" hangingPunct="1">
              <a:spcBef>
                <a:spcPct val="20000"/>
              </a:spcBef>
              <a:buClrTx/>
              <a:buSzTx/>
              <a:buFontTx/>
              <a:buNone/>
            </a:pPr>
            <a:endParaRPr lang="en-US" altLang="en-US" sz="1600" dirty="0">
              <a:solidFill>
                <a:schemeClr val="tx1"/>
              </a:solidFill>
              <a:latin typeface="Arial" panose="020B0604020202020204" pitchFamily="34" charset="0"/>
            </a:endParaRP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b="1" u="sng" dirty="0">
                <a:solidFill>
                  <a:schemeClr val="tx1"/>
                </a:solidFill>
                <a:latin typeface="Arial" panose="020B0604020202020204" pitchFamily="34" charset="0"/>
              </a:rPr>
              <a:t>Cash flow statement for day 1</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Opening balance (cash introduced)		40</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i="1" dirty="0">
                <a:solidFill>
                  <a:schemeClr val="tx1"/>
                </a:solidFill>
                <a:latin typeface="Arial" panose="020B0604020202020204" pitchFamily="34" charset="0"/>
              </a:rPr>
              <a:t>Add</a:t>
            </a:r>
            <a:r>
              <a:rPr lang="en-US" altLang="en-US" sz="1600" dirty="0">
                <a:solidFill>
                  <a:schemeClr val="tx1"/>
                </a:solidFill>
                <a:latin typeface="Arial" panose="020B0604020202020204" pitchFamily="34" charset="0"/>
              </a:rPr>
              <a:t> Cash from sales of wrapping paper		</a:t>
            </a:r>
            <a:r>
              <a:rPr lang="en-US" altLang="en-US" sz="1600" u="sng" dirty="0">
                <a:solidFill>
                  <a:schemeClr val="tx1"/>
                </a:solidFill>
                <a:latin typeface="Arial" panose="020B0604020202020204" pitchFamily="34" charset="0"/>
              </a:rPr>
              <a:t>45</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85</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i="1" dirty="0">
                <a:solidFill>
                  <a:schemeClr val="tx1"/>
                </a:solidFill>
                <a:latin typeface="Arial" panose="020B0604020202020204" pitchFamily="34" charset="0"/>
              </a:rPr>
              <a:t>Less</a:t>
            </a:r>
            <a:r>
              <a:rPr lang="en-US" altLang="en-US" sz="1600" dirty="0">
                <a:solidFill>
                  <a:schemeClr val="tx1"/>
                </a:solidFill>
                <a:latin typeface="Arial" panose="020B0604020202020204" pitchFamily="34" charset="0"/>
              </a:rPr>
              <a:t> Cash paid to purchase wrapping paper	40</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Closing balance of cash			</a:t>
            </a:r>
            <a:r>
              <a:rPr lang="en-US" altLang="en-US" sz="1600" u="sng" dirty="0">
                <a:solidFill>
                  <a:schemeClr val="tx1"/>
                </a:solidFill>
                <a:latin typeface="Arial" panose="020B0604020202020204" pitchFamily="34" charset="0"/>
              </a:rPr>
              <a:t>45</a:t>
            </a:r>
          </a:p>
          <a:p>
            <a:pPr eaLnBrk="1" hangingPunct="1">
              <a:spcBef>
                <a:spcPct val="20000"/>
              </a:spcBef>
              <a:buClrTx/>
              <a:buSzTx/>
              <a:buFontTx/>
              <a:buNone/>
            </a:pPr>
            <a:endParaRPr lang="en-US" altLang="en-US" sz="1600" dirty="0">
              <a:solidFill>
                <a:schemeClr val="tx1"/>
              </a:solidFill>
              <a:latin typeface="Arial" panose="020B0604020202020204" pitchFamily="34" charset="0"/>
            </a:endParaRPr>
          </a:p>
          <a:p>
            <a:pPr eaLnBrk="1" hangingPunct="1">
              <a:lnSpc>
                <a:spcPct val="90000"/>
              </a:lnSpc>
              <a:spcBef>
                <a:spcPct val="20000"/>
              </a:spcBef>
              <a:buClrTx/>
              <a:buSzPct val="150000"/>
              <a:buFontTx/>
              <a:buNone/>
            </a:pPr>
            <a:endParaRPr lang="en-US" altLang="en-US" sz="1600" dirty="0">
              <a:solidFill>
                <a:schemeClr val="tx1"/>
              </a:solidFill>
              <a:latin typeface="Arial" panose="020B0604020202020204" pitchFamily="34" charset="0"/>
            </a:endParaRPr>
          </a:p>
          <a:p>
            <a:pPr eaLnBrk="1" hangingPunct="1">
              <a:spcBef>
                <a:spcPct val="20000"/>
              </a:spcBef>
              <a:buClrTx/>
              <a:buSzTx/>
              <a:buFontTx/>
              <a:buNone/>
            </a:pPr>
            <a:endParaRPr lang="en-US" altLang="en-US" dirty="0">
              <a:solidFill>
                <a:schemeClr val="tx1"/>
              </a:solidFill>
              <a:latin typeface="Arial" panose="020B0604020202020204" pitchFamily="34" charset="0"/>
            </a:endParaRPr>
          </a:p>
        </p:txBody>
      </p:sp>
      <p:sp>
        <p:nvSpPr>
          <p:cNvPr id="34820" name="Line 9"/>
          <p:cNvSpPr>
            <a:spLocks noChangeShapeType="1"/>
          </p:cNvSpPr>
          <p:nvPr/>
        </p:nvSpPr>
        <p:spPr bwMode="auto">
          <a:xfrm>
            <a:off x="6172200" y="5105400"/>
            <a:ext cx="2286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30674618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2"/>
          <p:cNvSpPr>
            <a:spLocks noChangeArrowheads="1"/>
          </p:cNvSpPr>
          <p:nvPr/>
        </p:nvSpPr>
        <p:spPr bwMode="auto">
          <a:xfrm>
            <a:off x="603250" y="404664"/>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1 continued</a:t>
            </a:r>
          </a:p>
        </p:txBody>
      </p:sp>
      <p:sp>
        <p:nvSpPr>
          <p:cNvPr id="15373" name="Rectangle 13"/>
          <p:cNvSpPr>
            <a:spLocks noChangeArrowheads="1"/>
          </p:cNvSpPr>
          <p:nvPr/>
        </p:nvSpPr>
        <p:spPr bwMode="auto">
          <a:xfrm>
            <a:off x="609600" y="986792"/>
            <a:ext cx="7759700" cy="4622800"/>
          </a:xfrm>
          <a:prstGeom prst="rect">
            <a:avLst/>
          </a:prstGeom>
          <a:noFill/>
          <a:ln>
            <a:noFill/>
          </a:ln>
        </p:spPr>
        <p:txBody>
          <a:bodyPr/>
          <a:lstStyle/>
          <a:p>
            <a:pPr algn="just" eaLnBrk="1" hangingPunct="1">
              <a:lnSpc>
                <a:spcPct val="90000"/>
              </a:lnSpc>
              <a:spcBef>
                <a:spcPct val="20000"/>
              </a:spcBef>
              <a:buSzPct val="150000"/>
              <a:defRPr/>
            </a:pPr>
            <a:r>
              <a:rPr lang="en-US" u="sng" dirty="0">
                <a:latin typeface="Arial" charset="0"/>
              </a:rPr>
              <a:t>How much wealth (that is, profit) was generated by the business during the first day of trading?</a:t>
            </a:r>
          </a:p>
          <a:p>
            <a:pPr algn="just" eaLnBrk="1" hangingPunct="1">
              <a:lnSpc>
                <a:spcPct val="90000"/>
              </a:lnSpc>
              <a:spcBef>
                <a:spcPct val="20000"/>
              </a:spcBef>
              <a:buSzPct val="150000"/>
              <a:defRPr/>
            </a:pPr>
            <a:endParaRPr lang="en-US" u="sng" dirty="0">
              <a:latin typeface="Arial" charset="0"/>
            </a:endParaRPr>
          </a:p>
          <a:p>
            <a:pPr algn="just" eaLnBrk="1" hangingPunct="1">
              <a:lnSpc>
                <a:spcPct val="90000"/>
              </a:lnSpc>
              <a:spcBef>
                <a:spcPct val="20000"/>
              </a:spcBef>
              <a:buSzPct val="150000"/>
              <a:defRPr/>
            </a:pPr>
            <a:r>
              <a:rPr lang="en-US" sz="1600" dirty="0">
                <a:latin typeface="Arial" charset="0"/>
              </a:rPr>
              <a:t>Income statement can be prepared to show the wealth (profit) generated on the first day. The wealth generated will represent the difference between the value of the sales made and the cost of the goods (that is, wrapping paper) sold:</a:t>
            </a:r>
          </a:p>
          <a:p>
            <a:pPr marL="193675" indent="-193675" algn="just" eaLnBrk="1" hangingPunct="1">
              <a:spcBef>
                <a:spcPct val="20000"/>
              </a:spcBef>
              <a:defRPr/>
            </a:pPr>
            <a:endParaRPr lang="en-US" sz="1600" dirty="0">
              <a:latin typeface="Arial" charset="0"/>
            </a:endParaRPr>
          </a:p>
          <a:p>
            <a:pPr marL="193675" indent="-193675" eaLnBrk="1" hangingPunct="1">
              <a:spcBef>
                <a:spcPct val="20000"/>
              </a:spcBef>
              <a:defRPr/>
            </a:pPr>
            <a:r>
              <a:rPr lang="en-US" sz="1600" dirty="0">
                <a:latin typeface="Arial" charset="0"/>
              </a:rPr>
              <a:t>			</a:t>
            </a:r>
            <a:r>
              <a:rPr lang="en-US" sz="1600" b="1" u="sng" dirty="0">
                <a:latin typeface="Arial" charset="0"/>
              </a:rPr>
              <a:t>Income statement for day 1</a:t>
            </a:r>
          </a:p>
          <a:p>
            <a:pPr marL="193675" indent="-193675" algn="just" eaLnBrk="1" hangingPunct="1">
              <a:spcBef>
                <a:spcPct val="20000"/>
              </a:spcBef>
              <a:defRPr/>
            </a:pPr>
            <a:r>
              <a:rPr lang="en-US" sz="1600" dirty="0">
                <a:latin typeface="Arial" charset="0"/>
              </a:rPr>
              <a:t>							 £</a:t>
            </a:r>
          </a:p>
          <a:p>
            <a:pPr marL="193675" indent="-193675" algn="just" eaLnBrk="1" hangingPunct="1">
              <a:spcBef>
                <a:spcPct val="20000"/>
              </a:spcBef>
              <a:defRPr/>
            </a:pPr>
            <a:r>
              <a:rPr lang="en-US" sz="1600" dirty="0">
                <a:latin typeface="Arial" charset="0"/>
              </a:rPr>
              <a:t>		Sales revenue				45</a:t>
            </a:r>
          </a:p>
          <a:p>
            <a:pPr marL="193675" indent="-193675" algn="just" eaLnBrk="1" hangingPunct="1">
              <a:spcBef>
                <a:spcPct val="20000"/>
              </a:spcBef>
              <a:defRPr/>
            </a:pPr>
            <a:r>
              <a:rPr lang="en-US" sz="1600" dirty="0">
                <a:latin typeface="Arial" charset="0"/>
              </a:rPr>
              <a:t>		</a:t>
            </a:r>
            <a:r>
              <a:rPr lang="en-US" sz="1600" i="1" dirty="0">
                <a:latin typeface="Arial" charset="0"/>
              </a:rPr>
              <a:t>Less</a:t>
            </a:r>
            <a:r>
              <a:rPr lang="en-US" sz="1600" dirty="0">
                <a:latin typeface="Arial" charset="0"/>
              </a:rPr>
              <a:t> Cost of goods sold (¾ of £40)		30</a:t>
            </a:r>
          </a:p>
          <a:p>
            <a:pPr marL="193675" indent="-193675" algn="just" eaLnBrk="1" hangingPunct="1">
              <a:spcBef>
                <a:spcPct val="20000"/>
              </a:spcBef>
              <a:defRPr/>
            </a:pPr>
            <a:r>
              <a:rPr lang="en-US" sz="1600" dirty="0">
                <a:latin typeface="Arial" charset="0"/>
              </a:rPr>
              <a:t>		Profit					</a:t>
            </a:r>
            <a:r>
              <a:rPr lang="en-US" sz="1600" u="sng" dirty="0">
                <a:latin typeface="Arial" charset="0"/>
              </a:rPr>
              <a:t>15</a:t>
            </a:r>
          </a:p>
          <a:p>
            <a:pPr marL="193675" indent="-193675" algn="just" eaLnBrk="1" hangingPunct="1">
              <a:spcBef>
                <a:spcPct val="20000"/>
              </a:spcBef>
              <a:defRPr/>
            </a:pPr>
            <a:r>
              <a:rPr lang="en-US" sz="1600" dirty="0">
                <a:latin typeface="Arial" charset="0"/>
              </a:rPr>
              <a:t>	Note that it is only the </a:t>
            </a:r>
            <a:r>
              <a:rPr lang="en-US" sz="1600" i="1" dirty="0">
                <a:latin typeface="Arial" charset="0"/>
              </a:rPr>
              <a:t>cost</a:t>
            </a:r>
            <a:r>
              <a:rPr lang="en-US" sz="1600" dirty="0">
                <a:latin typeface="Arial" charset="0"/>
              </a:rPr>
              <a:t> of the wrapping paper sold that is matched against the sales revenue in order to find the profit, and not the whole of the cost of wrapping paper acquired. Any unsold stock (in this case ¼ of </a:t>
            </a:r>
            <a:r>
              <a:rPr lang="en-US" sz="1600" i="1" dirty="0">
                <a:latin typeface="Arial" charset="0"/>
              </a:rPr>
              <a:t>£</a:t>
            </a:r>
            <a:r>
              <a:rPr lang="en-US" sz="1600" dirty="0">
                <a:latin typeface="Arial" charset="0"/>
              </a:rPr>
              <a:t>40 = </a:t>
            </a:r>
            <a:r>
              <a:rPr lang="en-US" sz="1600" i="1" dirty="0">
                <a:latin typeface="Arial" charset="0"/>
              </a:rPr>
              <a:t>£</a:t>
            </a:r>
            <a:r>
              <a:rPr lang="en-US" sz="1600" dirty="0">
                <a:latin typeface="Arial" charset="0"/>
              </a:rPr>
              <a:t>10) will be charged against the future sales revenue that it generates.</a:t>
            </a:r>
          </a:p>
          <a:p>
            <a:pPr marL="193675" indent="-193675" algn="just" eaLnBrk="1" hangingPunct="1">
              <a:spcBef>
                <a:spcPct val="20000"/>
              </a:spcBef>
              <a:defRPr/>
            </a:pPr>
            <a:endParaRPr lang="en-US" dirty="0">
              <a:latin typeface="Arial" charset="0"/>
            </a:endParaRPr>
          </a:p>
        </p:txBody>
      </p:sp>
      <p:sp>
        <p:nvSpPr>
          <p:cNvPr id="35844" name="Line 14"/>
          <p:cNvSpPr>
            <a:spLocks noChangeShapeType="1"/>
          </p:cNvSpPr>
          <p:nvPr/>
        </p:nvSpPr>
        <p:spPr bwMode="auto">
          <a:xfrm>
            <a:off x="6172200" y="4737100"/>
            <a:ext cx="2286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14263999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ChangeArrowheads="1"/>
          </p:cNvSpPr>
          <p:nvPr/>
        </p:nvSpPr>
        <p:spPr bwMode="auto">
          <a:xfrm>
            <a:off x="600075" y="548680"/>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1 continued</a:t>
            </a:r>
          </a:p>
        </p:txBody>
      </p:sp>
      <p:sp>
        <p:nvSpPr>
          <p:cNvPr id="16392" name="Rectangle 8"/>
          <p:cNvSpPr>
            <a:spLocks noChangeArrowheads="1"/>
          </p:cNvSpPr>
          <p:nvPr/>
        </p:nvSpPr>
        <p:spPr bwMode="auto">
          <a:xfrm>
            <a:off x="600075" y="1196752"/>
            <a:ext cx="7932738" cy="3600450"/>
          </a:xfrm>
          <a:prstGeom prst="rect">
            <a:avLst/>
          </a:prstGeom>
          <a:noFill/>
          <a:ln>
            <a:noFill/>
          </a:ln>
        </p:spPr>
        <p:txBody>
          <a:bodyPr/>
          <a:lstStyle/>
          <a:p>
            <a:pPr algn="just" eaLnBrk="1" hangingPunct="1">
              <a:lnSpc>
                <a:spcPct val="90000"/>
              </a:lnSpc>
              <a:spcBef>
                <a:spcPct val="20000"/>
              </a:spcBef>
              <a:buSzPct val="150000"/>
              <a:defRPr/>
            </a:pPr>
            <a:endParaRPr lang="en-US" u="sng" dirty="0">
              <a:latin typeface="Arial" charset="0"/>
            </a:endParaRPr>
          </a:p>
          <a:p>
            <a:pPr algn="just" eaLnBrk="1" hangingPunct="1">
              <a:lnSpc>
                <a:spcPct val="90000"/>
              </a:lnSpc>
              <a:spcBef>
                <a:spcPct val="20000"/>
              </a:spcBef>
              <a:buSzPct val="150000"/>
              <a:defRPr/>
            </a:pPr>
            <a:r>
              <a:rPr lang="en-US" u="sng" dirty="0">
                <a:latin typeface="Arial" charset="0"/>
              </a:rPr>
              <a:t>What is the accumulated wealth at the end of the first day?</a:t>
            </a:r>
          </a:p>
          <a:p>
            <a:pPr algn="just" eaLnBrk="1" hangingPunct="1">
              <a:lnSpc>
                <a:spcPct val="90000"/>
              </a:lnSpc>
              <a:spcBef>
                <a:spcPct val="20000"/>
              </a:spcBef>
              <a:buSzPct val="150000"/>
              <a:defRPr/>
            </a:pPr>
            <a:endParaRPr lang="en-US" u="sng" dirty="0">
              <a:latin typeface="Arial" charset="0"/>
            </a:endParaRPr>
          </a:p>
          <a:p>
            <a:pPr marL="193675" indent="-193675" algn="just" eaLnBrk="1" hangingPunct="1">
              <a:spcBef>
                <a:spcPct val="20000"/>
              </a:spcBef>
              <a:defRPr/>
            </a:pPr>
            <a:endParaRPr lang="en-US" sz="1600" dirty="0">
              <a:latin typeface="Arial" charset="0"/>
            </a:endParaRPr>
          </a:p>
          <a:p>
            <a:pPr marL="193675" indent="-193675" algn="just" eaLnBrk="1" hangingPunct="1">
              <a:spcBef>
                <a:spcPct val="20000"/>
              </a:spcBef>
              <a:defRPr/>
            </a:pPr>
            <a:r>
              <a:rPr lang="en-US" sz="1600" dirty="0">
                <a:latin typeface="Arial" charset="0"/>
              </a:rPr>
              <a:t>			</a:t>
            </a:r>
            <a:r>
              <a:rPr lang="en-US" sz="1600" b="1" u="sng" dirty="0">
                <a:latin typeface="Arial" charset="0"/>
              </a:rPr>
              <a:t>SOFP at the end of day 1</a:t>
            </a:r>
          </a:p>
          <a:p>
            <a:pPr marL="193675" indent="-193675" algn="just" eaLnBrk="1" hangingPunct="1">
              <a:spcBef>
                <a:spcPct val="20000"/>
              </a:spcBef>
              <a:defRPr/>
            </a:pPr>
            <a:r>
              <a:rPr lang="en-US" sz="1600" dirty="0">
                <a:latin typeface="Arial" charset="0"/>
              </a:rPr>
              <a:t>							 £</a:t>
            </a:r>
          </a:p>
          <a:p>
            <a:pPr marL="193675" indent="-193675" algn="just" eaLnBrk="1" hangingPunct="1">
              <a:spcBef>
                <a:spcPct val="20000"/>
              </a:spcBef>
              <a:defRPr/>
            </a:pPr>
            <a:r>
              <a:rPr lang="en-US" sz="1600" dirty="0">
                <a:latin typeface="Arial" charset="0"/>
              </a:rPr>
              <a:t>		Cash (closing balance)			45</a:t>
            </a:r>
          </a:p>
          <a:p>
            <a:pPr marL="193675" indent="-193675" algn="just" eaLnBrk="1" hangingPunct="1">
              <a:spcBef>
                <a:spcPct val="20000"/>
              </a:spcBef>
              <a:defRPr/>
            </a:pPr>
            <a:r>
              <a:rPr lang="en-US" sz="1600" dirty="0">
                <a:latin typeface="Arial" charset="0"/>
              </a:rPr>
              <a:t>		Stock of goods for resale (¼ of £40)		</a:t>
            </a:r>
            <a:r>
              <a:rPr lang="en-US" sz="1600" u="sng" dirty="0">
                <a:latin typeface="Arial" charset="0"/>
              </a:rPr>
              <a:t>10</a:t>
            </a:r>
          </a:p>
          <a:p>
            <a:pPr marL="193675" indent="-193675" algn="just" eaLnBrk="1" hangingPunct="1">
              <a:spcBef>
                <a:spcPct val="20000"/>
              </a:spcBef>
              <a:defRPr/>
            </a:pPr>
            <a:r>
              <a:rPr lang="en-US" sz="1600" dirty="0">
                <a:latin typeface="Arial" charset="0"/>
              </a:rPr>
              <a:t>		Total business wealth			</a:t>
            </a:r>
            <a:r>
              <a:rPr lang="en-US" sz="1600" u="sng" dirty="0">
                <a:latin typeface="Arial" charset="0"/>
              </a:rPr>
              <a:t>55</a:t>
            </a:r>
          </a:p>
          <a:p>
            <a:pPr marL="193675" indent="-193675" algn="just" eaLnBrk="1" hangingPunct="1">
              <a:spcBef>
                <a:spcPct val="20000"/>
              </a:spcBef>
              <a:defRPr/>
            </a:pPr>
            <a:r>
              <a:rPr lang="en-US" sz="1600" dirty="0">
                <a:latin typeface="Arial" charset="0"/>
              </a:rPr>
              <a:t>	</a:t>
            </a:r>
            <a:endParaRPr lang="en-US" dirty="0">
              <a:latin typeface="Arial" charset="0"/>
            </a:endParaRPr>
          </a:p>
        </p:txBody>
      </p:sp>
    </p:spTree>
    <p:extLst>
      <p:ext uri="{BB962C8B-B14F-4D97-AF65-F5344CB8AC3E}">
        <p14:creationId xmlns:p14="http://schemas.microsoft.com/office/powerpoint/2010/main" val="8855073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ChangeArrowheads="1"/>
          </p:cNvSpPr>
          <p:nvPr/>
        </p:nvSpPr>
        <p:spPr bwMode="auto">
          <a:xfrm>
            <a:off x="600075" y="476672"/>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1 continued</a:t>
            </a:r>
          </a:p>
        </p:txBody>
      </p:sp>
      <p:sp>
        <p:nvSpPr>
          <p:cNvPr id="37891" name="Rectangle 8"/>
          <p:cNvSpPr>
            <a:spLocks noChangeArrowheads="1"/>
          </p:cNvSpPr>
          <p:nvPr/>
        </p:nvSpPr>
        <p:spPr bwMode="auto">
          <a:xfrm>
            <a:off x="600075" y="1086272"/>
            <a:ext cx="7643813"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20000"/>
              </a:spcBef>
              <a:buClrTx/>
              <a:buSzPct val="150000"/>
              <a:buFontTx/>
              <a:buNone/>
            </a:pPr>
            <a:r>
              <a:rPr lang="en-US" altLang="en-US" sz="1600" dirty="0">
                <a:solidFill>
                  <a:schemeClr val="tx1"/>
                </a:solidFill>
                <a:latin typeface="Arial" panose="020B0604020202020204" pitchFamily="34" charset="0"/>
              </a:rPr>
              <a:t>On the second day of trading, Paul purchased more wrapping paper for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20 cash. He managed to sell all of the new stock and all of the earlier stock, for a total of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48.</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b="1" u="sng" dirty="0">
                <a:solidFill>
                  <a:schemeClr val="tx1"/>
                </a:solidFill>
                <a:latin typeface="Arial" panose="020B0604020202020204" pitchFamily="34" charset="0"/>
              </a:rPr>
              <a:t>Cash flow statement for day 2</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Opening balance (from the end of day 1)		45</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i="1" dirty="0">
                <a:solidFill>
                  <a:schemeClr val="tx1"/>
                </a:solidFill>
                <a:latin typeface="Arial" panose="020B0604020202020204" pitchFamily="34" charset="0"/>
              </a:rPr>
              <a:t>Add</a:t>
            </a:r>
            <a:r>
              <a:rPr lang="en-US" altLang="en-US" sz="1600" dirty="0">
                <a:solidFill>
                  <a:schemeClr val="tx1"/>
                </a:solidFill>
                <a:latin typeface="Arial" panose="020B0604020202020204" pitchFamily="34" charset="0"/>
              </a:rPr>
              <a:t> Cash from sales of wrapping paper		</a:t>
            </a:r>
            <a:r>
              <a:rPr lang="en-US" altLang="en-US" sz="1600" u="sng" dirty="0">
                <a:solidFill>
                  <a:schemeClr val="tx1"/>
                </a:solidFill>
                <a:latin typeface="Arial" panose="020B0604020202020204" pitchFamily="34" charset="0"/>
              </a:rPr>
              <a:t>48</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93</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i="1" dirty="0">
                <a:solidFill>
                  <a:schemeClr val="tx1"/>
                </a:solidFill>
                <a:latin typeface="Arial" panose="020B0604020202020204" pitchFamily="34" charset="0"/>
              </a:rPr>
              <a:t>Less</a:t>
            </a:r>
            <a:r>
              <a:rPr lang="en-US" altLang="en-US" sz="1600" dirty="0">
                <a:solidFill>
                  <a:schemeClr val="tx1"/>
                </a:solidFill>
                <a:latin typeface="Arial" panose="020B0604020202020204" pitchFamily="34" charset="0"/>
              </a:rPr>
              <a:t> Cash paid to purchase wrapping paper	</a:t>
            </a:r>
            <a:r>
              <a:rPr lang="en-US" altLang="en-US" sz="1600" u="sng" dirty="0">
                <a:solidFill>
                  <a:schemeClr val="tx1"/>
                </a:solidFill>
                <a:latin typeface="Arial" panose="020B0604020202020204" pitchFamily="34" charset="0"/>
              </a:rPr>
              <a:t>20</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Closing balance				</a:t>
            </a:r>
            <a:r>
              <a:rPr lang="en-US" altLang="en-US" sz="1600" u="sng" dirty="0">
                <a:solidFill>
                  <a:schemeClr val="tx1"/>
                </a:solidFill>
                <a:latin typeface="Arial" panose="020B0604020202020204" pitchFamily="34" charset="0"/>
              </a:rPr>
              <a:t>73</a:t>
            </a:r>
          </a:p>
          <a:p>
            <a:pPr algn="just" eaLnBrk="1" hangingPunct="1">
              <a:spcBef>
                <a:spcPct val="20000"/>
              </a:spcBef>
              <a:buClrTx/>
              <a:buSzTx/>
              <a:buFontTx/>
              <a:buNone/>
            </a:pPr>
            <a:r>
              <a:rPr lang="en-US" altLang="en-US" sz="1600" dirty="0">
                <a:solidFill>
                  <a:schemeClr val="tx1"/>
                </a:solidFill>
                <a:latin typeface="Arial" panose="020B0604020202020204" pitchFamily="34" charset="0"/>
              </a:rPr>
              <a:t>	</a:t>
            </a:r>
          </a:p>
        </p:txBody>
      </p:sp>
    </p:spTree>
    <p:extLst>
      <p:ext uri="{BB962C8B-B14F-4D97-AF65-F5344CB8AC3E}">
        <p14:creationId xmlns:p14="http://schemas.microsoft.com/office/powerpoint/2010/main" val="11143480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3"/>
          <p:cNvSpPr>
            <a:spLocks noChangeArrowheads="1"/>
          </p:cNvSpPr>
          <p:nvPr/>
        </p:nvSpPr>
        <p:spPr bwMode="auto">
          <a:xfrm>
            <a:off x="600075" y="519907"/>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1 continued</a:t>
            </a:r>
          </a:p>
        </p:txBody>
      </p:sp>
      <p:sp>
        <p:nvSpPr>
          <p:cNvPr id="38915" name="Rectangle 14"/>
          <p:cNvSpPr>
            <a:spLocks noChangeArrowheads="1"/>
          </p:cNvSpPr>
          <p:nvPr/>
        </p:nvSpPr>
        <p:spPr bwMode="auto">
          <a:xfrm>
            <a:off x="600075" y="1484784"/>
            <a:ext cx="8004175"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ClrTx/>
              <a:buSzPct val="150000"/>
              <a:buFontTx/>
              <a:buNone/>
            </a:pPr>
            <a:r>
              <a:rPr lang="en-US" altLang="en-US" sz="1600" dirty="0">
                <a:solidFill>
                  <a:schemeClr val="tx1"/>
                </a:solidFill>
                <a:latin typeface="Arial" panose="020B0604020202020204" pitchFamily="34" charset="0"/>
              </a:rPr>
              <a:t>Income statement for day 2 will be as follows:</a:t>
            </a:r>
          </a:p>
          <a:p>
            <a:pPr eaLnBrk="1" hangingPunct="1">
              <a:spcBef>
                <a:spcPct val="20000"/>
              </a:spcBef>
              <a:buClrTx/>
              <a:buSzTx/>
              <a:buFontTx/>
              <a:buNone/>
            </a:pPr>
            <a:r>
              <a:rPr lang="en-US" altLang="en-US" sz="1600" dirty="0">
                <a:solidFill>
                  <a:schemeClr val="tx1"/>
                </a:solidFill>
                <a:latin typeface="Arial" panose="020B0604020202020204" pitchFamily="34" charset="0"/>
              </a:rPr>
              <a:t>					</a:t>
            </a:r>
          </a:p>
          <a:p>
            <a:pPr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b="1" u="sng" dirty="0">
                <a:solidFill>
                  <a:schemeClr val="tx1"/>
                </a:solidFill>
                <a:latin typeface="Arial" panose="020B0604020202020204" pitchFamily="34" charset="0"/>
              </a:rPr>
              <a:t>Income statement for day 2</a:t>
            </a:r>
          </a:p>
          <a:p>
            <a:pPr eaLnBrk="1" hangingPunct="1">
              <a:spcBef>
                <a:spcPct val="20000"/>
              </a:spcBef>
              <a:buClrTx/>
              <a:buSzTx/>
              <a:buFontTx/>
              <a:buNone/>
            </a:pPr>
            <a:r>
              <a:rPr lang="en-US" altLang="en-US" sz="1600" dirty="0">
                <a:solidFill>
                  <a:schemeClr val="tx1"/>
                </a:solidFill>
                <a:latin typeface="Arial" panose="020B0604020202020204" pitchFamily="34" charset="0"/>
              </a:rPr>
              <a:t>							 £</a:t>
            </a:r>
          </a:p>
          <a:p>
            <a:pPr eaLnBrk="1" hangingPunct="1">
              <a:spcBef>
                <a:spcPct val="20000"/>
              </a:spcBef>
              <a:buClrTx/>
              <a:buSzTx/>
              <a:buFontTx/>
              <a:buNone/>
            </a:pPr>
            <a:r>
              <a:rPr lang="en-US" altLang="en-US" sz="1600" dirty="0">
                <a:solidFill>
                  <a:schemeClr val="tx1"/>
                </a:solidFill>
                <a:latin typeface="Arial" panose="020B0604020202020204" pitchFamily="34" charset="0"/>
              </a:rPr>
              <a:t>		Sales revenue				48</a:t>
            </a:r>
          </a:p>
          <a:p>
            <a:pPr eaLnBrk="1" hangingPunct="1">
              <a:spcBef>
                <a:spcPct val="20000"/>
              </a:spcBef>
              <a:buClrTx/>
              <a:buSzTx/>
              <a:buFontTx/>
              <a:buNone/>
            </a:pPr>
            <a:r>
              <a:rPr lang="en-US" altLang="en-US" sz="1600" dirty="0">
                <a:solidFill>
                  <a:schemeClr val="tx1"/>
                </a:solidFill>
                <a:latin typeface="Arial" panose="020B0604020202020204" pitchFamily="34" charset="0"/>
              </a:rPr>
              <a:t>		</a:t>
            </a:r>
            <a:r>
              <a:rPr lang="en-US" altLang="en-US" sz="1600" i="1" dirty="0">
                <a:solidFill>
                  <a:schemeClr val="tx1"/>
                </a:solidFill>
                <a:latin typeface="Arial" panose="020B0604020202020204" pitchFamily="34" charset="0"/>
              </a:rPr>
              <a:t>Less</a:t>
            </a:r>
            <a:r>
              <a:rPr lang="en-US" altLang="en-US" sz="1600" dirty="0">
                <a:solidFill>
                  <a:schemeClr val="tx1"/>
                </a:solidFill>
                <a:latin typeface="Arial" panose="020B0604020202020204" pitchFamily="34" charset="0"/>
              </a:rPr>
              <a:t> Cost of goods sold (£20 + £10)		</a:t>
            </a:r>
            <a:r>
              <a:rPr lang="en-US" altLang="en-US" sz="1600" u="sng" dirty="0">
                <a:solidFill>
                  <a:schemeClr val="tx1"/>
                </a:solidFill>
                <a:latin typeface="Arial" panose="020B0604020202020204" pitchFamily="34" charset="0"/>
              </a:rPr>
              <a:t>30</a:t>
            </a:r>
          </a:p>
          <a:p>
            <a:pPr eaLnBrk="1" hangingPunct="1">
              <a:spcBef>
                <a:spcPct val="20000"/>
              </a:spcBef>
              <a:buClrTx/>
              <a:buSzTx/>
              <a:buFontTx/>
              <a:buNone/>
            </a:pPr>
            <a:r>
              <a:rPr lang="en-US" altLang="en-US" sz="1600" dirty="0">
                <a:solidFill>
                  <a:schemeClr val="tx1"/>
                </a:solidFill>
                <a:latin typeface="Arial" panose="020B0604020202020204" pitchFamily="34" charset="0"/>
              </a:rPr>
              <a:t>		Profit					</a:t>
            </a:r>
            <a:r>
              <a:rPr lang="en-US" altLang="en-US" sz="1600" u="sng" dirty="0">
                <a:solidFill>
                  <a:schemeClr val="tx1"/>
                </a:solidFill>
                <a:latin typeface="Arial" panose="020B0604020202020204" pitchFamily="34" charset="0"/>
              </a:rPr>
              <a:t>18</a:t>
            </a:r>
          </a:p>
          <a:p>
            <a:pPr eaLnBrk="1" hangingPunct="1">
              <a:spcBef>
                <a:spcPct val="20000"/>
              </a:spcBef>
              <a:buClrTx/>
              <a:buSzTx/>
              <a:buFontTx/>
              <a:buNone/>
            </a:pPr>
            <a:r>
              <a:rPr lang="en-US" altLang="en-US" sz="1600" dirty="0">
                <a:solidFill>
                  <a:schemeClr val="tx1"/>
                </a:solidFill>
                <a:latin typeface="Arial" panose="020B0604020202020204" pitchFamily="34" charset="0"/>
              </a:rPr>
              <a:t>			</a:t>
            </a:r>
          </a:p>
        </p:txBody>
      </p:sp>
      <p:sp>
        <p:nvSpPr>
          <p:cNvPr id="38916" name="Line 15"/>
          <p:cNvSpPr>
            <a:spLocks noChangeShapeType="1"/>
          </p:cNvSpPr>
          <p:nvPr/>
        </p:nvSpPr>
        <p:spPr bwMode="auto">
          <a:xfrm>
            <a:off x="7091363" y="3708400"/>
            <a:ext cx="2286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extLst>
      <p:ext uri="{BB962C8B-B14F-4D97-AF65-F5344CB8AC3E}">
        <p14:creationId xmlns:p14="http://schemas.microsoft.com/office/powerpoint/2010/main" val="21683759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6"/>
          <p:cNvSpPr>
            <a:spLocks noChangeArrowheads="1"/>
          </p:cNvSpPr>
          <p:nvPr/>
        </p:nvSpPr>
        <p:spPr bwMode="auto">
          <a:xfrm>
            <a:off x="600075" y="620688"/>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1 continued</a:t>
            </a:r>
          </a:p>
        </p:txBody>
      </p:sp>
      <p:sp>
        <p:nvSpPr>
          <p:cNvPr id="39939" name="Rectangle 7"/>
          <p:cNvSpPr>
            <a:spLocks noChangeArrowheads="1"/>
          </p:cNvSpPr>
          <p:nvPr/>
        </p:nvSpPr>
        <p:spPr bwMode="auto">
          <a:xfrm>
            <a:off x="600075" y="1340768"/>
            <a:ext cx="7643813" cy="3673475"/>
          </a:xfrm>
          <a:prstGeom prst="rect">
            <a:avLst/>
          </a:prstGeom>
          <a:no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20000"/>
              </a:spcBef>
              <a:buClrTx/>
              <a:buSzPct val="150000"/>
              <a:buFontTx/>
              <a:buNone/>
              <a:defRPr/>
            </a:pPr>
            <a:r>
              <a:rPr lang="en-US" altLang="en-US" sz="1600" dirty="0">
                <a:solidFill>
                  <a:schemeClr val="tx1"/>
                </a:solidFill>
                <a:latin typeface="Arial" panose="020B0604020202020204" pitchFamily="34" charset="0"/>
              </a:rPr>
              <a:t>The </a:t>
            </a:r>
            <a:r>
              <a:rPr lang="en-US" altLang="en-US" sz="1600" dirty="0">
                <a:solidFill>
                  <a:schemeClr val="tx1"/>
                </a:solidFill>
                <a:highlight>
                  <a:srgbClr val="FFFF00"/>
                </a:highlight>
                <a:latin typeface="Arial" panose="020B0604020202020204" pitchFamily="34" charset="0"/>
              </a:rPr>
              <a:t>SOFP</a:t>
            </a:r>
            <a:r>
              <a:rPr lang="en-US" altLang="en-US" sz="1600" dirty="0">
                <a:solidFill>
                  <a:schemeClr val="tx1"/>
                </a:solidFill>
                <a:latin typeface="Arial" panose="020B0604020202020204" pitchFamily="34" charset="0"/>
              </a:rPr>
              <a:t> at the end of day 2 will be:</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a:t>
            </a:r>
            <a:r>
              <a:rPr lang="en-US" altLang="en-US" sz="1600" b="1" u="sng" dirty="0">
                <a:solidFill>
                  <a:schemeClr val="tx1"/>
                </a:solidFill>
                <a:highlight>
                  <a:srgbClr val="FFFF00"/>
                </a:highlight>
                <a:latin typeface="Arial" panose="020B0604020202020204" pitchFamily="34" charset="0"/>
              </a:rPr>
              <a:t>SOF</a:t>
            </a:r>
            <a:r>
              <a:rPr lang="en-US" altLang="en-US" sz="1600" b="1" u="sng" dirty="0">
                <a:solidFill>
                  <a:schemeClr val="tx1"/>
                </a:solidFill>
                <a:latin typeface="Arial" panose="020B0604020202020204" pitchFamily="34" charset="0"/>
              </a:rPr>
              <a:t>P at the end of day 2</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Cash (closing balance)			73</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Stock of goods for resale			</a:t>
            </a:r>
            <a:r>
              <a:rPr lang="en-US" altLang="en-US" sz="1600" u="sng" dirty="0">
                <a:solidFill>
                  <a:schemeClr val="tx1"/>
                </a:solidFill>
                <a:latin typeface="Arial" panose="020B0604020202020204" pitchFamily="34" charset="0"/>
              </a:rPr>
              <a:t> -</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Total business wealth			</a:t>
            </a:r>
            <a:r>
              <a:rPr lang="en-US" altLang="en-US" sz="1600" u="sng" dirty="0">
                <a:solidFill>
                  <a:schemeClr val="tx1"/>
                </a:solidFill>
                <a:latin typeface="Arial" panose="020B0604020202020204" pitchFamily="34" charset="0"/>
              </a:rPr>
              <a:t>73</a:t>
            </a:r>
          </a:p>
          <a:p>
            <a:pPr eaLnBrk="1" hangingPunct="1">
              <a:spcBef>
                <a:spcPct val="20000"/>
              </a:spcBef>
              <a:buClrTx/>
              <a:buSzTx/>
              <a:buFontTx/>
              <a:buNone/>
              <a:defRPr/>
            </a:pPr>
            <a:r>
              <a:rPr lang="en-US" altLang="en-US" sz="1600" dirty="0">
                <a:solidFill>
                  <a:schemeClr val="tx1"/>
                </a:solidFill>
                <a:latin typeface="Arial" panose="020B0604020202020204" pitchFamily="34" charset="0"/>
              </a:rPr>
              <a:t>			</a:t>
            </a:r>
          </a:p>
        </p:txBody>
      </p:sp>
    </p:spTree>
    <p:extLst>
      <p:ext uri="{BB962C8B-B14F-4D97-AF65-F5344CB8AC3E}">
        <p14:creationId xmlns:p14="http://schemas.microsoft.com/office/powerpoint/2010/main" val="30746083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6"/>
          <p:cNvSpPr>
            <a:spLocks noChangeArrowheads="1"/>
          </p:cNvSpPr>
          <p:nvPr/>
        </p:nvSpPr>
        <p:spPr bwMode="auto">
          <a:xfrm>
            <a:off x="629854" y="620688"/>
            <a:ext cx="7772400" cy="609600"/>
          </a:xfrm>
          <a:prstGeom prst="rect">
            <a:avLst/>
          </a:prstGeom>
          <a:noFill/>
          <a:ln>
            <a:noFill/>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600" b="1" dirty="0">
                <a:solidFill>
                  <a:schemeClr val="tx2"/>
                </a:solidFill>
                <a:latin typeface="Arial" panose="020B0604020202020204" pitchFamily="34" charset="0"/>
              </a:rPr>
              <a:t>Example 2- </a:t>
            </a:r>
            <a:r>
              <a:rPr lang="en-US" altLang="en-US" sz="2600" b="1" dirty="0">
                <a:solidFill>
                  <a:schemeClr val="tx2"/>
                </a:solidFill>
                <a:highlight>
                  <a:srgbClr val="FFFF00"/>
                </a:highlight>
                <a:latin typeface="Arial" panose="020B0604020202020204" pitchFamily="34" charset="0"/>
              </a:rPr>
              <a:t>5MINS</a:t>
            </a:r>
          </a:p>
        </p:txBody>
      </p:sp>
      <p:sp>
        <p:nvSpPr>
          <p:cNvPr id="40963" name="Rectangle 7"/>
          <p:cNvSpPr>
            <a:spLocks noChangeArrowheads="1"/>
          </p:cNvSpPr>
          <p:nvPr/>
        </p:nvSpPr>
        <p:spPr bwMode="auto">
          <a:xfrm>
            <a:off x="629854" y="1261295"/>
            <a:ext cx="80041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Tx/>
              <a:buSzPct val="150000"/>
              <a:buFontTx/>
              <a:buNone/>
            </a:pPr>
            <a:endParaRPr lang="en-US" altLang="en-US" sz="1600" dirty="0">
              <a:solidFill>
                <a:schemeClr val="tx1"/>
              </a:solidFill>
              <a:latin typeface="Arial" panose="020B0604020202020204" pitchFamily="34" charset="0"/>
            </a:endParaRPr>
          </a:p>
          <a:p>
            <a:pPr algn="just"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Jerry and Co. deposits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20,000 in a bank account on 1 March in order to commence business. Let us assume that the cash is supplied by the owner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6,000) and by a lender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14,000) and paid into the business bank account. </a:t>
            </a:r>
            <a:endParaRPr lang="en-US" altLang="en-US" sz="1600" dirty="0" smtClean="0">
              <a:solidFill>
                <a:schemeClr val="tx1"/>
              </a:solidFill>
              <a:latin typeface="Arial" panose="020B0604020202020204" pitchFamily="34" charset="0"/>
            </a:endParaRPr>
          </a:p>
        </p:txBody>
      </p:sp>
    </p:spTree>
    <p:extLst>
      <p:ext uri="{BB962C8B-B14F-4D97-AF65-F5344CB8AC3E}">
        <p14:creationId xmlns:p14="http://schemas.microsoft.com/office/powerpoint/2010/main" val="14865508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ChangeArrowheads="1"/>
          </p:cNvSpPr>
          <p:nvPr/>
        </p:nvSpPr>
        <p:spPr bwMode="auto">
          <a:xfrm>
            <a:off x="600075" y="476672"/>
            <a:ext cx="7772400" cy="609600"/>
          </a:xfrm>
          <a:prstGeom prst="rect">
            <a:avLst/>
          </a:prstGeom>
          <a:noFill/>
          <a:ln>
            <a:noFill/>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defRPr/>
            </a:pPr>
            <a:r>
              <a:rPr lang="en-US" altLang="en-US" sz="2600" b="1" dirty="0">
                <a:solidFill>
                  <a:schemeClr val="tx2"/>
                </a:solidFill>
                <a:latin typeface="Arial" panose="020B0604020202020204" pitchFamily="34" charset="0"/>
              </a:rPr>
              <a:t>Example 2 continued- </a:t>
            </a:r>
            <a:r>
              <a:rPr lang="en-US" altLang="en-US" sz="2600" b="1" dirty="0">
                <a:solidFill>
                  <a:schemeClr val="tx2"/>
                </a:solidFill>
                <a:highlight>
                  <a:srgbClr val="FFFF00"/>
                </a:highlight>
                <a:latin typeface="Arial" panose="020B0604020202020204" pitchFamily="34" charset="0"/>
              </a:rPr>
              <a:t>10MINS</a:t>
            </a:r>
          </a:p>
        </p:txBody>
      </p:sp>
      <p:sp>
        <p:nvSpPr>
          <p:cNvPr id="43011" name="Rectangle 5"/>
          <p:cNvSpPr>
            <a:spLocks noChangeArrowheads="1"/>
          </p:cNvSpPr>
          <p:nvPr/>
        </p:nvSpPr>
        <p:spPr bwMode="auto">
          <a:xfrm>
            <a:off x="624224" y="1268760"/>
            <a:ext cx="7932738"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Now consider the following transactions for Jerry and Co</a:t>
            </a:r>
          </a:p>
          <a:p>
            <a:pPr eaLnBrk="1" hangingPunct="1">
              <a:lnSpc>
                <a:spcPct val="120000"/>
              </a:lnSpc>
              <a:spcBef>
                <a:spcPct val="20000"/>
              </a:spcBef>
              <a:buClrTx/>
              <a:buSzPct val="150000"/>
              <a:buFontTx/>
              <a:buNone/>
            </a:pPr>
            <a:endParaRPr lang="en-US" altLang="en-US" sz="1600" dirty="0">
              <a:solidFill>
                <a:schemeClr val="tx1"/>
              </a:solidFill>
              <a:latin typeface="Arial" panose="020B0604020202020204" pitchFamily="34" charset="0"/>
            </a:endParaRPr>
          </a:p>
          <a:p>
            <a:pPr algn="just"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2 March	Purchased a motor van for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5,000, paying by </a:t>
            </a:r>
            <a:r>
              <a:rPr lang="en-US" altLang="en-US" sz="1600" dirty="0" err="1">
                <a:solidFill>
                  <a:schemeClr val="tx1"/>
                </a:solidFill>
                <a:latin typeface="Arial" panose="020B0604020202020204" pitchFamily="34" charset="0"/>
              </a:rPr>
              <a:t>cheque</a:t>
            </a:r>
            <a:r>
              <a:rPr lang="en-US" altLang="en-US" sz="1600" dirty="0">
                <a:solidFill>
                  <a:schemeClr val="tx1"/>
                </a:solidFill>
                <a:latin typeface="Arial" panose="020B0604020202020204" pitchFamily="34" charset="0"/>
              </a:rPr>
              <a:t>.</a:t>
            </a:r>
          </a:p>
          <a:p>
            <a:pPr algn="just"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3 March	Purchased stock in trade (that is, goods to be sold) on credit for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3,000.</a:t>
            </a:r>
          </a:p>
          <a:p>
            <a:pPr algn="just"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4 March	Repaid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2,000 of the loan from the </a:t>
            </a:r>
            <a:r>
              <a:rPr lang="en-US" altLang="en-US" sz="1600" dirty="0" smtClean="0">
                <a:solidFill>
                  <a:schemeClr val="tx1"/>
                </a:solidFill>
                <a:latin typeface="Arial" panose="020B0604020202020204" pitchFamily="34" charset="0"/>
              </a:rPr>
              <a:t>lender by </a:t>
            </a:r>
            <a:r>
              <a:rPr lang="en-US" altLang="en-US" sz="1600" dirty="0" err="1" smtClean="0">
                <a:solidFill>
                  <a:schemeClr val="tx1"/>
                </a:solidFill>
                <a:latin typeface="Arial" panose="020B0604020202020204" pitchFamily="34" charset="0"/>
              </a:rPr>
              <a:t>cheque</a:t>
            </a:r>
            <a:r>
              <a:rPr lang="en-US" altLang="en-US" sz="1600" dirty="0" smtClean="0">
                <a:solidFill>
                  <a:schemeClr val="tx1"/>
                </a:solidFill>
                <a:latin typeface="Arial" panose="020B0604020202020204" pitchFamily="34" charset="0"/>
              </a:rPr>
              <a:t>.</a:t>
            </a:r>
            <a:endParaRPr lang="en-US" altLang="en-US" sz="1600" dirty="0">
              <a:solidFill>
                <a:schemeClr val="tx1"/>
              </a:solidFill>
              <a:latin typeface="Arial" panose="020B0604020202020204" pitchFamily="34" charset="0"/>
            </a:endParaRPr>
          </a:p>
          <a:p>
            <a:pPr algn="just" eaLnBrk="1" hangingPunct="1">
              <a:lnSpc>
                <a:spcPct val="120000"/>
              </a:lnSpc>
              <a:spcBef>
                <a:spcPct val="20000"/>
              </a:spcBef>
              <a:buClrTx/>
              <a:buSzPct val="150000"/>
              <a:buFontTx/>
              <a:buNone/>
            </a:pPr>
            <a:r>
              <a:rPr lang="en-US" altLang="en-US" sz="1600" dirty="0">
                <a:solidFill>
                  <a:schemeClr val="tx1"/>
                </a:solidFill>
                <a:latin typeface="Arial" panose="020B0604020202020204" pitchFamily="34" charset="0"/>
              </a:rPr>
              <a:t>6 March	Owner introduced another </a:t>
            </a:r>
            <a:r>
              <a:rPr lang="en-US" altLang="en-US" sz="1600" i="1" dirty="0">
                <a:solidFill>
                  <a:schemeClr val="tx1"/>
                </a:solidFill>
                <a:latin typeface="Arial" panose="020B0604020202020204" pitchFamily="34" charset="0"/>
              </a:rPr>
              <a:t>£</a:t>
            </a:r>
            <a:r>
              <a:rPr lang="en-US" altLang="en-US" sz="1600" dirty="0">
                <a:solidFill>
                  <a:schemeClr val="tx1"/>
                </a:solidFill>
                <a:latin typeface="Arial" panose="020B0604020202020204" pitchFamily="34" charset="0"/>
              </a:rPr>
              <a:t>4,000 into the business bank account.		</a:t>
            </a:r>
          </a:p>
        </p:txBody>
      </p:sp>
    </p:spTree>
    <p:extLst>
      <p:ext uri="{BB962C8B-B14F-4D97-AF65-F5344CB8AC3E}">
        <p14:creationId xmlns:p14="http://schemas.microsoft.com/office/powerpoint/2010/main" val="32198792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ChangeArrowheads="1"/>
          </p:cNvSpPr>
          <p:nvPr/>
        </p:nvSpPr>
        <p:spPr bwMode="auto">
          <a:xfrm>
            <a:off x="3157538" y="2717800"/>
            <a:ext cx="2971800" cy="406400"/>
          </a:xfrm>
          <a:prstGeom prst="rect">
            <a:avLst/>
          </a:prstGeom>
          <a:solidFill>
            <a:schemeClr val="accent6">
              <a:lumMod val="40000"/>
              <a:lumOff val="60000"/>
            </a:schemeClr>
          </a:solidFill>
          <a:ln w="9525">
            <a:solidFill>
              <a:schemeClr val="tx1"/>
            </a:solidFill>
            <a:miter lim="800000"/>
            <a:headEnd/>
            <a:tailEnd/>
          </a:ln>
          <a:effectLs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endParaRPr lang="en-US" altLang="en-US">
              <a:solidFill>
                <a:schemeClr val="tx1"/>
              </a:solidFill>
              <a:latin typeface="Arial" panose="020B0604020202020204" pitchFamily="34" charset="0"/>
            </a:endParaRPr>
          </a:p>
        </p:txBody>
      </p:sp>
      <p:sp>
        <p:nvSpPr>
          <p:cNvPr id="41987" name="Rectangle 3"/>
          <p:cNvSpPr>
            <a:spLocks noChangeArrowheads="1"/>
          </p:cNvSpPr>
          <p:nvPr/>
        </p:nvSpPr>
        <p:spPr bwMode="auto">
          <a:xfrm>
            <a:off x="600075" y="498475"/>
            <a:ext cx="7772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2600" b="1" dirty="0">
                <a:solidFill>
                  <a:schemeClr val="tx2"/>
                </a:solidFill>
                <a:latin typeface="Arial" panose="020B0604020202020204" pitchFamily="34" charset="0"/>
              </a:rPr>
              <a:t>Example 2 continued</a:t>
            </a:r>
          </a:p>
        </p:txBody>
      </p:sp>
      <p:sp>
        <p:nvSpPr>
          <p:cNvPr id="41988" name="Rectangle 4"/>
          <p:cNvSpPr>
            <a:spLocks noChangeArrowheads="1"/>
          </p:cNvSpPr>
          <p:nvPr/>
        </p:nvSpPr>
        <p:spPr bwMode="auto">
          <a:xfrm>
            <a:off x="600075" y="1844675"/>
            <a:ext cx="8161338" cy="720725"/>
          </a:xfrm>
          <a:prstGeom prst="rect">
            <a:avLst/>
          </a:prstGeom>
          <a:no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Tx/>
              <a:buSzPct val="150000"/>
              <a:buFontTx/>
              <a:buNone/>
              <a:defRPr/>
            </a:pPr>
            <a:r>
              <a:rPr lang="en-US" altLang="en-US" sz="1600" dirty="0">
                <a:solidFill>
                  <a:schemeClr val="tx1"/>
                </a:solidFill>
                <a:latin typeface="Arial" panose="020B0604020202020204" pitchFamily="34" charset="0"/>
              </a:rPr>
              <a:t>We can see from the </a:t>
            </a:r>
            <a:r>
              <a:rPr lang="en-US" altLang="en-US" sz="1600" dirty="0">
                <a:solidFill>
                  <a:schemeClr val="tx1"/>
                </a:solidFill>
                <a:highlight>
                  <a:srgbClr val="FFFF00"/>
                </a:highlight>
                <a:latin typeface="Arial" panose="020B0604020202020204" pitchFamily="34" charset="0"/>
              </a:rPr>
              <a:t>SOFP</a:t>
            </a:r>
            <a:r>
              <a:rPr lang="en-US" altLang="en-US" sz="1600" dirty="0">
                <a:solidFill>
                  <a:schemeClr val="tx1"/>
                </a:solidFill>
                <a:latin typeface="Arial" panose="020B0604020202020204" pitchFamily="34" charset="0"/>
              </a:rPr>
              <a:t> that has been prepared that the total claims are the same as the total assets. Thus:		</a:t>
            </a:r>
          </a:p>
        </p:txBody>
      </p:sp>
      <p:sp>
        <p:nvSpPr>
          <p:cNvPr id="41989" name="Rectangle 8"/>
          <p:cNvSpPr>
            <a:spLocks noChangeArrowheads="1"/>
          </p:cNvSpPr>
          <p:nvPr/>
        </p:nvSpPr>
        <p:spPr bwMode="auto">
          <a:xfrm>
            <a:off x="3171825" y="2717800"/>
            <a:ext cx="29146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1600">
                <a:solidFill>
                  <a:schemeClr val="tx1"/>
                </a:solidFill>
                <a:latin typeface="Arial" panose="020B0604020202020204" pitchFamily="34" charset="0"/>
              </a:rPr>
              <a:t>Assets = Capital + Liabilities</a:t>
            </a:r>
          </a:p>
        </p:txBody>
      </p:sp>
      <p:sp>
        <p:nvSpPr>
          <p:cNvPr id="41990" name="Rectangle 9"/>
          <p:cNvSpPr>
            <a:spLocks noChangeArrowheads="1"/>
          </p:cNvSpPr>
          <p:nvPr/>
        </p:nvSpPr>
        <p:spPr bwMode="auto">
          <a:xfrm>
            <a:off x="752475" y="3429000"/>
            <a:ext cx="8161338" cy="1008063"/>
          </a:xfrm>
          <a:prstGeom prst="rect">
            <a:avLst/>
          </a:prstGeom>
          <a:noFill/>
          <a:ln>
            <a:noFill/>
          </a:ln>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Tx/>
              <a:buSzPct val="150000"/>
              <a:buFontTx/>
              <a:buNone/>
              <a:defRPr/>
            </a:pPr>
            <a:r>
              <a:rPr lang="en-US" altLang="en-US" sz="1600" dirty="0">
                <a:solidFill>
                  <a:schemeClr val="tx1"/>
                </a:solidFill>
                <a:latin typeface="Arial" panose="020B0604020202020204" pitchFamily="34" charset="0"/>
              </a:rPr>
              <a:t>Whatever changes that may occur to the assets of the business or the claims against the business, there will be compensating changes elsewhere that will ensure that the </a:t>
            </a:r>
            <a:r>
              <a:rPr lang="en-US" altLang="en-US" sz="1600" dirty="0">
                <a:solidFill>
                  <a:schemeClr val="tx1"/>
                </a:solidFill>
                <a:highlight>
                  <a:srgbClr val="FFFF00"/>
                </a:highlight>
                <a:latin typeface="Arial" panose="020B0604020202020204" pitchFamily="34" charset="0"/>
              </a:rPr>
              <a:t>SOFP</a:t>
            </a:r>
            <a:r>
              <a:rPr lang="en-US" altLang="en-US" sz="1600" dirty="0">
                <a:solidFill>
                  <a:schemeClr val="tx1"/>
                </a:solidFill>
                <a:latin typeface="Arial" panose="020B0604020202020204" pitchFamily="34" charset="0"/>
              </a:rPr>
              <a:t> always ‘</a:t>
            </a:r>
            <a:r>
              <a:rPr lang="en-US" altLang="en-US" sz="1600" dirty="0">
                <a:solidFill>
                  <a:schemeClr val="tx1"/>
                </a:solidFill>
                <a:highlight>
                  <a:srgbClr val="FFFF00"/>
                </a:highlight>
                <a:latin typeface="Arial" panose="020B0604020202020204" pitchFamily="34" charset="0"/>
              </a:rPr>
              <a:t>balances</a:t>
            </a:r>
            <a:r>
              <a:rPr lang="en-US" altLang="en-US" sz="1600" dirty="0">
                <a:solidFill>
                  <a:schemeClr val="tx1"/>
                </a:solidFill>
                <a:latin typeface="Arial" panose="020B0604020202020204" pitchFamily="34" charset="0"/>
              </a:rPr>
              <a:t>.		</a:t>
            </a:r>
          </a:p>
        </p:txBody>
      </p:sp>
    </p:spTree>
    <p:extLst>
      <p:ext uri="{BB962C8B-B14F-4D97-AF65-F5344CB8AC3E}">
        <p14:creationId xmlns:p14="http://schemas.microsoft.com/office/powerpoint/2010/main" val="4108072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3530</TotalTime>
  <Words>1695</Words>
  <Application>Microsoft Office PowerPoint</Application>
  <PresentationFormat>On-screen Show (4:3)</PresentationFormat>
  <Paragraphs>322</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MS PGothic</vt:lpstr>
      <vt:lpstr>Arial</vt:lpstr>
      <vt:lpstr>Corbel</vt:lpstr>
      <vt:lpstr>Myriad Pro</vt:lpstr>
      <vt:lpstr>Times New Roman</vt:lpstr>
      <vt:lpstr>Verdana</vt:lpstr>
      <vt:lpstr>Wingdings</vt:lpstr>
      <vt:lpstr>Wingdings 3</vt:lpstr>
      <vt:lpstr>20140311PresentationUWTSDTemplate</vt:lpstr>
      <vt:lpstr>The Basic Accounting Model:  Statement of financial position  and  Income statement </vt:lpstr>
      <vt:lpstr>ASSESSMENT </vt:lpstr>
      <vt:lpstr>Learning Outcome</vt:lpstr>
      <vt:lpstr>REQUIREMENTS OF AN ACCOUNTING SYSTEM</vt:lpstr>
      <vt:lpstr>SIGNIFICANT BUSINESS SYSTEMS</vt:lpstr>
      <vt:lpstr>TYPICAL PROCESS</vt:lpstr>
      <vt:lpstr>PREPARATION OF ACCOUNTS</vt:lpstr>
      <vt:lpstr>TRIAL BALANCE</vt:lpstr>
      <vt:lpstr>PowerPoint Presentation</vt:lpstr>
      <vt:lpstr>PowerPoint Presentation</vt:lpstr>
      <vt:lpstr>INCOME  STATEMENT FOR THE PERIOD ENDED ….</vt:lpstr>
      <vt:lpstr>REVENUE/SALES</vt:lpstr>
      <vt:lpstr>OPERATING EXPENSES</vt:lpstr>
      <vt:lpstr>COST OF SALES</vt:lpstr>
      <vt:lpstr>OTHER OPERATING EXPENSES</vt:lpstr>
      <vt:lpstr>OTHER ITEMS</vt:lpstr>
      <vt:lpstr>PowerPoint Presentation</vt:lpstr>
      <vt:lpstr>BALANCE SHEET AS AT ….</vt:lpstr>
      <vt:lpstr>ASSETS</vt:lpstr>
      <vt:lpstr>PowerPoint Presentation</vt:lpstr>
      <vt:lpstr>PowerPoint Presentation</vt:lpstr>
      <vt:lpstr>PowerPoint Presentation</vt:lpstr>
      <vt:lpstr>LIABILITIES</vt:lpstr>
      <vt:lpstr>PowerPoint Presentation</vt:lpstr>
      <vt:lpstr>EQUITY/CAPITAL</vt:lpstr>
      <vt:lpstr>PowerPoint Presentation</vt:lpstr>
      <vt:lpstr>PowerPoint Presentation</vt:lpstr>
      <vt:lpstr>Example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Elkhashen, Emad (Dr.)</cp:lastModifiedBy>
  <cp:revision>153</cp:revision>
  <cp:lastPrinted>2018-07-09T15:27:01Z</cp:lastPrinted>
  <dcterms:created xsi:type="dcterms:W3CDTF">2002-10-07T19:43:58Z</dcterms:created>
  <dcterms:modified xsi:type="dcterms:W3CDTF">2020-07-03T19:23:15Z</dcterms:modified>
</cp:coreProperties>
</file>