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3"/>
  </p:notesMasterIdLst>
  <p:sldIdLst>
    <p:sldId id="256" r:id="rId2"/>
    <p:sldId id="257" r:id="rId3"/>
    <p:sldId id="258" r:id="rId4"/>
    <p:sldId id="275" r:id="rId5"/>
    <p:sldId id="260" r:id="rId6"/>
    <p:sldId id="261" r:id="rId7"/>
    <p:sldId id="262" r:id="rId8"/>
    <p:sldId id="263" r:id="rId9"/>
    <p:sldId id="264" r:id="rId10"/>
    <p:sldId id="265" r:id="rId11"/>
    <p:sldId id="266" r:id="rId12"/>
    <p:sldId id="269" r:id="rId13"/>
    <p:sldId id="267" r:id="rId14"/>
    <p:sldId id="268" r:id="rId15"/>
    <p:sldId id="270" r:id="rId16"/>
    <p:sldId id="271" r:id="rId17"/>
    <p:sldId id="272" r:id="rId18"/>
    <p:sldId id="276" r:id="rId19"/>
    <p:sldId id="259" r:id="rId20"/>
    <p:sldId id="273" r:id="rId21"/>
    <p:sldId id="274"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42" autoAdjust="0"/>
    <p:restoredTop sz="77791" autoAdjust="0"/>
  </p:normalViewPr>
  <p:slideViewPr>
    <p:cSldViewPr snapToGrid="0">
      <p:cViewPr>
        <p:scale>
          <a:sx n="68" d="100"/>
          <a:sy n="68" d="100"/>
        </p:scale>
        <p:origin x="61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AFF2DE-EC0A-49DB-AEF3-F017DF3711C9}" type="doc">
      <dgm:prSet loTypeId="urn:microsoft.com/office/officeart/2005/8/layout/matrix2" loCatId="matrix" qsTypeId="urn:microsoft.com/office/officeart/2005/8/quickstyle/simple1" qsCatId="simple" csTypeId="urn:microsoft.com/office/officeart/2005/8/colors/accent1_2" csCatId="accent1" phldr="1"/>
      <dgm:spPr/>
      <dgm:t>
        <a:bodyPr/>
        <a:lstStyle/>
        <a:p>
          <a:endParaRPr lang="en-GB"/>
        </a:p>
      </dgm:t>
    </dgm:pt>
    <dgm:pt modelId="{698A719D-B116-4C93-8C37-C9EF8CEB201B}" type="pres">
      <dgm:prSet presAssocID="{D7AFF2DE-EC0A-49DB-AEF3-F017DF3711C9}" presName="matrix" presStyleCnt="0">
        <dgm:presLayoutVars>
          <dgm:chMax val="1"/>
          <dgm:dir/>
          <dgm:resizeHandles val="exact"/>
        </dgm:presLayoutVars>
      </dgm:prSet>
      <dgm:spPr/>
    </dgm:pt>
  </dgm:ptLst>
  <dgm:cxnLst>
    <dgm:cxn modelId="{1A90AE69-85B3-438C-8F43-CEBD088485B0}" type="presOf" srcId="{D7AFF2DE-EC0A-49DB-AEF3-F017DF3711C9}" destId="{698A719D-B116-4C93-8C37-C9EF8CEB201B}" srcOrd="0"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DA65C-C22E-4F17-B9F7-D97AED8DA39C}" type="datetimeFigureOut">
              <a:rPr lang="en-GB" smtClean="0"/>
              <a:t>12/12/2018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3CB1A1-B3C7-4611-ACBE-0A0DF7A1FB1A}" type="slidenum">
              <a:rPr lang="en-GB" smtClean="0"/>
              <a:t>‹#›</a:t>
            </a:fld>
            <a:endParaRPr lang="en-GB"/>
          </a:p>
        </p:txBody>
      </p:sp>
    </p:spTree>
    <p:extLst>
      <p:ext uri="{BB962C8B-B14F-4D97-AF65-F5344CB8AC3E}">
        <p14:creationId xmlns:p14="http://schemas.microsoft.com/office/powerpoint/2010/main" val="21567843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Introduction</a:t>
            </a:r>
          </a:p>
          <a:p>
            <a:endParaRPr lang="en-GB" u="sng" dirty="0"/>
          </a:p>
          <a:p>
            <a:r>
              <a:rPr lang="en-GB" u="none" dirty="0"/>
              <a:t>In this presentation I am going to be talking about the chosen company and how the company is achieving it’s goal and objectives and I am going to be discussing is how the company contributes to sustainability by discussing the side headings shown above:</a:t>
            </a:r>
          </a:p>
          <a:p>
            <a:endParaRPr lang="en-GB" u="none" dirty="0"/>
          </a:p>
          <a:p>
            <a:pPr marL="171450" indent="-171450">
              <a:buFont typeface="Arial" panose="020B0604020202020204" pitchFamily="34" charset="0"/>
              <a:buChar char="•"/>
            </a:pPr>
            <a:r>
              <a:rPr lang="en-GB" u="none" dirty="0"/>
              <a:t>What the chosen company is</a:t>
            </a:r>
          </a:p>
          <a:p>
            <a:pPr marL="171450" indent="-171450">
              <a:buFont typeface="Arial" panose="020B0604020202020204" pitchFamily="34" charset="0"/>
              <a:buChar char="•"/>
            </a:pPr>
            <a:r>
              <a:rPr lang="en-GB" u="none" dirty="0"/>
              <a:t>How Coca Cola contributes to sustainability</a:t>
            </a:r>
          </a:p>
          <a:p>
            <a:pPr marL="171450" indent="-171450">
              <a:buFont typeface="Arial" panose="020B0604020202020204" pitchFamily="34" charset="0"/>
              <a:buChar char="•"/>
            </a:pPr>
            <a:r>
              <a:rPr lang="en-GB" u="none" dirty="0"/>
              <a:t>Approaches to strategy</a:t>
            </a:r>
          </a:p>
          <a:p>
            <a:pPr marL="171450" indent="-171450">
              <a:buFont typeface="Arial" panose="020B0604020202020204" pitchFamily="34" charset="0"/>
              <a:buChar char="•"/>
            </a:pPr>
            <a:r>
              <a:rPr lang="en-GB" u="none" dirty="0"/>
              <a:t>Approaches to organisation and management</a:t>
            </a:r>
          </a:p>
          <a:p>
            <a:pPr marL="171450" indent="-171450">
              <a:buFont typeface="Arial" panose="020B0604020202020204" pitchFamily="34" charset="0"/>
              <a:buChar char="•"/>
            </a:pPr>
            <a:r>
              <a:rPr lang="en-GB" u="none" dirty="0"/>
              <a:t>Group and teamwork</a:t>
            </a:r>
          </a:p>
          <a:p>
            <a:pPr marL="171450" indent="-171450">
              <a:buFont typeface="Arial" panose="020B0604020202020204" pitchFamily="34" charset="0"/>
              <a:buChar char="•"/>
            </a:pPr>
            <a:r>
              <a:rPr lang="en-GB" u="none" dirty="0"/>
              <a:t>Corporate social responsibility</a:t>
            </a:r>
          </a:p>
          <a:p>
            <a:endParaRPr lang="en-GB" u="none" dirty="0"/>
          </a:p>
        </p:txBody>
      </p:sp>
      <p:sp>
        <p:nvSpPr>
          <p:cNvPr id="4" name="Slide Number Placeholder 3"/>
          <p:cNvSpPr>
            <a:spLocks noGrp="1"/>
          </p:cNvSpPr>
          <p:nvPr>
            <p:ph type="sldNum" sz="quarter" idx="5"/>
          </p:nvPr>
        </p:nvSpPr>
        <p:spPr/>
        <p:txBody>
          <a:bodyPr/>
          <a:lstStyle/>
          <a:p>
            <a:fld id="{F43CB1A1-B3C7-4611-ACBE-0A0DF7A1FB1A}" type="slidenum">
              <a:rPr lang="en-GB" smtClean="0"/>
              <a:t>2</a:t>
            </a:fld>
            <a:endParaRPr lang="en-GB"/>
          </a:p>
        </p:txBody>
      </p:sp>
    </p:spTree>
    <p:extLst>
      <p:ext uri="{BB962C8B-B14F-4D97-AF65-F5344CB8AC3E}">
        <p14:creationId xmlns:p14="http://schemas.microsoft.com/office/powerpoint/2010/main" val="3476301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Coca Cola</a:t>
            </a:r>
          </a:p>
          <a:p>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slide is administering the chosen company which is Coca Cola and what Coca Cola is about and a little of the company’s history.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Coca Cola or as many people know it as coke is a carbonated soft drink that is produced by the very well-known company called Coca Cola. Coca Cola first started off in the late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century and it was created by John Pemberton who intended Coca Cola to be a patent medicine, but it was bought out by a businessman called Asa Griggs Candler, his marketing skills and tactics is what influenced Coca Cola to go into the soft drink market throughout the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century and it went global. However, the current formula of Coca Cola remains a trade secret (World of Coca Cola, 2018).</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present times Coca Cola has expanded by employing 61.8 thousand people worldwide (The Statistics Portal, 2017) into over more than twenty sites, growing into more than 30 countries worldwide and have learned fourteen different languages around the globe (Coca Cola Journey, 2016). Coca Cola have also grown as a company by creating more brands than just Coca Cola and the different brands are Diet Coke, Sprite, Fanta, Powerade and Honest Tea etc… (Coca Cola Company, 2018)</a:t>
            </a:r>
          </a:p>
          <a:p>
            <a:endParaRPr lang="en-GB" dirty="0"/>
          </a:p>
        </p:txBody>
      </p:sp>
      <p:sp>
        <p:nvSpPr>
          <p:cNvPr id="4" name="Slide Number Placeholder 3"/>
          <p:cNvSpPr>
            <a:spLocks noGrp="1"/>
          </p:cNvSpPr>
          <p:nvPr>
            <p:ph type="sldNum" sz="quarter" idx="5"/>
          </p:nvPr>
        </p:nvSpPr>
        <p:spPr/>
        <p:txBody>
          <a:bodyPr/>
          <a:lstStyle/>
          <a:p>
            <a:fld id="{F43CB1A1-B3C7-4611-ACBE-0A0DF7A1FB1A}" type="slidenum">
              <a:rPr lang="en-GB" smtClean="0"/>
              <a:t>3</a:t>
            </a:fld>
            <a:endParaRPr lang="en-GB"/>
          </a:p>
        </p:txBody>
      </p:sp>
    </p:spTree>
    <p:extLst>
      <p:ext uri="{BB962C8B-B14F-4D97-AF65-F5344CB8AC3E}">
        <p14:creationId xmlns:p14="http://schemas.microsoft.com/office/powerpoint/2010/main" val="590934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none" dirty="0"/>
              <a:t>This slide is telling you about how Coca Cola put across their goals and objectives that they like to achieve day to day.</a:t>
            </a:r>
          </a:p>
          <a:p>
            <a:endParaRPr lang="en-GB" u="sng" dirty="0"/>
          </a:p>
          <a:p>
            <a:r>
              <a:rPr lang="en-GB" sz="1200" u="sng" kern="1200" dirty="0">
                <a:solidFill>
                  <a:schemeClr val="tx1"/>
                </a:solidFill>
                <a:effectLst/>
                <a:latin typeface="+mn-lt"/>
                <a:ea typeface="+mn-ea"/>
                <a:cs typeface="+mn-cs"/>
              </a:rPr>
              <a:t>Coca Cola’s Goals and Objectives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is considered that Coca Cola as an organisation within a realm of possibility want to make the world a better place. The main essence of Coca Cola’s goals and objectives are to refresh the world and Coca Cola do this by emphasising the eagerness for their products to taste refreshing, inspire moments of optimism and happiness and Coca Cola do this by their “Share a Coke” campaign, and their adverts bring happiness into people’s faces by having steady conversion starters which bring a smile to the publics faces. Also, to create value and make a difference and Coca Cola do this by praising the recycling of their containers, as well as collaborating with well-known charitable organizations such as the World Wildlife Fund and international Foundation of the Red Cross and Red Crescent (Reference, 2018).  Here are a few extra objectives such as Coca Cola want to give a guidance towards unity and purpose, Coca Cola want to be known worldwide, but not just for its reputation but for how the organisations responsibility comes across, how they come across ethically, and the advancement in sustainability as a company for the future generation to follow (The Coca Cola Company, 2018).</a:t>
            </a:r>
          </a:p>
          <a:p>
            <a:endParaRPr lang="en-GB" u="none" dirty="0"/>
          </a:p>
        </p:txBody>
      </p:sp>
      <p:sp>
        <p:nvSpPr>
          <p:cNvPr id="4" name="Slide Number Placeholder 3"/>
          <p:cNvSpPr>
            <a:spLocks noGrp="1"/>
          </p:cNvSpPr>
          <p:nvPr>
            <p:ph type="sldNum" sz="quarter" idx="5"/>
          </p:nvPr>
        </p:nvSpPr>
        <p:spPr/>
        <p:txBody>
          <a:bodyPr/>
          <a:lstStyle/>
          <a:p>
            <a:fld id="{F43CB1A1-B3C7-4611-ACBE-0A0DF7A1FB1A}" type="slidenum">
              <a:rPr lang="en-GB" smtClean="0"/>
              <a:t>4</a:t>
            </a:fld>
            <a:endParaRPr lang="en-GB"/>
          </a:p>
        </p:txBody>
      </p:sp>
    </p:spTree>
    <p:extLst>
      <p:ext uri="{BB962C8B-B14F-4D97-AF65-F5344CB8AC3E}">
        <p14:creationId xmlns:p14="http://schemas.microsoft.com/office/powerpoint/2010/main" val="33076759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Approach to strategy</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next two slides are about Coca Colas approach to strategy and this will be shown by a SWOT analysis and a PESTEL analysis. A SWOT analysis is an analysis to identify the strengths, weaknesses, opportunities and threats towards an organisation (Investopedia, 2018). The table shown above is a SWOT analysis of Coca Cola</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Strengths</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Brand Equity – This is a strength because the brand logo has got a good recognition as it is known globally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Coca Cola branches out to 200 countries is a strength because it is a high possibility that you go to a different country and there will be a Coca Cola product in market.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Customer Loyalty – This is a strength because Coca Cola have massive customer loyalty as it is in every shop you go into.</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Coca Cola’s market share is a strength because as they only have 2 big competitors.</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Weaknesses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Competition – The main competition is Pepsi and they are not going to back down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Becoming ill due to the drinks they produce is a weakness as their carbonated drinks is one </a:t>
            </a:r>
          </a:p>
          <a:p>
            <a:r>
              <a:rPr lang="en-GB" sz="1200" kern="1200" dirty="0">
                <a:solidFill>
                  <a:schemeClr val="tx1"/>
                </a:solidFill>
                <a:effectLst/>
                <a:latin typeface="+mn-lt"/>
                <a:ea typeface="+mn-ea"/>
                <a:cs typeface="+mn-cs"/>
              </a:rPr>
              <a:t>the main reasons for obesity.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Managing the way, they use water is a weakness because they have been taking water from places that does not have much water. Also, they have been mixing pesticides in the water to get rid of the contaminants in the water.</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Opportunities</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Diversification – This is a good opportunity as health and food companies will want to improve their production towards Coca Cola.</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 opportunity is that they are improving nations by giving 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world countries a chance to taste the luxury of carbonated and soft drinks.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Another opportunity would be improving their supply chain by improving their transportation and distribution process as the cost is always increasing.</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Threats</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threat towards Coca Cola could be the raw materials needed to produce their products as there is not as much water as there used to be due to climate change, so Coca Cola is taking water from places where there is not much water there in the first place, so all in a matter of time someone is going to click onto what they are doing.</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Another threat is indirect competitors because they are putting a dent in the beverage market. For example, health drinks and energy drinks (</a:t>
            </a:r>
            <a:r>
              <a:rPr lang="en-GB" sz="1200" kern="1200" dirty="0" err="1">
                <a:solidFill>
                  <a:schemeClr val="tx1"/>
                </a:solidFill>
                <a:effectLst/>
                <a:latin typeface="+mn-lt"/>
                <a:ea typeface="+mn-ea"/>
                <a:cs typeface="+mn-cs"/>
              </a:rPr>
              <a:t>Bhasin</a:t>
            </a:r>
            <a:r>
              <a:rPr lang="en-GB" sz="1200" kern="1200" dirty="0">
                <a:solidFill>
                  <a:schemeClr val="tx1"/>
                </a:solidFill>
                <a:effectLst/>
                <a:latin typeface="+mn-lt"/>
                <a:ea typeface="+mn-ea"/>
                <a:cs typeface="+mn-cs"/>
              </a:rPr>
              <a:t>, 2018)</a:t>
            </a:r>
            <a:endParaRPr lang="en-GB" u="none" dirty="0"/>
          </a:p>
        </p:txBody>
      </p:sp>
      <p:sp>
        <p:nvSpPr>
          <p:cNvPr id="4" name="Slide Number Placeholder 3"/>
          <p:cNvSpPr>
            <a:spLocks noGrp="1"/>
          </p:cNvSpPr>
          <p:nvPr>
            <p:ph type="sldNum" sz="quarter" idx="5"/>
          </p:nvPr>
        </p:nvSpPr>
        <p:spPr/>
        <p:txBody>
          <a:bodyPr/>
          <a:lstStyle/>
          <a:p>
            <a:fld id="{F43CB1A1-B3C7-4611-ACBE-0A0DF7A1FB1A}" type="slidenum">
              <a:rPr lang="en-GB" smtClean="0"/>
              <a:t>5</a:t>
            </a:fld>
            <a:endParaRPr lang="en-GB"/>
          </a:p>
        </p:txBody>
      </p:sp>
    </p:spTree>
    <p:extLst>
      <p:ext uri="{BB962C8B-B14F-4D97-AF65-F5344CB8AC3E}">
        <p14:creationId xmlns:p14="http://schemas.microsoft.com/office/powerpoint/2010/main" val="2999056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PESTEL Analysis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PESTEL analysis is an analysis which identifies the Political, Economic, Social, Technological, Environmental and Legal factors within an organisation (Professional Academy, 2018).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table above is the PESTEL analysis for Coca Cola.</a:t>
            </a:r>
          </a:p>
          <a:p>
            <a:r>
              <a:rPr lang="en-GB" sz="1200" kern="1200" dirty="0">
                <a:solidFill>
                  <a:schemeClr val="tx1"/>
                </a:solidFill>
                <a:effectLst/>
                <a:latin typeface="+mn-lt"/>
                <a:ea typeface="+mn-ea"/>
                <a:cs typeface="+mn-cs"/>
              </a:rPr>
              <a:t>(Business Teacher, 2017)</a:t>
            </a:r>
          </a:p>
          <a:p>
            <a:r>
              <a:rPr lang="en-GB" sz="1200" kern="1200" dirty="0">
                <a:solidFill>
                  <a:schemeClr val="tx1"/>
                </a:solidFill>
                <a:effectLst/>
                <a:latin typeface="+mn-lt"/>
                <a:ea typeface="+mn-ea"/>
                <a:cs typeface="+mn-cs"/>
              </a:rPr>
              <a:t>(Dudovskiy, 2015)</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43CB1A1-B3C7-4611-ACBE-0A0DF7A1FB1A}" type="slidenum">
              <a:rPr lang="en-GB" smtClean="0"/>
              <a:t>6</a:t>
            </a:fld>
            <a:endParaRPr lang="en-GB"/>
          </a:p>
        </p:txBody>
      </p:sp>
    </p:spTree>
    <p:extLst>
      <p:ext uri="{BB962C8B-B14F-4D97-AF65-F5344CB8AC3E}">
        <p14:creationId xmlns:p14="http://schemas.microsoft.com/office/powerpoint/2010/main" val="26259110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and the 2 following slides are the main management approaches this assessment focuses on.</a:t>
            </a:r>
          </a:p>
          <a:p>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Approaches to organisation and management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classical approach focusses on developing the organisation structure so it can boost the structure’s efficiency (Mullins, 2008).  A classical writer Henri Fayol who is a French engineer and he founded the first principles of management theory, the main 5 principles are </a:t>
            </a:r>
            <a:r>
              <a:rPr lang="en-GB" sz="1200" b="1" kern="1200" dirty="0">
                <a:solidFill>
                  <a:schemeClr val="tx1"/>
                </a:solidFill>
                <a:effectLst/>
                <a:latin typeface="+mn-lt"/>
                <a:ea typeface="+mn-ea"/>
                <a:cs typeface="+mn-cs"/>
              </a:rPr>
              <a:t>planning, organizing</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command</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coordination and controlling </a:t>
            </a:r>
            <a:r>
              <a:rPr lang="en-GB" sz="1200" kern="1200" dirty="0">
                <a:solidFill>
                  <a:schemeClr val="tx1"/>
                </a:solidFill>
                <a:effectLst/>
                <a:latin typeface="+mn-lt"/>
                <a:ea typeface="+mn-ea"/>
                <a:cs typeface="+mn-cs"/>
              </a:rPr>
              <a:t>(Vilet, 2011).</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classical approach can be split between two groups of management and they are scientific management and bureaucratic management.  Scientific management concentrates on improving its economic efficiency and labour productivity by instead of berating employees for every small mistake made, employers should reward employees for the work that they have completed on time (Business.com, 2018). Bureaucratic management, is more of a hierarchical management structure with strict rules and a stern delivery of power which benefits the owners and managers of an organisation rather than meeting their organisational targets. ‘Ibid’</a:t>
            </a:r>
            <a:endParaRPr lang="en-GB" dirty="0"/>
          </a:p>
        </p:txBody>
      </p:sp>
      <p:sp>
        <p:nvSpPr>
          <p:cNvPr id="4" name="Slide Number Placeholder 3"/>
          <p:cNvSpPr>
            <a:spLocks noGrp="1"/>
          </p:cNvSpPr>
          <p:nvPr>
            <p:ph type="sldNum" sz="quarter" idx="5"/>
          </p:nvPr>
        </p:nvSpPr>
        <p:spPr/>
        <p:txBody>
          <a:bodyPr/>
          <a:lstStyle/>
          <a:p>
            <a:fld id="{F43CB1A1-B3C7-4611-ACBE-0A0DF7A1FB1A}" type="slidenum">
              <a:rPr lang="en-GB" smtClean="0"/>
              <a:t>7</a:t>
            </a:fld>
            <a:endParaRPr lang="en-GB"/>
          </a:p>
        </p:txBody>
      </p:sp>
    </p:spTree>
    <p:extLst>
      <p:ext uri="{BB962C8B-B14F-4D97-AF65-F5344CB8AC3E}">
        <p14:creationId xmlns:p14="http://schemas.microsoft.com/office/powerpoint/2010/main" val="26392098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human relations approach comes all the way from the 1950s to the 1960s founded by Elton Mayo and Fritz which concentrates more on finding ways to increase the employee’s productiveness towards their job and they did this by seeing what the work conditions are like which included the lighting levels, rest breaks and the hours of work they do day to day (Study.com, 2018). </a:t>
            </a:r>
            <a:endParaRPr lang="en-GB" dirty="0"/>
          </a:p>
        </p:txBody>
      </p:sp>
      <p:sp>
        <p:nvSpPr>
          <p:cNvPr id="4" name="Slide Number Placeholder 3"/>
          <p:cNvSpPr>
            <a:spLocks noGrp="1"/>
          </p:cNvSpPr>
          <p:nvPr>
            <p:ph type="sldNum" sz="quarter" idx="5"/>
          </p:nvPr>
        </p:nvSpPr>
        <p:spPr/>
        <p:txBody>
          <a:bodyPr/>
          <a:lstStyle/>
          <a:p>
            <a:fld id="{F43CB1A1-B3C7-4611-ACBE-0A0DF7A1FB1A}" type="slidenum">
              <a:rPr lang="en-GB" smtClean="0"/>
              <a:t>8</a:t>
            </a:fld>
            <a:endParaRPr lang="en-GB"/>
          </a:p>
        </p:txBody>
      </p:sp>
    </p:spTree>
    <p:extLst>
      <p:ext uri="{BB962C8B-B14F-4D97-AF65-F5344CB8AC3E}">
        <p14:creationId xmlns:p14="http://schemas.microsoft.com/office/powerpoint/2010/main" val="32392722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systems approach is where it focuses on the interactive nature and interrelationship between the external and internal factors of an organisation and the structure and behaviour of an organisation (Business Dictionary, 2018).</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contingency approach focuses on the best form or structure for an organisation which is more reliant on the context of the situation to make it efficient in the long term.  The contingency approach crossovers with the other approaches as well (</a:t>
            </a:r>
            <a:r>
              <a:rPr lang="en-GB" sz="1200" kern="1200" dirty="0" err="1">
                <a:solidFill>
                  <a:schemeClr val="tx1"/>
                </a:solidFill>
                <a:effectLst/>
                <a:latin typeface="+mn-lt"/>
                <a:ea typeface="+mn-ea"/>
                <a:cs typeface="+mn-cs"/>
              </a:rPr>
              <a:t>HRzone</a:t>
            </a:r>
            <a:r>
              <a:rPr lang="en-GB" sz="1200" kern="1200" dirty="0">
                <a:solidFill>
                  <a:schemeClr val="tx1"/>
                </a:solidFill>
                <a:effectLst/>
                <a:latin typeface="+mn-lt"/>
                <a:ea typeface="+mn-ea"/>
                <a:cs typeface="+mn-cs"/>
              </a:rPr>
              <a:t>, 2018).</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43CB1A1-B3C7-4611-ACBE-0A0DF7A1FB1A}" type="slidenum">
              <a:rPr lang="en-GB" smtClean="0"/>
              <a:t>9</a:t>
            </a:fld>
            <a:endParaRPr lang="en-GB"/>
          </a:p>
        </p:txBody>
      </p:sp>
    </p:spTree>
    <p:extLst>
      <p:ext uri="{BB962C8B-B14F-4D97-AF65-F5344CB8AC3E}">
        <p14:creationId xmlns:p14="http://schemas.microsoft.com/office/powerpoint/2010/main" val="34161783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Coca Cola’s Management Style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type of management Coca Cola use is the classic approach as Coca Cola follow the main five principles of Henri Fayol's first principles of management theory and they are planning, organizing, command, coordination and controlling.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Coca Cola follow the principles by having a strategic plan drawn out that lasts long term as well as a malleable and adaptive strategy which can develop according to the order of its external environment. Coca Cola also follow the planning principle by giving their employees the targets they need to meet for their day to day work. Coca Cola follow the organization principle by recognizing employees with similar skills and responsibilities are grouped to work together. Coca Cola follow the command principle by getting the mangers that are higher in the hierarchy to delegate the roles to the employees. Coca Cola follow the coordination principle by having an orderly arrangement of the group’s efforts in place to achieve the organisations goals. Coca Cola follow the controlling principle by evaluating periodic reviews of managerial and salespersons performance (Management Study Guide, 2018).</a:t>
            </a:r>
          </a:p>
          <a:p>
            <a:endParaRPr lang="en-GB" dirty="0"/>
          </a:p>
          <a:p>
            <a:r>
              <a:rPr lang="en-GB" sz="1200" kern="1200" dirty="0">
                <a:solidFill>
                  <a:schemeClr val="tx1"/>
                </a:solidFill>
                <a:effectLst/>
                <a:latin typeface="+mn-lt"/>
                <a:ea typeface="+mn-ea"/>
                <a:cs typeface="+mn-cs"/>
              </a:rPr>
              <a:t>The strengths for classical approach is that it has a recognisable management structure, employees expectations and responsibilities are very clearly specified and by giving employees a small reward for their hard work which then gives them an incentive to continue their productive work (Russ, 2018). The weaknesses that go towards the classical approach is that the more productive work that is produced the less job opportunities there will be, more productive work does not mean that you are guaranteed to be paid more, employees will want to commit their entire life to the organisation which is hard to achieve and there is a small amount of consideration to what the employees feel (North South University, 2018).</a:t>
            </a:r>
          </a:p>
        </p:txBody>
      </p:sp>
      <p:sp>
        <p:nvSpPr>
          <p:cNvPr id="4" name="Slide Number Placeholder 3"/>
          <p:cNvSpPr>
            <a:spLocks noGrp="1"/>
          </p:cNvSpPr>
          <p:nvPr>
            <p:ph type="sldNum" sz="quarter" idx="5"/>
          </p:nvPr>
        </p:nvSpPr>
        <p:spPr/>
        <p:txBody>
          <a:bodyPr/>
          <a:lstStyle/>
          <a:p>
            <a:fld id="{F43CB1A1-B3C7-4611-ACBE-0A0DF7A1FB1A}" type="slidenum">
              <a:rPr lang="en-GB" smtClean="0"/>
              <a:t>10</a:t>
            </a:fld>
            <a:endParaRPr lang="en-GB"/>
          </a:p>
        </p:txBody>
      </p:sp>
    </p:spTree>
    <p:extLst>
      <p:ext uri="{BB962C8B-B14F-4D97-AF65-F5344CB8AC3E}">
        <p14:creationId xmlns:p14="http://schemas.microsoft.com/office/powerpoint/2010/main" val="22999420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These 6 slides consist on the main types of leadership styles.</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Leadership Styles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type of leadership style is where the leader has complete control and authority of everything, and he will give out instruction to his followers and the followers would have to do what the leader says, without questioning the leader about what to do, with the instructions as the leader would expect you just to get on with the job. This type of leadership style relates to McGregor's theory X that makes the employees look at the negative side towards the work they do (Nayab, 2018).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Here are some of the characteristics for Autocratic leadership: Autocratic leaders have all the power, authority and control, they also have the right to make all decisions. Autocratic leaders get employees to do work through fear by delivering threats and punishments, also another characteristic is that Autocratic leaders accept full responsibility and take full credit for the work that has been done. ‘Ibid’</a:t>
            </a:r>
          </a:p>
          <a:p>
            <a:endParaRPr lang="en-GB" dirty="0"/>
          </a:p>
        </p:txBody>
      </p:sp>
      <p:sp>
        <p:nvSpPr>
          <p:cNvPr id="4" name="Slide Number Placeholder 3"/>
          <p:cNvSpPr>
            <a:spLocks noGrp="1"/>
          </p:cNvSpPr>
          <p:nvPr>
            <p:ph type="sldNum" sz="quarter" idx="5"/>
          </p:nvPr>
        </p:nvSpPr>
        <p:spPr/>
        <p:txBody>
          <a:bodyPr/>
          <a:lstStyle/>
          <a:p>
            <a:fld id="{F43CB1A1-B3C7-4611-ACBE-0A0DF7A1FB1A}" type="slidenum">
              <a:rPr lang="en-GB" smtClean="0"/>
              <a:t>11</a:t>
            </a:fld>
            <a:endParaRPr lang="en-GB"/>
          </a:p>
        </p:txBody>
      </p:sp>
    </p:spTree>
    <p:extLst>
      <p:ext uri="{BB962C8B-B14F-4D97-AF65-F5344CB8AC3E}">
        <p14:creationId xmlns:p14="http://schemas.microsoft.com/office/powerpoint/2010/main" val="1833898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type of leadership style likes to follow procedures and historical methods disregarding how it affects the environment. Bureaucratic leaders like to have their power from the way they control their movement of information, they also like to solve problems by calculating their layers of control (Business Dictionary, 2018).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Here are some characteristics towards bureaucratic leadership such as bureaucratic leaders must make sure that all the rules have been followed before they can proceed onto the stage, everything must be done by the book and they ensure that they follow the procedures rigorously (TECHNO FUNC, 2018).</a:t>
            </a:r>
          </a:p>
        </p:txBody>
      </p:sp>
      <p:sp>
        <p:nvSpPr>
          <p:cNvPr id="4" name="Slide Number Placeholder 3"/>
          <p:cNvSpPr>
            <a:spLocks noGrp="1"/>
          </p:cNvSpPr>
          <p:nvPr>
            <p:ph type="sldNum" sz="quarter" idx="5"/>
          </p:nvPr>
        </p:nvSpPr>
        <p:spPr/>
        <p:txBody>
          <a:bodyPr/>
          <a:lstStyle/>
          <a:p>
            <a:fld id="{F43CB1A1-B3C7-4611-ACBE-0A0DF7A1FB1A}" type="slidenum">
              <a:rPr lang="en-GB" smtClean="0"/>
              <a:t>12</a:t>
            </a:fld>
            <a:endParaRPr lang="en-GB"/>
          </a:p>
        </p:txBody>
      </p:sp>
    </p:spTree>
    <p:extLst>
      <p:ext uri="{BB962C8B-B14F-4D97-AF65-F5344CB8AC3E}">
        <p14:creationId xmlns:p14="http://schemas.microsoft.com/office/powerpoint/2010/main" val="4563647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type of leadership style is where the leader allows other members of the group to be a part of the decision-making process. However, the group leader has the power to make the final decision themselves (Just Great DataBase, 2018).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 few characteristics for this style of leadership such as group members feel like they can be more involved in the processes, creativity is inspired and rewarded and another characteristic is that good democratic leaders like to encourage trust and respect among the group (Cherry, 2018).</a:t>
            </a:r>
          </a:p>
        </p:txBody>
      </p:sp>
      <p:sp>
        <p:nvSpPr>
          <p:cNvPr id="4" name="Slide Number Placeholder 3"/>
          <p:cNvSpPr>
            <a:spLocks noGrp="1"/>
          </p:cNvSpPr>
          <p:nvPr>
            <p:ph type="sldNum" sz="quarter" idx="5"/>
          </p:nvPr>
        </p:nvSpPr>
        <p:spPr/>
        <p:txBody>
          <a:bodyPr/>
          <a:lstStyle/>
          <a:p>
            <a:fld id="{F43CB1A1-B3C7-4611-ACBE-0A0DF7A1FB1A}" type="slidenum">
              <a:rPr lang="en-GB" smtClean="0"/>
              <a:t>13</a:t>
            </a:fld>
            <a:endParaRPr lang="en-GB"/>
          </a:p>
        </p:txBody>
      </p:sp>
    </p:spTree>
    <p:extLst>
      <p:ext uri="{BB962C8B-B14F-4D97-AF65-F5344CB8AC3E}">
        <p14:creationId xmlns:p14="http://schemas.microsoft.com/office/powerpoint/2010/main" val="13006046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type of leadership style entails that governments should have very little to say in what they do in their group or this type of leadership just lets people in the group get on with their work without any disruptions (YOUR DICTIONARY, 2018).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characteristics for this type of leadership entails very little advice from their leaders, group members are to expect to solve issues on their own and leaders provide them with all the resources and tools needed and the leaders let their followers have freedom to have input in the decision making process (Cherry, What is Laizzes faire leadership?, 2018).</a:t>
            </a:r>
          </a:p>
        </p:txBody>
      </p:sp>
      <p:sp>
        <p:nvSpPr>
          <p:cNvPr id="4" name="Slide Number Placeholder 3"/>
          <p:cNvSpPr>
            <a:spLocks noGrp="1"/>
          </p:cNvSpPr>
          <p:nvPr>
            <p:ph type="sldNum" sz="quarter" idx="5"/>
          </p:nvPr>
        </p:nvSpPr>
        <p:spPr/>
        <p:txBody>
          <a:bodyPr/>
          <a:lstStyle/>
          <a:p>
            <a:fld id="{F43CB1A1-B3C7-4611-ACBE-0A0DF7A1FB1A}" type="slidenum">
              <a:rPr lang="en-GB" smtClean="0"/>
              <a:t>14</a:t>
            </a:fld>
            <a:endParaRPr lang="en-GB"/>
          </a:p>
        </p:txBody>
      </p:sp>
    </p:spTree>
    <p:extLst>
      <p:ext uri="{BB962C8B-B14F-4D97-AF65-F5344CB8AC3E}">
        <p14:creationId xmlns:p14="http://schemas.microsoft.com/office/powerpoint/2010/main" val="5997775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type of leadership style consists of the leader wanting to achieve their goal to the maximum and get outstanding results from achieving their goals. Transformational leaders also give their followers control over their delegated roles and they can also make decisions themselves once they have been trained properly. (St. Thomas University, 2018).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Transformational leadership style characteristics entail making challenging decisions, being a risk taker, keeping their ego in check so the power does not to their head and being an inspirational leader by motivating other people in their team (Y Scouts, 2012).</a:t>
            </a:r>
          </a:p>
        </p:txBody>
      </p:sp>
      <p:sp>
        <p:nvSpPr>
          <p:cNvPr id="4" name="Slide Number Placeholder 3"/>
          <p:cNvSpPr>
            <a:spLocks noGrp="1"/>
          </p:cNvSpPr>
          <p:nvPr>
            <p:ph type="sldNum" sz="quarter" idx="5"/>
          </p:nvPr>
        </p:nvSpPr>
        <p:spPr/>
        <p:txBody>
          <a:bodyPr/>
          <a:lstStyle/>
          <a:p>
            <a:fld id="{F43CB1A1-B3C7-4611-ACBE-0A0DF7A1FB1A}" type="slidenum">
              <a:rPr lang="en-GB" smtClean="0"/>
              <a:t>15</a:t>
            </a:fld>
            <a:endParaRPr lang="en-GB"/>
          </a:p>
        </p:txBody>
      </p:sp>
    </p:spTree>
    <p:extLst>
      <p:ext uri="{BB962C8B-B14F-4D97-AF65-F5344CB8AC3E}">
        <p14:creationId xmlns:p14="http://schemas.microsoft.com/office/powerpoint/2010/main" val="10155861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type of leadership style is also called managerial leadership, and this consists of where the leader depends on rewards and punishments to achieve excellent performance from his or her assistants (Rouse, 2018).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characteristics of this leadership style insist of being inflexible, they concentrate more on short term goals and they flourish on following rules and doing their duties correctly and they also prefer structured policies and procedures (</a:t>
            </a:r>
            <a:r>
              <a:rPr lang="en-GB" sz="1200" kern="1200" dirty="0" err="1">
                <a:solidFill>
                  <a:schemeClr val="tx1"/>
                </a:solidFill>
                <a:effectLst/>
                <a:latin typeface="+mn-lt"/>
                <a:ea typeface="+mn-ea"/>
                <a:cs typeface="+mn-cs"/>
              </a:rPr>
              <a:t>iEduNote</a:t>
            </a:r>
            <a:r>
              <a:rPr lang="en-GB" sz="1200" kern="1200" dirty="0">
                <a:solidFill>
                  <a:schemeClr val="tx1"/>
                </a:solidFill>
                <a:effectLst/>
                <a:latin typeface="+mn-lt"/>
                <a:ea typeface="+mn-ea"/>
                <a:cs typeface="+mn-cs"/>
              </a:rPr>
              <a:t>, 2017).</a:t>
            </a:r>
          </a:p>
        </p:txBody>
      </p:sp>
      <p:sp>
        <p:nvSpPr>
          <p:cNvPr id="4" name="Slide Number Placeholder 3"/>
          <p:cNvSpPr>
            <a:spLocks noGrp="1"/>
          </p:cNvSpPr>
          <p:nvPr>
            <p:ph type="sldNum" sz="quarter" idx="5"/>
          </p:nvPr>
        </p:nvSpPr>
        <p:spPr/>
        <p:txBody>
          <a:bodyPr/>
          <a:lstStyle/>
          <a:p>
            <a:fld id="{F43CB1A1-B3C7-4611-ACBE-0A0DF7A1FB1A}" type="slidenum">
              <a:rPr lang="en-GB" smtClean="0"/>
              <a:t>16</a:t>
            </a:fld>
            <a:endParaRPr lang="en-GB"/>
          </a:p>
        </p:txBody>
      </p:sp>
    </p:spTree>
    <p:extLst>
      <p:ext uri="{BB962C8B-B14F-4D97-AF65-F5344CB8AC3E}">
        <p14:creationId xmlns:p14="http://schemas.microsoft.com/office/powerpoint/2010/main" val="26567108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consists of the leadership styles Coca Cola use.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is believed that Coca Cola’s leadership style is the Democratic, Autocratic and Laizzes Faire leadership. Coca Cola show they use Democratic leadership by sharing the decision-making process within the team and Coca Cola have a lot of empowerment as they are distributed in around two hundred different countries. Coca Cola uses autocratic leadership by keeping close control between their followers and they use this style as some of the leaders like to make their decisions themselves. Coca Cola input towards the Laizzes Faire style as the leaders go towards the hands-off approach which basically means that they delegate certain tasks to their followers and let get on with their tasks without any disruptions (Essay UK, 2018).</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strengths for democratic leadership is that it can enhance job satisfaction, it can improve the teams knowledge as they are all involved in the decision making process, also it builds the relationships in the team. The weaknesses towards this leadership style is that it can develop negative emotions within the team, it can become time consuming when nobody can decide, and this leadership style may not be for everyone (Brandon Gaille, 2018).</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strengths towards autocratic leadership is that it can be simple enough for anyone to learn and control is a good strength as employees may have a problem that they cannot solve, so they need a firm leader to give them the right orders to make sure the work is produced correctly. The weaknesses for this leadership style is that it could lead up to health problems due to the high amount of stress levels they are under due to the amount of work that is dependent on them, and it could be bad as some people do not like to be told what to do (Jarvis, 2018)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strengths of laizzes faire leadership style is that it creates a welcoming working environment, it allows people who have good knowledge about their work to use their knowledge and it also encourages a more hand on approach. The weaknesses towards this type of leadership style still consists of a specific amount of supervision needed, it can generate a high risk of future litigation, and it can be hard to alter the way that you work as you have done it in a certain way for a long time (Lombardo, 2015)</a:t>
            </a:r>
          </a:p>
        </p:txBody>
      </p:sp>
      <p:sp>
        <p:nvSpPr>
          <p:cNvPr id="4" name="Slide Number Placeholder 3"/>
          <p:cNvSpPr>
            <a:spLocks noGrp="1"/>
          </p:cNvSpPr>
          <p:nvPr>
            <p:ph type="sldNum" sz="quarter" idx="5"/>
          </p:nvPr>
        </p:nvSpPr>
        <p:spPr/>
        <p:txBody>
          <a:bodyPr/>
          <a:lstStyle/>
          <a:p>
            <a:fld id="{F43CB1A1-B3C7-4611-ACBE-0A0DF7A1FB1A}" type="slidenum">
              <a:rPr lang="en-GB" smtClean="0"/>
              <a:t>17</a:t>
            </a:fld>
            <a:endParaRPr lang="en-GB"/>
          </a:p>
        </p:txBody>
      </p:sp>
    </p:spTree>
    <p:extLst>
      <p:ext uri="{BB962C8B-B14F-4D97-AF65-F5344CB8AC3E}">
        <p14:creationId xmlns:p14="http://schemas.microsoft.com/office/powerpoint/2010/main" val="18019584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involves the two main teamwork and group theories that are used consistently within businesses.</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Group and Teamwork</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a variety of ways businesses approach group and teamwork, but the main two theories are Belbin's and Tuckman's theory.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Belbin’s theory suggests what roles you are perceived as from doing his questionnaire, and the nine roles are resource investigator, team worker, coordinator, plant, monitor evaluator, specialist, shaper implementer and completer/finisher. However, when the employee goes to produce their work, they realise that they do not relate to the role that they are perceived as, which then leads to this theory being incorrect (BELBIN, 2018).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Bruce Tuckman’s theory first came about in 1965 which consists of five different stages the team go through before achieving their goal. The five different tasks are forming, storming norming, performing, adjourning and transforming. Forming is where the team is formed and is giving the goal they need to achieve, storming is where they are at the decision making process but people may not agree with each other which causes ructions within the team, norming is the stage where they move past the storming phase which consists of agreements made within the team, performing is where they work together and have achieved their goal, adjourning and transforming can also be called the mourning phase because this is the end of the team working together to achieve a goal </a:t>
            </a:r>
            <a:r>
              <a:rPr lang="en-GB" sz="1200" u="none" strike="noStrike" kern="1200" dirty="0">
                <a:solidFill>
                  <a:schemeClr val="tx1"/>
                </a:solidFill>
                <a:effectLst/>
                <a:latin typeface="+mn-lt"/>
                <a:ea typeface="+mn-ea"/>
                <a:cs typeface="+mn-cs"/>
              </a:rPr>
              <a:t>(The Team Building Company, 2018)</a:t>
            </a:r>
            <a:r>
              <a:rPr lang="en-GB" sz="1200" kern="1200" dirty="0">
                <a:solidFill>
                  <a:schemeClr val="tx1"/>
                </a:solidFill>
                <a:effectLst/>
                <a:latin typeface="+mn-lt"/>
                <a:ea typeface="+mn-ea"/>
                <a:cs typeface="+mn-cs"/>
              </a:rPr>
              <a:t>.</a:t>
            </a:r>
          </a:p>
          <a:p>
            <a:endParaRPr lang="en-GB" u="none" dirty="0"/>
          </a:p>
        </p:txBody>
      </p:sp>
      <p:sp>
        <p:nvSpPr>
          <p:cNvPr id="4" name="Slide Number Placeholder 3"/>
          <p:cNvSpPr>
            <a:spLocks noGrp="1"/>
          </p:cNvSpPr>
          <p:nvPr>
            <p:ph type="sldNum" sz="quarter" idx="5"/>
          </p:nvPr>
        </p:nvSpPr>
        <p:spPr/>
        <p:txBody>
          <a:bodyPr/>
          <a:lstStyle/>
          <a:p>
            <a:fld id="{F43CB1A1-B3C7-4611-ACBE-0A0DF7A1FB1A}" type="slidenum">
              <a:rPr lang="en-GB" smtClean="0"/>
              <a:t>18</a:t>
            </a:fld>
            <a:endParaRPr lang="en-GB"/>
          </a:p>
        </p:txBody>
      </p:sp>
    </p:spTree>
    <p:extLst>
      <p:ext uri="{BB962C8B-B14F-4D97-AF65-F5344CB8AC3E}">
        <p14:creationId xmlns:p14="http://schemas.microsoft.com/office/powerpoint/2010/main" val="4490796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Coca Cola’s contribution to corporate social responsibility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Coca Cola contributes to corporate social responsibility by establishing  sustainable communities by recycling, making the company use renewable energy and they are protecting the ocean as well to contribute to sustainability.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Coca Cola are trying to input recycling towards their sustainability by making their packaging one hundred percent recyclable.  All the European Coca Cola factories have made their packaging one hundred percent recyclable. It is perceived that all of Coca Cola’s packaging is going to be recycled and none of the packaging is going to become litter. Coca Cola plan to increase the amount of recycled material in their plastic bottles from twenty five percent to fifty percent by the year 2020 (Coca Cola, 2017).</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They are trying to input renewable energy towards their sustainability by making Coca-Cola European Partners (CCEP) production branch in Great Britain powered by one hundred percent renewable electricity by creating a solar farm near one of their branches in Wakefield. The Wakefield solar farm consists of eight hectares, which is equivalent to 12 full sized football fields, and this solar farm can harvest up to five megawatts which is decreasing the factory’s carbon footprint by a strong 8.6% (Coca Cola, 2017).</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Coca Cola are also being sustainable by addressing the issue of plastics in the ocean, as litter in the oceans and beaches has a dreadful effect towards the wildlife on land and in under the sea. Coca Cola aim to collect all their bottles and cans so that none of them wind up as litter in the oceans, so it does not harm the wildlife in the oceans (Lowe, 2017).</a:t>
            </a:r>
            <a:endParaRPr lang="en-GB" dirty="0"/>
          </a:p>
          <a:p>
            <a:endParaRPr lang="en-GB" dirty="0"/>
          </a:p>
        </p:txBody>
      </p:sp>
      <p:sp>
        <p:nvSpPr>
          <p:cNvPr id="4" name="Slide Number Placeholder 3"/>
          <p:cNvSpPr>
            <a:spLocks noGrp="1"/>
          </p:cNvSpPr>
          <p:nvPr>
            <p:ph type="sldNum" sz="quarter" idx="5"/>
          </p:nvPr>
        </p:nvSpPr>
        <p:spPr/>
        <p:txBody>
          <a:bodyPr/>
          <a:lstStyle/>
          <a:p>
            <a:fld id="{F43CB1A1-B3C7-4611-ACBE-0A0DF7A1FB1A}" type="slidenum">
              <a:rPr lang="en-GB" smtClean="0"/>
              <a:t>19</a:t>
            </a:fld>
            <a:endParaRPr lang="en-GB"/>
          </a:p>
        </p:txBody>
      </p:sp>
    </p:spTree>
    <p:extLst>
      <p:ext uri="{BB962C8B-B14F-4D97-AF65-F5344CB8AC3E}">
        <p14:creationId xmlns:p14="http://schemas.microsoft.com/office/powerpoint/2010/main" val="37440762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chosen organisation Coca Cola has established the targets that needed to be met for this assessment by finding out what management function, leadership style Coca Cola use and Coca Cola’s contribution to corporate social responsibility. It is perceived that Coca Cola use is the classic approach as Coca Cola follow the main five principles of Henri Fayol's first principles of management theory. It is believed that Coca Cola’s leadership style is the Democratic, Autocratic and Laizzes Faire leadership. Coca Cola contributes to corporate social responsibility by establishing sustainable communities by recycling, making the company use renewable energy and they are protecting the ocean as well to contribute to sustainability.</a:t>
            </a:r>
          </a:p>
          <a:p>
            <a:endParaRPr lang="en-GB" dirty="0"/>
          </a:p>
        </p:txBody>
      </p:sp>
      <p:sp>
        <p:nvSpPr>
          <p:cNvPr id="4" name="Slide Number Placeholder 3"/>
          <p:cNvSpPr>
            <a:spLocks noGrp="1"/>
          </p:cNvSpPr>
          <p:nvPr>
            <p:ph type="sldNum" sz="quarter" idx="5"/>
          </p:nvPr>
        </p:nvSpPr>
        <p:spPr/>
        <p:txBody>
          <a:bodyPr/>
          <a:lstStyle/>
          <a:p>
            <a:fld id="{F43CB1A1-B3C7-4611-ACBE-0A0DF7A1FB1A}" type="slidenum">
              <a:rPr lang="en-GB" smtClean="0"/>
              <a:t>20</a:t>
            </a:fld>
            <a:endParaRPr lang="en-GB"/>
          </a:p>
        </p:txBody>
      </p:sp>
    </p:spTree>
    <p:extLst>
      <p:ext uri="{BB962C8B-B14F-4D97-AF65-F5344CB8AC3E}">
        <p14:creationId xmlns:p14="http://schemas.microsoft.com/office/powerpoint/2010/main" val="38976502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a:solidFill>
                  <a:schemeClr val="tx1"/>
                </a:solidFill>
                <a:effectLst/>
                <a:latin typeface="+mn-lt"/>
                <a:ea typeface="+mn-ea"/>
                <a:cs typeface="+mn-cs"/>
              </a:rPr>
              <a:t>References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BELBIN. (2018). </a:t>
            </a:r>
            <a:r>
              <a:rPr lang="en-US" sz="1200" i="1" kern="1200" dirty="0">
                <a:solidFill>
                  <a:schemeClr val="tx1"/>
                </a:solidFill>
                <a:effectLst/>
                <a:latin typeface="+mn-lt"/>
                <a:ea typeface="+mn-ea"/>
                <a:cs typeface="+mn-cs"/>
              </a:rPr>
              <a:t>Belbin</a:t>
            </a:r>
            <a:r>
              <a:rPr lang="en-US" sz="1200" kern="1200" dirty="0">
                <a:solidFill>
                  <a:schemeClr val="tx1"/>
                </a:solidFill>
                <a:effectLst/>
                <a:latin typeface="+mn-lt"/>
                <a:ea typeface="+mn-ea"/>
                <a:cs typeface="+mn-cs"/>
              </a:rPr>
              <a:t>. Retrieved from https://www.belbin.com/: https://www.belbin.com/</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Bhasin, H. (2018, May 25). </a:t>
            </a:r>
            <a:r>
              <a:rPr lang="en-US" sz="1200" i="1" kern="1200" dirty="0">
                <a:solidFill>
                  <a:schemeClr val="tx1"/>
                </a:solidFill>
                <a:effectLst/>
                <a:latin typeface="+mn-lt"/>
                <a:ea typeface="+mn-ea"/>
                <a:cs typeface="+mn-cs"/>
              </a:rPr>
              <a:t>SWOT of Coca Cola</a:t>
            </a:r>
            <a:r>
              <a:rPr lang="en-US" sz="1200" kern="1200" dirty="0">
                <a:solidFill>
                  <a:schemeClr val="tx1"/>
                </a:solidFill>
                <a:effectLst/>
                <a:latin typeface="+mn-lt"/>
                <a:ea typeface="+mn-ea"/>
                <a:cs typeface="+mn-cs"/>
              </a:rPr>
              <a:t>. Retrieved from https://www.marketing91.com: https://www.marketing91.com/swot-coca-cola/</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Brandon Gaille. (2018, March 15). </a:t>
            </a:r>
            <a:r>
              <a:rPr lang="en-US" sz="1200" i="1" kern="1200" dirty="0">
                <a:solidFill>
                  <a:schemeClr val="tx1"/>
                </a:solidFill>
                <a:effectLst/>
                <a:latin typeface="+mn-lt"/>
                <a:ea typeface="+mn-ea"/>
                <a:cs typeface="+mn-cs"/>
              </a:rPr>
              <a:t>19 Advantages and </a:t>
            </a:r>
            <a:r>
              <a:rPr lang="en-US" sz="1200" i="1" kern="1200" dirty="0" err="1">
                <a:solidFill>
                  <a:schemeClr val="tx1"/>
                </a:solidFill>
                <a:effectLst/>
                <a:latin typeface="+mn-lt"/>
                <a:ea typeface="+mn-ea"/>
                <a:cs typeface="+mn-cs"/>
              </a:rPr>
              <a:t>Disadvanges</a:t>
            </a:r>
            <a:r>
              <a:rPr lang="en-US" sz="1200" i="1" kern="1200" dirty="0">
                <a:solidFill>
                  <a:schemeClr val="tx1"/>
                </a:solidFill>
                <a:effectLst/>
                <a:latin typeface="+mn-lt"/>
                <a:ea typeface="+mn-ea"/>
                <a:cs typeface="+mn-cs"/>
              </a:rPr>
              <a:t> of Democratic Leadership Style</a:t>
            </a:r>
            <a:r>
              <a:rPr lang="en-US" sz="1200" kern="1200" dirty="0">
                <a:solidFill>
                  <a:schemeClr val="tx1"/>
                </a:solidFill>
                <a:effectLst/>
                <a:latin typeface="+mn-lt"/>
                <a:ea typeface="+mn-ea"/>
                <a:cs typeface="+mn-cs"/>
              </a:rPr>
              <a:t>. Retrieved from https://brandongaille.com: https://brandongaille.com/19-advantages-and-disadvantages-of-democratic-leadership-style/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Business Dictionary. (2018). </a:t>
            </a:r>
            <a:r>
              <a:rPr lang="en-US" sz="1200" i="1" kern="1200" dirty="0">
                <a:solidFill>
                  <a:schemeClr val="tx1"/>
                </a:solidFill>
                <a:effectLst/>
                <a:latin typeface="+mn-lt"/>
                <a:ea typeface="+mn-ea"/>
                <a:cs typeface="+mn-cs"/>
              </a:rPr>
              <a:t>What is bureaucratic leadership?</a:t>
            </a:r>
            <a:r>
              <a:rPr lang="en-US" sz="1200" kern="1200" dirty="0">
                <a:solidFill>
                  <a:schemeClr val="tx1"/>
                </a:solidFill>
                <a:effectLst/>
                <a:latin typeface="+mn-lt"/>
                <a:ea typeface="+mn-ea"/>
                <a:cs typeface="+mn-cs"/>
              </a:rPr>
              <a:t> Retrieved from http://www.businessdictionary.com: http://www.businessdictionary.com/definition/bureaucratic-leadership.html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Business Teacher. (2017). </a:t>
            </a:r>
            <a:r>
              <a:rPr lang="en-US" sz="1200" i="1" kern="1200" dirty="0">
                <a:solidFill>
                  <a:schemeClr val="tx1"/>
                </a:solidFill>
                <a:effectLst/>
                <a:latin typeface="+mn-lt"/>
                <a:ea typeface="+mn-ea"/>
                <a:cs typeface="+mn-cs"/>
              </a:rPr>
              <a:t>Coca Cola PESTEL Analysis</a:t>
            </a:r>
            <a:r>
              <a:rPr lang="en-US" sz="1200" kern="1200" dirty="0">
                <a:solidFill>
                  <a:schemeClr val="tx1"/>
                </a:solidFill>
                <a:effectLst/>
                <a:latin typeface="+mn-lt"/>
                <a:ea typeface="+mn-ea"/>
                <a:cs typeface="+mn-cs"/>
              </a:rPr>
              <a:t>. Retrieved from https://businessteacher.org.uk: https://businessteacher.org.uk/pestel/coca-cola.php</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Business.com. (2018, February 13). </a:t>
            </a:r>
            <a:r>
              <a:rPr lang="en-US" sz="1200" i="1" kern="1200" dirty="0">
                <a:solidFill>
                  <a:schemeClr val="tx1"/>
                </a:solidFill>
                <a:effectLst/>
                <a:latin typeface="+mn-lt"/>
                <a:ea typeface="+mn-ea"/>
                <a:cs typeface="+mn-cs"/>
              </a:rPr>
              <a:t>The management theory of Frederick Taylor</a:t>
            </a:r>
            <a:r>
              <a:rPr lang="en-US" sz="1200" kern="1200" dirty="0">
                <a:solidFill>
                  <a:schemeClr val="tx1"/>
                </a:solidFill>
                <a:effectLst/>
                <a:latin typeface="+mn-lt"/>
                <a:ea typeface="+mn-ea"/>
                <a:cs typeface="+mn-cs"/>
              </a:rPr>
              <a:t>. Retrieved from https://www.business.com: https://www.business.com/articles/management-theory-of-frederick-taylor/</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Cherry, K. (2018, October 23). </a:t>
            </a:r>
            <a:r>
              <a:rPr lang="en-US" sz="1200" i="1" kern="1200" dirty="0">
                <a:solidFill>
                  <a:schemeClr val="tx1"/>
                </a:solidFill>
                <a:effectLst/>
                <a:latin typeface="+mn-lt"/>
                <a:ea typeface="+mn-ea"/>
                <a:cs typeface="+mn-cs"/>
              </a:rPr>
              <a:t>What is Laizzes faire leadership?</a:t>
            </a:r>
            <a:r>
              <a:rPr lang="en-US" sz="1200" kern="1200" dirty="0">
                <a:solidFill>
                  <a:schemeClr val="tx1"/>
                </a:solidFill>
                <a:effectLst/>
                <a:latin typeface="+mn-lt"/>
                <a:ea typeface="+mn-ea"/>
                <a:cs typeface="+mn-cs"/>
              </a:rPr>
              <a:t> Retrieved from https://www.verywellmind.com: https://www.verywellmind.com/what-is-laissez-faire-leadership-2795316</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Cherry, K. (2018, October 23). </a:t>
            </a:r>
            <a:r>
              <a:rPr lang="en-US" sz="1200" i="1" kern="1200" dirty="0">
                <a:solidFill>
                  <a:schemeClr val="tx1"/>
                </a:solidFill>
                <a:effectLst/>
                <a:latin typeface="+mn-lt"/>
                <a:ea typeface="+mn-ea"/>
                <a:cs typeface="+mn-cs"/>
              </a:rPr>
              <a:t>What is the meaning of </a:t>
            </a:r>
            <a:r>
              <a:rPr lang="en-US" sz="1200" i="1" kern="1200" dirty="0" err="1">
                <a:solidFill>
                  <a:schemeClr val="tx1"/>
                </a:solidFill>
                <a:effectLst/>
                <a:latin typeface="+mn-lt"/>
                <a:ea typeface="+mn-ea"/>
                <a:cs typeface="+mn-cs"/>
              </a:rPr>
              <a:t>deoocratic</a:t>
            </a:r>
            <a:r>
              <a:rPr lang="en-US" sz="1200" i="1" kern="1200" dirty="0">
                <a:solidFill>
                  <a:schemeClr val="tx1"/>
                </a:solidFill>
                <a:effectLst/>
                <a:latin typeface="+mn-lt"/>
                <a:ea typeface="+mn-ea"/>
                <a:cs typeface="+mn-cs"/>
              </a:rPr>
              <a:t> leadership?</a:t>
            </a:r>
            <a:r>
              <a:rPr lang="en-US" sz="1200" kern="1200" dirty="0">
                <a:solidFill>
                  <a:schemeClr val="tx1"/>
                </a:solidFill>
                <a:effectLst/>
                <a:latin typeface="+mn-lt"/>
                <a:ea typeface="+mn-ea"/>
                <a:cs typeface="+mn-cs"/>
              </a:rPr>
              <a:t> Retrieved from https://www.verywellmind.com: https://www.verywellmind.com/what-is-democratic-leadership-2795315</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Coca Cola. (2017, July 12). </a:t>
            </a:r>
            <a:r>
              <a:rPr lang="en-US" sz="1200" i="1" kern="1200" dirty="0">
                <a:solidFill>
                  <a:schemeClr val="tx1"/>
                </a:solidFill>
                <a:effectLst/>
                <a:latin typeface="+mn-lt"/>
                <a:ea typeface="+mn-ea"/>
                <a:cs typeface="+mn-cs"/>
              </a:rPr>
              <a:t>Our ambition for a sustainable future : Packaging and Recycling</a:t>
            </a:r>
            <a:r>
              <a:rPr lang="en-US" sz="1200" kern="1200" dirty="0">
                <a:solidFill>
                  <a:schemeClr val="tx1"/>
                </a:solidFill>
                <a:effectLst/>
                <a:latin typeface="+mn-lt"/>
                <a:ea typeface="+mn-ea"/>
                <a:cs typeface="+mn-cs"/>
              </a:rPr>
              <a:t>. Retrieved from https://www.coca-cola.co.uk: https://www.coca-cola.co.uk/stories/our-ambition-for-a-sustainable-future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Coca Cola. (2017, May 31). </a:t>
            </a:r>
            <a:r>
              <a:rPr lang="en-US" sz="1200" i="1" kern="1200" dirty="0">
                <a:solidFill>
                  <a:schemeClr val="tx1"/>
                </a:solidFill>
                <a:effectLst/>
                <a:latin typeface="+mn-lt"/>
                <a:ea typeface="+mn-ea"/>
                <a:cs typeface="+mn-cs"/>
              </a:rPr>
              <a:t>Sun and sustainability: Our factories run on 100% renewable energy</a:t>
            </a:r>
            <a:r>
              <a:rPr lang="en-US" sz="1200" kern="1200" dirty="0">
                <a:solidFill>
                  <a:schemeClr val="tx1"/>
                </a:solidFill>
                <a:effectLst/>
                <a:latin typeface="+mn-lt"/>
                <a:ea typeface="+mn-ea"/>
                <a:cs typeface="+mn-cs"/>
              </a:rPr>
              <a:t>. Retrieved from https://www.coca-cola.co.uk: https://www.coca-cola.co.uk/stories/solar-farms-and-sustainability-our-factories-run-on-100percent-renewable-electricity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Coca Cola Company. (2018). </a:t>
            </a:r>
            <a:r>
              <a:rPr lang="en-US" sz="1200" i="1" kern="1200" dirty="0">
                <a:solidFill>
                  <a:schemeClr val="tx1"/>
                </a:solidFill>
                <a:effectLst/>
                <a:latin typeface="+mn-lt"/>
                <a:ea typeface="+mn-ea"/>
                <a:cs typeface="+mn-cs"/>
              </a:rPr>
              <a:t>Brands: The Coca Cola Company</a:t>
            </a:r>
            <a:r>
              <a:rPr lang="en-US" sz="1200" kern="1200" dirty="0">
                <a:solidFill>
                  <a:schemeClr val="tx1"/>
                </a:solidFill>
                <a:effectLst/>
                <a:latin typeface="+mn-lt"/>
                <a:ea typeface="+mn-ea"/>
                <a:cs typeface="+mn-cs"/>
              </a:rPr>
              <a:t>. Retrieved from https://www.coca-colacompany.com: https://www.coca-colacompany.com/packages/brands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Coca Cola Journey. (2016, March 30). </a:t>
            </a:r>
            <a:r>
              <a:rPr lang="en-US" sz="1200" i="1" kern="1200" dirty="0">
                <a:solidFill>
                  <a:schemeClr val="tx1"/>
                </a:solidFill>
                <a:effectLst/>
                <a:latin typeface="+mn-lt"/>
                <a:ea typeface="+mn-ea"/>
                <a:cs typeface="+mn-cs"/>
              </a:rPr>
              <a:t>About Coca Cola journey</a:t>
            </a:r>
            <a:r>
              <a:rPr lang="en-US" sz="1200" kern="1200" dirty="0">
                <a:solidFill>
                  <a:schemeClr val="tx1"/>
                </a:solidFill>
                <a:effectLst/>
                <a:latin typeface="+mn-lt"/>
                <a:ea typeface="+mn-ea"/>
                <a:cs typeface="+mn-cs"/>
              </a:rPr>
              <a:t>. Retrieved from https://www.coca-colacompany.com: https://www.coca-colacompany.com/our-company/about-coca-cola-journey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Dudovskiy, J. (2015, July 30). </a:t>
            </a:r>
            <a:r>
              <a:rPr lang="en-US" sz="1200" i="1" kern="1200" dirty="0">
                <a:solidFill>
                  <a:schemeClr val="tx1"/>
                </a:solidFill>
                <a:effectLst/>
                <a:latin typeface="+mn-lt"/>
                <a:ea typeface="+mn-ea"/>
                <a:cs typeface="+mn-cs"/>
              </a:rPr>
              <a:t>Coca Cola PESTEL Analysis: Research </a:t>
            </a:r>
            <a:r>
              <a:rPr lang="en-US" sz="1200" i="1" kern="1200" dirty="0" err="1">
                <a:solidFill>
                  <a:schemeClr val="tx1"/>
                </a:solidFill>
                <a:effectLst/>
                <a:latin typeface="+mn-lt"/>
                <a:ea typeface="+mn-ea"/>
                <a:cs typeface="+mn-cs"/>
              </a:rPr>
              <a:t>Methadology</a:t>
            </a:r>
            <a:r>
              <a:rPr lang="en-US" sz="1200" kern="1200" dirty="0">
                <a:solidFill>
                  <a:schemeClr val="tx1"/>
                </a:solidFill>
                <a:effectLst/>
                <a:latin typeface="+mn-lt"/>
                <a:ea typeface="+mn-ea"/>
                <a:cs typeface="+mn-cs"/>
              </a:rPr>
              <a:t>. Retrieved from https://research-methodology.net: https://research-methodology.net/coca-cola-pestel-analysis/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Essay UK. (2018). </a:t>
            </a:r>
            <a:r>
              <a:rPr lang="en-US" sz="1200" i="1" kern="1200" dirty="0">
                <a:solidFill>
                  <a:schemeClr val="tx1"/>
                </a:solidFill>
                <a:effectLst/>
                <a:latin typeface="+mn-lt"/>
                <a:ea typeface="+mn-ea"/>
                <a:cs typeface="+mn-cs"/>
              </a:rPr>
              <a:t>The Coca Cola Company</a:t>
            </a:r>
            <a:r>
              <a:rPr lang="en-US" sz="1200" kern="1200" dirty="0">
                <a:solidFill>
                  <a:schemeClr val="tx1"/>
                </a:solidFill>
                <a:effectLst/>
                <a:latin typeface="+mn-lt"/>
                <a:ea typeface="+mn-ea"/>
                <a:cs typeface="+mn-cs"/>
              </a:rPr>
              <a:t>. Retrieved from www.essay.uk.com: http://www.essay.uk.com/essays/business/coca-cola-company/</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HRzone</a:t>
            </a:r>
            <a:r>
              <a:rPr lang="en-US" sz="1200" kern="1200" dirty="0">
                <a:solidFill>
                  <a:schemeClr val="tx1"/>
                </a:solidFill>
                <a:effectLst/>
                <a:latin typeface="+mn-lt"/>
                <a:ea typeface="+mn-ea"/>
                <a:cs typeface="+mn-cs"/>
              </a:rPr>
              <a:t>. (2018). </a:t>
            </a:r>
            <a:r>
              <a:rPr lang="en-US" sz="1200" i="1" kern="1200" dirty="0">
                <a:solidFill>
                  <a:schemeClr val="tx1"/>
                </a:solidFill>
                <a:effectLst/>
                <a:latin typeface="+mn-lt"/>
                <a:ea typeface="+mn-ea"/>
                <a:cs typeface="+mn-cs"/>
              </a:rPr>
              <a:t>What is a contingency approach?</a:t>
            </a:r>
            <a:r>
              <a:rPr lang="en-US" sz="1200" kern="1200" dirty="0">
                <a:solidFill>
                  <a:schemeClr val="tx1"/>
                </a:solidFill>
                <a:effectLst/>
                <a:latin typeface="+mn-lt"/>
                <a:ea typeface="+mn-ea"/>
                <a:cs typeface="+mn-cs"/>
              </a:rPr>
              <a:t> Retrieved from https://www.hrzone.com: https://www.hrzone.com/hr-glossary/what-is-a-contingency-approach</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iEduNote</a:t>
            </a:r>
            <a:r>
              <a:rPr lang="en-US" sz="1200" kern="1200" dirty="0">
                <a:solidFill>
                  <a:schemeClr val="tx1"/>
                </a:solidFill>
                <a:effectLst/>
                <a:latin typeface="+mn-lt"/>
                <a:ea typeface="+mn-ea"/>
                <a:cs typeface="+mn-cs"/>
              </a:rPr>
              <a:t>. (2017). </a:t>
            </a:r>
            <a:r>
              <a:rPr lang="en-US" sz="1200" i="1" kern="1200" dirty="0">
                <a:solidFill>
                  <a:schemeClr val="tx1"/>
                </a:solidFill>
                <a:effectLst/>
                <a:latin typeface="+mn-lt"/>
                <a:ea typeface="+mn-ea"/>
                <a:cs typeface="+mn-cs"/>
              </a:rPr>
              <a:t>Transactional Leadership</a:t>
            </a:r>
            <a:r>
              <a:rPr lang="en-US" sz="1200" kern="1200" dirty="0">
                <a:solidFill>
                  <a:schemeClr val="tx1"/>
                </a:solidFill>
                <a:effectLst/>
                <a:latin typeface="+mn-lt"/>
                <a:ea typeface="+mn-ea"/>
                <a:cs typeface="+mn-cs"/>
              </a:rPr>
              <a:t>. Retrieved from https://iedunote.com: https://iedunote.com/transactional-leadership</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Investopedia. (2018, May 23). </a:t>
            </a:r>
            <a:r>
              <a:rPr lang="en-US" sz="1200" i="1" kern="1200" dirty="0">
                <a:solidFill>
                  <a:schemeClr val="tx1"/>
                </a:solidFill>
                <a:effectLst/>
                <a:latin typeface="+mn-lt"/>
                <a:ea typeface="+mn-ea"/>
                <a:cs typeface="+mn-cs"/>
              </a:rPr>
              <a:t>SWOT Analysis</a:t>
            </a:r>
            <a:r>
              <a:rPr lang="en-US" sz="1200" kern="1200" dirty="0">
                <a:solidFill>
                  <a:schemeClr val="tx1"/>
                </a:solidFill>
                <a:effectLst/>
                <a:latin typeface="+mn-lt"/>
                <a:ea typeface="+mn-ea"/>
                <a:cs typeface="+mn-cs"/>
              </a:rPr>
              <a:t>. Retrieved from https://www.investopedia.com: https://www.investopedia.com/terms/s/swot.asp</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Jarvis, E. (2018, June 29). </a:t>
            </a:r>
            <a:r>
              <a:rPr lang="en-US" sz="1200" i="1" kern="1200" dirty="0">
                <a:solidFill>
                  <a:schemeClr val="tx1"/>
                </a:solidFill>
                <a:effectLst/>
                <a:latin typeface="+mn-lt"/>
                <a:ea typeface="+mn-ea"/>
                <a:cs typeface="+mn-cs"/>
              </a:rPr>
              <a:t>Advantages and drawbacks for autocratic leadership style</a:t>
            </a:r>
            <a:r>
              <a:rPr lang="en-US" sz="1200" kern="1200" dirty="0">
                <a:solidFill>
                  <a:schemeClr val="tx1"/>
                </a:solidFill>
                <a:effectLst/>
                <a:latin typeface="+mn-lt"/>
                <a:ea typeface="+mn-ea"/>
                <a:cs typeface="+mn-cs"/>
              </a:rPr>
              <a:t>. Retrieved from https://smallbusiness.chron.com: https://smallbusiness.chron.com/advantages-drawbacks-autocratic-leadership-style-16616.html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Just Great DataBase. (2018). </a:t>
            </a:r>
            <a:r>
              <a:rPr lang="en-US" sz="1200" i="1" kern="1200" dirty="0">
                <a:solidFill>
                  <a:schemeClr val="tx1"/>
                </a:solidFill>
                <a:effectLst/>
                <a:latin typeface="+mn-lt"/>
                <a:ea typeface="+mn-ea"/>
                <a:cs typeface="+mn-cs"/>
              </a:rPr>
              <a:t>What is democratic leadership style?</a:t>
            </a:r>
            <a:r>
              <a:rPr lang="en-US" sz="1200" kern="1200" dirty="0">
                <a:solidFill>
                  <a:schemeClr val="tx1"/>
                </a:solidFill>
                <a:effectLst/>
                <a:latin typeface="+mn-lt"/>
                <a:ea typeface="+mn-ea"/>
                <a:cs typeface="+mn-cs"/>
              </a:rPr>
              <a:t> Retrieved from https://jgdb.com: https://jgdb.com/business/management/management-styles/democratic-leadership-style-define-and-benefits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Lombardo, C. (2015, September 20). </a:t>
            </a:r>
            <a:r>
              <a:rPr lang="en-US" sz="1200" i="1" kern="1200" dirty="0">
                <a:solidFill>
                  <a:schemeClr val="tx1"/>
                </a:solidFill>
                <a:effectLst/>
                <a:latin typeface="+mn-lt"/>
                <a:ea typeface="+mn-ea"/>
                <a:cs typeface="+mn-cs"/>
              </a:rPr>
              <a:t>Pro and cons of Laissez Faire</a:t>
            </a:r>
            <a:r>
              <a:rPr lang="en-US" sz="1200" kern="1200" dirty="0">
                <a:solidFill>
                  <a:schemeClr val="tx1"/>
                </a:solidFill>
                <a:effectLst/>
                <a:latin typeface="+mn-lt"/>
                <a:ea typeface="+mn-ea"/>
                <a:cs typeface="+mn-cs"/>
              </a:rPr>
              <a:t>. Retrieved from visionlaunch.com: http://visionlaunch.com/pros-and-cons-of-laissez-faire/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Lowe, L. (2017, November 27). </a:t>
            </a:r>
            <a:r>
              <a:rPr lang="en-US" sz="1200" i="1" kern="1200" dirty="0">
                <a:solidFill>
                  <a:schemeClr val="tx1"/>
                </a:solidFill>
                <a:effectLst/>
                <a:latin typeface="+mn-lt"/>
                <a:ea typeface="+mn-ea"/>
                <a:cs typeface="+mn-cs"/>
              </a:rPr>
              <a:t>Ocean Plastic: Addressing the problem and the steps the Coca Cola system is taking towards a sustainable solution</a:t>
            </a:r>
            <a:r>
              <a:rPr lang="en-US" sz="1200" kern="1200" dirty="0">
                <a:solidFill>
                  <a:schemeClr val="tx1"/>
                </a:solidFill>
                <a:effectLst/>
                <a:latin typeface="+mn-lt"/>
                <a:ea typeface="+mn-ea"/>
                <a:cs typeface="+mn-cs"/>
              </a:rPr>
              <a:t>. Retrieved from https://www.coca-cola.co.uk: https://www.coca-cola.co.uk/blog/ocean-plastic-addressing-the-problem-and-steps-towards-sustainable-solution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Management Study Guide. (2018). </a:t>
            </a:r>
            <a:r>
              <a:rPr lang="en-US" sz="1200" i="1" kern="1200" dirty="0">
                <a:solidFill>
                  <a:schemeClr val="tx1"/>
                </a:solidFill>
                <a:effectLst/>
                <a:latin typeface="+mn-lt"/>
                <a:ea typeface="+mn-ea"/>
                <a:cs typeface="+mn-cs"/>
              </a:rPr>
              <a:t>How management functions are performed at Coca Cola</a:t>
            </a:r>
            <a:r>
              <a:rPr lang="en-US" sz="1200" kern="1200" dirty="0">
                <a:solidFill>
                  <a:schemeClr val="tx1"/>
                </a:solidFill>
                <a:effectLst/>
                <a:latin typeface="+mn-lt"/>
                <a:ea typeface="+mn-ea"/>
                <a:cs typeface="+mn-cs"/>
              </a:rPr>
              <a:t>. Retrieved from https://www.managementstudyguide.com: https://www.managementstudyguide.com/how-management-functions-are-performed-at-coca-cola.htm</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Mullins, L. J. (2008). </a:t>
            </a:r>
            <a:r>
              <a:rPr lang="en-US" sz="1200" i="1" kern="1200" dirty="0">
                <a:solidFill>
                  <a:schemeClr val="tx1"/>
                </a:solidFill>
                <a:effectLst/>
                <a:latin typeface="+mn-lt"/>
                <a:ea typeface="+mn-ea"/>
                <a:cs typeface="+mn-cs"/>
              </a:rPr>
              <a:t>Essentials of </a:t>
            </a:r>
            <a:r>
              <a:rPr lang="en-US" sz="1200" i="1" kern="1200" dirty="0" err="1">
                <a:solidFill>
                  <a:schemeClr val="tx1"/>
                </a:solidFill>
                <a:effectLst/>
                <a:latin typeface="+mn-lt"/>
                <a:ea typeface="+mn-ea"/>
                <a:cs typeface="+mn-cs"/>
              </a:rPr>
              <a:t>Organisational</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Behaviour</a:t>
            </a:r>
            <a:r>
              <a:rPr lang="en-US" sz="1200" i="1"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 Portsmouth: Pearson Education, 2008.</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Nayab, N. (2018). </a:t>
            </a:r>
            <a:r>
              <a:rPr lang="en-US" sz="1200" i="1" kern="1200" dirty="0">
                <a:solidFill>
                  <a:schemeClr val="tx1"/>
                </a:solidFill>
                <a:effectLst/>
                <a:latin typeface="+mn-lt"/>
                <a:ea typeface="+mn-ea"/>
                <a:cs typeface="+mn-cs"/>
              </a:rPr>
              <a:t>A </a:t>
            </a:r>
            <a:r>
              <a:rPr lang="en-US" sz="1200" i="1" kern="1200" dirty="0" err="1">
                <a:solidFill>
                  <a:schemeClr val="tx1"/>
                </a:solidFill>
                <a:effectLst/>
                <a:latin typeface="+mn-lt"/>
                <a:ea typeface="+mn-ea"/>
                <a:cs typeface="+mn-cs"/>
              </a:rPr>
              <a:t>crtique</a:t>
            </a:r>
            <a:r>
              <a:rPr lang="en-US" sz="1200" i="1" kern="1200" dirty="0">
                <a:solidFill>
                  <a:schemeClr val="tx1"/>
                </a:solidFill>
                <a:effectLst/>
                <a:latin typeface="+mn-lt"/>
                <a:ea typeface="+mn-ea"/>
                <a:cs typeface="+mn-cs"/>
              </a:rPr>
              <a:t> of the Autocratic leadership style - </a:t>
            </a:r>
            <a:r>
              <a:rPr lang="en-US" sz="1200" i="1" kern="1200" dirty="0" err="1">
                <a:solidFill>
                  <a:schemeClr val="tx1"/>
                </a:solidFill>
                <a:effectLst/>
                <a:latin typeface="+mn-lt"/>
                <a:ea typeface="+mn-ea"/>
                <a:cs typeface="+mn-cs"/>
              </a:rPr>
              <a:t>CHaracteristics</a:t>
            </a:r>
            <a:r>
              <a:rPr lang="en-US" sz="1200" kern="1200" dirty="0">
                <a:solidFill>
                  <a:schemeClr val="tx1"/>
                </a:solidFill>
                <a:effectLst/>
                <a:latin typeface="+mn-lt"/>
                <a:ea typeface="+mn-ea"/>
                <a:cs typeface="+mn-cs"/>
              </a:rPr>
              <a:t>. Retrieved from https://www.brighthubpm.com: https://www.brighthubpm.com/resource-management/75715-a-critique-of-the-autocratic-leadership-style/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North South University. (2018). </a:t>
            </a:r>
            <a:r>
              <a:rPr lang="en-US" sz="1200" i="1" kern="1200" dirty="0" err="1">
                <a:solidFill>
                  <a:schemeClr val="tx1"/>
                </a:solidFill>
                <a:effectLst/>
                <a:latin typeface="+mn-lt"/>
                <a:ea typeface="+mn-ea"/>
                <a:cs typeface="+mn-cs"/>
              </a:rPr>
              <a:t>Advanatages</a:t>
            </a:r>
            <a:r>
              <a:rPr lang="en-US" sz="1200" i="1" kern="1200" dirty="0">
                <a:solidFill>
                  <a:schemeClr val="tx1"/>
                </a:solidFill>
                <a:effectLst/>
                <a:latin typeface="+mn-lt"/>
                <a:ea typeface="+mn-ea"/>
                <a:cs typeface="+mn-cs"/>
              </a:rPr>
              <a:t> and disadvantages of classical approach</a:t>
            </a:r>
            <a:r>
              <a:rPr lang="en-US" sz="1200" kern="1200" dirty="0">
                <a:solidFill>
                  <a:schemeClr val="tx1"/>
                </a:solidFill>
                <a:effectLst/>
                <a:latin typeface="+mn-lt"/>
                <a:ea typeface="+mn-ea"/>
                <a:cs typeface="+mn-cs"/>
              </a:rPr>
              <a:t>. Retrieved from https://www.coursehero.com: https://www.coursehero.com/file/p74hmfj/ADVANTAGES-AND-DISADVANTAGES-OF-CLASSICAL-APPROACH-14-Advantages-Advantages-of/</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Professional Academy. (2018). </a:t>
            </a:r>
            <a:r>
              <a:rPr lang="en-US" sz="1200" i="1" kern="1200" dirty="0">
                <a:solidFill>
                  <a:schemeClr val="tx1"/>
                </a:solidFill>
                <a:effectLst/>
                <a:latin typeface="+mn-lt"/>
                <a:ea typeface="+mn-ea"/>
                <a:cs typeface="+mn-cs"/>
              </a:rPr>
              <a:t>Marketing Theories - PESTEL Analysis</a:t>
            </a:r>
            <a:r>
              <a:rPr lang="en-US" sz="1200" kern="1200" dirty="0">
                <a:solidFill>
                  <a:schemeClr val="tx1"/>
                </a:solidFill>
                <a:effectLst/>
                <a:latin typeface="+mn-lt"/>
                <a:ea typeface="+mn-ea"/>
                <a:cs typeface="+mn-cs"/>
              </a:rPr>
              <a:t>. Retrieved from https://www.professionalacademy.com: https://www.professionalacademy.com/blogs-and-advice/marketing-theories---pestel-analysis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Reference. (2018). </a:t>
            </a:r>
            <a:r>
              <a:rPr lang="en-US" sz="1200" i="1" kern="1200" dirty="0">
                <a:solidFill>
                  <a:schemeClr val="tx1"/>
                </a:solidFill>
                <a:effectLst/>
                <a:latin typeface="+mn-lt"/>
                <a:ea typeface="+mn-ea"/>
                <a:cs typeface="+mn-cs"/>
              </a:rPr>
              <a:t>What are the aims and objectives of the Coca Cola company?</a:t>
            </a:r>
            <a:r>
              <a:rPr lang="en-US" sz="1200" kern="1200" dirty="0">
                <a:solidFill>
                  <a:schemeClr val="tx1"/>
                </a:solidFill>
                <a:effectLst/>
                <a:latin typeface="+mn-lt"/>
                <a:ea typeface="+mn-ea"/>
                <a:cs typeface="+mn-cs"/>
              </a:rPr>
              <a:t> Retrieved from https://www.reference.com: https://www.reference.com/business-finance/aims-objectives-coca-cola-company-127c253ec4c9967b</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Rouse, M. (2018). </a:t>
            </a:r>
            <a:r>
              <a:rPr lang="en-US" sz="1200" i="1" kern="1200" dirty="0">
                <a:solidFill>
                  <a:schemeClr val="tx1"/>
                </a:solidFill>
                <a:effectLst/>
                <a:latin typeface="+mn-lt"/>
                <a:ea typeface="+mn-ea"/>
                <a:cs typeface="+mn-cs"/>
              </a:rPr>
              <a:t>What is transactional leadership?</a:t>
            </a:r>
            <a:r>
              <a:rPr lang="en-US" sz="1200" kern="1200" dirty="0">
                <a:solidFill>
                  <a:schemeClr val="tx1"/>
                </a:solidFill>
                <a:effectLst/>
                <a:latin typeface="+mn-lt"/>
                <a:ea typeface="+mn-ea"/>
                <a:cs typeface="+mn-cs"/>
              </a:rPr>
              <a:t> Retrieved from https://searchcio.techtarget.com: https://searchcio.techtarget.com/definition/transactional-leadership</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Russ, J. (2018, June 29). </a:t>
            </a:r>
            <a:r>
              <a:rPr lang="en-US" sz="1200" i="1" kern="1200" dirty="0">
                <a:solidFill>
                  <a:schemeClr val="tx1"/>
                </a:solidFill>
                <a:effectLst/>
                <a:latin typeface="+mn-lt"/>
                <a:ea typeface="+mn-ea"/>
                <a:cs typeface="+mn-cs"/>
              </a:rPr>
              <a:t>Advantages and benefits of the classical management theory</a:t>
            </a:r>
            <a:r>
              <a:rPr lang="en-US" sz="1200" kern="1200" dirty="0">
                <a:solidFill>
                  <a:schemeClr val="tx1"/>
                </a:solidFill>
                <a:effectLst/>
                <a:latin typeface="+mn-lt"/>
                <a:ea typeface="+mn-ea"/>
                <a:cs typeface="+mn-cs"/>
              </a:rPr>
              <a:t>. Retrieved from https://smallbusiness.chron.com: https://smallbusiness.chron.com/advantages-benefits-classical-management-theory-37990.html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 Thomas University. (2018, May 8). </a:t>
            </a:r>
            <a:r>
              <a:rPr lang="en-US" sz="1200" i="1" kern="1200" dirty="0">
                <a:solidFill>
                  <a:schemeClr val="tx1"/>
                </a:solidFill>
                <a:effectLst/>
                <a:latin typeface="+mn-lt"/>
                <a:ea typeface="+mn-ea"/>
                <a:cs typeface="+mn-cs"/>
              </a:rPr>
              <a:t>https://online.stu.edu</a:t>
            </a:r>
            <a:r>
              <a:rPr lang="en-US" sz="1200" kern="1200" dirty="0">
                <a:solidFill>
                  <a:schemeClr val="tx1"/>
                </a:solidFill>
                <a:effectLst/>
                <a:latin typeface="+mn-lt"/>
                <a:ea typeface="+mn-ea"/>
                <a:cs typeface="+mn-cs"/>
              </a:rPr>
              <a:t>. Retrieved from What is transformational leadership?: https://online.stu.edu/articles/education/what-is-transformational-leadership.aspx</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Study.com. (2018). </a:t>
            </a:r>
            <a:r>
              <a:rPr lang="en-US" sz="1200" i="1" kern="1200" dirty="0" err="1">
                <a:solidFill>
                  <a:schemeClr val="tx1"/>
                </a:solidFill>
                <a:effectLst/>
                <a:latin typeface="+mn-lt"/>
                <a:ea typeface="+mn-ea"/>
                <a:cs typeface="+mn-cs"/>
              </a:rPr>
              <a:t>Neoclasical</a:t>
            </a:r>
            <a:r>
              <a:rPr lang="en-US" sz="1200" i="1" kern="1200" dirty="0">
                <a:solidFill>
                  <a:schemeClr val="tx1"/>
                </a:solidFill>
                <a:effectLst/>
                <a:latin typeface="+mn-lt"/>
                <a:ea typeface="+mn-ea"/>
                <a:cs typeface="+mn-cs"/>
              </a:rPr>
              <a:t> theory of </a:t>
            </a:r>
            <a:r>
              <a:rPr lang="en-US" sz="1200" i="1" kern="1200" dirty="0" err="1">
                <a:solidFill>
                  <a:schemeClr val="tx1"/>
                </a:solidFill>
                <a:effectLst/>
                <a:latin typeface="+mn-lt"/>
                <a:ea typeface="+mn-ea"/>
                <a:cs typeface="+mn-cs"/>
              </a:rPr>
              <a:t>managemnt</a:t>
            </a:r>
            <a:r>
              <a:rPr lang="en-US" sz="1200" i="1" kern="1200" dirty="0">
                <a:solidFill>
                  <a:schemeClr val="tx1"/>
                </a:solidFill>
                <a:effectLst/>
                <a:latin typeface="+mn-lt"/>
                <a:ea typeface="+mn-ea"/>
                <a:cs typeface="+mn-cs"/>
              </a:rPr>
              <a:t>: The Human relations Approach</a:t>
            </a:r>
            <a:r>
              <a:rPr lang="en-US" sz="1200" kern="1200" dirty="0">
                <a:solidFill>
                  <a:schemeClr val="tx1"/>
                </a:solidFill>
                <a:effectLst/>
                <a:latin typeface="+mn-lt"/>
                <a:ea typeface="+mn-ea"/>
                <a:cs typeface="+mn-cs"/>
              </a:rPr>
              <a:t>. Retrieved from https://study.com: https://study.com/academy/lesson/neo-classical-theory-of-management-the-human-relations-approach.html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TECHNO FUNC. (2018). </a:t>
            </a:r>
            <a:r>
              <a:rPr lang="en-US" sz="1200" i="1" kern="1200" dirty="0">
                <a:solidFill>
                  <a:schemeClr val="tx1"/>
                </a:solidFill>
                <a:effectLst/>
                <a:latin typeface="+mn-lt"/>
                <a:ea typeface="+mn-ea"/>
                <a:cs typeface="+mn-cs"/>
              </a:rPr>
              <a:t>The bureaucratic leader</a:t>
            </a:r>
            <a:r>
              <a:rPr lang="en-US" sz="1200" kern="1200" dirty="0">
                <a:solidFill>
                  <a:schemeClr val="tx1"/>
                </a:solidFill>
                <a:effectLst/>
                <a:latin typeface="+mn-lt"/>
                <a:ea typeface="+mn-ea"/>
                <a:cs typeface="+mn-cs"/>
              </a:rPr>
              <a:t>. Retrieved from www.technofunc.com: http://www.technofunc.com/index.php/leadership-skills-2/leadership-styles/item/bureaucratic-leadership-style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Coca Cola Company. (2018). </a:t>
            </a:r>
            <a:r>
              <a:rPr lang="en-US" sz="1200" i="1" kern="1200" dirty="0">
                <a:solidFill>
                  <a:schemeClr val="tx1"/>
                </a:solidFill>
                <a:effectLst/>
                <a:latin typeface="+mn-lt"/>
                <a:ea typeface="+mn-ea"/>
                <a:cs typeface="+mn-cs"/>
              </a:rPr>
              <a:t>Objectives - The Coca Cola Company</a:t>
            </a:r>
            <a:r>
              <a:rPr lang="en-US" sz="1200" kern="1200" dirty="0">
                <a:solidFill>
                  <a:schemeClr val="tx1"/>
                </a:solidFill>
                <a:effectLst/>
                <a:latin typeface="+mn-lt"/>
                <a:ea typeface="+mn-ea"/>
                <a:cs typeface="+mn-cs"/>
              </a:rPr>
              <a:t>. Retrieved from https://thecocacolacompany-sabrinayang.weebly.com: https://thecocacolacompany-sabrinayang.weebly.com/objectives.html#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Statistics Portal. (2017). </a:t>
            </a:r>
            <a:r>
              <a:rPr lang="en-US" sz="1200" i="1" kern="1200" dirty="0">
                <a:solidFill>
                  <a:schemeClr val="tx1"/>
                </a:solidFill>
                <a:effectLst/>
                <a:latin typeface="+mn-lt"/>
                <a:ea typeface="+mn-ea"/>
                <a:cs typeface="+mn-cs"/>
              </a:rPr>
              <a:t>Coca Cola number of employees 2017</a:t>
            </a:r>
            <a:r>
              <a:rPr lang="en-US" sz="1200" kern="1200" dirty="0">
                <a:solidFill>
                  <a:schemeClr val="tx1"/>
                </a:solidFill>
                <a:effectLst/>
                <a:latin typeface="+mn-lt"/>
                <a:ea typeface="+mn-ea"/>
                <a:cs typeface="+mn-cs"/>
              </a:rPr>
              <a:t>. Retrieved from https://www.statista.com: https://www.statista.com/statistics/254562/coca-colas-number-of-employees-worldwide/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Team Building Company. (2018). </a:t>
            </a:r>
            <a:r>
              <a:rPr lang="en-US" sz="1200" i="1" kern="1200" dirty="0">
                <a:solidFill>
                  <a:schemeClr val="tx1"/>
                </a:solidFill>
                <a:effectLst/>
                <a:latin typeface="+mn-lt"/>
                <a:ea typeface="+mn-ea"/>
                <a:cs typeface="+mn-cs"/>
              </a:rPr>
              <a:t>Tuckman: Forming, Storming, Norming, Performing</a:t>
            </a:r>
            <a:r>
              <a:rPr lang="en-US" sz="1200" kern="1200" dirty="0">
                <a:solidFill>
                  <a:schemeClr val="tx1"/>
                </a:solidFill>
                <a:effectLst/>
                <a:latin typeface="+mn-lt"/>
                <a:ea typeface="+mn-ea"/>
                <a:cs typeface="+mn-cs"/>
              </a:rPr>
              <a:t>. Retrieved from https://www.teambuilding.co.uk: https://www.teambuilding.co.uk/theory/Forming-Storming-Norming-Performing.html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Vilet, V. V. (2011). </a:t>
            </a:r>
            <a:r>
              <a:rPr lang="en-US" sz="1200" i="1" kern="1200" dirty="0">
                <a:solidFill>
                  <a:schemeClr val="tx1"/>
                </a:solidFill>
                <a:effectLst/>
                <a:latin typeface="+mn-lt"/>
                <a:ea typeface="+mn-ea"/>
                <a:cs typeface="+mn-cs"/>
              </a:rPr>
              <a:t>Five functions of management by Henri Fayol</a:t>
            </a:r>
            <a:r>
              <a:rPr lang="en-US" sz="1200" kern="1200" dirty="0">
                <a:solidFill>
                  <a:schemeClr val="tx1"/>
                </a:solidFill>
                <a:effectLst/>
                <a:latin typeface="+mn-lt"/>
                <a:ea typeface="+mn-ea"/>
                <a:cs typeface="+mn-cs"/>
              </a:rPr>
              <a:t>. Retrieved from https://www.toolshero.com: https://www.toolshero.com/management/five-functions-of-management/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World of Coca Cola. (2018). </a:t>
            </a:r>
            <a:r>
              <a:rPr lang="en-US" sz="1200" i="1" kern="1200" dirty="0">
                <a:solidFill>
                  <a:schemeClr val="tx1"/>
                </a:solidFill>
                <a:effectLst/>
                <a:latin typeface="+mn-lt"/>
                <a:ea typeface="+mn-ea"/>
                <a:cs typeface="+mn-cs"/>
              </a:rPr>
              <a:t>Coca Cola History</a:t>
            </a:r>
            <a:r>
              <a:rPr lang="en-US" sz="1200" kern="1200" dirty="0">
                <a:solidFill>
                  <a:schemeClr val="tx1"/>
                </a:solidFill>
                <a:effectLst/>
                <a:latin typeface="+mn-lt"/>
                <a:ea typeface="+mn-ea"/>
                <a:cs typeface="+mn-cs"/>
              </a:rPr>
              <a:t>. Retrieved from https://www.worldofcoca-cola.com: https://www.worldofcoca-cola.com/about-us/coca-cola-history/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Y Scouts. (2012). </a:t>
            </a:r>
            <a:r>
              <a:rPr lang="en-US" sz="1200" i="1" kern="1200" dirty="0">
                <a:solidFill>
                  <a:schemeClr val="tx1"/>
                </a:solidFill>
                <a:effectLst/>
                <a:latin typeface="+mn-lt"/>
                <a:ea typeface="+mn-ea"/>
                <a:cs typeface="+mn-cs"/>
              </a:rPr>
              <a:t>10 </a:t>
            </a:r>
            <a:r>
              <a:rPr lang="en-US" sz="1200" i="1" kern="1200" dirty="0" err="1">
                <a:solidFill>
                  <a:schemeClr val="tx1"/>
                </a:solidFill>
                <a:effectLst/>
                <a:latin typeface="+mn-lt"/>
                <a:ea typeface="+mn-ea"/>
                <a:cs typeface="+mn-cs"/>
              </a:rPr>
              <a:t>Transgormational</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Ledership</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Chrateristics</a:t>
            </a:r>
            <a:r>
              <a:rPr lang="en-US" sz="1200" kern="1200" dirty="0">
                <a:solidFill>
                  <a:schemeClr val="tx1"/>
                </a:solidFill>
                <a:effectLst/>
                <a:latin typeface="+mn-lt"/>
                <a:ea typeface="+mn-ea"/>
                <a:cs typeface="+mn-cs"/>
              </a:rPr>
              <a:t>. Retrieved from https://yscouts.com: https://yscouts.com/10-transformational-leadership-characteristics/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YOUR DICTIONARY. (2018). </a:t>
            </a:r>
            <a:r>
              <a:rPr lang="en-US" sz="1200" i="1" kern="1200" dirty="0">
                <a:solidFill>
                  <a:schemeClr val="tx1"/>
                </a:solidFill>
                <a:effectLst/>
                <a:latin typeface="+mn-lt"/>
                <a:ea typeface="+mn-ea"/>
                <a:cs typeface="+mn-cs"/>
              </a:rPr>
              <a:t>Laissez Faire definition</a:t>
            </a:r>
            <a:r>
              <a:rPr lang="en-US" sz="1200" kern="1200" dirty="0">
                <a:solidFill>
                  <a:schemeClr val="tx1"/>
                </a:solidFill>
                <a:effectLst/>
                <a:latin typeface="+mn-lt"/>
                <a:ea typeface="+mn-ea"/>
                <a:cs typeface="+mn-cs"/>
              </a:rPr>
              <a:t>. Retrieved from www.yourdictionary.com: http://www.yourdictionary.com/Laissez-faire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F43CB1A1-B3C7-4611-ACBE-0A0DF7A1FB1A}" type="slidenum">
              <a:rPr lang="en-GB" smtClean="0"/>
              <a:t>21</a:t>
            </a:fld>
            <a:endParaRPr lang="en-GB"/>
          </a:p>
        </p:txBody>
      </p:sp>
    </p:spTree>
    <p:extLst>
      <p:ext uri="{BB962C8B-B14F-4D97-AF65-F5344CB8AC3E}">
        <p14:creationId xmlns:p14="http://schemas.microsoft.com/office/powerpoint/2010/main" val="21107768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46D0B40-DC59-4A3A-9D2D-12425CF8CEF1}" type="datetimeFigureOut">
              <a:rPr lang="en-GB" smtClean="0"/>
              <a:t>12/12/2018</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0F0E5023-D6BD-42D9-B108-7A64486180D6}" type="slidenum">
              <a:rPr lang="en-GB" smtClean="0"/>
              <a:t>‹#›</a:t>
            </a:fld>
            <a:endParaRPr lang="en-GB"/>
          </a:p>
        </p:txBody>
      </p:sp>
    </p:spTree>
    <p:extLst>
      <p:ext uri="{BB962C8B-B14F-4D97-AF65-F5344CB8AC3E}">
        <p14:creationId xmlns:p14="http://schemas.microsoft.com/office/powerpoint/2010/main" val="568839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6D0B40-DC59-4A3A-9D2D-12425CF8CEF1}"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0F0E5023-D6BD-42D9-B108-7A64486180D6}" type="slidenum">
              <a:rPr lang="en-GB" smtClean="0"/>
              <a:t>‹#›</a:t>
            </a:fld>
            <a:endParaRPr lang="en-GB"/>
          </a:p>
        </p:txBody>
      </p:sp>
    </p:spTree>
    <p:extLst>
      <p:ext uri="{BB962C8B-B14F-4D97-AF65-F5344CB8AC3E}">
        <p14:creationId xmlns:p14="http://schemas.microsoft.com/office/powerpoint/2010/main" val="1020952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46D0B40-DC59-4A3A-9D2D-12425CF8CEF1}"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0E5023-D6BD-42D9-B108-7A64486180D6}" type="slidenum">
              <a:rPr lang="en-GB" smtClean="0"/>
              <a:t>‹#›</a:t>
            </a:fld>
            <a:endParaRPr lang="en-GB"/>
          </a:p>
        </p:txBody>
      </p:sp>
    </p:spTree>
    <p:extLst>
      <p:ext uri="{BB962C8B-B14F-4D97-AF65-F5344CB8AC3E}">
        <p14:creationId xmlns:p14="http://schemas.microsoft.com/office/powerpoint/2010/main" val="1273393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46D0B40-DC59-4A3A-9D2D-12425CF8CEF1}" type="datetimeFigureOut">
              <a:rPr lang="en-GB" smtClean="0"/>
              <a:t>12/12/2018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0E5023-D6BD-42D9-B108-7A64486180D6}" type="slidenum">
              <a:rPr lang="en-GB" smtClean="0"/>
              <a:t>‹#›</a:t>
            </a:fld>
            <a:endParaRPr lang="en-GB"/>
          </a:p>
        </p:txBody>
      </p:sp>
    </p:spTree>
    <p:extLst>
      <p:ext uri="{BB962C8B-B14F-4D97-AF65-F5344CB8AC3E}">
        <p14:creationId xmlns:p14="http://schemas.microsoft.com/office/powerpoint/2010/main" val="509076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6D0B40-DC59-4A3A-9D2D-12425CF8CEF1}" type="datetimeFigureOut">
              <a:rPr lang="en-GB" smtClean="0"/>
              <a:t>12/12/2018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0E5023-D6BD-42D9-B108-7A64486180D6}" type="slidenum">
              <a:rPr lang="en-GB" smtClean="0"/>
              <a:t>‹#›</a:t>
            </a:fld>
            <a:endParaRPr lang="en-GB"/>
          </a:p>
        </p:txBody>
      </p:sp>
    </p:spTree>
    <p:extLst>
      <p:ext uri="{BB962C8B-B14F-4D97-AF65-F5344CB8AC3E}">
        <p14:creationId xmlns:p14="http://schemas.microsoft.com/office/powerpoint/2010/main" val="790063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6D0B40-DC59-4A3A-9D2D-12425CF8CEF1}" type="datetimeFigureOut">
              <a:rPr lang="en-GB" smtClean="0"/>
              <a:t>12/12/2018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0E5023-D6BD-42D9-B108-7A64486180D6}" type="slidenum">
              <a:rPr lang="en-GB" smtClean="0"/>
              <a:t>‹#›</a:t>
            </a:fld>
            <a:endParaRPr lang="en-GB"/>
          </a:p>
        </p:txBody>
      </p:sp>
    </p:spTree>
    <p:extLst>
      <p:ext uri="{BB962C8B-B14F-4D97-AF65-F5344CB8AC3E}">
        <p14:creationId xmlns:p14="http://schemas.microsoft.com/office/powerpoint/2010/main" val="3119478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6D0B40-DC59-4A3A-9D2D-12425CF8CEF1}" type="datetimeFigureOut">
              <a:rPr lang="en-GB" smtClean="0"/>
              <a:t>12/12/2018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0E5023-D6BD-42D9-B108-7A64486180D6}" type="slidenum">
              <a:rPr lang="en-GB" smtClean="0"/>
              <a:t>‹#›</a:t>
            </a:fld>
            <a:endParaRPr lang="en-GB"/>
          </a:p>
        </p:txBody>
      </p:sp>
    </p:spTree>
    <p:extLst>
      <p:ext uri="{BB962C8B-B14F-4D97-AF65-F5344CB8AC3E}">
        <p14:creationId xmlns:p14="http://schemas.microsoft.com/office/powerpoint/2010/main" val="509029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46D0B40-DC59-4A3A-9D2D-12425CF8CEF1}" type="datetimeFigureOut">
              <a:rPr lang="en-GB" smtClean="0"/>
              <a:t>12/12/2018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0E5023-D6BD-42D9-B108-7A64486180D6}" type="slidenum">
              <a:rPr lang="en-GB" smtClean="0"/>
              <a:t>‹#›</a:t>
            </a:fld>
            <a:endParaRPr lang="en-GB"/>
          </a:p>
        </p:txBody>
      </p:sp>
    </p:spTree>
    <p:extLst>
      <p:ext uri="{BB962C8B-B14F-4D97-AF65-F5344CB8AC3E}">
        <p14:creationId xmlns:p14="http://schemas.microsoft.com/office/powerpoint/2010/main" val="2208428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46D0B40-DC59-4A3A-9D2D-12425CF8CEF1}" type="datetimeFigureOut">
              <a:rPr lang="en-GB" smtClean="0"/>
              <a:t>12/12/2018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0E5023-D6BD-42D9-B108-7A64486180D6}" type="slidenum">
              <a:rPr lang="en-GB" smtClean="0"/>
              <a:t>‹#›</a:t>
            </a:fld>
            <a:endParaRPr lang="en-GB"/>
          </a:p>
        </p:txBody>
      </p:sp>
    </p:spTree>
    <p:extLst>
      <p:ext uri="{BB962C8B-B14F-4D97-AF65-F5344CB8AC3E}">
        <p14:creationId xmlns:p14="http://schemas.microsoft.com/office/powerpoint/2010/main" val="518115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46D0B40-DC59-4A3A-9D2D-12425CF8CEF1}" type="datetimeFigureOut">
              <a:rPr lang="en-GB" smtClean="0"/>
              <a:t>12/12/2018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0E5023-D6BD-42D9-B108-7A64486180D6}" type="slidenum">
              <a:rPr lang="en-GB" smtClean="0"/>
              <a:t>‹#›</a:t>
            </a:fld>
            <a:endParaRPr lang="en-GB"/>
          </a:p>
        </p:txBody>
      </p:sp>
    </p:spTree>
    <p:extLst>
      <p:ext uri="{BB962C8B-B14F-4D97-AF65-F5344CB8AC3E}">
        <p14:creationId xmlns:p14="http://schemas.microsoft.com/office/powerpoint/2010/main" val="3350076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46D0B40-DC59-4A3A-9D2D-12425CF8CEF1}"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0E5023-D6BD-42D9-B108-7A64486180D6}" type="slidenum">
              <a:rPr lang="en-GB" smtClean="0"/>
              <a:t>‹#›</a:t>
            </a:fld>
            <a:endParaRPr lang="en-GB"/>
          </a:p>
        </p:txBody>
      </p:sp>
    </p:spTree>
    <p:extLst>
      <p:ext uri="{BB962C8B-B14F-4D97-AF65-F5344CB8AC3E}">
        <p14:creationId xmlns:p14="http://schemas.microsoft.com/office/powerpoint/2010/main" val="19263193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46D0B40-DC59-4A3A-9D2D-12425CF8CEF1}"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0E5023-D6BD-42D9-B108-7A64486180D6}" type="slidenum">
              <a:rPr lang="en-GB" smtClean="0"/>
              <a:t>‹#›</a:t>
            </a:fld>
            <a:endParaRPr lang="en-GB"/>
          </a:p>
        </p:txBody>
      </p:sp>
    </p:spTree>
    <p:extLst>
      <p:ext uri="{BB962C8B-B14F-4D97-AF65-F5344CB8AC3E}">
        <p14:creationId xmlns:p14="http://schemas.microsoft.com/office/powerpoint/2010/main" val="25022967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46D0B40-DC59-4A3A-9D2D-12425CF8CEF1}"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0E5023-D6BD-42D9-B108-7A64486180D6}" type="slidenum">
              <a:rPr lang="en-GB" smtClean="0"/>
              <a:t>‹#›</a:t>
            </a:fld>
            <a:endParaRPr lang="en-GB"/>
          </a:p>
        </p:txBody>
      </p:sp>
    </p:spTree>
    <p:extLst>
      <p:ext uri="{BB962C8B-B14F-4D97-AF65-F5344CB8AC3E}">
        <p14:creationId xmlns:p14="http://schemas.microsoft.com/office/powerpoint/2010/main" val="13452296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46D0B40-DC59-4A3A-9D2D-12425CF8CEF1}"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0E5023-D6BD-42D9-B108-7A64486180D6}" type="slidenum">
              <a:rPr lang="en-GB" smtClean="0"/>
              <a:t>‹#›</a:t>
            </a:fld>
            <a:endParaRPr lang="en-GB"/>
          </a:p>
        </p:txBody>
      </p:sp>
    </p:spTree>
    <p:extLst>
      <p:ext uri="{BB962C8B-B14F-4D97-AF65-F5344CB8AC3E}">
        <p14:creationId xmlns:p14="http://schemas.microsoft.com/office/powerpoint/2010/main" val="31970085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46D0B40-DC59-4A3A-9D2D-12425CF8CEF1}"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0E5023-D6BD-42D9-B108-7A64486180D6}" type="slidenum">
              <a:rPr lang="en-GB" smtClean="0"/>
              <a:t>‹#›</a:t>
            </a:fld>
            <a:endParaRPr lang="en-GB"/>
          </a:p>
        </p:txBody>
      </p:sp>
    </p:spTree>
    <p:extLst>
      <p:ext uri="{BB962C8B-B14F-4D97-AF65-F5344CB8AC3E}">
        <p14:creationId xmlns:p14="http://schemas.microsoft.com/office/powerpoint/2010/main" val="2547030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6D0B40-DC59-4A3A-9D2D-12425CF8CEF1}"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0E5023-D6BD-42D9-B108-7A64486180D6}" type="slidenum">
              <a:rPr lang="en-GB" smtClean="0"/>
              <a:t>‹#›</a:t>
            </a:fld>
            <a:endParaRPr lang="en-GB"/>
          </a:p>
        </p:txBody>
      </p:sp>
    </p:spTree>
    <p:extLst>
      <p:ext uri="{BB962C8B-B14F-4D97-AF65-F5344CB8AC3E}">
        <p14:creationId xmlns:p14="http://schemas.microsoft.com/office/powerpoint/2010/main" val="174735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6D0B40-DC59-4A3A-9D2D-12425CF8CEF1}"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0E5023-D6BD-42D9-B108-7A64486180D6}" type="slidenum">
              <a:rPr lang="en-GB" smtClean="0"/>
              <a:t>‹#›</a:t>
            </a:fld>
            <a:endParaRPr lang="en-GB"/>
          </a:p>
        </p:txBody>
      </p:sp>
    </p:spTree>
    <p:extLst>
      <p:ext uri="{BB962C8B-B14F-4D97-AF65-F5344CB8AC3E}">
        <p14:creationId xmlns:p14="http://schemas.microsoft.com/office/powerpoint/2010/main" val="2532688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46D0B40-DC59-4A3A-9D2D-12425CF8CEF1}" type="datetimeFigureOut">
              <a:rPr lang="en-GB" smtClean="0"/>
              <a:t>12/12/2018</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F0E5023-D6BD-42D9-B108-7A64486180D6}" type="slidenum">
              <a:rPr lang="en-GB" smtClean="0"/>
              <a:t>‹#›</a:t>
            </a:fld>
            <a:endParaRPr lang="en-GB"/>
          </a:p>
        </p:txBody>
      </p:sp>
    </p:spTree>
    <p:extLst>
      <p:ext uri="{BB962C8B-B14F-4D97-AF65-F5344CB8AC3E}">
        <p14:creationId xmlns:p14="http://schemas.microsoft.com/office/powerpoint/2010/main" val="112927627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6.png"/><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665316" y="590204"/>
            <a:ext cx="9144000" cy="4102331"/>
          </a:xfrm>
        </p:spPr>
        <p:txBody>
          <a:bodyPr/>
          <a:lstStyle/>
          <a:p>
            <a:pPr algn="ctr"/>
            <a:endParaRPr lang="en-GB" dirty="0"/>
          </a:p>
          <a:p>
            <a:pPr algn="ctr"/>
            <a:endParaRPr lang="en-GB" dirty="0"/>
          </a:p>
          <a:p>
            <a:pPr algn="ctr"/>
            <a:endParaRPr lang="en-GB" dirty="0"/>
          </a:p>
          <a:p>
            <a:pPr algn="ctr"/>
            <a:r>
              <a:rPr lang="en-GB" sz="2000" b="1" dirty="0">
                <a:latin typeface="Times New Roman" panose="02020603050405020304" pitchFamily="18" charset="0"/>
                <a:cs typeface="Times New Roman" panose="02020603050405020304" pitchFamily="18" charset="0"/>
              </a:rPr>
              <a:t>Contemporary Management Approaches (BMSP4002)</a:t>
            </a:r>
          </a:p>
          <a:p>
            <a:pPr algn="ctr"/>
            <a:r>
              <a:rPr lang="en-GB" sz="2000" b="1" dirty="0">
                <a:latin typeface="Times New Roman" panose="02020603050405020304" pitchFamily="18" charset="0"/>
                <a:cs typeface="Times New Roman" panose="02020603050405020304" pitchFamily="18" charset="0"/>
              </a:rPr>
              <a:t>Davina Evans</a:t>
            </a:r>
          </a:p>
          <a:p>
            <a:pPr algn="ctr"/>
            <a:r>
              <a:rPr lang="en-GB" sz="2000" b="1" dirty="0">
                <a:latin typeface="Times New Roman" panose="02020603050405020304" pitchFamily="18" charset="0"/>
                <a:cs typeface="Times New Roman" panose="02020603050405020304" pitchFamily="18" charset="0"/>
              </a:rPr>
              <a:t>Contemporary Approaches to Management</a:t>
            </a:r>
          </a:p>
          <a:p>
            <a:pPr algn="ctr"/>
            <a:r>
              <a:rPr lang="en-GB" sz="2000" b="1" dirty="0">
                <a:latin typeface="Times New Roman" panose="02020603050405020304" pitchFamily="18" charset="0"/>
                <a:cs typeface="Times New Roman" panose="02020603050405020304" pitchFamily="18" charset="0"/>
              </a:rPr>
              <a:t>Joaquim Anthony Fernandes (1805865)</a:t>
            </a:r>
          </a:p>
        </p:txBody>
      </p:sp>
    </p:spTree>
    <p:extLst>
      <p:ext uri="{BB962C8B-B14F-4D97-AF65-F5344CB8AC3E}">
        <p14:creationId xmlns:p14="http://schemas.microsoft.com/office/powerpoint/2010/main" val="33288050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31"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3">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3">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4" name="Group 33">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5"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6"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7"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8"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9"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0"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title"/>
          </p:nvPr>
        </p:nvSpPr>
        <p:spPr>
          <a:xfrm>
            <a:off x="5420140" y="1066800"/>
            <a:ext cx="4214192" cy="867281"/>
          </a:xfrm>
        </p:spPr>
        <p:txBody>
          <a:bodyPr vert="horz" lIns="91440" tIns="45720" rIns="91440" bIns="45720" rtlCol="0" anchor="ctr">
            <a:normAutofit/>
          </a:bodyPr>
          <a:lstStyle/>
          <a:p>
            <a:r>
              <a:rPr lang="en-US" b="1" dirty="0"/>
              <a:t>INTRODUCTION</a:t>
            </a:r>
          </a:p>
        </p:txBody>
      </p:sp>
      <p:pic>
        <p:nvPicPr>
          <p:cNvPr id="3" name="Picture 2">
            <a:extLst>
              <a:ext uri="{FF2B5EF4-FFF2-40B4-BE49-F238E27FC236}">
                <a16:creationId xmlns:a16="http://schemas.microsoft.com/office/drawing/2014/main" id="{1D6AABCB-B4F2-4D34-91A7-854146896B8C}"/>
              </a:ext>
            </a:extLst>
          </p:cNvPr>
          <p:cNvPicPr>
            <a:picLocks noChangeAspect="1"/>
          </p:cNvPicPr>
          <p:nvPr/>
        </p:nvPicPr>
        <p:blipFill rotWithShape="1">
          <a:blip r:embed="rId4"/>
          <a:srcRect l="36610" r="35018"/>
          <a:stretch/>
        </p:blipFill>
        <p:spPr>
          <a:xfrm>
            <a:off x="53718" y="19329"/>
            <a:ext cx="3459143" cy="6857990"/>
          </a:xfrm>
          <a:custGeom>
            <a:avLst/>
            <a:gdLst>
              <a:gd name="connsiteX0" fmla="*/ 0 w 5435600"/>
              <a:gd name="connsiteY0" fmla="*/ 0 h 6858000"/>
              <a:gd name="connsiteX1" fmla="*/ 5435600 w 5435600"/>
              <a:gd name="connsiteY1" fmla="*/ 0 h 6858000"/>
              <a:gd name="connsiteX2" fmla="*/ 5435600 w 5435600"/>
              <a:gd name="connsiteY2" fmla="*/ 6858000 h 6858000"/>
              <a:gd name="connsiteX3" fmla="*/ 0 w 5435600"/>
              <a:gd name="connsiteY3" fmla="*/ 6858000 h 6858000"/>
              <a:gd name="connsiteX4" fmla="*/ 0 w 5435600"/>
              <a:gd name="connsiteY4" fmla="*/ 0 h 6858000"/>
              <a:gd name="connsiteX0" fmla="*/ 0 w 5435600"/>
              <a:gd name="connsiteY0" fmla="*/ 0 h 6858000"/>
              <a:gd name="connsiteX1" fmla="*/ 3513666 w 5435600"/>
              <a:gd name="connsiteY1" fmla="*/ 0 h 6858000"/>
              <a:gd name="connsiteX2" fmla="*/ 5435600 w 5435600"/>
              <a:gd name="connsiteY2" fmla="*/ 6858000 h 6858000"/>
              <a:gd name="connsiteX3" fmla="*/ 0 w 5435600"/>
              <a:gd name="connsiteY3" fmla="*/ 6858000 h 6858000"/>
              <a:gd name="connsiteX4" fmla="*/ 0 w 5435600"/>
              <a:gd name="connsiteY4" fmla="*/ 0 h 6858000"/>
              <a:gd name="connsiteX0" fmla="*/ 0 w 5435600"/>
              <a:gd name="connsiteY0" fmla="*/ 0 h 6858000"/>
              <a:gd name="connsiteX1" fmla="*/ 3513666 w 5435600"/>
              <a:gd name="connsiteY1" fmla="*/ 0 h 6858000"/>
              <a:gd name="connsiteX2" fmla="*/ 4199467 w 5435600"/>
              <a:gd name="connsiteY2" fmla="*/ 2455333 h 6858000"/>
              <a:gd name="connsiteX3" fmla="*/ 5435600 w 5435600"/>
              <a:gd name="connsiteY3" fmla="*/ 6858000 h 6858000"/>
              <a:gd name="connsiteX4" fmla="*/ 0 w 5435600"/>
              <a:gd name="connsiteY4" fmla="*/ 6858000 h 6858000"/>
              <a:gd name="connsiteX5" fmla="*/ 0 w 5435600"/>
              <a:gd name="connsiteY5" fmla="*/ 0 h 6858000"/>
              <a:gd name="connsiteX0" fmla="*/ 0 w 5435600"/>
              <a:gd name="connsiteY0" fmla="*/ 0 h 6858000"/>
              <a:gd name="connsiteX1" fmla="*/ 3513666 w 5435600"/>
              <a:gd name="connsiteY1" fmla="*/ 0 h 6858000"/>
              <a:gd name="connsiteX2" fmla="*/ 2861733 w 5435600"/>
              <a:gd name="connsiteY2" fmla="*/ 2548466 h 6858000"/>
              <a:gd name="connsiteX3" fmla="*/ 5435600 w 5435600"/>
              <a:gd name="connsiteY3" fmla="*/ 6858000 h 6858000"/>
              <a:gd name="connsiteX4" fmla="*/ 0 w 5435600"/>
              <a:gd name="connsiteY4" fmla="*/ 6858000 h 6858000"/>
              <a:gd name="connsiteX5" fmla="*/ 0 w 5435600"/>
              <a:gd name="connsiteY5" fmla="*/ 0 h 6858000"/>
              <a:gd name="connsiteX0" fmla="*/ 0 w 5448300"/>
              <a:gd name="connsiteY0" fmla="*/ 0 h 6858000"/>
              <a:gd name="connsiteX1" fmla="*/ 3513666 w 5448300"/>
              <a:gd name="connsiteY1" fmla="*/ 0 h 6858000"/>
              <a:gd name="connsiteX2" fmla="*/ 2861733 w 5448300"/>
              <a:gd name="connsiteY2" fmla="*/ 2548466 h 6858000"/>
              <a:gd name="connsiteX3" fmla="*/ 5448300 w 5448300"/>
              <a:gd name="connsiteY3" fmla="*/ 6853767 h 6858000"/>
              <a:gd name="connsiteX4" fmla="*/ 0 w 5448300"/>
              <a:gd name="connsiteY4" fmla="*/ 6858000 h 6858000"/>
              <a:gd name="connsiteX5" fmla="*/ 0 w 5448300"/>
              <a:gd name="connsiteY5" fmla="*/ 0 h 6858000"/>
              <a:gd name="connsiteX0" fmla="*/ 0 w 5448300"/>
              <a:gd name="connsiteY0" fmla="*/ 0 h 6858000"/>
              <a:gd name="connsiteX1" fmla="*/ 3174999 w 5448300"/>
              <a:gd name="connsiteY1" fmla="*/ 0 h 6858000"/>
              <a:gd name="connsiteX2" fmla="*/ 2861733 w 5448300"/>
              <a:gd name="connsiteY2" fmla="*/ 2548466 h 6858000"/>
              <a:gd name="connsiteX3" fmla="*/ 5448300 w 5448300"/>
              <a:gd name="connsiteY3" fmla="*/ 6853767 h 6858000"/>
              <a:gd name="connsiteX4" fmla="*/ 0 w 5448300"/>
              <a:gd name="connsiteY4" fmla="*/ 6858000 h 6858000"/>
              <a:gd name="connsiteX5" fmla="*/ 0 w 5448300"/>
              <a:gd name="connsiteY5" fmla="*/ 0 h 6858000"/>
              <a:gd name="connsiteX0" fmla="*/ 0 w 5448300"/>
              <a:gd name="connsiteY0" fmla="*/ 0 h 6858000"/>
              <a:gd name="connsiteX1" fmla="*/ 3174999 w 5448300"/>
              <a:gd name="connsiteY1" fmla="*/ 0 h 6858000"/>
              <a:gd name="connsiteX2" fmla="*/ 2294466 w 5448300"/>
              <a:gd name="connsiteY2" fmla="*/ 5223932 h 6858000"/>
              <a:gd name="connsiteX3" fmla="*/ 5448300 w 5448300"/>
              <a:gd name="connsiteY3" fmla="*/ 6853767 h 6858000"/>
              <a:gd name="connsiteX4" fmla="*/ 0 w 5448300"/>
              <a:gd name="connsiteY4" fmla="*/ 6858000 h 6858000"/>
              <a:gd name="connsiteX5" fmla="*/ 0 w 5448300"/>
              <a:gd name="connsiteY5" fmla="*/ 0 h 6858000"/>
              <a:gd name="connsiteX0" fmla="*/ 0 w 3458633"/>
              <a:gd name="connsiteY0" fmla="*/ 0 h 6858000"/>
              <a:gd name="connsiteX1" fmla="*/ 3174999 w 3458633"/>
              <a:gd name="connsiteY1" fmla="*/ 0 h 6858000"/>
              <a:gd name="connsiteX2" fmla="*/ 2294466 w 3458633"/>
              <a:gd name="connsiteY2" fmla="*/ 5223932 h 6858000"/>
              <a:gd name="connsiteX3" fmla="*/ 3458633 w 3458633"/>
              <a:gd name="connsiteY3" fmla="*/ 6853767 h 6858000"/>
              <a:gd name="connsiteX4" fmla="*/ 0 w 3458633"/>
              <a:gd name="connsiteY4" fmla="*/ 6858000 h 6858000"/>
              <a:gd name="connsiteX5" fmla="*/ 0 w 3458633"/>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6" name="TextBox 5"/>
          <p:cNvSpPr txBox="1"/>
          <p:nvPr/>
        </p:nvSpPr>
        <p:spPr>
          <a:xfrm>
            <a:off x="3843867" y="2048933"/>
            <a:ext cx="7659156" cy="3742267"/>
          </a:xfrm>
          <a:prstGeom prst="rect">
            <a:avLst/>
          </a:prstGeom>
        </p:spPr>
        <p:txBody>
          <a:bodyPr vert="horz" lIns="91440" tIns="45720" rIns="91440" bIns="45720" rtlCol="0" anchor="ctr">
            <a:normAutofit/>
          </a:bodyPr>
          <a:lstStyle/>
          <a:p>
            <a:pPr marL="285750" indent="-285750">
              <a:spcBef>
                <a:spcPct val="20000"/>
              </a:spcBef>
              <a:spcAft>
                <a:spcPts val="600"/>
              </a:spcAft>
              <a:buClr>
                <a:schemeClr val="accent1">
                  <a:lumMod val="75000"/>
                </a:schemeClr>
              </a:buClr>
              <a:buSzPct val="145000"/>
              <a:buFont typeface="Arial"/>
              <a:buChar char="•"/>
            </a:pPr>
            <a:endParaRPr lang="en-US" dirty="0"/>
          </a:p>
          <a:p>
            <a:pPr marL="285750" indent="-285750" algn="just">
              <a:spcBef>
                <a:spcPct val="20000"/>
              </a:spcBef>
              <a:spcAft>
                <a:spcPts val="600"/>
              </a:spcAft>
              <a:buSzPct val="145000"/>
              <a:buFont typeface="Wingdings" panose="05000000000000000000" pitchFamily="2" charset="2"/>
              <a:buChar char="Ø"/>
            </a:pPr>
            <a:r>
              <a:rPr lang="en-US" sz="2400" dirty="0"/>
              <a:t>About Coca Cola</a:t>
            </a:r>
          </a:p>
          <a:p>
            <a:pPr marL="285750" indent="-285750" algn="just">
              <a:spcBef>
                <a:spcPct val="20000"/>
              </a:spcBef>
              <a:spcAft>
                <a:spcPts val="600"/>
              </a:spcAft>
              <a:buSzPct val="145000"/>
              <a:buFont typeface="Wingdings" panose="05000000000000000000" pitchFamily="2" charset="2"/>
              <a:buChar char="Ø"/>
            </a:pPr>
            <a:r>
              <a:rPr lang="en-US" sz="2400" dirty="0"/>
              <a:t>How Coca Cola contributes to sustainability</a:t>
            </a:r>
          </a:p>
          <a:p>
            <a:pPr marL="285750" indent="-285750" algn="just">
              <a:spcBef>
                <a:spcPct val="20000"/>
              </a:spcBef>
              <a:spcAft>
                <a:spcPts val="600"/>
              </a:spcAft>
              <a:buSzPct val="145000"/>
              <a:buFont typeface="Wingdings" panose="05000000000000000000" pitchFamily="2" charset="2"/>
              <a:buChar char="Ø"/>
            </a:pPr>
            <a:r>
              <a:rPr lang="en-US" sz="2400" dirty="0"/>
              <a:t>Approaches to strategy</a:t>
            </a:r>
          </a:p>
          <a:p>
            <a:pPr marL="285750" indent="-285750" algn="just">
              <a:spcBef>
                <a:spcPct val="20000"/>
              </a:spcBef>
              <a:spcAft>
                <a:spcPts val="600"/>
              </a:spcAft>
              <a:buSzPct val="145000"/>
              <a:buFont typeface="Wingdings" panose="05000000000000000000" pitchFamily="2" charset="2"/>
              <a:buChar char="Ø"/>
            </a:pPr>
            <a:r>
              <a:rPr lang="en-US" sz="2400" dirty="0"/>
              <a:t>Approaches to organization and management</a:t>
            </a:r>
          </a:p>
          <a:p>
            <a:pPr marL="285750" indent="-285750" algn="just">
              <a:spcBef>
                <a:spcPct val="20000"/>
              </a:spcBef>
              <a:spcAft>
                <a:spcPts val="600"/>
              </a:spcAft>
              <a:buSzPct val="145000"/>
              <a:buFont typeface="Wingdings" panose="05000000000000000000" pitchFamily="2" charset="2"/>
              <a:buChar char="Ø"/>
            </a:pPr>
            <a:r>
              <a:rPr lang="en-US" sz="2400" dirty="0"/>
              <a:t>Group and teamwork</a:t>
            </a:r>
          </a:p>
          <a:p>
            <a:pPr marL="285750" indent="-285750" algn="just">
              <a:spcBef>
                <a:spcPct val="20000"/>
              </a:spcBef>
              <a:spcAft>
                <a:spcPts val="600"/>
              </a:spcAft>
              <a:buSzPct val="145000"/>
              <a:buFont typeface="Wingdings" panose="05000000000000000000" pitchFamily="2" charset="2"/>
              <a:buChar char="Ø"/>
            </a:pPr>
            <a:r>
              <a:rPr lang="en-US" sz="2400" dirty="0"/>
              <a:t>Corporate social responsibility</a:t>
            </a:r>
          </a:p>
          <a:p>
            <a:pPr>
              <a:spcBef>
                <a:spcPct val="20000"/>
              </a:spcBef>
              <a:spcAft>
                <a:spcPts val="600"/>
              </a:spcAft>
              <a:buClr>
                <a:schemeClr val="accent1">
                  <a:lumMod val="75000"/>
                </a:schemeClr>
              </a:buClr>
              <a:buSzPct val="145000"/>
              <a:buFont typeface="Arial"/>
              <a:buChar char="•"/>
            </a:pPr>
            <a:endParaRPr lang="en-US" dirty="0"/>
          </a:p>
        </p:txBody>
      </p:sp>
      <p:pic>
        <p:nvPicPr>
          <p:cNvPr id="4" name="Picture 3">
            <a:extLst>
              <a:ext uri="{FF2B5EF4-FFF2-40B4-BE49-F238E27FC236}">
                <a16:creationId xmlns:a16="http://schemas.microsoft.com/office/drawing/2014/main" id="{5227849B-352E-402C-A20B-EB60DE79A02B}"/>
              </a:ext>
            </a:extLst>
          </p:cNvPr>
          <p:cNvPicPr>
            <a:picLocks noChangeAspect="1"/>
          </p:cNvPicPr>
          <p:nvPr/>
        </p:nvPicPr>
        <p:blipFill>
          <a:blip r:embed="rId4"/>
          <a:stretch>
            <a:fillRect/>
          </a:stretch>
        </p:blipFill>
        <p:spPr>
          <a:xfrm>
            <a:off x="9901735" y="148596"/>
            <a:ext cx="2211859" cy="1244170"/>
          </a:xfrm>
          <a:prstGeom prst="rect">
            <a:avLst/>
          </a:prstGeom>
        </p:spPr>
      </p:pic>
    </p:spTree>
    <p:extLst>
      <p:ext uri="{BB962C8B-B14F-4D97-AF65-F5344CB8AC3E}">
        <p14:creationId xmlns:p14="http://schemas.microsoft.com/office/powerpoint/2010/main" val="2078685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8689088-E8EA-4B0D-9DF5-6503E5538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690B3B91-59FA-408F-A060-4A5642F58B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41" name="Freeform 6">
              <a:extLst>
                <a:ext uri="{FF2B5EF4-FFF2-40B4-BE49-F238E27FC236}">
                  <a16:creationId xmlns:a16="http://schemas.microsoft.com/office/drawing/2014/main" id="{8858380C-1240-4374-A31F-427822512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2" name="Freeform 7">
              <a:extLst>
                <a:ext uri="{FF2B5EF4-FFF2-40B4-BE49-F238E27FC236}">
                  <a16:creationId xmlns:a16="http://schemas.microsoft.com/office/drawing/2014/main" id="{642672F0-8EDE-42F0-944E-D262890D1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3" name="Freeform 8">
              <a:extLst>
                <a:ext uri="{FF2B5EF4-FFF2-40B4-BE49-F238E27FC236}">
                  <a16:creationId xmlns:a16="http://schemas.microsoft.com/office/drawing/2014/main" id="{254BC2E7-552E-4779-9D00-E3A091292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4" name="Freeform 9">
              <a:extLst>
                <a:ext uri="{FF2B5EF4-FFF2-40B4-BE49-F238E27FC236}">
                  <a16:creationId xmlns:a16="http://schemas.microsoft.com/office/drawing/2014/main" id="{BFBE2397-6D4D-4BFA-91A5-867C902EE8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5" name="Freeform 10">
              <a:extLst>
                <a:ext uri="{FF2B5EF4-FFF2-40B4-BE49-F238E27FC236}">
                  <a16:creationId xmlns:a16="http://schemas.microsoft.com/office/drawing/2014/main" id="{400B3F5B-0BB3-42F2-8DAE-82D0FA758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6" name="Freeform 11">
              <a:extLst>
                <a:ext uri="{FF2B5EF4-FFF2-40B4-BE49-F238E27FC236}">
                  <a16:creationId xmlns:a16="http://schemas.microsoft.com/office/drawing/2014/main" id="{AEA6C096-5021-4A6C-B25B-C3DECB2B6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title"/>
          </p:nvPr>
        </p:nvSpPr>
        <p:spPr>
          <a:xfrm>
            <a:off x="6096825" y="937591"/>
            <a:ext cx="3073607" cy="776909"/>
          </a:xfrm>
        </p:spPr>
        <p:txBody>
          <a:bodyPr>
            <a:normAutofit/>
          </a:bodyPr>
          <a:lstStyle/>
          <a:p>
            <a:r>
              <a:rPr lang="en-GB" b="1" dirty="0">
                <a:cs typeface="Times New Roman" panose="02020603050405020304" pitchFamily="18" charset="0"/>
              </a:rPr>
              <a:t>COCA COLA</a:t>
            </a:r>
          </a:p>
        </p:txBody>
      </p:sp>
      <p:pic>
        <p:nvPicPr>
          <p:cNvPr id="13" name="Picture 12" descr="A person wearing a mask&#10;&#10;Description automatically generated">
            <a:extLst>
              <a:ext uri="{FF2B5EF4-FFF2-40B4-BE49-F238E27FC236}">
                <a16:creationId xmlns:a16="http://schemas.microsoft.com/office/drawing/2014/main" id="{0FBB7503-B74D-4AA0-8561-7C7FF59C639D}"/>
              </a:ext>
            </a:extLst>
          </p:cNvPr>
          <p:cNvPicPr>
            <a:picLocks noChangeAspect="1"/>
          </p:cNvPicPr>
          <p:nvPr/>
        </p:nvPicPr>
        <p:blipFill rotWithShape="1">
          <a:blip r:embed="rId4"/>
          <a:srcRect l="35351" r="30600" b="-1"/>
          <a:stretch/>
        </p:blipFill>
        <p:spPr>
          <a:xfrm>
            <a:off x="20" y="10"/>
            <a:ext cx="3175466" cy="5245940"/>
          </a:xfrm>
          <a:custGeom>
            <a:avLst/>
            <a:gdLst>
              <a:gd name="connsiteX0" fmla="*/ 0 w 3175486"/>
              <a:gd name="connsiteY0" fmla="*/ 0 h 5245950"/>
              <a:gd name="connsiteX1" fmla="*/ 3175486 w 3175486"/>
              <a:gd name="connsiteY1" fmla="*/ 0 h 5245950"/>
              <a:gd name="connsiteX2" fmla="*/ 2294818 w 3175486"/>
              <a:gd name="connsiteY2" fmla="*/ 5223932 h 5245950"/>
              <a:gd name="connsiteX3" fmla="*/ 2310547 w 3175486"/>
              <a:gd name="connsiteY3" fmla="*/ 5245950 h 5245950"/>
              <a:gd name="connsiteX4" fmla="*/ 0 w 3175486"/>
              <a:gd name="connsiteY4" fmla="*/ 4901963 h 5245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5486" h="5245950">
                <a:moveTo>
                  <a:pt x="0" y="0"/>
                </a:moveTo>
                <a:lnTo>
                  <a:pt x="3175486" y="0"/>
                </a:lnTo>
                <a:lnTo>
                  <a:pt x="2294818" y="5223932"/>
                </a:lnTo>
                <a:lnTo>
                  <a:pt x="2310547" y="5245950"/>
                </a:lnTo>
                <a:lnTo>
                  <a:pt x="0" y="4901963"/>
                </a:lnTo>
                <a:close/>
              </a:path>
            </a:pathLst>
          </a:custGeom>
          <a:ln w="38100">
            <a:noFill/>
          </a:ln>
          <a:effectLst/>
        </p:spPr>
      </p:pic>
      <p:pic>
        <p:nvPicPr>
          <p:cNvPr id="14" name="Picture 13" descr="A screenshot of a cell phone&#10;&#10;Description automatically generated">
            <a:extLst>
              <a:ext uri="{FF2B5EF4-FFF2-40B4-BE49-F238E27FC236}">
                <a16:creationId xmlns:a16="http://schemas.microsoft.com/office/drawing/2014/main" id="{9461D9E8-341E-43B9-B9C4-3F12EDB899E7}"/>
              </a:ext>
            </a:extLst>
          </p:cNvPr>
          <p:cNvPicPr>
            <a:picLocks noChangeAspect="1"/>
          </p:cNvPicPr>
          <p:nvPr/>
        </p:nvPicPr>
        <p:blipFill rotWithShape="1">
          <a:blip r:embed="rId5"/>
          <a:srcRect t="20042" r="2" b="27936"/>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sp useBgFill="1">
        <p:nvSpPr>
          <p:cNvPr id="48" name="Rectangle 47">
            <a:extLst>
              <a:ext uri="{FF2B5EF4-FFF2-40B4-BE49-F238E27FC236}">
                <a16:creationId xmlns:a16="http://schemas.microsoft.com/office/drawing/2014/main" id="{61CA6EE3-50AE-4068-8444-C8B685FC8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
            <a:off x="-37177" y="5044766"/>
            <a:ext cx="2386252"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056062" y="2239617"/>
            <a:ext cx="7446961" cy="3551583"/>
          </a:xfrm>
        </p:spPr>
        <p:txBody>
          <a:bodyPr>
            <a:normAutofit/>
          </a:bodyPr>
          <a:lstStyle/>
          <a:p>
            <a:pPr>
              <a:buClrTx/>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Coca Cola was created in the late 19</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a:t>
            </a:r>
          </a:p>
          <a:p>
            <a:pPr>
              <a:buClrTx/>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Created by John Pemberton</a:t>
            </a:r>
          </a:p>
          <a:p>
            <a:pPr>
              <a:buClrTx/>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Made into a soft drink company by Asa Griggs Candler</a:t>
            </a:r>
          </a:p>
          <a:p>
            <a:pPr>
              <a:buClrTx/>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Coca Cola Company have employed 61.8 thousand people worldwide</a:t>
            </a:r>
          </a:p>
          <a:p>
            <a:pPr>
              <a:buClrTx/>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Coca Cola grew into creating different brands</a:t>
            </a:r>
          </a:p>
          <a:p>
            <a:pPr>
              <a:buClrTx/>
              <a:buFont typeface="Wingdings" panose="05000000000000000000" pitchFamily="2" charset="2"/>
              <a:buChar char="Ø"/>
            </a:pPr>
            <a:endParaRPr lang="en-GB" dirty="0">
              <a:latin typeface="Times New Roman" panose="02020603050405020304" pitchFamily="18" charset="0"/>
              <a:cs typeface="Times New Roman" panose="02020603050405020304" pitchFamily="18" charset="0"/>
            </a:endParaRPr>
          </a:p>
        </p:txBody>
      </p:sp>
      <p:pic>
        <p:nvPicPr>
          <p:cNvPr id="15" name="Picture 14">
            <a:extLst>
              <a:ext uri="{FF2B5EF4-FFF2-40B4-BE49-F238E27FC236}">
                <a16:creationId xmlns:a16="http://schemas.microsoft.com/office/drawing/2014/main" id="{6CFF064E-F971-4519-BB94-19979376111D}"/>
              </a:ext>
            </a:extLst>
          </p:cNvPr>
          <p:cNvPicPr>
            <a:picLocks noChangeAspect="1"/>
          </p:cNvPicPr>
          <p:nvPr/>
        </p:nvPicPr>
        <p:blipFill>
          <a:blip r:embed="rId6"/>
          <a:stretch>
            <a:fillRect/>
          </a:stretch>
        </p:blipFill>
        <p:spPr>
          <a:xfrm>
            <a:off x="9831388" y="219017"/>
            <a:ext cx="2213040" cy="1243692"/>
          </a:xfrm>
          <a:prstGeom prst="rect">
            <a:avLst/>
          </a:prstGeom>
        </p:spPr>
      </p:pic>
    </p:spTree>
    <p:extLst>
      <p:ext uri="{BB962C8B-B14F-4D97-AF65-F5344CB8AC3E}">
        <p14:creationId xmlns:p14="http://schemas.microsoft.com/office/powerpoint/2010/main" val="3879655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8689088-E8EA-4B0D-9DF5-6503E5538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690B3B91-59FA-408F-A060-4A5642F58B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4" name="Freeform 6">
              <a:extLst>
                <a:ext uri="{FF2B5EF4-FFF2-40B4-BE49-F238E27FC236}">
                  <a16:creationId xmlns:a16="http://schemas.microsoft.com/office/drawing/2014/main" id="{8858380C-1240-4374-A31F-427822512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642672F0-8EDE-42F0-944E-D262890D1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254BC2E7-552E-4779-9D00-E3A091292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BFBE2397-6D4D-4BFA-91A5-867C902EE8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400B3F5B-0BB3-42F2-8DAE-82D0FA758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AEA6C096-5021-4A6C-B25B-C3DECB2B6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30E59AC1-1E2E-4D1E-A132-7897B1DFE308}"/>
              </a:ext>
            </a:extLst>
          </p:cNvPr>
          <p:cNvSpPr>
            <a:spLocks noGrp="1"/>
          </p:cNvSpPr>
          <p:nvPr>
            <p:ph type="title"/>
          </p:nvPr>
        </p:nvSpPr>
        <p:spPr>
          <a:xfrm>
            <a:off x="4554702" y="346689"/>
            <a:ext cx="5180432" cy="1752599"/>
          </a:xfrm>
        </p:spPr>
        <p:txBody>
          <a:bodyPr>
            <a:normAutofit/>
          </a:bodyPr>
          <a:lstStyle/>
          <a:p>
            <a:r>
              <a:rPr lang="en-GB" b="1" dirty="0"/>
              <a:t>COCA COLA’S GOALS AND OBJECTIVES</a:t>
            </a:r>
          </a:p>
        </p:txBody>
      </p:sp>
      <p:pic>
        <p:nvPicPr>
          <p:cNvPr id="6" name="Picture 5">
            <a:extLst>
              <a:ext uri="{FF2B5EF4-FFF2-40B4-BE49-F238E27FC236}">
                <a16:creationId xmlns:a16="http://schemas.microsoft.com/office/drawing/2014/main" id="{080FDB7A-1F35-4732-8F48-C5FDAFDA2E12}"/>
              </a:ext>
            </a:extLst>
          </p:cNvPr>
          <p:cNvPicPr>
            <a:picLocks noChangeAspect="1"/>
          </p:cNvPicPr>
          <p:nvPr/>
        </p:nvPicPr>
        <p:blipFill rotWithShape="1">
          <a:blip r:embed="rId4"/>
          <a:srcRect l="6077" r="8366" b="1"/>
          <a:stretch/>
        </p:blipFill>
        <p:spPr>
          <a:xfrm>
            <a:off x="20" y="10"/>
            <a:ext cx="3175466" cy="5245940"/>
          </a:xfrm>
          <a:custGeom>
            <a:avLst/>
            <a:gdLst>
              <a:gd name="connsiteX0" fmla="*/ 0 w 3175486"/>
              <a:gd name="connsiteY0" fmla="*/ 0 h 5245950"/>
              <a:gd name="connsiteX1" fmla="*/ 3175486 w 3175486"/>
              <a:gd name="connsiteY1" fmla="*/ 0 h 5245950"/>
              <a:gd name="connsiteX2" fmla="*/ 2294818 w 3175486"/>
              <a:gd name="connsiteY2" fmla="*/ 5223932 h 5245950"/>
              <a:gd name="connsiteX3" fmla="*/ 2310547 w 3175486"/>
              <a:gd name="connsiteY3" fmla="*/ 5245950 h 5245950"/>
              <a:gd name="connsiteX4" fmla="*/ 0 w 3175486"/>
              <a:gd name="connsiteY4" fmla="*/ 4901963 h 5245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5486" h="5245950">
                <a:moveTo>
                  <a:pt x="0" y="0"/>
                </a:moveTo>
                <a:lnTo>
                  <a:pt x="3175486" y="0"/>
                </a:lnTo>
                <a:lnTo>
                  <a:pt x="2294818" y="5223932"/>
                </a:lnTo>
                <a:lnTo>
                  <a:pt x="2310547" y="5245950"/>
                </a:lnTo>
                <a:lnTo>
                  <a:pt x="0" y="4901963"/>
                </a:lnTo>
                <a:close/>
              </a:path>
            </a:pathLst>
          </a:custGeom>
          <a:ln w="38100">
            <a:noFill/>
          </a:ln>
          <a:effectLst/>
        </p:spPr>
      </p:pic>
      <p:pic>
        <p:nvPicPr>
          <p:cNvPr id="5" name="Picture 4">
            <a:extLst>
              <a:ext uri="{FF2B5EF4-FFF2-40B4-BE49-F238E27FC236}">
                <a16:creationId xmlns:a16="http://schemas.microsoft.com/office/drawing/2014/main" id="{F3DEA2CA-9925-43C3-9B25-81D02A81A650}"/>
              </a:ext>
            </a:extLst>
          </p:cNvPr>
          <p:cNvPicPr>
            <a:picLocks noChangeAspect="1"/>
          </p:cNvPicPr>
          <p:nvPr/>
        </p:nvPicPr>
        <p:blipFill rotWithShape="1">
          <a:blip r:embed="rId5"/>
          <a:srcRect t="3339" r="2" b="2"/>
          <a:stretch/>
        </p:blipFill>
        <p:spPr>
          <a:xfrm>
            <a:off x="20" y="4858402"/>
            <a:ext cx="3536182" cy="1999600"/>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sp useBgFill="1">
        <p:nvSpPr>
          <p:cNvPr id="21" name="Rectangle 20">
            <a:extLst>
              <a:ext uri="{FF2B5EF4-FFF2-40B4-BE49-F238E27FC236}">
                <a16:creationId xmlns:a16="http://schemas.microsoft.com/office/drawing/2014/main" id="{61CA6EE3-50AE-4068-8444-C8B685FC8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
            <a:off x="-37177" y="5044766"/>
            <a:ext cx="2386252"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13F989-FD2B-4C7C-9C51-2CCF3AF1E091}"/>
              </a:ext>
            </a:extLst>
          </p:cNvPr>
          <p:cNvSpPr>
            <a:spLocks noGrp="1"/>
          </p:cNvSpPr>
          <p:nvPr>
            <p:ph idx="1"/>
          </p:nvPr>
        </p:nvSpPr>
        <p:spPr>
          <a:xfrm>
            <a:off x="4650957" y="3124199"/>
            <a:ext cx="6257171" cy="1619250"/>
          </a:xfrm>
        </p:spPr>
        <p:txBody>
          <a:bodyPr>
            <a:normAutofit/>
          </a:bodyPr>
          <a:lstStyle/>
          <a:p>
            <a:pPr>
              <a:buClrTx/>
              <a:buFont typeface="Wingdings" panose="05000000000000000000" pitchFamily="2" charset="2"/>
              <a:buChar char="Ø"/>
            </a:pPr>
            <a:r>
              <a:rPr lang="en-GB" dirty="0"/>
              <a:t>Refresh the world</a:t>
            </a:r>
          </a:p>
          <a:p>
            <a:pPr>
              <a:buClrTx/>
              <a:buFont typeface="Wingdings" panose="05000000000000000000" pitchFamily="2" charset="2"/>
              <a:buChar char="Ø"/>
            </a:pPr>
            <a:r>
              <a:rPr lang="en-GB" dirty="0"/>
              <a:t>Inspire moments of optimism and happiness</a:t>
            </a:r>
          </a:p>
          <a:p>
            <a:pPr>
              <a:buClrTx/>
              <a:buFont typeface="Wingdings" panose="05000000000000000000" pitchFamily="2" charset="2"/>
              <a:buChar char="Ø"/>
            </a:pPr>
            <a:r>
              <a:rPr lang="en-GB" dirty="0"/>
              <a:t>Create value and make a difference </a:t>
            </a:r>
          </a:p>
        </p:txBody>
      </p:sp>
      <p:pic>
        <p:nvPicPr>
          <p:cNvPr id="7" name="Picture 6">
            <a:extLst>
              <a:ext uri="{FF2B5EF4-FFF2-40B4-BE49-F238E27FC236}">
                <a16:creationId xmlns:a16="http://schemas.microsoft.com/office/drawing/2014/main" id="{940BA7C0-CD03-48E9-9770-AEA32884B9B6}"/>
              </a:ext>
            </a:extLst>
          </p:cNvPr>
          <p:cNvPicPr>
            <a:picLocks noChangeAspect="1"/>
          </p:cNvPicPr>
          <p:nvPr/>
        </p:nvPicPr>
        <p:blipFill>
          <a:blip r:embed="rId6"/>
          <a:stretch>
            <a:fillRect/>
          </a:stretch>
        </p:blipFill>
        <p:spPr>
          <a:xfrm>
            <a:off x="9905174" y="98932"/>
            <a:ext cx="2213040" cy="975445"/>
          </a:xfrm>
          <a:prstGeom prst="rect">
            <a:avLst/>
          </a:prstGeom>
        </p:spPr>
      </p:pic>
    </p:spTree>
    <p:extLst>
      <p:ext uri="{BB962C8B-B14F-4D97-AF65-F5344CB8AC3E}">
        <p14:creationId xmlns:p14="http://schemas.microsoft.com/office/powerpoint/2010/main" val="3815569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8E7AA-FD28-4813-98F0-E47B589495E0}"/>
              </a:ext>
            </a:extLst>
          </p:cNvPr>
          <p:cNvSpPr>
            <a:spLocks noGrp="1"/>
          </p:cNvSpPr>
          <p:nvPr>
            <p:ph type="title"/>
          </p:nvPr>
        </p:nvSpPr>
        <p:spPr>
          <a:xfrm>
            <a:off x="4439615" y="169888"/>
            <a:ext cx="4108106" cy="948265"/>
          </a:xfrm>
        </p:spPr>
        <p:txBody>
          <a:bodyPr/>
          <a:lstStyle/>
          <a:p>
            <a:r>
              <a:rPr lang="en-GB" b="1" dirty="0"/>
              <a:t>SWOT ANALYSIS</a:t>
            </a:r>
          </a:p>
        </p:txBody>
      </p:sp>
      <p:graphicFrame>
        <p:nvGraphicFramePr>
          <p:cNvPr id="9" name="Content Placeholder 8">
            <a:extLst>
              <a:ext uri="{FF2B5EF4-FFF2-40B4-BE49-F238E27FC236}">
                <a16:creationId xmlns:a16="http://schemas.microsoft.com/office/drawing/2014/main" id="{F9858134-1608-400E-B467-5D12326062CC}"/>
              </a:ext>
            </a:extLst>
          </p:cNvPr>
          <p:cNvGraphicFramePr>
            <a:graphicFrameLocks noGrp="1"/>
          </p:cNvGraphicFramePr>
          <p:nvPr>
            <p:ph idx="1"/>
            <p:extLst>
              <p:ext uri="{D42A27DB-BD31-4B8C-83A1-F6EECF244321}">
                <p14:modId xmlns:p14="http://schemas.microsoft.com/office/powerpoint/2010/main" val="2420652109"/>
              </p:ext>
            </p:extLst>
          </p:nvPr>
        </p:nvGraphicFramePr>
        <p:xfrm>
          <a:off x="1484311" y="1842053"/>
          <a:ext cx="10018714" cy="4611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1" name="Table 10">
            <a:extLst>
              <a:ext uri="{FF2B5EF4-FFF2-40B4-BE49-F238E27FC236}">
                <a16:creationId xmlns:a16="http://schemas.microsoft.com/office/drawing/2014/main" id="{1DCF14D1-3661-4FD7-BE6E-35CFDCCABD6C}"/>
              </a:ext>
            </a:extLst>
          </p:cNvPr>
          <p:cNvGraphicFramePr>
            <a:graphicFrameLocks noGrp="1"/>
          </p:cNvGraphicFramePr>
          <p:nvPr>
            <p:extLst>
              <p:ext uri="{D42A27DB-BD31-4B8C-83A1-F6EECF244321}">
                <p14:modId xmlns:p14="http://schemas.microsoft.com/office/powerpoint/2010/main" val="1016338353"/>
              </p:ext>
            </p:extLst>
          </p:nvPr>
        </p:nvGraphicFramePr>
        <p:xfrm>
          <a:off x="1833216" y="1342517"/>
          <a:ext cx="10120382" cy="4952266"/>
        </p:xfrm>
        <a:graphic>
          <a:graphicData uri="http://schemas.openxmlformats.org/drawingml/2006/table">
            <a:tbl>
              <a:tblPr firstRow="1" bandRow="1">
                <a:tableStyleId>{5C22544A-7EE6-4342-B048-85BDC9FD1C3A}</a:tableStyleId>
              </a:tblPr>
              <a:tblGrid>
                <a:gridCol w="5060191">
                  <a:extLst>
                    <a:ext uri="{9D8B030D-6E8A-4147-A177-3AD203B41FA5}">
                      <a16:colId xmlns:a16="http://schemas.microsoft.com/office/drawing/2014/main" val="223823077"/>
                    </a:ext>
                  </a:extLst>
                </a:gridCol>
                <a:gridCol w="5060191">
                  <a:extLst>
                    <a:ext uri="{9D8B030D-6E8A-4147-A177-3AD203B41FA5}">
                      <a16:colId xmlns:a16="http://schemas.microsoft.com/office/drawing/2014/main" val="397671194"/>
                    </a:ext>
                  </a:extLst>
                </a:gridCol>
              </a:tblGrid>
              <a:tr h="2476133">
                <a:tc>
                  <a:txBody>
                    <a:bodyPr/>
                    <a:lstStyle/>
                    <a:p>
                      <a:pPr algn="ctr"/>
                      <a:r>
                        <a:rPr lang="en-GB" u="sng" dirty="0"/>
                        <a:t>Strengths</a:t>
                      </a:r>
                    </a:p>
                    <a:p>
                      <a:pPr algn="ctr"/>
                      <a:endParaRPr lang="en-GB" u="sng" dirty="0"/>
                    </a:p>
                    <a:p>
                      <a:pPr marL="285750" indent="-285750" algn="l">
                        <a:buFont typeface="Wingdings" panose="05000000000000000000" pitchFamily="2" charset="2"/>
                        <a:buChar char="Ø"/>
                      </a:pPr>
                      <a:r>
                        <a:rPr lang="en-GB" b="0" u="none" dirty="0"/>
                        <a:t>Brand equity</a:t>
                      </a:r>
                    </a:p>
                    <a:p>
                      <a:pPr marL="285750" indent="-285750" algn="l">
                        <a:buFont typeface="Wingdings" panose="05000000000000000000" pitchFamily="2" charset="2"/>
                        <a:buChar char="Ø"/>
                      </a:pPr>
                      <a:r>
                        <a:rPr lang="en-GB" b="0" u="none" dirty="0"/>
                        <a:t>Coca Cola branches out to 200 countries</a:t>
                      </a:r>
                    </a:p>
                    <a:p>
                      <a:pPr marL="285750" indent="-285750" algn="l">
                        <a:buFont typeface="Wingdings" panose="05000000000000000000" pitchFamily="2" charset="2"/>
                        <a:buChar char="Ø"/>
                      </a:pPr>
                      <a:r>
                        <a:rPr lang="en-GB" b="0" u="none" dirty="0"/>
                        <a:t>Customer  Loyalty</a:t>
                      </a:r>
                    </a:p>
                    <a:p>
                      <a:pPr marL="285750" indent="-285750" algn="l">
                        <a:buFont typeface="Wingdings" panose="05000000000000000000" pitchFamily="2" charset="2"/>
                        <a:buChar char="Ø"/>
                      </a:pPr>
                      <a:r>
                        <a:rPr lang="en-GB" b="0" u="none" dirty="0"/>
                        <a:t>Coca Cola has a massive market share</a:t>
                      </a:r>
                    </a:p>
                  </a:txBody>
                  <a:tcPr/>
                </a:tc>
                <a:tc>
                  <a:txBody>
                    <a:bodyPr/>
                    <a:lstStyle/>
                    <a:p>
                      <a:pPr algn="ctr"/>
                      <a:r>
                        <a:rPr lang="en-GB" u="sng" dirty="0"/>
                        <a:t>Weaknesses</a:t>
                      </a:r>
                    </a:p>
                    <a:p>
                      <a:pPr algn="ctr"/>
                      <a:endParaRPr lang="en-GB" u="sng" dirty="0"/>
                    </a:p>
                    <a:p>
                      <a:pPr marL="285750" indent="-285750" algn="l">
                        <a:buFont typeface="Wingdings" panose="05000000000000000000" pitchFamily="2" charset="2"/>
                        <a:buChar char="Ø"/>
                      </a:pPr>
                      <a:r>
                        <a:rPr lang="en-GB" b="0" u="none" dirty="0"/>
                        <a:t>Competition</a:t>
                      </a:r>
                    </a:p>
                    <a:p>
                      <a:pPr marL="285750" indent="-285750" algn="l">
                        <a:buFont typeface="Wingdings" panose="05000000000000000000" pitchFamily="2" charset="2"/>
                        <a:buChar char="Ø"/>
                      </a:pPr>
                      <a:r>
                        <a:rPr lang="en-GB" b="0" u="none" dirty="0"/>
                        <a:t>Becoming ill due to the drinks they produce</a:t>
                      </a:r>
                    </a:p>
                    <a:p>
                      <a:pPr marL="285750" indent="-285750" algn="l">
                        <a:buFont typeface="Wingdings" panose="05000000000000000000" pitchFamily="2" charset="2"/>
                        <a:buChar char="Ø"/>
                      </a:pPr>
                      <a:r>
                        <a:rPr lang="en-GB" b="0" u="none" dirty="0"/>
                        <a:t>Managing the way they use water</a:t>
                      </a:r>
                    </a:p>
                  </a:txBody>
                  <a:tcPr/>
                </a:tc>
                <a:extLst>
                  <a:ext uri="{0D108BD9-81ED-4DB2-BD59-A6C34878D82A}">
                    <a16:rowId xmlns:a16="http://schemas.microsoft.com/office/drawing/2014/main" val="2507009786"/>
                  </a:ext>
                </a:extLst>
              </a:tr>
              <a:tr h="2476133">
                <a:tc>
                  <a:txBody>
                    <a:bodyPr/>
                    <a:lstStyle/>
                    <a:p>
                      <a:pPr algn="ctr"/>
                      <a:r>
                        <a:rPr lang="en-GB" b="1" u="sng" dirty="0"/>
                        <a:t>Opportunities</a:t>
                      </a:r>
                    </a:p>
                    <a:p>
                      <a:pPr algn="ctr"/>
                      <a:endParaRPr lang="en-GB" b="1" u="sng" dirty="0"/>
                    </a:p>
                    <a:p>
                      <a:pPr marL="285750" indent="-285750" algn="l">
                        <a:buFont typeface="Wingdings" panose="05000000000000000000" pitchFamily="2" charset="2"/>
                        <a:buChar char="Ø"/>
                      </a:pPr>
                      <a:r>
                        <a:rPr lang="en-GB" b="0" u="none" dirty="0"/>
                        <a:t>Diversification</a:t>
                      </a:r>
                    </a:p>
                    <a:p>
                      <a:pPr marL="285750" indent="-285750" algn="l">
                        <a:buFont typeface="Wingdings" panose="05000000000000000000" pitchFamily="2" charset="2"/>
                        <a:buChar char="Ø"/>
                      </a:pPr>
                      <a:r>
                        <a:rPr lang="en-GB" b="0" u="none" dirty="0"/>
                        <a:t>Giving the 3</a:t>
                      </a:r>
                      <a:r>
                        <a:rPr lang="en-GB" b="0" u="none" baseline="30000" dirty="0"/>
                        <a:t>rd</a:t>
                      </a:r>
                      <a:r>
                        <a:rPr lang="en-GB" b="0" u="none" dirty="0"/>
                        <a:t> world countries the luxury of fizzy drinks</a:t>
                      </a:r>
                    </a:p>
                    <a:p>
                      <a:pPr marL="285750" indent="-285750" algn="l">
                        <a:buFont typeface="Wingdings" panose="05000000000000000000" pitchFamily="2" charset="2"/>
                        <a:buChar char="Ø"/>
                      </a:pPr>
                      <a:r>
                        <a:rPr lang="en-GB" b="0" u="none" dirty="0"/>
                        <a:t>Improving their supply chain</a:t>
                      </a:r>
                    </a:p>
                  </a:txBody>
                  <a:tcPr/>
                </a:tc>
                <a:tc>
                  <a:txBody>
                    <a:bodyPr/>
                    <a:lstStyle/>
                    <a:p>
                      <a:pPr algn="ctr"/>
                      <a:r>
                        <a:rPr lang="en-GB" b="1" u="sng" dirty="0"/>
                        <a:t>Threats</a:t>
                      </a:r>
                    </a:p>
                    <a:p>
                      <a:pPr algn="ctr"/>
                      <a:endParaRPr lang="en-GB" b="1" u="sng" dirty="0"/>
                    </a:p>
                    <a:p>
                      <a:pPr marL="285750" indent="-285750" algn="l">
                        <a:buFont typeface="Wingdings" panose="05000000000000000000" pitchFamily="2" charset="2"/>
                        <a:buChar char="Ø"/>
                      </a:pPr>
                      <a:r>
                        <a:rPr lang="en-GB" b="0" u="none" dirty="0"/>
                        <a:t>The raw materials needed to produce the product</a:t>
                      </a:r>
                    </a:p>
                    <a:p>
                      <a:pPr marL="285750" indent="-285750" algn="l">
                        <a:buFont typeface="Wingdings" panose="05000000000000000000" pitchFamily="2" charset="2"/>
                        <a:buChar char="Ø"/>
                      </a:pPr>
                      <a:r>
                        <a:rPr lang="en-GB" b="0" u="none" dirty="0"/>
                        <a:t>Indirect competition</a:t>
                      </a:r>
                    </a:p>
                  </a:txBody>
                  <a:tcPr/>
                </a:tc>
                <a:extLst>
                  <a:ext uri="{0D108BD9-81ED-4DB2-BD59-A6C34878D82A}">
                    <a16:rowId xmlns:a16="http://schemas.microsoft.com/office/drawing/2014/main" val="2550060599"/>
                  </a:ext>
                </a:extLst>
              </a:tr>
            </a:tbl>
          </a:graphicData>
        </a:graphic>
      </p:graphicFrame>
      <p:pic>
        <p:nvPicPr>
          <p:cNvPr id="12" name="Picture 11">
            <a:extLst>
              <a:ext uri="{FF2B5EF4-FFF2-40B4-BE49-F238E27FC236}">
                <a16:creationId xmlns:a16="http://schemas.microsoft.com/office/drawing/2014/main" id="{FFB7606D-54F4-487E-9377-94976024B275}"/>
              </a:ext>
            </a:extLst>
          </p:cNvPr>
          <p:cNvPicPr>
            <a:picLocks noChangeAspect="1"/>
          </p:cNvPicPr>
          <p:nvPr/>
        </p:nvPicPr>
        <p:blipFill>
          <a:blip r:embed="rId8"/>
          <a:stretch>
            <a:fillRect/>
          </a:stretch>
        </p:blipFill>
        <p:spPr>
          <a:xfrm>
            <a:off x="9740558" y="96031"/>
            <a:ext cx="2213040" cy="1095978"/>
          </a:xfrm>
          <a:prstGeom prst="rect">
            <a:avLst/>
          </a:prstGeom>
        </p:spPr>
      </p:pic>
    </p:spTree>
    <p:extLst>
      <p:ext uri="{BB962C8B-B14F-4D97-AF65-F5344CB8AC3E}">
        <p14:creationId xmlns:p14="http://schemas.microsoft.com/office/powerpoint/2010/main" val="3332795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B0E96-AC57-4783-A5D6-C96A4933610C}"/>
              </a:ext>
            </a:extLst>
          </p:cNvPr>
          <p:cNvSpPr>
            <a:spLocks noGrp="1"/>
          </p:cNvSpPr>
          <p:nvPr>
            <p:ph type="title"/>
          </p:nvPr>
        </p:nvSpPr>
        <p:spPr>
          <a:xfrm>
            <a:off x="3949150" y="172280"/>
            <a:ext cx="4625008" cy="975690"/>
          </a:xfrm>
        </p:spPr>
        <p:txBody>
          <a:bodyPr/>
          <a:lstStyle/>
          <a:p>
            <a:r>
              <a:rPr lang="en-GB" dirty="0"/>
              <a:t>PESTEL ANALYSIS</a:t>
            </a:r>
          </a:p>
        </p:txBody>
      </p:sp>
      <p:pic>
        <p:nvPicPr>
          <p:cNvPr id="4" name="Picture 3">
            <a:extLst>
              <a:ext uri="{FF2B5EF4-FFF2-40B4-BE49-F238E27FC236}">
                <a16:creationId xmlns:a16="http://schemas.microsoft.com/office/drawing/2014/main" id="{ADD95813-B27D-4EE8-BFD7-E00D600BC56F}"/>
              </a:ext>
            </a:extLst>
          </p:cNvPr>
          <p:cNvPicPr>
            <a:picLocks noChangeAspect="1"/>
          </p:cNvPicPr>
          <p:nvPr/>
        </p:nvPicPr>
        <p:blipFill>
          <a:blip r:embed="rId3"/>
          <a:stretch>
            <a:fillRect/>
          </a:stretch>
        </p:blipFill>
        <p:spPr>
          <a:xfrm>
            <a:off x="9838836" y="172280"/>
            <a:ext cx="2213040" cy="975690"/>
          </a:xfrm>
          <a:prstGeom prst="rect">
            <a:avLst/>
          </a:prstGeom>
        </p:spPr>
      </p:pic>
      <p:graphicFrame>
        <p:nvGraphicFramePr>
          <p:cNvPr id="5" name="Table 4">
            <a:extLst>
              <a:ext uri="{FF2B5EF4-FFF2-40B4-BE49-F238E27FC236}">
                <a16:creationId xmlns:a16="http://schemas.microsoft.com/office/drawing/2014/main" id="{FE0A7C7B-A545-4229-97FB-04F42E275989}"/>
              </a:ext>
            </a:extLst>
          </p:cNvPr>
          <p:cNvGraphicFramePr>
            <a:graphicFrameLocks noGrp="1"/>
          </p:cNvGraphicFramePr>
          <p:nvPr>
            <p:extLst>
              <p:ext uri="{D42A27DB-BD31-4B8C-83A1-F6EECF244321}">
                <p14:modId xmlns:p14="http://schemas.microsoft.com/office/powerpoint/2010/main" val="2552094372"/>
              </p:ext>
            </p:extLst>
          </p:nvPr>
        </p:nvGraphicFramePr>
        <p:xfrm>
          <a:off x="1710837" y="1355770"/>
          <a:ext cx="10341039" cy="5016574"/>
        </p:xfrm>
        <a:graphic>
          <a:graphicData uri="http://schemas.openxmlformats.org/drawingml/2006/table">
            <a:tbl>
              <a:tblPr firstRow="1" bandRow="1">
                <a:tableStyleId>{5C22544A-7EE6-4342-B048-85BDC9FD1C3A}</a:tableStyleId>
              </a:tblPr>
              <a:tblGrid>
                <a:gridCol w="3447013">
                  <a:extLst>
                    <a:ext uri="{9D8B030D-6E8A-4147-A177-3AD203B41FA5}">
                      <a16:colId xmlns:a16="http://schemas.microsoft.com/office/drawing/2014/main" val="166585948"/>
                    </a:ext>
                  </a:extLst>
                </a:gridCol>
                <a:gridCol w="3447013">
                  <a:extLst>
                    <a:ext uri="{9D8B030D-6E8A-4147-A177-3AD203B41FA5}">
                      <a16:colId xmlns:a16="http://schemas.microsoft.com/office/drawing/2014/main" val="1894503212"/>
                    </a:ext>
                  </a:extLst>
                </a:gridCol>
                <a:gridCol w="3447013">
                  <a:extLst>
                    <a:ext uri="{9D8B030D-6E8A-4147-A177-3AD203B41FA5}">
                      <a16:colId xmlns:a16="http://schemas.microsoft.com/office/drawing/2014/main" val="2098949932"/>
                    </a:ext>
                  </a:extLst>
                </a:gridCol>
              </a:tblGrid>
              <a:tr h="2456254">
                <a:tc>
                  <a:txBody>
                    <a:bodyPr/>
                    <a:lstStyle/>
                    <a:p>
                      <a:pPr algn="ctr"/>
                      <a:r>
                        <a:rPr lang="en-GB" u="sng" dirty="0"/>
                        <a:t>Political</a:t>
                      </a:r>
                    </a:p>
                    <a:p>
                      <a:pPr algn="ctr"/>
                      <a:endParaRPr lang="en-GB" u="sng" dirty="0"/>
                    </a:p>
                    <a:p>
                      <a:pPr marL="285750" indent="-285750" algn="l">
                        <a:buFont typeface="Wingdings" panose="05000000000000000000" pitchFamily="2" charset="2"/>
                        <a:buChar char="Ø"/>
                      </a:pPr>
                      <a:r>
                        <a:rPr lang="en-GB" b="0" u="none" dirty="0"/>
                        <a:t>Political lobbying</a:t>
                      </a:r>
                    </a:p>
                    <a:p>
                      <a:pPr marL="285750" indent="-285750" algn="l">
                        <a:buFont typeface="Wingdings" panose="05000000000000000000" pitchFamily="2" charset="2"/>
                        <a:buChar char="Ø"/>
                      </a:pPr>
                      <a:r>
                        <a:rPr lang="en-GB" b="0" u="none" dirty="0"/>
                        <a:t>Wars in other countries have stopped Coca Cola doing business there.</a:t>
                      </a:r>
                    </a:p>
                  </a:txBody>
                  <a:tcPr/>
                </a:tc>
                <a:tc>
                  <a:txBody>
                    <a:bodyPr/>
                    <a:lstStyle/>
                    <a:p>
                      <a:pPr algn="ctr"/>
                      <a:r>
                        <a:rPr lang="en-GB" u="sng" dirty="0"/>
                        <a:t>Economic</a:t>
                      </a:r>
                    </a:p>
                    <a:p>
                      <a:pPr algn="ctr"/>
                      <a:endParaRPr lang="en-GB" u="sng" dirty="0"/>
                    </a:p>
                    <a:p>
                      <a:pPr marL="285750" indent="-285750" algn="l">
                        <a:buFont typeface="Wingdings" panose="05000000000000000000" pitchFamily="2" charset="2"/>
                        <a:buChar char="Ø"/>
                      </a:pPr>
                      <a:r>
                        <a:rPr lang="en-GB" b="0" u="none" dirty="0"/>
                        <a:t>Factory Closures</a:t>
                      </a:r>
                    </a:p>
                    <a:p>
                      <a:pPr marL="285750" indent="-285750" algn="l">
                        <a:buFont typeface="Wingdings" panose="05000000000000000000" pitchFamily="2" charset="2"/>
                        <a:buChar char="Ø"/>
                      </a:pPr>
                      <a:r>
                        <a:rPr lang="en-GB" b="0" u="none" dirty="0"/>
                        <a:t>Tax rates</a:t>
                      </a:r>
                    </a:p>
                    <a:p>
                      <a:pPr marL="285750" indent="-285750" algn="l">
                        <a:buFont typeface="Wingdings" panose="05000000000000000000" pitchFamily="2" charset="2"/>
                        <a:buChar char="Ø"/>
                      </a:pPr>
                      <a:r>
                        <a:rPr lang="en-GB" b="0" u="none" dirty="0"/>
                        <a:t>Currency exchange rates</a:t>
                      </a:r>
                    </a:p>
                    <a:p>
                      <a:pPr marL="285750" indent="-285750" algn="l">
                        <a:buFont typeface="Wingdings" panose="05000000000000000000" pitchFamily="2" charset="2"/>
                        <a:buChar char="Ø"/>
                      </a:pPr>
                      <a:r>
                        <a:rPr lang="en-GB" b="0" u="none" dirty="0"/>
                        <a:t>Labour costs</a:t>
                      </a:r>
                    </a:p>
                    <a:p>
                      <a:pPr marL="285750" indent="-285750" algn="l">
                        <a:buFont typeface="Wingdings" panose="05000000000000000000" pitchFamily="2" charset="2"/>
                        <a:buChar char="Ø"/>
                      </a:pPr>
                      <a:r>
                        <a:rPr lang="en-GB" b="0" u="none" dirty="0"/>
                        <a:t>Interest rates</a:t>
                      </a:r>
                    </a:p>
                  </a:txBody>
                  <a:tcPr/>
                </a:tc>
                <a:tc>
                  <a:txBody>
                    <a:bodyPr/>
                    <a:lstStyle/>
                    <a:p>
                      <a:pPr algn="ctr"/>
                      <a:r>
                        <a:rPr lang="en-GB" u="sng" dirty="0"/>
                        <a:t>Social</a:t>
                      </a:r>
                    </a:p>
                    <a:p>
                      <a:pPr algn="ctr"/>
                      <a:endParaRPr lang="en-GB" u="sng" dirty="0"/>
                    </a:p>
                    <a:p>
                      <a:pPr marL="285750" indent="-285750" algn="l">
                        <a:buFont typeface="Wingdings" panose="05000000000000000000" pitchFamily="2" charset="2"/>
                        <a:buChar char="Ø"/>
                      </a:pPr>
                      <a:r>
                        <a:rPr lang="en-GB" b="0" u="none" dirty="0"/>
                        <a:t>They are trying to distribute healthier and sugar free drinks due to obesity increase in  USA.</a:t>
                      </a:r>
                    </a:p>
                    <a:p>
                      <a:pPr algn="l"/>
                      <a:endParaRPr lang="en-GB" b="0" u="none" dirty="0"/>
                    </a:p>
                  </a:txBody>
                  <a:tcPr/>
                </a:tc>
                <a:extLst>
                  <a:ext uri="{0D108BD9-81ED-4DB2-BD59-A6C34878D82A}">
                    <a16:rowId xmlns:a16="http://schemas.microsoft.com/office/drawing/2014/main" val="3239128196"/>
                  </a:ext>
                </a:extLst>
              </a:tr>
              <a:tr h="2456254">
                <a:tc>
                  <a:txBody>
                    <a:bodyPr/>
                    <a:lstStyle/>
                    <a:p>
                      <a:pPr algn="ctr"/>
                      <a:r>
                        <a:rPr lang="en-GB" b="1" u="sng" dirty="0"/>
                        <a:t>Technological</a:t>
                      </a:r>
                    </a:p>
                    <a:p>
                      <a:pPr algn="ctr"/>
                      <a:endParaRPr lang="en-GB" b="1" u="sng" dirty="0"/>
                    </a:p>
                    <a:p>
                      <a:pPr marL="285750" indent="-285750" algn="l">
                        <a:buFont typeface="Wingdings" panose="05000000000000000000" pitchFamily="2" charset="2"/>
                        <a:buChar char="Ø"/>
                      </a:pPr>
                      <a:r>
                        <a:rPr lang="en-GB" b="0" u="none" dirty="0"/>
                        <a:t>Coca Cola have got the latest technology due to a group called the Bridge Program which gives them better technology than the competition </a:t>
                      </a:r>
                    </a:p>
                  </a:txBody>
                  <a:tcPr/>
                </a:tc>
                <a:tc>
                  <a:txBody>
                    <a:bodyPr/>
                    <a:lstStyle/>
                    <a:p>
                      <a:pPr algn="ctr"/>
                      <a:r>
                        <a:rPr lang="en-GB" b="1" u="sng" dirty="0"/>
                        <a:t>Environmental</a:t>
                      </a:r>
                    </a:p>
                    <a:p>
                      <a:pPr algn="ctr"/>
                      <a:endParaRPr lang="en-GB" b="1" u="sng" dirty="0"/>
                    </a:p>
                    <a:p>
                      <a:pPr marL="285750" indent="-285750" algn="l">
                        <a:buFont typeface="Wingdings" panose="05000000000000000000" pitchFamily="2" charset="2"/>
                        <a:buChar char="Ø"/>
                      </a:pPr>
                      <a:r>
                        <a:rPr lang="en-GB" b="0" u="none" dirty="0"/>
                        <a:t>They have made their packaging 100% recyclable.</a:t>
                      </a:r>
                    </a:p>
                    <a:p>
                      <a:pPr marL="285750" indent="-285750" algn="l">
                        <a:buFont typeface="Wingdings" panose="05000000000000000000" pitchFamily="2" charset="2"/>
                        <a:buChar char="Ø"/>
                      </a:pPr>
                      <a:r>
                        <a:rPr lang="en-GB" b="0" u="none" dirty="0"/>
                        <a:t>They want to use 100% renewable energy.</a:t>
                      </a:r>
                    </a:p>
                    <a:p>
                      <a:pPr marL="285750" indent="-285750" algn="l">
                        <a:buFont typeface="Wingdings" panose="05000000000000000000" pitchFamily="2" charset="2"/>
                        <a:buChar char="Ø"/>
                      </a:pPr>
                      <a:r>
                        <a:rPr lang="en-GB" b="0" u="none" dirty="0"/>
                        <a:t>They have put a project together to protect the oceans from harmful plastics.</a:t>
                      </a:r>
                    </a:p>
                  </a:txBody>
                  <a:tcPr/>
                </a:tc>
                <a:tc>
                  <a:txBody>
                    <a:bodyPr/>
                    <a:lstStyle/>
                    <a:p>
                      <a:pPr algn="ctr"/>
                      <a:r>
                        <a:rPr lang="en-GB" b="1" u="sng" dirty="0"/>
                        <a:t>Legal</a:t>
                      </a:r>
                    </a:p>
                    <a:p>
                      <a:pPr algn="ctr"/>
                      <a:endParaRPr lang="en-GB" b="1" u="sng" dirty="0"/>
                    </a:p>
                    <a:p>
                      <a:pPr marL="285750" indent="-285750" algn="l">
                        <a:buFont typeface="Wingdings" panose="05000000000000000000" pitchFamily="2" charset="2"/>
                        <a:buChar char="Ø"/>
                      </a:pPr>
                      <a:r>
                        <a:rPr lang="en-GB" b="0" u="none" dirty="0"/>
                        <a:t>They Regulate their ingredients of the products.</a:t>
                      </a:r>
                    </a:p>
                    <a:p>
                      <a:pPr marL="285750" indent="-285750" algn="l">
                        <a:buFont typeface="Wingdings" panose="05000000000000000000" pitchFamily="2" charset="2"/>
                        <a:buChar char="Ø"/>
                      </a:pPr>
                      <a:r>
                        <a:rPr lang="en-GB" b="0" u="none" dirty="0"/>
                        <a:t>Ensuring that the products have got no harmful chemicals in them.</a:t>
                      </a:r>
                      <a:endParaRPr lang="en-GB" b="1" u="sng" dirty="0"/>
                    </a:p>
                    <a:p>
                      <a:pPr algn="l"/>
                      <a:endParaRPr lang="en-GB" b="0" u="none" dirty="0"/>
                    </a:p>
                  </a:txBody>
                  <a:tcPr/>
                </a:tc>
                <a:extLst>
                  <a:ext uri="{0D108BD9-81ED-4DB2-BD59-A6C34878D82A}">
                    <a16:rowId xmlns:a16="http://schemas.microsoft.com/office/drawing/2014/main" val="3856268246"/>
                  </a:ext>
                </a:extLst>
              </a:tr>
            </a:tbl>
          </a:graphicData>
        </a:graphic>
      </p:graphicFrame>
    </p:spTree>
    <p:extLst>
      <p:ext uri="{BB962C8B-B14F-4D97-AF65-F5344CB8AC3E}">
        <p14:creationId xmlns:p14="http://schemas.microsoft.com/office/powerpoint/2010/main" val="1945964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4"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3">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3">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8"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9"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0"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1"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2"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3"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597DEB10-4493-43E8-B3E3-6000278ADC91}"/>
              </a:ext>
            </a:extLst>
          </p:cNvPr>
          <p:cNvSpPr>
            <a:spLocks noGrp="1"/>
          </p:cNvSpPr>
          <p:nvPr>
            <p:ph type="title"/>
          </p:nvPr>
        </p:nvSpPr>
        <p:spPr>
          <a:xfrm>
            <a:off x="5196060" y="635000"/>
            <a:ext cx="4297180" cy="1413933"/>
          </a:xfrm>
        </p:spPr>
        <p:txBody>
          <a:bodyPr>
            <a:normAutofit/>
          </a:bodyPr>
          <a:lstStyle/>
          <a:p>
            <a:r>
              <a:rPr lang="en-GB" b="1" dirty="0"/>
              <a:t>THE CLASSICAL APPROACH</a:t>
            </a:r>
          </a:p>
        </p:txBody>
      </p:sp>
      <p:pic>
        <p:nvPicPr>
          <p:cNvPr id="6" name="Picture 5">
            <a:extLst>
              <a:ext uri="{FF2B5EF4-FFF2-40B4-BE49-F238E27FC236}">
                <a16:creationId xmlns:a16="http://schemas.microsoft.com/office/drawing/2014/main" id="{A627FBBE-36FC-4EF7-92AF-43AD3B22FBD8}"/>
              </a:ext>
            </a:extLst>
          </p:cNvPr>
          <p:cNvPicPr>
            <a:picLocks noChangeAspect="1"/>
          </p:cNvPicPr>
          <p:nvPr/>
        </p:nvPicPr>
        <p:blipFill rotWithShape="1">
          <a:blip r:embed="rId4"/>
          <a:srcRect l="28473" r="22475" b="1"/>
          <a:stretch/>
        </p:blipFill>
        <p:spPr>
          <a:xfrm>
            <a:off x="20" y="10"/>
            <a:ext cx="3589317" cy="6857990"/>
          </a:xfrm>
          <a:custGeom>
            <a:avLst/>
            <a:gdLst>
              <a:gd name="connsiteX0" fmla="*/ 0 w 5435600"/>
              <a:gd name="connsiteY0" fmla="*/ 0 h 6858000"/>
              <a:gd name="connsiteX1" fmla="*/ 5435600 w 5435600"/>
              <a:gd name="connsiteY1" fmla="*/ 0 h 6858000"/>
              <a:gd name="connsiteX2" fmla="*/ 5435600 w 5435600"/>
              <a:gd name="connsiteY2" fmla="*/ 6858000 h 6858000"/>
              <a:gd name="connsiteX3" fmla="*/ 0 w 5435600"/>
              <a:gd name="connsiteY3" fmla="*/ 6858000 h 6858000"/>
              <a:gd name="connsiteX4" fmla="*/ 0 w 5435600"/>
              <a:gd name="connsiteY4" fmla="*/ 0 h 6858000"/>
              <a:gd name="connsiteX0" fmla="*/ 0 w 5435600"/>
              <a:gd name="connsiteY0" fmla="*/ 0 h 6858000"/>
              <a:gd name="connsiteX1" fmla="*/ 3513666 w 5435600"/>
              <a:gd name="connsiteY1" fmla="*/ 0 h 6858000"/>
              <a:gd name="connsiteX2" fmla="*/ 5435600 w 5435600"/>
              <a:gd name="connsiteY2" fmla="*/ 6858000 h 6858000"/>
              <a:gd name="connsiteX3" fmla="*/ 0 w 5435600"/>
              <a:gd name="connsiteY3" fmla="*/ 6858000 h 6858000"/>
              <a:gd name="connsiteX4" fmla="*/ 0 w 5435600"/>
              <a:gd name="connsiteY4" fmla="*/ 0 h 6858000"/>
              <a:gd name="connsiteX0" fmla="*/ 0 w 5435600"/>
              <a:gd name="connsiteY0" fmla="*/ 0 h 6858000"/>
              <a:gd name="connsiteX1" fmla="*/ 3513666 w 5435600"/>
              <a:gd name="connsiteY1" fmla="*/ 0 h 6858000"/>
              <a:gd name="connsiteX2" fmla="*/ 4199467 w 5435600"/>
              <a:gd name="connsiteY2" fmla="*/ 2455333 h 6858000"/>
              <a:gd name="connsiteX3" fmla="*/ 5435600 w 5435600"/>
              <a:gd name="connsiteY3" fmla="*/ 6858000 h 6858000"/>
              <a:gd name="connsiteX4" fmla="*/ 0 w 5435600"/>
              <a:gd name="connsiteY4" fmla="*/ 6858000 h 6858000"/>
              <a:gd name="connsiteX5" fmla="*/ 0 w 5435600"/>
              <a:gd name="connsiteY5" fmla="*/ 0 h 6858000"/>
              <a:gd name="connsiteX0" fmla="*/ 0 w 5435600"/>
              <a:gd name="connsiteY0" fmla="*/ 0 h 6858000"/>
              <a:gd name="connsiteX1" fmla="*/ 3513666 w 5435600"/>
              <a:gd name="connsiteY1" fmla="*/ 0 h 6858000"/>
              <a:gd name="connsiteX2" fmla="*/ 2861733 w 5435600"/>
              <a:gd name="connsiteY2" fmla="*/ 2548466 h 6858000"/>
              <a:gd name="connsiteX3" fmla="*/ 5435600 w 5435600"/>
              <a:gd name="connsiteY3" fmla="*/ 6858000 h 6858000"/>
              <a:gd name="connsiteX4" fmla="*/ 0 w 5435600"/>
              <a:gd name="connsiteY4" fmla="*/ 6858000 h 6858000"/>
              <a:gd name="connsiteX5" fmla="*/ 0 w 5435600"/>
              <a:gd name="connsiteY5" fmla="*/ 0 h 6858000"/>
              <a:gd name="connsiteX0" fmla="*/ 0 w 5448300"/>
              <a:gd name="connsiteY0" fmla="*/ 0 h 6858000"/>
              <a:gd name="connsiteX1" fmla="*/ 3513666 w 5448300"/>
              <a:gd name="connsiteY1" fmla="*/ 0 h 6858000"/>
              <a:gd name="connsiteX2" fmla="*/ 2861733 w 5448300"/>
              <a:gd name="connsiteY2" fmla="*/ 2548466 h 6858000"/>
              <a:gd name="connsiteX3" fmla="*/ 5448300 w 5448300"/>
              <a:gd name="connsiteY3" fmla="*/ 6853767 h 6858000"/>
              <a:gd name="connsiteX4" fmla="*/ 0 w 5448300"/>
              <a:gd name="connsiteY4" fmla="*/ 6858000 h 6858000"/>
              <a:gd name="connsiteX5" fmla="*/ 0 w 5448300"/>
              <a:gd name="connsiteY5" fmla="*/ 0 h 6858000"/>
              <a:gd name="connsiteX0" fmla="*/ 0 w 5448300"/>
              <a:gd name="connsiteY0" fmla="*/ 0 h 6858000"/>
              <a:gd name="connsiteX1" fmla="*/ 3174999 w 5448300"/>
              <a:gd name="connsiteY1" fmla="*/ 0 h 6858000"/>
              <a:gd name="connsiteX2" fmla="*/ 2861733 w 5448300"/>
              <a:gd name="connsiteY2" fmla="*/ 2548466 h 6858000"/>
              <a:gd name="connsiteX3" fmla="*/ 5448300 w 5448300"/>
              <a:gd name="connsiteY3" fmla="*/ 6853767 h 6858000"/>
              <a:gd name="connsiteX4" fmla="*/ 0 w 5448300"/>
              <a:gd name="connsiteY4" fmla="*/ 6858000 h 6858000"/>
              <a:gd name="connsiteX5" fmla="*/ 0 w 5448300"/>
              <a:gd name="connsiteY5" fmla="*/ 0 h 6858000"/>
              <a:gd name="connsiteX0" fmla="*/ 0 w 5448300"/>
              <a:gd name="connsiteY0" fmla="*/ 0 h 6858000"/>
              <a:gd name="connsiteX1" fmla="*/ 3174999 w 5448300"/>
              <a:gd name="connsiteY1" fmla="*/ 0 h 6858000"/>
              <a:gd name="connsiteX2" fmla="*/ 2294466 w 5448300"/>
              <a:gd name="connsiteY2" fmla="*/ 5223932 h 6858000"/>
              <a:gd name="connsiteX3" fmla="*/ 5448300 w 5448300"/>
              <a:gd name="connsiteY3" fmla="*/ 6853767 h 6858000"/>
              <a:gd name="connsiteX4" fmla="*/ 0 w 5448300"/>
              <a:gd name="connsiteY4" fmla="*/ 6858000 h 6858000"/>
              <a:gd name="connsiteX5" fmla="*/ 0 w 5448300"/>
              <a:gd name="connsiteY5" fmla="*/ 0 h 6858000"/>
              <a:gd name="connsiteX0" fmla="*/ 0 w 3458633"/>
              <a:gd name="connsiteY0" fmla="*/ 0 h 6858000"/>
              <a:gd name="connsiteX1" fmla="*/ 3174999 w 3458633"/>
              <a:gd name="connsiteY1" fmla="*/ 0 h 6858000"/>
              <a:gd name="connsiteX2" fmla="*/ 2294466 w 3458633"/>
              <a:gd name="connsiteY2" fmla="*/ 5223932 h 6858000"/>
              <a:gd name="connsiteX3" fmla="*/ 3458633 w 3458633"/>
              <a:gd name="connsiteY3" fmla="*/ 6853767 h 6858000"/>
              <a:gd name="connsiteX4" fmla="*/ 0 w 3458633"/>
              <a:gd name="connsiteY4" fmla="*/ 6858000 h 6858000"/>
              <a:gd name="connsiteX5" fmla="*/ 0 w 3458633"/>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00C4BD27-5FF3-4A19-8B9D-E18DFD74C01B}"/>
              </a:ext>
            </a:extLst>
          </p:cNvPr>
          <p:cNvSpPr>
            <a:spLocks noGrp="1"/>
          </p:cNvSpPr>
          <p:nvPr>
            <p:ph idx="1"/>
          </p:nvPr>
        </p:nvSpPr>
        <p:spPr>
          <a:xfrm>
            <a:off x="3843867" y="2048933"/>
            <a:ext cx="7659156" cy="3742267"/>
          </a:xfrm>
        </p:spPr>
        <p:txBody>
          <a:bodyPr>
            <a:normAutofit/>
          </a:bodyPr>
          <a:lstStyle/>
          <a:p>
            <a:pPr>
              <a:buClrTx/>
              <a:buFont typeface="Wingdings" panose="05000000000000000000" pitchFamily="2" charset="2"/>
              <a:buChar char="Ø"/>
            </a:pPr>
            <a:r>
              <a:rPr lang="en-GB" dirty="0"/>
              <a:t>Henri Fayol founded the firs principles of management.</a:t>
            </a:r>
          </a:p>
          <a:p>
            <a:pPr>
              <a:buClrTx/>
              <a:buFont typeface="Wingdings" panose="05000000000000000000" pitchFamily="2" charset="2"/>
              <a:buChar char="Ø"/>
            </a:pPr>
            <a:r>
              <a:rPr lang="en-GB" dirty="0"/>
              <a:t>Planning, organizing, command, coordination and controlling.</a:t>
            </a:r>
          </a:p>
          <a:p>
            <a:pPr>
              <a:buClrTx/>
              <a:buFont typeface="Wingdings" panose="05000000000000000000" pitchFamily="2" charset="2"/>
              <a:buChar char="Ø"/>
            </a:pPr>
            <a:r>
              <a:rPr lang="en-GB" dirty="0"/>
              <a:t>This approach can be split into two parts and they are scientific management and bureaucratic management.</a:t>
            </a:r>
          </a:p>
        </p:txBody>
      </p:sp>
      <p:pic>
        <p:nvPicPr>
          <p:cNvPr id="7" name="Picture 6">
            <a:extLst>
              <a:ext uri="{FF2B5EF4-FFF2-40B4-BE49-F238E27FC236}">
                <a16:creationId xmlns:a16="http://schemas.microsoft.com/office/drawing/2014/main" id="{17B9CC44-3343-4F38-BDA1-63E3B827A1BD}"/>
              </a:ext>
            </a:extLst>
          </p:cNvPr>
          <p:cNvPicPr>
            <a:picLocks noChangeAspect="1"/>
          </p:cNvPicPr>
          <p:nvPr/>
        </p:nvPicPr>
        <p:blipFill>
          <a:blip r:embed="rId5"/>
          <a:stretch>
            <a:fillRect/>
          </a:stretch>
        </p:blipFill>
        <p:spPr>
          <a:xfrm>
            <a:off x="9831388" y="147277"/>
            <a:ext cx="2213040" cy="975445"/>
          </a:xfrm>
          <a:prstGeom prst="rect">
            <a:avLst/>
          </a:prstGeom>
        </p:spPr>
      </p:pic>
    </p:spTree>
    <p:extLst>
      <p:ext uri="{BB962C8B-B14F-4D97-AF65-F5344CB8AC3E}">
        <p14:creationId xmlns:p14="http://schemas.microsoft.com/office/powerpoint/2010/main" val="2321493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08689088-E8EA-4B0D-9DF5-6503E5538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690B3B91-59FA-408F-A060-4A5642F58B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49" name="Freeform 6">
              <a:extLst>
                <a:ext uri="{FF2B5EF4-FFF2-40B4-BE49-F238E27FC236}">
                  <a16:creationId xmlns:a16="http://schemas.microsoft.com/office/drawing/2014/main" id="{8858380C-1240-4374-A31F-427822512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0" name="Freeform 7">
              <a:extLst>
                <a:ext uri="{FF2B5EF4-FFF2-40B4-BE49-F238E27FC236}">
                  <a16:creationId xmlns:a16="http://schemas.microsoft.com/office/drawing/2014/main" id="{642672F0-8EDE-42F0-944E-D262890D1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1" name="Freeform 8">
              <a:extLst>
                <a:ext uri="{FF2B5EF4-FFF2-40B4-BE49-F238E27FC236}">
                  <a16:creationId xmlns:a16="http://schemas.microsoft.com/office/drawing/2014/main" id="{254BC2E7-552E-4779-9D00-E3A091292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2" name="Freeform 9">
              <a:extLst>
                <a:ext uri="{FF2B5EF4-FFF2-40B4-BE49-F238E27FC236}">
                  <a16:creationId xmlns:a16="http://schemas.microsoft.com/office/drawing/2014/main" id="{BFBE2397-6D4D-4BFA-91A5-867C902EE8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3" name="Freeform 10">
              <a:extLst>
                <a:ext uri="{FF2B5EF4-FFF2-40B4-BE49-F238E27FC236}">
                  <a16:creationId xmlns:a16="http://schemas.microsoft.com/office/drawing/2014/main" id="{400B3F5B-0BB3-42F2-8DAE-82D0FA758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4" name="Freeform 11">
              <a:extLst>
                <a:ext uri="{FF2B5EF4-FFF2-40B4-BE49-F238E27FC236}">
                  <a16:creationId xmlns:a16="http://schemas.microsoft.com/office/drawing/2014/main" id="{AEA6C096-5021-4A6C-B25B-C3DECB2B6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3BCA86C3-A8C8-4FA9-8870-D5713548A998}"/>
              </a:ext>
            </a:extLst>
          </p:cNvPr>
          <p:cNvSpPr>
            <a:spLocks noGrp="1"/>
          </p:cNvSpPr>
          <p:nvPr>
            <p:ph type="title"/>
          </p:nvPr>
        </p:nvSpPr>
        <p:spPr>
          <a:xfrm>
            <a:off x="4056062" y="746007"/>
            <a:ext cx="6302860" cy="1752599"/>
          </a:xfrm>
        </p:spPr>
        <p:txBody>
          <a:bodyPr>
            <a:normAutofit/>
          </a:bodyPr>
          <a:lstStyle/>
          <a:p>
            <a:r>
              <a:rPr lang="en-GB" b="1" dirty="0"/>
              <a:t>THE HUMAN RELATIONS APPROACH</a:t>
            </a:r>
          </a:p>
        </p:txBody>
      </p:sp>
      <p:pic>
        <p:nvPicPr>
          <p:cNvPr id="9" name="Picture 8" descr="A person sitting in front of a building&#10;&#10;Description automatically generated">
            <a:extLst>
              <a:ext uri="{FF2B5EF4-FFF2-40B4-BE49-F238E27FC236}">
                <a16:creationId xmlns:a16="http://schemas.microsoft.com/office/drawing/2014/main" id="{0298AE56-AB14-40B9-9B96-69BEF46DC776}"/>
              </a:ext>
            </a:extLst>
          </p:cNvPr>
          <p:cNvPicPr>
            <a:picLocks noChangeAspect="1"/>
          </p:cNvPicPr>
          <p:nvPr/>
        </p:nvPicPr>
        <p:blipFill rotWithShape="1">
          <a:blip r:embed="rId4"/>
          <a:srcRect l="9237" r="28521" b="1"/>
          <a:stretch/>
        </p:blipFill>
        <p:spPr>
          <a:xfrm>
            <a:off x="20" y="10"/>
            <a:ext cx="3175466" cy="5245940"/>
          </a:xfrm>
          <a:custGeom>
            <a:avLst/>
            <a:gdLst>
              <a:gd name="connsiteX0" fmla="*/ 0 w 3175486"/>
              <a:gd name="connsiteY0" fmla="*/ 0 h 5245950"/>
              <a:gd name="connsiteX1" fmla="*/ 3175486 w 3175486"/>
              <a:gd name="connsiteY1" fmla="*/ 0 h 5245950"/>
              <a:gd name="connsiteX2" fmla="*/ 2294818 w 3175486"/>
              <a:gd name="connsiteY2" fmla="*/ 5223932 h 5245950"/>
              <a:gd name="connsiteX3" fmla="*/ 2310547 w 3175486"/>
              <a:gd name="connsiteY3" fmla="*/ 5245950 h 5245950"/>
              <a:gd name="connsiteX4" fmla="*/ 0 w 3175486"/>
              <a:gd name="connsiteY4" fmla="*/ 4901963 h 5245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5486" h="5245950">
                <a:moveTo>
                  <a:pt x="0" y="0"/>
                </a:moveTo>
                <a:lnTo>
                  <a:pt x="3175486" y="0"/>
                </a:lnTo>
                <a:lnTo>
                  <a:pt x="2294818" y="5223932"/>
                </a:lnTo>
                <a:lnTo>
                  <a:pt x="2310547" y="5245950"/>
                </a:lnTo>
                <a:lnTo>
                  <a:pt x="0" y="4901963"/>
                </a:lnTo>
                <a:close/>
              </a:path>
            </a:pathLst>
          </a:custGeom>
          <a:ln w="38100">
            <a:noFill/>
          </a:ln>
          <a:effectLst/>
        </p:spPr>
      </p:pic>
      <p:pic>
        <p:nvPicPr>
          <p:cNvPr id="27" name="Picture 26">
            <a:extLst>
              <a:ext uri="{FF2B5EF4-FFF2-40B4-BE49-F238E27FC236}">
                <a16:creationId xmlns:a16="http://schemas.microsoft.com/office/drawing/2014/main" id="{9DC6FE8E-1020-4AF0-9634-657C78BFF485}"/>
              </a:ext>
            </a:extLst>
          </p:cNvPr>
          <p:cNvPicPr>
            <a:picLocks noChangeAspect="1"/>
          </p:cNvPicPr>
          <p:nvPr/>
        </p:nvPicPr>
        <p:blipFill rotWithShape="1">
          <a:blip r:embed="rId5"/>
          <a:srcRect t="1110" r="2" b="14177"/>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sp useBgFill="1">
        <p:nvSpPr>
          <p:cNvPr id="56" name="Rectangle 55">
            <a:extLst>
              <a:ext uri="{FF2B5EF4-FFF2-40B4-BE49-F238E27FC236}">
                <a16:creationId xmlns:a16="http://schemas.microsoft.com/office/drawing/2014/main" id="{61CA6EE3-50AE-4068-8444-C8B685FC8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
            <a:off x="-37177" y="5044766"/>
            <a:ext cx="2386252"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ntent Placeholder 2">
            <a:extLst>
              <a:ext uri="{FF2B5EF4-FFF2-40B4-BE49-F238E27FC236}">
                <a16:creationId xmlns:a16="http://schemas.microsoft.com/office/drawing/2014/main" id="{FDA7FF34-2A8E-4182-8C65-108E52019857}"/>
              </a:ext>
            </a:extLst>
          </p:cNvPr>
          <p:cNvSpPr>
            <a:spLocks noGrp="1"/>
          </p:cNvSpPr>
          <p:nvPr>
            <p:ph idx="1"/>
          </p:nvPr>
        </p:nvSpPr>
        <p:spPr>
          <a:xfrm>
            <a:off x="3589337" y="2700340"/>
            <a:ext cx="7446961" cy="1752599"/>
          </a:xfrm>
        </p:spPr>
        <p:txBody>
          <a:bodyPr>
            <a:normAutofit/>
          </a:bodyPr>
          <a:lstStyle/>
          <a:p>
            <a:pPr>
              <a:buClrTx/>
              <a:buFont typeface="Wingdings" panose="05000000000000000000" pitchFamily="2" charset="2"/>
              <a:buChar char="Ø"/>
            </a:pPr>
            <a:r>
              <a:rPr lang="en-GB" dirty="0"/>
              <a:t>It came about in the 1950’s to 1960’s.</a:t>
            </a:r>
          </a:p>
          <a:p>
            <a:pPr>
              <a:buClrTx/>
              <a:buFont typeface="Wingdings" panose="05000000000000000000" pitchFamily="2" charset="2"/>
              <a:buChar char="Ø"/>
            </a:pPr>
            <a:r>
              <a:rPr lang="en-GB" dirty="0"/>
              <a:t>It was founded by Elton Mayo and Fritz.</a:t>
            </a:r>
          </a:p>
          <a:p>
            <a:pPr>
              <a:buClrTx/>
              <a:buFont typeface="Wingdings" panose="05000000000000000000" pitchFamily="2" charset="2"/>
              <a:buChar char="Ø"/>
            </a:pPr>
            <a:r>
              <a:rPr lang="en-GB" dirty="0"/>
              <a:t>Increases productiveness towards employees jobs.</a:t>
            </a:r>
          </a:p>
        </p:txBody>
      </p:sp>
      <p:pic>
        <p:nvPicPr>
          <p:cNvPr id="30" name="Picture 29">
            <a:extLst>
              <a:ext uri="{FF2B5EF4-FFF2-40B4-BE49-F238E27FC236}">
                <a16:creationId xmlns:a16="http://schemas.microsoft.com/office/drawing/2014/main" id="{826AE3CD-83DF-4888-AFE8-9E0E64931BC9}"/>
              </a:ext>
            </a:extLst>
          </p:cNvPr>
          <p:cNvPicPr>
            <a:picLocks noChangeAspect="1"/>
          </p:cNvPicPr>
          <p:nvPr/>
        </p:nvPicPr>
        <p:blipFill>
          <a:blip r:embed="rId6"/>
          <a:stretch>
            <a:fillRect/>
          </a:stretch>
        </p:blipFill>
        <p:spPr>
          <a:xfrm>
            <a:off x="9831388" y="56550"/>
            <a:ext cx="2213040" cy="975445"/>
          </a:xfrm>
          <a:prstGeom prst="rect">
            <a:avLst/>
          </a:prstGeom>
        </p:spPr>
      </p:pic>
    </p:spTree>
    <p:extLst>
      <p:ext uri="{BB962C8B-B14F-4D97-AF65-F5344CB8AC3E}">
        <p14:creationId xmlns:p14="http://schemas.microsoft.com/office/powerpoint/2010/main" val="18926078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6A8AF-8BF1-4841-B9CD-35C0B961EEE0}"/>
              </a:ext>
            </a:extLst>
          </p:cNvPr>
          <p:cNvSpPr>
            <a:spLocks noGrp="1"/>
          </p:cNvSpPr>
          <p:nvPr>
            <p:ph type="title"/>
          </p:nvPr>
        </p:nvSpPr>
        <p:spPr>
          <a:xfrm>
            <a:off x="2868358" y="421106"/>
            <a:ext cx="6829095" cy="1752599"/>
          </a:xfrm>
        </p:spPr>
        <p:txBody>
          <a:bodyPr/>
          <a:lstStyle/>
          <a:p>
            <a:r>
              <a:rPr lang="en-GB" b="1" dirty="0"/>
              <a:t>THE SYSTEMS &amp; CONTINGENCY APPROACH</a:t>
            </a:r>
          </a:p>
        </p:txBody>
      </p:sp>
      <p:sp>
        <p:nvSpPr>
          <p:cNvPr id="3" name="Content Placeholder 2">
            <a:extLst>
              <a:ext uri="{FF2B5EF4-FFF2-40B4-BE49-F238E27FC236}">
                <a16:creationId xmlns:a16="http://schemas.microsoft.com/office/drawing/2014/main" id="{1AC16CD1-4EF2-4DED-8480-3E470633B5A7}"/>
              </a:ext>
            </a:extLst>
          </p:cNvPr>
          <p:cNvSpPr>
            <a:spLocks noGrp="1"/>
          </p:cNvSpPr>
          <p:nvPr>
            <p:ph idx="1"/>
          </p:nvPr>
        </p:nvSpPr>
        <p:spPr>
          <a:xfrm>
            <a:off x="1273548" y="2573867"/>
            <a:ext cx="10018713" cy="2658534"/>
          </a:xfrm>
        </p:spPr>
        <p:txBody>
          <a:bodyPr/>
          <a:lstStyle/>
          <a:p>
            <a:pPr>
              <a:buClrTx/>
              <a:buFont typeface="Wingdings" panose="05000000000000000000" pitchFamily="2" charset="2"/>
              <a:buChar char="Ø"/>
            </a:pPr>
            <a:r>
              <a:rPr lang="en-GB" dirty="0"/>
              <a:t>Systems approach focuses on the interactive nature and interrelationship between the external and internal factors of an organisation.</a:t>
            </a:r>
          </a:p>
          <a:p>
            <a:pPr>
              <a:buClrTx/>
              <a:buFont typeface="Wingdings" panose="05000000000000000000" pitchFamily="2" charset="2"/>
              <a:buChar char="Ø"/>
            </a:pPr>
            <a:r>
              <a:rPr lang="en-GB" dirty="0"/>
              <a:t>The contingency approach focuses on the best form or structure for an organisation which is more reliant on the context of the situation to make it efficient in the long term. </a:t>
            </a:r>
          </a:p>
        </p:txBody>
      </p:sp>
      <p:pic>
        <p:nvPicPr>
          <p:cNvPr id="5" name="Picture 4">
            <a:extLst>
              <a:ext uri="{FF2B5EF4-FFF2-40B4-BE49-F238E27FC236}">
                <a16:creationId xmlns:a16="http://schemas.microsoft.com/office/drawing/2014/main" id="{252765D8-3223-47CD-819B-9836AA71DC94}"/>
              </a:ext>
            </a:extLst>
          </p:cNvPr>
          <p:cNvPicPr>
            <a:picLocks noChangeAspect="1"/>
          </p:cNvPicPr>
          <p:nvPr/>
        </p:nvPicPr>
        <p:blipFill>
          <a:blip r:embed="rId3"/>
          <a:stretch>
            <a:fillRect/>
          </a:stretch>
        </p:blipFill>
        <p:spPr>
          <a:xfrm>
            <a:off x="9697453" y="147277"/>
            <a:ext cx="2213040" cy="975445"/>
          </a:xfrm>
          <a:prstGeom prst="rect">
            <a:avLst/>
          </a:prstGeom>
        </p:spPr>
      </p:pic>
    </p:spTree>
    <p:extLst>
      <p:ext uri="{BB962C8B-B14F-4D97-AF65-F5344CB8AC3E}">
        <p14:creationId xmlns:p14="http://schemas.microsoft.com/office/powerpoint/2010/main" val="1870962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BC5AD-A032-4B40-8BDA-9D9E07583278}"/>
              </a:ext>
            </a:extLst>
          </p:cNvPr>
          <p:cNvSpPr>
            <a:spLocks noGrp="1"/>
          </p:cNvSpPr>
          <p:nvPr>
            <p:ph type="title"/>
          </p:nvPr>
        </p:nvSpPr>
        <p:spPr>
          <a:xfrm>
            <a:off x="2687470" y="637674"/>
            <a:ext cx="7178426" cy="1752599"/>
          </a:xfrm>
        </p:spPr>
        <p:txBody>
          <a:bodyPr/>
          <a:lstStyle/>
          <a:p>
            <a:r>
              <a:rPr lang="en-GB" b="1" dirty="0"/>
              <a:t>THE MANAGEMENT APPROACH COCA COLA USE</a:t>
            </a:r>
          </a:p>
        </p:txBody>
      </p:sp>
      <p:sp>
        <p:nvSpPr>
          <p:cNvPr id="3" name="Content Placeholder 2">
            <a:extLst>
              <a:ext uri="{FF2B5EF4-FFF2-40B4-BE49-F238E27FC236}">
                <a16:creationId xmlns:a16="http://schemas.microsoft.com/office/drawing/2014/main" id="{CB3B4154-1F55-4DD3-A50B-5726567330B8}"/>
              </a:ext>
            </a:extLst>
          </p:cNvPr>
          <p:cNvSpPr>
            <a:spLocks noGrp="1"/>
          </p:cNvSpPr>
          <p:nvPr>
            <p:ph idx="1"/>
          </p:nvPr>
        </p:nvSpPr>
        <p:spPr>
          <a:xfrm>
            <a:off x="1348844" y="2552700"/>
            <a:ext cx="10018713" cy="1752599"/>
          </a:xfrm>
        </p:spPr>
        <p:txBody>
          <a:bodyPr/>
          <a:lstStyle/>
          <a:p>
            <a:pPr>
              <a:buClrTx/>
              <a:buFont typeface="Wingdings" panose="05000000000000000000" pitchFamily="2" charset="2"/>
              <a:buChar char="Ø"/>
            </a:pPr>
            <a:r>
              <a:rPr lang="en-GB" dirty="0"/>
              <a:t>Coca Cola use is the classic approach .</a:t>
            </a:r>
          </a:p>
          <a:p>
            <a:pPr>
              <a:buClrTx/>
              <a:buFont typeface="Wingdings" panose="05000000000000000000" pitchFamily="2" charset="2"/>
              <a:buChar char="Ø"/>
            </a:pPr>
            <a:r>
              <a:rPr lang="en-GB" dirty="0"/>
              <a:t>Coca Cola follow the main five principles of Henri Fayol's first principles of management theory.</a:t>
            </a:r>
          </a:p>
        </p:txBody>
      </p:sp>
      <p:pic>
        <p:nvPicPr>
          <p:cNvPr id="5" name="Picture 4">
            <a:extLst>
              <a:ext uri="{FF2B5EF4-FFF2-40B4-BE49-F238E27FC236}">
                <a16:creationId xmlns:a16="http://schemas.microsoft.com/office/drawing/2014/main" id="{2BD710C1-42F5-4E9A-8917-B28D9C0D9294}"/>
              </a:ext>
            </a:extLst>
          </p:cNvPr>
          <p:cNvPicPr>
            <a:picLocks noChangeAspect="1"/>
          </p:cNvPicPr>
          <p:nvPr/>
        </p:nvPicPr>
        <p:blipFill>
          <a:blip r:embed="rId3"/>
          <a:stretch>
            <a:fillRect/>
          </a:stretch>
        </p:blipFill>
        <p:spPr>
          <a:xfrm>
            <a:off x="9702800" y="149951"/>
            <a:ext cx="2376136" cy="1047333"/>
          </a:xfrm>
          <a:prstGeom prst="rect">
            <a:avLst/>
          </a:prstGeom>
        </p:spPr>
      </p:pic>
    </p:spTree>
    <p:extLst>
      <p:ext uri="{BB962C8B-B14F-4D97-AF65-F5344CB8AC3E}">
        <p14:creationId xmlns:p14="http://schemas.microsoft.com/office/powerpoint/2010/main" val="484918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D293D-6524-44CA-B497-7B685E4BFB7E}"/>
              </a:ext>
            </a:extLst>
          </p:cNvPr>
          <p:cNvSpPr>
            <a:spLocks noGrp="1"/>
          </p:cNvSpPr>
          <p:nvPr>
            <p:ph type="title"/>
          </p:nvPr>
        </p:nvSpPr>
        <p:spPr>
          <a:xfrm>
            <a:off x="3993355" y="648531"/>
            <a:ext cx="4205289" cy="1231346"/>
          </a:xfrm>
        </p:spPr>
        <p:txBody>
          <a:bodyPr/>
          <a:lstStyle/>
          <a:p>
            <a:r>
              <a:rPr lang="en-GB" b="1" dirty="0"/>
              <a:t>AUTOCRATIC</a:t>
            </a:r>
          </a:p>
        </p:txBody>
      </p:sp>
      <p:sp>
        <p:nvSpPr>
          <p:cNvPr id="3" name="Content Placeholder 2">
            <a:extLst>
              <a:ext uri="{FF2B5EF4-FFF2-40B4-BE49-F238E27FC236}">
                <a16:creationId xmlns:a16="http://schemas.microsoft.com/office/drawing/2014/main" id="{1E51BFEB-40B1-4762-B95C-C65B07A8D20A}"/>
              </a:ext>
            </a:extLst>
          </p:cNvPr>
          <p:cNvSpPr>
            <a:spLocks noGrp="1"/>
          </p:cNvSpPr>
          <p:nvPr>
            <p:ph idx="1"/>
          </p:nvPr>
        </p:nvSpPr>
        <p:spPr>
          <a:xfrm>
            <a:off x="1484311" y="2552700"/>
            <a:ext cx="10018713" cy="1752599"/>
          </a:xfrm>
        </p:spPr>
        <p:txBody>
          <a:bodyPr>
            <a:normAutofit lnSpcReduction="10000"/>
          </a:bodyPr>
          <a:lstStyle/>
          <a:p>
            <a:pPr>
              <a:buClrTx/>
              <a:buFont typeface="Wingdings" panose="05000000000000000000" pitchFamily="2" charset="2"/>
              <a:buChar char="Ø"/>
            </a:pPr>
            <a:r>
              <a:rPr lang="en-GB" dirty="0"/>
              <a:t>The leader has complete control and authority of everything.</a:t>
            </a:r>
          </a:p>
          <a:p>
            <a:pPr>
              <a:buClrTx/>
              <a:buFont typeface="Wingdings" panose="05000000000000000000" pitchFamily="2" charset="2"/>
              <a:buChar char="Ø"/>
            </a:pPr>
            <a:r>
              <a:rPr lang="en-GB" dirty="0"/>
              <a:t>This type of leadership style relates to McGregor's theory X</a:t>
            </a:r>
          </a:p>
          <a:p>
            <a:pPr>
              <a:buClrTx/>
              <a:buFont typeface="Wingdings" panose="05000000000000000000" pitchFamily="2" charset="2"/>
              <a:buChar char="Ø"/>
            </a:pPr>
            <a:r>
              <a:rPr lang="en-GB" dirty="0"/>
              <a:t>Autocratic leaders get employees to do work through fear by delivering threats and punishments.</a:t>
            </a:r>
          </a:p>
        </p:txBody>
      </p:sp>
      <p:pic>
        <p:nvPicPr>
          <p:cNvPr id="4" name="Picture 3">
            <a:extLst>
              <a:ext uri="{FF2B5EF4-FFF2-40B4-BE49-F238E27FC236}">
                <a16:creationId xmlns:a16="http://schemas.microsoft.com/office/drawing/2014/main" id="{D6EABFA9-AC8A-4385-8422-D17174C200F5}"/>
              </a:ext>
            </a:extLst>
          </p:cNvPr>
          <p:cNvPicPr>
            <a:picLocks noChangeAspect="1"/>
          </p:cNvPicPr>
          <p:nvPr/>
        </p:nvPicPr>
        <p:blipFill>
          <a:blip r:embed="rId3"/>
          <a:stretch>
            <a:fillRect/>
          </a:stretch>
        </p:blipFill>
        <p:spPr>
          <a:xfrm>
            <a:off x="9651558" y="164547"/>
            <a:ext cx="2371550" cy="1042506"/>
          </a:xfrm>
          <a:prstGeom prst="rect">
            <a:avLst/>
          </a:prstGeom>
        </p:spPr>
      </p:pic>
    </p:spTree>
    <p:extLst>
      <p:ext uri="{BB962C8B-B14F-4D97-AF65-F5344CB8AC3E}">
        <p14:creationId xmlns:p14="http://schemas.microsoft.com/office/powerpoint/2010/main" val="42697084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767EF-A896-4991-AE04-C3FEA997C8AA}"/>
              </a:ext>
            </a:extLst>
          </p:cNvPr>
          <p:cNvSpPr>
            <a:spLocks noGrp="1"/>
          </p:cNvSpPr>
          <p:nvPr>
            <p:ph type="title"/>
          </p:nvPr>
        </p:nvSpPr>
        <p:spPr>
          <a:xfrm>
            <a:off x="4153955" y="705127"/>
            <a:ext cx="4611689" cy="1100666"/>
          </a:xfrm>
        </p:spPr>
        <p:txBody>
          <a:bodyPr/>
          <a:lstStyle/>
          <a:p>
            <a:r>
              <a:rPr lang="en-GB" b="1" dirty="0"/>
              <a:t>BUREAUCRATIC</a:t>
            </a:r>
          </a:p>
        </p:txBody>
      </p:sp>
      <p:sp>
        <p:nvSpPr>
          <p:cNvPr id="3" name="Content Placeholder 2">
            <a:extLst>
              <a:ext uri="{FF2B5EF4-FFF2-40B4-BE49-F238E27FC236}">
                <a16:creationId xmlns:a16="http://schemas.microsoft.com/office/drawing/2014/main" id="{E19DE122-9FF7-46C4-843B-A89CF140DEC4}"/>
              </a:ext>
            </a:extLst>
          </p:cNvPr>
          <p:cNvSpPr>
            <a:spLocks noGrp="1"/>
          </p:cNvSpPr>
          <p:nvPr>
            <p:ph idx="1"/>
          </p:nvPr>
        </p:nvSpPr>
        <p:spPr>
          <a:xfrm>
            <a:off x="1450444" y="2319866"/>
            <a:ext cx="10018713" cy="2675467"/>
          </a:xfrm>
        </p:spPr>
        <p:txBody>
          <a:bodyPr/>
          <a:lstStyle/>
          <a:p>
            <a:pPr>
              <a:buClrTx/>
              <a:buFont typeface="Wingdings" panose="05000000000000000000" pitchFamily="2" charset="2"/>
              <a:buChar char="Ø"/>
            </a:pPr>
            <a:r>
              <a:rPr lang="en-GB" dirty="0"/>
              <a:t>Likes to follow procedures and historical methods disregarding how it affects the environment.</a:t>
            </a:r>
          </a:p>
          <a:p>
            <a:pPr>
              <a:buClrTx/>
              <a:buFont typeface="Wingdings" panose="05000000000000000000" pitchFamily="2" charset="2"/>
              <a:buChar char="Ø"/>
            </a:pPr>
            <a:r>
              <a:rPr lang="en-GB" dirty="0"/>
              <a:t>They also like to solve problems by calculating their layers of control </a:t>
            </a:r>
          </a:p>
          <a:p>
            <a:pPr>
              <a:buClrTx/>
              <a:buFont typeface="Wingdings" panose="05000000000000000000" pitchFamily="2" charset="2"/>
              <a:buChar char="Ø"/>
            </a:pPr>
            <a:r>
              <a:rPr lang="en-GB" dirty="0"/>
              <a:t>They make sure that all the rules have been followed before they can proceed onto the stage.</a:t>
            </a:r>
          </a:p>
        </p:txBody>
      </p:sp>
      <p:pic>
        <p:nvPicPr>
          <p:cNvPr id="4" name="Picture 3">
            <a:extLst>
              <a:ext uri="{FF2B5EF4-FFF2-40B4-BE49-F238E27FC236}">
                <a16:creationId xmlns:a16="http://schemas.microsoft.com/office/drawing/2014/main" id="{1DA2B6C1-A757-44EC-BA61-ADA0DD5E7F58}"/>
              </a:ext>
            </a:extLst>
          </p:cNvPr>
          <p:cNvPicPr>
            <a:picLocks noChangeAspect="1"/>
          </p:cNvPicPr>
          <p:nvPr/>
        </p:nvPicPr>
        <p:blipFill>
          <a:blip r:embed="rId3"/>
          <a:stretch>
            <a:fillRect/>
          </a:stretch>
        </p:blipFill>
        <p:spPr>
          <a:xfrm>
            <a:off x="9668492" y="212954"/>
            <a:ext cx="2371550" cy="1042506"/>
          </a:xfrm>
          <a:prstGeom prst="rect">
            <a:avLst/>
          </a:prstGeom>
        </p:spPr>
      </p:pic>
    </p:spTree>
    <p:extLst>
      <p:ext uri="{BB962C8B-B14F-4D97-AF65-F5344CB8AC3E}">
        <p14:creationId xmlns:p14="http://schemas.microsoft.com/office/powerpoint/2010/main" val="3241468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FA960-7A63-4EE2-A919-BFE747D99E17}"/>
              </a:ext>
            </a:extLst>
          </p:cNvPr>
          <p:cNvSpPr>
            <a:spLocks noGrp="1"/>
          </p:cNvSpPr>
          <p:nvPr>
            <p:ph type="title"/>
          </p:nvPr>
        </p:nvSpPr>
        <p:spPr>
          <a:xfrm>
            <a:off x="4577289" y="643467"/>
            <a:ext cx="3832756" cy="1134532"/>
          </a:xfrm>
        </p:spPr>
        <p:txBody>
          <a:bodyPr/>
          <a:lstStyle/>
          <a:p>
            <a:r>
              <a:rPr lang="en-GB" b="1" dirty="0"/>
              <a:t>DEMOCRATIC</a:t>
            </a:r>
          </a:p>
        </p:txBody>
      </p:sp>
      <p:sp>
        <p:nvSpPr>
          <p:cNvPr id="3" name="Content Placeholder 2">
            <a:extLst>
              <a:ext uri="{FF2B5EF4-FFF2-40B4-BE49-F238E27FC236}">
                <a16:creationId xmlns:a16="http://schemas.microsoft.com/office/drawing/2014/main" id="{B1111AD8-2D65-470B-83C9-93A3EA3E80C2}"/>
              </a:ext>
            </a:extLst>
          </p:cNvPr>
          <p:cNvSpPr>
            <a:spLocks noGrp="1"/>
          </p:cNvSpPr>
          <p:nvPr>
            <p:ph idx="1"/>
          </p:nvPr>
        </p:nvSpPr>
        <p:spPr>
          <a:xfrm>
            <a:off x="1484311" y="2429932"/>
            <a:ext cx="10018713" cy="2362200"/>
          </a:xfrm>
        </p:spPr>
        <p:txBody>
          <a:bodyPr/>
          <a:lstStyle/>
          <a:p>
            <a:pPr>
              <a:buClrTx/>
              <a:buFont typeface="Wingdings" panose="05000000000000000000" pitchFamily="2" charset="2"/>
              <a:buChar char="Ø"/>
            </a:pPr>
            <a:r>
              <a:rPr lang="en-GB" dirty="0"/>
              <a:t>Allows other members of the group to be a part of the decision-making process.</a:t>
            </a:r>
          </a:p>
          <a:p>
            <a:pPr>
              <a:buClrTx/>
              <a:buFont typeface="Wingdings" panose="05000000000000000000" pitchFamily="2" charset="2"/>
              <a:buChar char="Ø"/>
            </a:pPr>
            <a:r>
              <a:rPr lang="en-GB" dirty="0"/>
              <a:t>Group members feel like they can be more involved in the processes.</a:t>
            </a:r>
          </a:p>
          <a:p>
            <a:pPr>
              <a:buClrTx/>
              <a:buFont typeface="Wingdings" panose="05000000000000000000" pitchFamily="2" charset="2"/>
              <a:buChar char="Ø"/>
            </a:pPr>
            <a:r>
              <a:rPr lang="en-GB" dirty="0"/>
              <a:t>Creativity is </a:t>
            </a:r>
            <a:r>
              <a:rPr lang="en-GB" dirty="0" err="1"/>
              <a:t>inpired</a:t>
            </a:r>
            <a:endParaRPr lang="en-GB" dirty="0"/>
          </a:p>
        </p:txBody>
      </p:sp>
      <p:pic>
        <p:nvPicPr>
          <p:cNvPr id="4" name="Picture 3">
            <a:extLst>
              <a:ext uri="{FF2B5EF4-FFF2-40B4-BE49-F238E27FC236}">
                <a16:creationId xmlns:a16="http://schemas.microsoft.com/office/drawing/2014/main" id="{DDFE4286-6E27-48BD-891A-F13301E15443}"/>
              </a:ext>
            </a:extLst>
          </p:cNvPr>
          <p:cNvPicPr>
            <a:picLocks noChangeAspect="1"/>
          </p:cNvPicPr>
          <p:nvPr/>
        </p:nvPicPr>
        <p:blipFill>
          <a:blip r:embed="rId3"/>
          <a:stretch>
            <a:fillRect/>
          </a:stretch>
        </p:blipFill>
        <p:spPr>
          <a:xfrm>
            <a:off x="9651558" y="168227"/>
            <a:ext cx="2371550" cy="1042506"/>
          </a:xfrm>
          <a:prstGeom prst="rect">
            <a:avLst/>
          </a:prstGeom>
        </p:spPr>
      </p:pic>
    </p:spTree>
    <p:extLst>
      <p:ext uri="{BB962C8B-B14F-4D97-AF65-F5344CB8AC3E}">
        <p14:creationId xmlns:p14="http://schemas.microsoft.com/office/powerpoint/2010/main" val="1757739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25C18-6862-4089-87CF-EE40A42CD5BF}"/>
              </a:ext>
            </a:extLst>
          </p:cNvPr>
          <p:cNvSpPr>
            <a:spLocks noGrp="1"/>
          </p:cNvSpPr>
          <p:nvPr>
            <p:ph type="title"/>
          </p:nvPr>
        </p:nvSpPr>
        <p:spPr>
          <a:xfrm>
            <a:off x="4137022" y="762001"/>
            <a:ext cx="4171422" cy="1083732"/>
          </a:xfrm>
        </p:spPr>
        <p:txBody>
          <a:bodyPr/>
          <a:lstStyle/>
          <a:p>
            <a:r>
              <a:rPr lang="en-GB" b="1" dirty="0"/>
              <a:t>LAISSEZ FAIRE</a:t>
            </a:r>
          </a:p>
        </p:txBody>
      </p:sp>
      <p:sp>
        <p:nvSpPr>
          <p:cNvPr id="3" name="Content Placeholder 2">
            <a:extLst>
              <a:ext uri="{FF2B5EF4-FFF2-40B4-BE49-F238E27FC236}">
                <a16:creationId xmlns:a16="http://schemas.microsoft.com/office/drawing/2014/main" id="{1F9674FD-94DA-4D13-AA3E-94420F652F54}"/>
              </a:ext>
            </a:extLst>
          </p:cNvPr>
          <p:cNvSpPr>
            <a:spLocks noGrp="1"/>
          </p:cNvSpPr>
          <p:nvPr>
            <p:ph idx="1"/>
          </p:nvPr>
        </p:nvSpPr>
        <p:spPr>
          <a:xfrm>
            <a:off x="1213377" y="2506135"/>
            <a:ext cx="10018713" cy="1913467"/>
          </a:xfrm>
        </p:spPr>
        <p:txBody>
          <a:bodyPr/>
          <a:lstStyle/>
          <a:p>
            <a:pPr>
              <a:buClrTx/>
              <a:buFont typeface="Wingdings" panose="05000000000000000000" pitchFamily="2" charset="2"/>
              <a:buChar char="Ø"/>
            </a:pPr>
            <a:r>
              <a:rPr lang="en-GB" dirty="0"/>
              <a:t>Governments have very little to say </a:t>
            </a:r>
          </a:p>
          <a:p>
            <a:pPr>
              <a:buClrTx/>
              <a:buFont typeface="Wingdings" panose="05000000000000000000" pitchFamily="2" charset="2"/>
              <a:buChar char="Ø"/>
            </a:pPr>
            <a:r>
              <a:rPr lang="en-GB" dirty="0"/>
              <a:t>People in the group are expected to solve issues on their own.</a:t>
            </a:r>
          </a:p>
          <a:p>
            <a:pPr>
              <a:buClrTx/>
              <a:buFont typeface="Wingdings" panose="05000000000000000000" pitchFamily="2" charset="2"/>
              <a:buChar char="Ø"/>
            </a:pPr>
            <a:r>
              <a:rPr lang="en-GB" dirty="0"/>
              <a:t>The followers have freedom to have input in the decision making process.</a:t>
            </a:r>
          </a:p>
        </p:txBody>
      </p:sp>
      <p:pic>
        <p:nvPicPr>
          <p:cNvPr id="4" name="Picture 3">
            <a:extLst>
              <a:ext uri="{FF2B5EF4-FFF2-40B4-BE49-F238E27FC236}">
                <a16:creationId xmlns:a16="http://schemas.microsoft.com/office/drawing/2014/main" id="{091B3557-A63A-4005-9675-30C7BAD1ABD4}"/>
              </a:ext>
            </a:extLst>
          </p:cNvPr>
          <p:cNvPicPr>
            <a:picLocks noChangeAspect="1"/>
          </p:cNvPicPr>
          <p:nvPr/>
        </p:nvPicPr>
        <p:blipFill>
          <a:blip r:embed="rId3"/>
          <a:stretch>
            <a:fillRect/>
          </a:stretch>
        </p:blipFill>
        <p:spPr>
          <a:xfrm>
            <a:off x="9600758" y="240748"/>
            <a:ext cx="2371550" cy="1042506"/>
          </a:xfrm>
          <a:prstGeom prst="rect">
            <a:avLst/>
          </a:prstGeom>
        </p:spPr>
      </p:pic>
    </p:spTree>
    <p:extLst>
      <p:ext uri="{BB962C8B-B14F-4D97-AF65-F5344CB8AC3E}">
        <p14:creationId xmlns:p14="http://schemas.microsoft.com/office/powerpoint/2010/main" val="11867244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C103F-134A-4F11-ABA7-C1784C09519E}"/>
              </a:ext>
            </a:extLst>
          </p:cNvPr>
          <p:cNvSpPr>
            <a:spLocks noGrp="1"/>
          </p:cNvSpPr>
          <p:nvPr>
            <p:ph type="title"/>
          </p:nvPr>
        </p:nvSpPr>
        <p:spPr>
          <a:xfrm>
            <a:off x="3603621" y="780193"/>
            <a:ext cx="5780089" cy="1117599"/>
          </a:xfrm>
        </p:spPr>
        <p:txBody>
          <a:bodyPr/>
          <a:lstStyle/>
          <a:p>
            <a:r>
              <a:rPr lang="en-GB" b="1" dirty="0"/>
              <a:t>TRANSFORMATIONAL</a:t>
            </a:r>
          </a:p>
        </p:txBody>
      </p:sp>
      <p:sp>
        <p:nvSpPr>
          <p:cNvPr id="3" name="Content Placeholder 2">
            <a:extLst>
              <a:ext uri="{FF2B5EF4-FFF2-40B4-BE49-F238E27FC236}">
                <a16:creationId xmlns:a16="http://schemas.microsoft.com/office/drawing/2014/main" id="{E2FE89B3-B88D-4FB5-941F-B166BBDC6632}"/>
              </a:ext>
            </a:extLst>
          </p:cNvPr>
          <p:cNvSpPr>
            <a:spLocks noGrp="1"/>
          </p:cNvSpPr>
          <p:nvPr>
            <p:ph idx="1"/>
          </p:nvPr>
        </p:nvSpPr>
        <p:spPr>
          <a:xfrm>
            <a:off x="1484310" y="2438399"/>
            <a:ext cx="10018713" cy="2844800"/>
          </a:xfrm>
        </p:spPr>
        <p:txBody>
          <a:bodyPr/>
          <a:lstStyle/>
          <a:p>
            <a:pPr>
              <a:buClrTx/>
              <a:buFont typeface="Wingdings" panose="05000000000000000000" pitchFamily="2" charset="2"/>
              <a:buChar char="Ø"/>
            </a:pPr>
            <a:r>
              <a:rPr lang="en-GB" dirty="0"/>
              <a:t>They like to achieve their goals to the maximum and get outstanding results from achieving their goals. </a:t>
            </a:r>
          </a:p>
          <a:p>
            <a:pPr>
              <a:buClrTx/>
              <a:buFont typeface="Wingdings" panose="05000000000000000000" pitchFamily="2" charset="2"/>
              <a:buChar char="Ø"/>
            </a:pPr>
            <a:r>
              <a:rPr lang="en-GB" dirty="0"/>
              <a:t>This type of leadership relates to Belbin’s theory </a:t>
            </a:r>
          </a:p>
          <a:p>
            <a:pPr>
              <a:buClrTx/>
              <a:buFont typeface="Wingdings" panose="05000000000000000000" pitchFamily="2" charset="2"/>
              <a:buChar char="Ø"/>
            </a:pPr>
            <a:r>
              <a:rPr lang="en-GB" dirty="0"/>
              <a:t>They are a risk taker</a:t>
            </a:r>
          </a:p>
          <a:p>
            <a:pPr>
              <a:buClrTx/>
              <a:buFont typeface="Wingdings" panose="05000000000000000000" pitchFamily="2" charset="2"/>
              <a:buChar char="Ø"/>
            </a:pPr>
            <a:r>
              <a:rPr lang="en-GB" dirty="0"/>
              <a:t>Have to keep their ego in check</a:t>
            </a:r>
          </a:p>
        </p:txBody>
      </p:sp>
      <p:pic>
        <p:nvPicPr>
          <p:cNvPr id="4" name="Picture 3">
            <a:extLst>
              <a:ext uri="{FF2B5EF4-FFF2-40B4-BE49-F238E27FC236}">
                <a16:creationId xmlns:a16="http://schemas.microsoft.com/office/drawing/2014/main" id="{E4623E4C-0DC5-4EEF-8662-722BC4514B32}"/>
              </a:ext>
            </a:extLst>
          </p:cNvPr>
          <p:cNvPicPr>
            <a:picLocks noChangeAspect="1"/>
          </p:cNvPicPr>
          <p:nvPr/>
        </p:nvPicPr>
        <p:blipFill>
          <a:blip r:embed="rId3"/>
          <a:stretch>
            <a:fillRect/>
          </a:stretch>
        </p:blipFill>
        <p:spPr>
          <a:xfrm>
            <a:off x="9651558" y="187529"/>
            <a:ext cx="2371550" cy="1048603"/>
          </a:xfrm>
          <a:prstGeom prst="rect">
            <a:avLst/>
          </a:prstGeom>
        </p:spPr>
      </p:pic>
    </p:spTree>
    <p:extLst>
      <p:ext uri="{BB962C8B-B14F-4D97-AF65-F5344CB8AC3E}">
        <p14:creationId xmlns:p14="http://schemas.microsoft.com/office/powerpoint/2010/main" val="3278887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63BD2-0A04-4829-937F-F65F29105953}"/>
              </a:ext>
            </a:extLst>
          </p:cNvPr>
          <p:cNvSpPr>
            <a:spLocks noGrp="1"/>
          </p:cNvSpPr>
          <p:nvPr>
            <p:ph type="title"/>
          </p:nvPr>
        </p:nvSpPr>
        <p:spPr>
          <a:xfrm>
            <a:off x="3434555" y="685799"/>
            <a:ext cx="5322889" cy="1048603"/>
          </a:xfrm>
        </p:spPr>
        <p:txBody>
          <a:bodyPr/>
          <a:lstStyle/>
          <a:p>
            <a:r>
              <a:rPr lang="en-GB" b="1" dirty="0"/>
              <a:t>TRANSACITIONAL</a:t>
            </a:r>
          </a:p>
        </p:txBody>
      </p:sp>
      <p:sp>
        <p:nvSpPr>
          <p:cNvPr id="3" name="Content Placeholder 2">
            <a:extLst>
              <a:ext uri="{FF2B5EF4-FFF2-40B4-BE49-F238E27FC236}">
                <a16:creationId xmlns:a16="http://schemas.microsoft.com/office/drawing/2014/main" id="{039C9273-4175-401F-8993-72A751064403}"/>
              </a:ext>
            </a:extLst>
          </p:cNvPr>
          <p:cNvSpPr>
            <a:spLocks noGrp="1"/>
          </p:cNvSpPr>
          <p:nvPr>
            <p:ph idx="1"/>
          </p:nvPr>
        </p:nvSpPr>
        <p:spPr>
          <a:xfrm>
            <a:off x="1856844" y="2345266"/>
            <a:ext cx="6677557" cy="2167467"/>
          </a:xfrm>
        </p:spPr>
        <p:txBody>
          <a:bodyPr/>
          <a:lstStyle/>
          <a:p>
            <a:pPr>
              <a:buClrTx/>
              <a:buFont typeface="Wingdings" panose="05000000000000000000" pitchFamily="2" charset="2"/>
              <a:buChar char="Ø"/>
            </a:pPr>
            <a:r>
              <a:rPr lang="en-GB" dirty="0"/>
              <a:t>This is also called managerial leadership.</a:t>
            </a:r>
          </a:p>
          <a:p>
            <a:pPr>
              <a:buClrTx/>
              <a:buFont typeface="Wingdings" panose="05000000000000000000" pitchFamily="2" charset="2"/>
              <a:buChar char="Ø"/>
            </a:pPr>
            <a:r>
              <a:rPr lang="en-GB" dirty="0"/>
              <a:t>They are inflexible.</a:t>
            </a:r>
          </a:p>
          <a:p>
            <a:pPr>
              <a:buClrTx/>
              <a:buFont typeface="Wingdings" panose="05000000000000000000" pitchFamily="2" charset="2"/>
              <a:buChar char="Ø"/>
            </a:pPr>
            <a:r>
              <a:rPr lang="en-GB" dirty="0"/>
              <a:t>They concentrate more on short term goals.</a:t>
            </a:r>
          </a:p>
        </p:txBody>
      </p:sp>
      <p:pic>
        <p:nvPicPr>
          <p:cNvPr id="4" name="Picture 3">
            <a:extLst>
              <a:ext uri="{FF2B5EF4-FFF2-40B4-BE49-F238E27FC236}">
                <a16:creationId xmlns:a16="http://schemas.microsoft.com/office/drawing/2014/main" id="{F5713BDD-B1E3-4F80-B5E8-83910A0FFEBB}"/>
              </a:ext>
            </a:extLst>
          </p:cNvPr>
          <p:cNvPicPr>
            <a:picLocks noChangeAspect="1"/>
          </p:cNvPicPr>
          <p:nvPr/>
        </p:nvPicPr>
        <p:blipFill>
          <a:blip r:embed="rId3"/>
          <a:stretch>
            <a:fillRect/>
          </a:stretch>
        </p:blipFill>
        <p:spPr>
          <a:xfrm>
            <a:off x="9657381" y="161497"/>
            <a:ext cx="2371550" cy="1048603"/>
          </a:xfrm>
          <a:prstGeom prst="rect">
            <a:avLst/>
          </a:prstGeom>
        </p:spPr>
      </p:pic>
    </p:spTree>
    <p:extLst>
      <p:ext uri="{BB962C8B-B14F-4D97-AF65-F5344CB8AC3E}">
        <p14:creationId xmlns:p14="http://schemas.microsoft.com/office/powerpoint/2010/main" val="4054331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45FC6-6133-4209-A8CE-93B948D3C2A6}"/>
              </a:ext>
            </a:extLst>
          </p:cNvPr>
          <p:cNvSpPr>
            <a:spLocks noGrp="1"/>
          </p:cNvSpPr>
          <p:nvPr>
            <p:ph type="title"/>
          </p:nvPr>
        </p:nvSpPr>
        <p:spPr>
          <a:xfrm>
            <a:off x="3101577" y="674918"/>
            <a:ext cx="5988845" cy="1015999"/>
          </a:xfrm>
        </p:spPr>
        <p:txBody>
          <a:bodyPr>
            <a:noAutofit/>
          </a:bodyPr>
          <a:lstStyle/>
          <a:p>
            <a:r>
              <a:rPr lang="en-GB" b="1" dirty="0"/>
              <a:t>COCA COLAS LEADERSHIP STYLE</a:t>
            </a:r>
          </a:p>
        </p:txBody>
      </p:sp>
      <p:sp>
        <p:nvSpPr>
          <p:cNvPr id="3" name="Content Placeholder 2">
            <a:extLst>
              <a:ext uri="{FF2B5EF4-FFF2-40B4-BE49-F238E27FC236}">
                <a16:creationId xmlns:a16="http://schemas.microsoft.com/office/drawing/2014/main" id="{916EFBB4-102A-4159-B07F-DCBDA96D6C29}"/>
              </a:ext>
            </a:extLst>
          </p:cNvPr>
          <p:cNvSpPr>
            <a:spLocks noGrp="1"/>
          </p:cNvSpPr>
          <p:nvPr>
            <p:ph idx="1"/>
          </p:nvPr>
        </p:nvSpPr>
        <p:spPr>
          <a:xfrm>
            <a:off x="1484311" y="2438399"/>
            <a:ext cx="10018713" cy="3217333"/>
          </a:xfrm>
        </p:spPr>
        <p:txBody>
          <a:bodyPr/>
          <a:lstStyle/>
          <a:p>
            <a:pPr marL="0" indent="0">
              <a:buClrTx/>
              <a:buNone/>
            </a:pPr>
            <a:r>
              <a:rPr lang="en-GB" dirty="0"/>
              <a:t>The leadership style Coca Cola use are:</a:t>
            </a:r>
          </a:p>
          <a:p>
            <a:pPr marL="0" indent="0">
              <a:buClrTx/>
              <a:buNone/>
            </a:pPr>
            <a:endParaRPr lang="en-GB" dirty="0"/>
          </a:p>
          <a:p>
            <a:pPr>
              <a:buClrTx/>
              <a:buFont typeface="Wingdings" panose="05000000000000000000" pitchFamily="2" charset="2"/>
              <a:buChar char="Ø"/>
            </a:pPr>
            <a:r>
              <a:rPr lang="en-GB" dirty="0"/>
              <a:t>Democratic</a:t>
            </a:r>
          </a:p>
          <a:p>
            <a:pPr>
              <a:buClrTx/>
              <a:buFont typeface="Wingdings" panose="05000000000000000000" pitchFamily="2" charset="2"/>
              <a:buChar char="Ø"/>
            </a:pPr>
            <a:r>
              <a:rPr lang="en-GB" dirty="0"/>
              <a:t>Autocratic</a:t>
            </a:r>
          </a:p>
          <a:p>
            <a:pPr>
              <a:buClrTx/>
              <a:buFont typeface="Wingdings" panose="05000000000000000000" pitchFamily="2" charset="2"/>
              <a:buChar char="Ø"/>
            </a:pPr>
            <a:r>
              <a:rPr lang="en-GB" dirty="0"/>
              <a:t>Laissez Faire</a:t>
            </a:r>
          </a:p>
          <a:p>
            <a:pPr>
              <a:buClrTx/>
              <a:buFont typeface="Wingdings" panose="05000000000000000000" pitchFamily="2" charset="2"/>
              <a:buChar char="Ø"/>
            </a:pPr>
            <a:endParaRPr lang="en-GB" dirty="0"/>
          </a:p>
        </p:txBody>
      </p:sp>
      <p:pic>
        <p:nvPicPr>
          <p:cNvPr id="4" name="Picture 3">
            <a:extLst>
              <a:ext uri="{FF2B5EF4-FFF2-40B4-BE49-F238E27FC236}">
                <a16:creationId xmlns:a16="http://schemas.microsoft.com/office/drawing/2014/main" id="{4DFE4636-7047-4FE2-B2F7-225DC00B2E76}"/>
              </a:ext>
            </a:extLst>
          </p:cNvPr>
          <p:cNvPicPr>
            <a:picLocks noChangeAspect="1"/>
          </p:cNvPicPr>
          <p:nvPr/>
        </p:nvPicPr>
        <p:blipFill>
          <a:blip r:embed="rId3"/>
          <a:stretch>
            <a:fillRect/>
          </a:stretch>
        </p:blipFill>
        <p:spPr>
          <a:xfrm>
            <a:off x="9665705" y="147569"/>
            <a:ext cx="2371550" cy="1054699"/>
          </a:xfrm>
          <a:prstGeom prst="rect">
            <a:avLst/>
          </a:prstGeom>
        </p:spPr>
      </p:pic>
    </p:spTree>
    <p:extLst>
      <p:ext uri="{BB962C8B-B14F-4D97-AF65-F5344CB8AC3E}">
        <p14:creationId xmlns:p14="http://schemas.microsoft.com/office/powerpoint/2010/main" val="3352246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689088-E8EA-4B0D-9DF5-6503E5538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90B3B91-59FA-408F-A060-4A5642F58B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3" name="Freeform 6">
              <a:extLst>
                <a:ext uri="{FF2B5EF4-FFF2-40B4-BE49-F238E27FC236}">
                  <a16:creationId xmlns:a16="http://schemas.microsoft.com/office/drawing/2014/main" id="{8858380C-1240-4374-A31F-427822512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642672F0-8EDE-42F0-944E-D262890D1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254BC2E7-552E-4779-9D00-E3A091292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BFBE2397-6D4D-4BFA-91A5-867C902EE8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400B3F5B-0BB3-42F2-8DAE-82D0FA758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AEA6C096-5021-4A6C-B25B-C3DECB2B6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title"/>
          </p:nvPr>
        </p:nvSpPr>
        <p:spPr>
          <a:xfrm>
            <a:off x="5006788" y="456028"/>
            <a:ext cx="4342413" cy="1116036"/>
          </a:xfrm>
        </p:spPr>
        <p:txBody>
          <a:bodyPr>
            <a:normAutofit fontScale="90000"/>
          </a:bodyPr>
          <a:lstStyle/>
          <a:p>
            <a:r>
              <a:rPr lang="en-GB" b="1" dirty="0"/>
              <a:t>GROUP AND TEAMWORK</a:t>
            </a:r>
          </a:p>
        </p:txBody>
      </p:sp>
      <p:pic>
        <p:nvPicPr>
          <p:cNvPr id="5" name="Picture 4">
            <a:extLst>
              <a:ext uri="{FF2B5EF4-FFF2-40B4-BE49-F238E27FC236}">
                <a16:creationId xmlns:a16="http://schemas.microsoft.com/office/drawing/2014/main" id="{ABC6EB27-AE36-4CC4-BC0C-6C5779AC3805}"/>
              </a:ext>
            </a:extLst>
          </p:cNvPr>
          <p:cNvPicPr>
            <a:picLocks noChangeAspect="1"/>
          </p:cNvPicPr>
          <p:nvPr/>
        </p:nvPicPr>
        <p:blipFill rotWithShape="1">
          <a:blip r:embed="rId4"/>
          <a:srcRect l="5048" r="10293" b="1"/>
          <a:stretch/>
        </p:blipFill>
        <p:spPr>
          <a:xfrm>
            <a:off x="20" y="10"/>
            <a:ext cx="3175466" cy="5245940"/>
          </a:xfrm>
          <a:custGeom>
            <a:avLst/>
            <a:gdLst>
              <a:gd name="connsiteX0" fmla="*/ 0 w 3175486"/>
              <a:gd name="connsiteY0" fmla="*/ 0 h 5245950"/>
              <a:gd name="connsiteX1" fmla="*/ 3175486 w 3175486"/>
              <a:gd name="connsiteY1" fmla="*/ 0 h 5245950"/>
              <a:gd name="connsiteX2" fmla="*/ 2294818 w 3175486"/>
              <a:gd name="connsiteY2" fmla="*/ 5223932 h 5245950"/>
              <a:gd name="connsiteX3" fmla="*/ 2310547 w 3175486"/>
              <a:gd name="connsiteY3" fmla="*/ 5245950 h 5245950"/>
              <a:gd name="connsiteX4" fmla="*/ 0 w 3175486"/>
              <a:gd name="connsiteY4" fmla="*/ 4901963 h 5245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5486" h="5245950">
                <a:moveTo>
                  <a:pt x="0" y="0"/>
                </a:moveTo>
                <a:lnTo>
                  <a:pt x="3175486" y="0"/>
                </a:lnTo>
                <a:lnTo>
                  <a:pt x="2294818" y="5223932"/>
                </a:lnTo>
                <a:lnTo>
                  <a:pt x="2310547" y="5245950"/>
                </a:lnTo>
                <a:lnTo>
                  <a:pt x="0" y="4901963"/>
                </a:lnTo>
                <a:close/>
              </a:path>
            </a:pathLst>
          </a:custGeom>
          <a:ln w="38100">
            <a:noFill/>
          </a:ln>
          <a:effectLst/>
        </p:spPr>
      </p:pic>
      <p:pic>
        <p:nvPicPr>
          <p:cNvPr id="4" name="Picture 3">
            <a:extLst>
              <a:ext uri="{FF2B5EF4-FFF2-40B4-BE49-F238E27FC236}">
                <a16:creationId xmlns:a16="http://schemas.microsoft.com/office/drawing/2014/main" id="{236AB9BD-5C7F-46D1-940B-1F8A9932513E}"/>
              </a:ext>
            </a:extLst>
          </p:cNvPr>
          <p:cNvPicPr>
            <a:picLocks noChangeAspect="1"/>
          </p:cNvPicPr>
          <p:nvPr/>
        </p:nvPicPr>
        <p:blipFill rotWithShape="1">
          <a:blip r:embed="rId5"/>
          <a:srcRect t="8852" r="2" b="34602"/>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sp useBgFill="1">
        <p:nvSpPr>
          <p:cNvPr id="20" name="Rectangle 19">
            <a:extLst>
              <a:ext uri="{FF2B5EF4-FFF2-40B4-BE49-F238E27FC236}">
                <a16:creationId xmlns:a16="http://schemas.microsoft.com/office/drawing/2014/main" id="{61CA6EE3-50AE-4068-8444-C8B685FC8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
            <a:off x="-37177" y="5044766"/>
            <a:ext cx="2386252"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056062" y="2666999"/>
            <a:ext cx="7446961" cy="3124201"/>
          </a:xfrm>
        </p:spPr>
        <p:txBody>
          <a:bodyPr>
            <a:normAutofit/>
          </a:bodyPr>
          <a:lstStyle/>
          <a:p>
            <a:pPr>
              <a:buClrTx/>
              <a:buFont typeface="Wingdings" panose="05000000000000000000" pitchFamily="2" charset="2"/>
              <a:buChar char="Ø"/>
            </a:pPr>
            <a:r>
              <a:rPr lang="en-GB" dirty="0"/>
              <a:t>Belbin's theory</a:t>
            </a:r>
          </a:p>
          <a:p>
            <a:pPr>
              <a:buClrTx/>
              <a:buFont typeface="Wingdings" panose="05000000000000000000" pitchFamily="2" charset="2"/>
              <a:buChar char="Ø"/>
            </a:pPr>
            <a:r>
              <a:rPr lang="en-GB" dirty="0"/>
              <a:t>Includes nine different roles</a:t>
            </a:r>
          </a:p>
          <a:p>
            <a:pPr>
              <a:buClrTx/>
              <a:buFont typeface="Wingdings" panose="05000000000000000000" pitchFamily="2" charset="2"/>
              <a:buChar char="Ø"/>
            </a:pPr>
            <a:r>
              <a:rPr lang="en-GB" dirty="0"/>
              <a:t>Bruce Tuckman's theory</a:t>
            </a:r>
          </a:p>
          <a:p>
            <a:pPr>
              <a:buClrTx/>
              <a:buFont typeface="Wingdings" panose="05000000000000000000" pitchFamily="2" charset="2"/>
              <a:buChar char="Ø"/>
            </a:pPr>
            <a:r>
              <a:rPr lang="en-GB" dirty="0"/>
              <a:t>Forming, Storming, Norming, Performing, Adjourning and Transforming</a:t>
            </a:r>
          </a:p>
        </p:txBody>
      </p:sp>
      <p:pic>
        <p:nvPicPr>
          <p:cNvPr id="6" name="Picture 5">
            <a:extLst>
              <a:ext uri="{FF2B5EF4-FFF2-40B4-BE49-F238E27FC236}">
                <a16:creationId xmlns:a16="http://schemas.microsoft.com/office/drawing/2014/main" id="{19CFBDD8-03FD-4854-9859-86E1B2220089}"/>
              </a:ext>
            </a:extLst>
          </p:cNvPr>
          <p:cNvPicPr>
            <a:picLocks noChangeAspect="1"/>
          </p:cNvPicPr>
          <p:nvPr/>
        </p:nvPicPr>
        <p:blipFill>
          <a:blip r:embed="rId6"/>
          <a:stretch>
            <a:fillRect/>
          </a:stretch>
        </p:blipFill>
        <p:spPr>
          <a:xfrm>
            <a:off x="9660352" y="129142"/>
            <a:ext cx="2371550" cy="1054699"/>
          </a:xfrm>
          <a:prstGeom prst="rect">
            <a:avLst/>
          </a:prstGeom>
        </p:spPr>
      </p:pic>
    </p:spTree>
    <p:extLst>
      <p:ext uri="{BB962C8B-B14F-4D97-AF65-F5344CB8AC3E}">
        <p14:creationId xmlns:p14="http://schemas.microsoft.com/office/powerpoint/2010/main" val="32336617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C990EEC-F50B-4210-909B-C6749B647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E9C3F85D-435C-45BF-9CFC-7ACE930FAE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C0DB1233-B9FA-48CC-A8F7-ECF1C5E943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CC41E8BA-D332-434C-8935-990796DE7D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F154EBF1-9FA5-411E-8F8A-6AFF90C64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7894F796-53FB-4E54-8A32-85097594C5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E9AFBF9B-D14F-4860-93DD-65B0347DE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EFBB9C89-4D5E-4197-9CF1-E4F1A5DBD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F3DAEF8A-BBA5-40AA-B456-31CD54E86FC7}"/>
              </a:ext>
            </a:extLst>
          </p:cNvPr>
          <p:cNvSpPr>
            <a:spLocks noGrp="1"/>
          </p:cNvSpPr>
          <p:nvPr>
            <p:ph type="title"/>
          </p:nvPr>
        </p:nvSpPr>
        <p:spPr>
          <a:xfrm>
            <a:off x="3373416" y="241183"/>
            <a:ext cx="6269104" cy="2209799"/>
          </a:xfrm>
        </p:spPr>
        <p:txBody>
          <a:bodyPr>
            <a:normAutofit fontScale="90000"/>
          </a:bodyPr>
          <a:lstStyle/>
          <a:p>
            <a:r>
              <a:rPr lang="en-GB" b="1" dirty="0"/>
              <a:t>COCA COLA’S </a:t>
            </a:r>
            <a:br>
              <a:rPr lang="en-GB" b="1" dirty="0"/>
            </a:br>
            <a:r>
              <a:rPr lang="en-GB" b="1" dirty="0"/>
              <a:t>CONTRIBUTION TO CORPORATE SOCIAL RESPONSIBILITY</a:t>
            </a:r>
          </a:p>
        </p:txBody>
      </p:sp>
      <p:pic>
        <p:nvPicPr>
          <p:cNvPr id="8" name="Picture 7">
            <a:extLst>
              <a:ext uri="{FF2B5EF4-FFF2-40B4-BE49-F238E27FC236}">
                <a16:creationId xmlns:a16="http://schemas.microsoft.com/office/drawing/2014/main" id="{535D0037-E1D6-4CCF-AE5F-6FEFE16FC588}"/>
              </a:ext>
            </a:extLst>
          </p:cNvPr>
          <p:cNvPicPr>
            <a:picLocks noChangeAspect="1"/>
          </p:cNvPicPr>
          <p:nvPr/>
        </p:nvPicPr>
        <p:blipFill rotWithShape="1">
          <a:blip r:embed="rId4"/>
          <a:srcRect l="15680" r="20744" b="2"/>
          <a:stretch/>
        </p:blipFill>
        <p:spPr>
          <a:xfrm>
            <a:off x="20" y="1"/>
            <a:ext cx="3175466" cy="2622205"/>
          </a:xfrm>
          <a:custGeom>
            <a:avLst/>
            <a:gdLst>
              <a:gd name="connsiteX0" fmla="*/ 0 w 3175486"/>
              <a:gd name="connsiteY0" fmla="*/ 0 h 2622205"/>
              <a:gd name="connsiteX1" fmla="*/ 3175486 w 3175486"/>
              <a:gd name="connsiteY1" fmla="*/ 0 h 2622205"/>
              <a:gd name="connsiteX2" fmla="*/ 2733426 w 3175486"/>
              <a:gd name="connsiteY2" fmla="*/ 2622205 h 2622205"/>
              <a:gd name="connsiteX3" fmla="*/ 0 w 3175486"/>
              <a:gd name="connsiteY3" fmla="*/ 2160761 h 2622205"/>
            </a:gdLst>
            <a:ahLst/>
            <a:cxnLst>
              <a:cxn ang="0">
                <a:pos x="connsiteX0" y="connsiteY0"/>
              </a:cxn>
              <a:cxn ang="0">
                <a:pos x="connsiteX1" y="connsiteY1"/>
              </a:cxn>
              <a:cxn ang="0">
                <a:pos x="connsiteX2" y="connsiteY2"/>
              </a:cxn>
              <a:cxn ang="0">
                <a:pos x="connsiteX3" y="connsiteY3"/>
              </a:cxn>
            </a:cxnLst>
            <a:rect l="l" t="t" r="r" b="b"/>
            <a:pathLst>
              <a:path w="3175486" h="2622205">
                <a:moveTo>
                  <a:pt x="0" y="0"/>
                </a:moveTo>
                <a:lnTo>
                  <a:pt x="3175486" y="0"/>
                </a:lnTo>
                <a:lnTo>
                  <a:pt x="2733426" y="2622205"/>
                </a:lnTo>
                <a:lnTo>
                  <a:pt x="0" y="2160761"/>
                </a:lnTo>
                <a:close/>
              </a:path>
            </a:pathLst>
          </a:custGeom>
          <a:ln w="38100">
            <a:noFill/>
          </a:ln>
          <a:effectLst/>
        </p:spPr>
      </p:pic>
      <p:pic>
        <p:nvPicPr>
          <p:cNvPr id="5" name="Picture 4">
            <a:extLst>
              <a:ext uri="{FF2B5EF4-FFF2-40B4-BE49-F238E27FC236}">
                <a16:creationId xmlns:a16="http://schemas.microsoft.com/office/drawing/2014/main" id="{906FE237-D6BB-4C20-9D35-24174AAF5068}"/>
              </a:ext>
            </a:extLst>
          </p:cNvPr>
          <p:cNvPicPr>
            <a:picLocks noChangeAspect="1"/>
          </p:cNvPicPr>
          <p:nvPr/>
        </p:nvPicPr>
        <p:blipFill rotWithShape="1">
          <a:blip r:embed="rId5"/>
          <a:srcRect l="5537" r="5866" b="1"/>
          <a:stretch/>
        </p:blipFill>
        <p:spPr>
          <a:xfrm>
            <a:off x="1" y="2160794"/>
            <a:ext cx="2733421" cy="3085156"/>
          </a:xfrm>
          <a:custGeom>
            <a:avLst/>
            <a:gdLst>
              <a:gd name="connsiteX0" fmla="*/ 0 w 2733421"/>
              <a:gd name="connsiteY0" fmla="*/ 0 h 3085156"/>
              <a:gd name="connsiteX1" fmla="*/ 2733421 w 2733421"/>
              <a:gd name="connsiteY1" fmla="*/ 461444 h 3085156"/>
              <a:gd name="connsiteX2" fmla="*/ 2294818 w 2733421"/>
              <a:gd name="connsiteY2" fmla="*/ 3063138 h 3085156"/>
              <a:gd name="connsiteX3" fmla="*/ 2310547 w 2733421"/>
              <a:gd name="connsiteY3" fmla="*/ 3085156 h 3085156"/>
              <a:gd name="connsiteX4" fmla="*/ 0 w 2733421"/>
              <a:gd name="connsiteY4" fmla="*/ 2741169 h 308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33421" h="3085156">
                <a:moveTo>
                  <a:pt x="0" y="0"/>
                </a:moveTo>
                <a:lnTo>
                  <a:pt x="2733421" y="461444"/>
                </a:lnTo>
                <a:lnTo>
                  <a:pt x="2294818" y="3063138"/>
                </a:lnTo>
                <a:lnTo>
                  <a:pt x="2310547" y="3085156"/>
                </a:lnTo>
                <a:lnTo>
                  <a:pt x="0" y="2741169"/>
                </a:lnTo>
                <a:close/>
              </a:path>
            </a:pathLst>
          </a:custGeom>
          <a:ln w="38100">
            <a:noFill/>
          </a:ln>
          <a:effectLst/>
        </p:spPr>
      </p:pic>
      <p:cxnSp>
        <p:nvCxnSpPr>
          <p:cNvPr id="23" name="Straight Connector 22">
            <a:extLst>
              <a:ext uri="{FF2B5EF4-FFF2-40B4-BE49-F238E27FC236}">
                <a16:creationId xmlns:a16="http://schemas.microsoft.com/office/drawing/2014/main" id="{B47B22C7-CEF9-4F21-850C-A61E0D8767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stCxn id="18" idx="0"/>
          </p:cNvCxnSpPr>
          <p:nvPr>
            <p:extLst>
              <p:ext uri="{386F3935-93C4-4BCD-93E2-E3B085C9AB24}">
                <p16:designElem xmlns:p16="http://schemas.microsoft.com/office/powerpoint/2015/main" val="1"/>
              </p:ext>
            </p:extLst>
          </p:nvPr>
        </p:nvCxnSpPr>
        <p:spPr>
          <a:xfrm>
            <a:off x="1" y="2160794"/>
            <a:ext cx="2733421" cy="46141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3F347401-FFF9-4B83-9B35-2FAAE401B68B}"/>
              </a:ext>
            </a:extLst>
          </p:cNvPr>
          <p:cNvPicPr>
            <a:picLocks noChangeAspect="1"/>
          </p:cNvPicPr>
          <p:nvPr/>
        </p:nvPicPr>
        <p:blipFill rotWithShape="1">
          <a:blip r:embed="rId6"/>
          <a:srcRect l="9810" r="-4" b="-4"/>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cxnSp>
        <p:nvCxnSpPr>
          <p:cNvPr id="25" name="Straight Connector 24">
            <a:extLst>
              <a:ext uri="{FF2B5EF4-FFF2-40B4-BE49-F238E27FC236}">
                <a16:creationId xmlns:a16="http://schemas.microsoft.com/office/drawing/2014/main" id="{7FADFBC3-A288-41FA-9445-B6847F6AD7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892132"/>
            <a:ext cx="2360612" cy="343986"/>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2BFA55-83C6-4BF7-B6C7-B853F6CAFD33}"/>
              </a:ext>
            </a:extLst>
          </p:cNvPr>
          <p:cNvSpPr>
            <a:spLocks noGrp="1"/>
          </p:cNvSpPr>
          <p:nvPr>
            <p:ph idx="1"/>
          </p:nvPr>
        </p:nvSpPr>
        <p:spPr>
          <a:xfrm>
            <a:off x="3589337" y="2753114"/>
            <a:ext cx="7446961" cy="1968708"/>
          </a:xfrm>
        </p:spPr>
        <p:txBody>
          <a:bodyPr>
            <a:normAutofit/>
          </a:bodyPr>
          <a:lstStyle/>
          <a:p>
            <a:pPr>
              <a:buClrTx/>
              <a:buFont typeface="Wingdings" panose="05000000000000000000" pitchFamily="2" charset="2"/>
              <a:buChar char="Ø"/>
            </a:pPr>
            <a:r>
              <a:rPr lang="en-GB" dirty="0"/>
              <a:t>Recycle all off their packaging</a:t>
            </a:r>
          </a:p>
          <a:p>
            <a:pPr>
              <a:buClrTx/>
              <a:buFont typeface="Wingdings" panose="05000000000000000000" pitchFamily="2" charset="2"/>
              <a:buChar char="Ø"/>
            </a:pPr>
            <a:r>
              <a:rPr lang="en-GB" dirty="0"/>
              <a:t>Use renewable energy in their production branches</a:t>
            </a:r>
          </a:p>
          <a:p>
            <a:pPr>
              <a:buClrTx/>
              <a:buFont typeface="Wingdings" panose="05000000000000000000" pitchFamily="2" charset="2"/>
              <a:buChar char="Ø"/>
            </a:pPr>
            <a:r>
              <a:rPr lang="en-GB" dirty="0"/>
              <a:t>Looking after our oceans</a:t>
            </a:r>
          </a:p>
        </p:txBody>
      </p:sp>
      <p:pic>
        <p:nvPicPr>
          <p:cNvPr id="9" name="Picture 8">
            <a:extLst>
              <a:ext uri="{FF2B5EF4-FFF2-40B4-BE49-F238E27FC236}">
                <a16:creationId xmlns:a16="http://schemas.microsoft.com/office/drawing/2014/main" id="{14EFF741-D8F6-4987-8D2F-CB240DAB52C0}"/>
              </a:ext>
            </a:extLst>
          </p:cNvPr>
          <p:cNvPicPr>
            <a:picLocks noChangeAspect="1"/>
          </p:cNvPicPr>
          <p:nvPr/>
        </p:nvPicPr>
        <p:blipFill>
          <a:blip r:embed="rId7"/>
          <a:stretch>
            <a:fillRect/>
          </a:stretch>
        </p:blipFill>
        <p:spPr>
          <a:xfrm>
            <a:off x="9831388" y="190995"/>
            <a:ext cx="2213040" cy="1243692"/>
          </a:xfrm>
          <a:prstGeom prst="rect">
            <a:avLst/>
          </a:prstGeom>
        </p:spPr>
      </p:pic>
    </p:spTree>
    <p:extLst>
      <p:ext uri="{BB962C8B-B14F-4D97-AF65-F5344CB8AC3E}">
        <p14:creationId xmlns:p14="http://schemas.microsoft.com/office/powerpoint/2010/main" val="40825677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47572-0A56-4D27-91EB-1CB8BFA8D95B}"/>
              </a:ext>
            </a:extLst>
          </p:cNvPr>
          <p:cNvSpPr>
            <a:spLocks noGrp="1"/>
          </p:cNvSpPr>
          <p:nvPr>
            <p:ph type="title"/>
          </p:nvPr>
        </p:nvSpPr>
        <p:spPr>
          <a:xfrm>
            <a:off x="3730889" y="745068"/>
            <a:ext cx="4730222" cy="1083732"/>
          </a:xfrm>
        </p:spPr>
        <p:txBody>
          <a:bodyPr/>
          <a:lstStyle/>
          <a:p>
            <a:r>
              <a:rPr lang="en-GB" b="1" dirty="0"/>
              <a:t>CONCLUSION</a:t>
            </a:r>
          </a:p>
        </p:txBody>
      </p:sp>
      <p:sp>
        <p:nvSpPr>
          <p:cNvPr id="3" name="Content Placeholder 2">
            <a:extLst>
              <a:ext uri="{FF2B5EF4-FFF2-40B4-BE49-F238E27FC236}">
                <a16:creationId xmlns:a16="http://schemas.microsoft.com/office/drawing/2014/main" id="{6E4E0D24-C619-4D18-B476-383D44F7D8F4}"/>
              </a:ext>
            </a:extLst>
          </p:cNvPr>
          <p:cNvSpPr>
            <a:spLocks noGrp="1"/>
          </p:cNvSpPr>
          <p:nvPr>
            <p:ph idx="1"/>
          </p:nvPr>
        </p:nvSpPr>
        <p:spPr>
          <a:xfrm>
            <a:off x="1484310" y="2116667"/>
            <a:ext cx="10018713" cy="3674533"/>
          </a:xfrm>
        </p:spPr>
        <p:txBody>
          <a:bodyPr/>
          <a:lstStyle/>
          <a:p>
            <a:pPr>
              <a:buClrTx/>
              <a:buFont typeface="Wingdings" panose="05000000000000000000" pitchFamily="2" charset="2"/>
              <a:buChar char="Ø"/>
            </a:pPr>
            <a:r>
              <a:rPr lang="en-GB" dirty="0"/>
              <a:t>Coca Cola uses the classical approach.</a:t>
            </a:r>
          </a:p>
          <a:p>
            <a:pPr>
              <a:buClrTx/>
              <a:buFont typeface="Wingdings" panose="05000000000000000000" pitchFamily="2" charset="2"/>
              <a:buChar char="Ø"/>
            </a:pPr>
            <a:r>
              <a:rPr lang="en-GB" dirty="0"/>
              <a:t>Coca Cola’s leadership style is the Democratic, Autocratic and Laizzes Faire leadership.</a:t>
            </a:r>
          </a:p>
          <a:p>
            <a:pPr>
              <a:buClrTx/>
              <a:buFont typeface="Wingdings" panose="05000000000000000000" pitchFamily="2" charset="2"/>
              <a:buChar char="Ø"/>
            </a:pPr>
            <a:r>
              <a:rPr lang="en-GB" dirty="0"/>
              <a:t>Coca Cola contributes to corporate social responsibility by establishing sustainable communities by recycling, making the company use renewable energy and they are protecting the ocean as well to contribute to sustainability.</a:t>
            </a:r>
          </a:p>
        </p:txBody>
      </p:sp>
      <p:pic>
        <p:nvPicPr>
          <p:cNvPr id="4" name="Picture 3">
            <a:extLst>
              <a:ext uri="{FF2B5EF4-FFF2-40B4-BE49-F238E27FC236}">
                <a16:creationId xmlns:a16="http://schemas.microsoft.com/office/drawing/2014/main" id="{127E4DD7-447B-4E8C-828D-7C784B10873C}"/>
              </a:ext>
            </a:extLst>
          </p:cNvPr>
          <p:cNvPicPr>
            <a:picLocks noChangeAspect="1"/>
          </p:cNvPicPr>
          <p:nvPr/>
        </p:nvPicPr>
        <p:blipFill>
          <a:blip r:embed="rId3"/>
          <a:stretch>
            <a:fillRect/>
          </a:stretch>
        </p:blipFill>
        <p:spPr>
          <a:xfrm>
            <a:off x="9567333" y="123222"/>
            <a:ext cx="2478120" cy="1083732"/>
          </a:xfrm>
          <a:prstGeom prst="rect">
            <a:avLst/>
          </a:prstGeom>
        </p:spPr>
      </p:pic>
    </p:spTree>
    <p:extLst>
      <p:ext uri="{BB962C8B-B14F-4D97-AF65-F5344CB8AC3E}">
        <p14:creationId xmlns:p14="http://schemas.microsoft.com/office/powerpoint/2010/main" val="18964735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F7462-91E7-476D-95C4-DE52E8361DE3}"/>
              </a:ext>
            </a:extLst>
          </p:cNvPr>
          <p:cNvSpPr>
            <a:spLocks noGrp="1"/>
          </p:cNvSpPr>
          <p:nvPr>
            <p:ph type="title"/>
          </p:nvPr>
        </p:nvSpPr>
        <p:spPr>
          <a:xfrm>
            <a:off x="3544888" y="711198"/>
            <a:ext cx="5102224" cy="1016001"/>
          </a:xfrm>
        </p:spPr>
        <p:txBody>
          <a:bodyPr/>
          <a:lstStyle/>
          <a:p>
            <a:r>
              <a:rPr lang="en-GB" b="1" dirty="0"/>
              <a:t>REFERENCES</a:t>
            </a:r>
          </a:p>
        </p:txBody>
      </p:sp>
      <p:sp>
        <p:nvSpPr>
          <p:cNvPr id="6" name="Content Placeholder 5">
            <a:extLst>
              <a:ext uri="{FF2B5EF4-FFF2-40B4-BE49-F238E27FC236}">
                <a16:creationId xmlns:a16="http://schemas.microsoft.com/office/drawing/2014/main" id="{796821A7-9CA3-401B-940C-318692E0E1B8}"/>
              </a:ext>
            </a:extLst>
          </p:cNvPr>
          <p:cNvSpPr>
            <a:spLocks noGrp="1"/>
          </p:cNvSpPr>
          <p:nvPr>
            <p:ph idx="1"/>
          </p:nvPr>
        </p:nvSpPr>
        <p:spPr>
          <a:xfrm>
            <a:off x="3612355" y="2920999"/>
            <a:ext cx="4967290" cy="1016001"/>
          </a:xfrm>
        </p:spPr>
        <p:txBody>
          <a:bodyPr/>
          <a:lstStyle/>
          <a:p>
            <a:pPr marL="0" indent="0">
              <a:buNone/>
            </a:pPr>
            <a:r>
              <a:rPr lang="en-GB" b="1" dirty="0"/>
              <a:t>Please see references in the notes</a:t>
            </a:r>
          </a:p>
        </p:txBody>
      </p:sp>
      <p:pic>
        <p:nvPicPr>
          <p:cNvPr id="7" name="Picture 6">
            <a:extLst>
              <a:ext uri="{FF2B5EF4-FFF2-40B4-BE49-F238E27FC236}">
                <a16:creationId xmlns:a16="http://schemas.microsoft.com/office/drawing/2014/main" id="{53B048F8-58BD-42D1-A65D-CB93160750E7}"/>
              </a:ext>
            </a:extLst>
          </p:cNvPr>
          <p:cNvPicPr>
            <a:picLocks noChangeAspect="1"/>
          </p:cNvPicPr>
          <p:nvPr/>
        </p:nvPicPr>
        <p:blipFill>
          <a:blip r:embed="rId3"/>
          <a:stretch>
            <a:fillRect/>
          </a:stretch>
        </p:blipFill>
        <p:spPr>
          <a:xfrm>
            <a:off x="9528956" y="134016"/>
            <a:ext cx="2481287" cy="1085182"/>
          </a:xfrm>
          <a:prstGeom prst="rect">
            <a:avLst/>
          </a:prstGeom>
        </p:spPr>
      </p:pic>
    </p:spTree>
    <p:extLst>
      <p:ext uri="{BB962C8B-B14F-4D97-AF65-F5344CB8AC3E}">
        <p14:creationId xmlns:p14="http://schemas.microsoft.com/office/powerpoint/2010/main" val="27194201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3184</Words>
  <Application>Microsoft Office PowerPoint</Application>
  <PresentationFormat>Widescreen</PresentationFormat>
  <Paragraphs>328</Paragraphs>
  <Slides>21</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Corbel</vt:lpstr>
      <vt:lpstr>Times New Roman</vt:lpstr>
      <vt:lpstr>Wingdings</vt:lpstr>
      <vt:lpstr>Parallax</vt:lpstr>
      <vt:lpstr>PowerPoint Presentation</vt:lpstr>
      <vt:lpstr>INTRODUCTION</vt:lpstr>
      <vt:lpstr>COCA COLA</vt:lpstr>
      <vt:lpstr>COCA COLA’S GOALS AND OBJECTIVES</vt:lpstr>
      <vt:lpstr>SWOT ANALYSIS</vt:lpstr>
      <vt:lpstr>PESTEL ANALYSIS</vt:lpstr>
      <vt:lpstr>THE CLASSICAL APPROACH</vt:lpstr>
      <vt:lpstr>THE HUMAN RELATIONS APPROACH</vt:lpstr>
      <vt:lpstr>THE SYSTEMS &amp; CONTINGENCY APPROACH</vt:lpstr>
      <vt:lpstr>THE MANAGEMENT APPROACH COCA COLA USE</vt:lpstr>
      <vt:lpstr>AUTOCRATIC</vt:lpstr>
      <vt:lpstr>BUREAUCRATIC</vt:lpstr>
      <vt:lpstr>DEMOCRATIC</vt:lpstr>
      <vt:lpstr>LAISSEZ FAIRE</vt:lpstr>
      <vt:lpstr>TRANSFORMATIONAL</vt:lpstr>
      <vt:lpstr>TRANSACITIONAL</vt:lpstr>
      <vt:lpstr>COCA COLAS LEADERSHIP STYLE</vt:lpstr>
      <vt:lpstr>GROUP AND TEAMWORK</vt:lpstr>
      <vt:lpstr>COCA COLA’S  CONTRIBUTION TO CORPORATE SOCIAL RESPONSIBILITY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Fernandes</dc:creator>
  <cp:lastModifiedBy>Daniel Fernandes</cp:lastModifiedBy>
  <cp:revision>2</cp:revision>
  <dcterms:created xsi:type="dcterms:W3CDTF">2018-12-12T19:10:33Z</dcterms:created>
  <dcterms:modified xsi:type="dcterms:W3CDTF">2018-12-12T19:17:18Z</dcterms:modified>
</cp:coreProperties>
</file>