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02" r:id="rId2"/>
    <p:sldId id="285" r:id="rId3"/>
    <p:sldId id="296" r:id="rId4"/>
    <p:sldId id="297" r:id="rId5"/>
    <p:sldId id="298" r:id="rId6"/>
    <p:sldId id="299" r:id="rId7"/>
    <p:sldId id="300" r:id="rId8"/>
    <p:sldId id="264" r:id="rId9"/>
    <p:sldId id="286" r:id="rId10"/>
    <p:sldId id="287" r:id="rId11"/>
    <p:sldId id="288" r:id="rId12"/>
    <p:sldId id="267" r:id="rId13"/>
    <p:sldId id="268" r:id="rId14"/>
    <p:sldId id="270" r:id="rId15"/>
    <p:sldId id="301"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207" autoAdjust="0"/>
    <p:restoredTop sz="94660"/>
  </p:normalViewPr>
  <p:slideViewPr>
    <p:cSldViewPr snapToGrid="0">
      <p:cViewPr varScale="1">
        <p:scale>
          <a:sx n="96" d="100"/>
          <a:sy n="96" d="100"/>
        </p:scale>
        <p:origin x="96" y="3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30/09/2024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569577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30/09/2024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98755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9174BC-A6B9-4FCC-8DFA-2FB5CB79BC80}" type="datetimeFigureOut">
              <a:rPr lang="en-GB" smtClean="0"/>
              <a:t>30/09/2024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024100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9174BC-A6B9-4FCC-8DFA-2FB5CB79BC80}" type="datetimeFigureOut">
              <a:rPr lang="en-GB" smtClean="0"/>
              <a:t>30/09/2024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4213823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9174BC-A6B9-4FCC-8DFA-2FB5CB79BC80}" type="datetimeFigureOut">
              <a:rPr lang="en-GB" smtClean="0"/>
              <a:t>30/09/2024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80352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9174BC-A6B9-4FCC-8DFA-2FB5CB79BC80}" type="datetimeFigureOut">
              <a:rPr lang="en-GB" smtClean="0"/>
              <a:t>30/09/2024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2924320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9174BC-A6B9-4FCC-8DFA-2FB5CB79BC80}" type="datetimeFigureOut">
              <a:rPr lang="en-GB" smtClean="0"/>
              <a:t>30/09/2024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64084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30/09/2024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342582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30/09/2024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80129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30/09/2024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0725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30/09/2024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646722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9174BC-A6B9-4FCC-8DFA-2FB5CB79BC80}" type="datetimeFigureOut">
              <a:rPr lang="en-GB" smtClean="0"/>
              <a:t>30/09/2024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13EAB-AAEF-416B-9841-05135638FF1F}" type="slidenum">
              <a:rPr lang="en-GB" smtClean="0"/>
              <a:t>‹#›</a:t>
            </a:fld>
            <a:endParaRPr lang="en-GB"/>
          </a:p>
        </p:txBody>
      </p:sp>
    </p:spTree>
    <p:extLst>
      <p:ext uri="{BB962C8B-B14F-4D97-AF65-F5344CB8AC3E}">
        <p14:creationId xmlns:p14="http://schemas.microsoft.com/office/powerpoint/2010/main" val="23247395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amnesty.org.uk/files/udhr_simplified.pdf"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un.org/en/fight-racism/vulnerable-groups/indigenous-people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ohchr.org/Documents/Publications/Durban_text_en.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ohchr.org/en/hrbodies/cerd/pages/cerdindex.aspx"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ohchr.org/en/issues/ipeoples/srindigenouspeoples/pages/sripeoplesindex.aspx" TargetMode="External"/><Relationship Id="rId2" Type="http://schemas.openxmlformats.org/officeDocument/2006/relationships/hyperlink" Target="https://www.un.org/development/desa/indigenouspeoples/unpfii-sessions-2.html" TargetMode="External"/><Relationship Id="rId1" Type="http://schemas.openxmlformats.org/officeDocument/2006/relationships/slideLayout" Target="../slideLayouts/slideLayout2.xml"/><Relationship Id="rId5" Type="http://schemas.openxmlformats.org/officeDocument/2006/relationships/hyperlink" Target="https://www.ohchr.org/en/hrbodies/hrc/pages/aboutcouncil.aspx" TargetMode="External"/><Relationship Id="rId4" Type="http://schemas.openxmlformats.org/officeDocument/2006/relationships/hyperlink" Target="https://www.ohchr.org/EN/Issues/IPeoples/EMRIP/Pages/EMRIPIndex.aspx"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3A0D6-9383-99FA-1291-FFA1CC1E773E}"/>
              </a:ext>
            </a:extLst>
          </p:cNvPr>
          <p:cNvSpPr>
            <a:spLocks noGrp="1"/>
          </p:cNvSpPr>
          <p:nvPr>
            <p:ph type="title"/>
          </p:nvPr>
        </p:nvSpPr>
        <p:spPr/>
        <p:txBody>
          <a:bodyPr>
            <a:normAutofit fontScale="90000"/>
          </a:bodyPr>
          <a:lstStyle/>
          <a:p>
            <a:r>
              <a:rPr lang="en-GB" sz="2200" b="1" dirty="0">
                <a:latin typeface="+mn-lt"/>
              </a:rPr>
              <a:t>HPAN5047/6047 Cultural Insights from Economic Anthropology</a:t>
            </a:r>
            <a:br>
              <a:rPr lang="en-GB" sz="4400" b="1" dirty="0">
                <a:latin typeface="+mn-lt"/>
              </a:rPr>
            </a:br>
            <a:r>
              <a:rPr lang="en-GB" sz="3600" b="1" dirty="0">
                <a:latin typeface="+mn-lt"/>
              </a:rPr>
              <a:t>Notions of “progress” and Cultural Relativism</a:t>
            </a:r>
            <a:br>
              <a:rPr lang="en-GB" sz="3600" b="1" dirty="0">
                <a:latin typeface="+mn-lt"/>
              </a:rPr>
            </a:br>
            <a:r>
              <a:rPr lang="en-GB" sz="2200" b="1" dirty="0">
                <a:latin typeface="+mn-lt"/>
              </a:rPr>
              <a:t>(Part II)</a:t>
            </a:r>
            <a:endParaRPr lang="en-GB" sz="2200" dirty="0"/>
          </a:p>
        </p:txBody>
      </p:sp>
      <p:pic>
        <p:nvPicPr>
          <p:cNvPr id="1026" name="Picture 2" descr="Security Program ...">
            <a:extLst>
              <a:ext uri="{FF2B5EF4-FFF2-40B4-BE49-F238E27FC236}">
                <a16:creationId xmlns:a16="http://schemas.microsoft.com/office/drawing/2014/main" id="{DD585A50-22C6-528E-8CC0-DDAB2D2205B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75657" y="1830994"/>
            <a:ext cx="6479177" cy="41651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1329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2DA8-AC75-6447-0B51-3479B499A881}"/>
              </a:ext>
            </a:extLst>
          </p:cNvPr>
          <p:cNvSpPr>
            <a:spLocks noGrp="1"/>
          </p:cNvSpPr>
          <p:nvPr>
            <p:ph type="title"/>
          </p:nvPr>
        </p:nvSpPr>
        <p:spPr/>
        <p:txBody>
          <a:bodyPr>
            <a:normAutofit/>
          </a:bodyPr>
          <a:lstStyle/>
          <a:p>
            <a:r>
              <a:rPr lang="en-GB" sz="4000" b="1" dirty="0">
                <a:latin typeface="+mn-lt"/>
              </a:rPr>
              <a:t>“Progress”…and Cultural Relativism </a:t>
            </a:r>
          </a:p>
        </p:txBody>
      </p:sp>
      <p:sp>
        <p:nvSpPr>
          <p:cNvPr id="3" name="Content Placeholder 2">
            <a:extLst>
              <a:ext uri="{FF2B5EF4-FFF2-40B4-BE49-F238E27FC236}">
                <a16:creationId xmlns:a16="http://schemas.microsoft.com/office/drawing/2014/main" id="{1297D54A-C041-2E70-C5F2-0271B27D916B}"/>
              </a:ext>
            </a:extLst>
          </p:cNvPr>
          <p:cNvSpPr>
            <a:spLocks noGrp="1"/>
          </p:cNvSpPr>
          <p:nvPr>
            <p:ph idx="1"/>
          </p:nvPr>
        </p:nvSpPr>
        <p:spPr/>
        <p:txBody>
          <a:bodyPr>
            <a:normAutofit/>
          </a:bodyPr>
          <a:lstStyle/>
          <a:p>
            <a:pPr marL="0" indent="0">
              <a:buNone/>
            </a:pPr>
            <a:r>
              <a:rPr lang="en-GB" dirty="0"/>
              <a:t>Some groupwork:</a:t>
            </a:r>
          </a:p>
          <a:p>
            <a:r>
              <a:rPr lang="en-GB" dirty="0"/>
              <a:t>Universal Declaration of Human Rights</a:t>
            </a:r>
          </a:p>
          <a:p>
            <a:r>
              <a:rPr lang="en-GB" dirty="0"/>
              <a:t>Millennium Development Goals 2000-2015 and Sustainable Development Goals 2015-2030</a:t>
            </a:r>
          </a:p>
          <a:p>
            <a:r>
              <a:rPr lang="en-GB" dirty="0"/>
              <a:t>UN’s Durban Declaration, 2002 (particularly focusing on The Rights of Indigenous Peoples)</a:t>
            </a:r>
          </a:p>
          <a:p>
            <a:pPr marL="0" indent="0">
              <a:buNone/>
            </a:pPr>
            <a:endParaRPr lang="en-GB" dirty="0"/>
          </a:p>
          <a:p>
            <a:pPr marL="0" indent="0">
              <a:buNone/>
            </a:pPr>
            <a:r>
              <a:rPr lang="en-GB" sz="1600" b="1" dirty="0">
                <a:solidFill>
                  <a:schemeClr val="accent6">
                    <a:lumMod val="75000"/>
                  </a:schemeClr>
                </a:solidFill>
              </a:rPr>
              <a:t>The students worked in class in 3 groups on the above topics. Online students also did their own research. </a:t>
            </a:r>
            <a:r>
              <a:rPr lang="en-GB" sz="1600" b="1" dirty="0" err="1">
                <a:solidFill>
                  <a:schemeClr val="accent6">
                    <a:lumMod val="75000"/>
                  </a:schemeClr>
                </a:solidFill>
              </a:rPr>
              <a:t>Powerpoints</a:t>
            </a:r>
            <a:r>
              <a:rPr lang="en-GB" sz="1600" b="1" dirty="0">
                <a:solidFill>
                  <a:schemeClr val="accent6">
                    <a:lumMod val="75000"/>
                  </a:schemeClr>
                </a:solidFill>
              </a:rPr>
              <a:t> and posters were then presented by the 3 group (and are shown below, on the Moodle Page). We went on to review the 3 topics above in class – see the slides which follow.</a:t>
            </a:r>
          </a:p>
          <a:p>
            <a:endParaRPr lang="en-GB" dirty="0"/>
          </a:p>
        </p:txBody>
      </p:sp>
    </p:spTree>
    <p:extLst>
      <p:ext uri="{BB962C8B-B14F-4D97-AF65-F5344CB8AC3E}">
        <p14:creationId xmlns:p14="http://schemas.microsoft.com/office/powerpoint/2010/main" val="4159703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2E989-B296-880B-9058-CF94469E2423}"/>
              </a:ext>
            </a:extLst>
          </p:cNvPr>
          <p:cNvSpPr>
            <a:spLocks noGrp="1"/>
          </p:cNvSpPr>
          <p:nvPr>
            <p:ph type="title"/>
          </p:nvPr>
        </p:nvSpPr>
        <p:spPr/>
        <p:txBody>
          <a:bodyPr>
            <a:normAutofit fontScale="90000"/>
          </a:bodyPr>
          <a:lstStyle/>
          <a:p>
            <a:r>
              <a:rPr lang="en-GB" sz="3600" b="1" dirty="0">
                <a:latin typeface="+mn-lt"/>
              </a:rPr>
              <a:t>THE UNIVERSAL DECLARATION OF HUMAN RIGHTS 1948 </a:t>
            </a:r>
            <a:r>
              <a:rPr lang="en-GB" sz="2200" dirty="0"/>
              <a:t>(Simplified version by Amnesty International UK)</a:t>
            </a:r>
            <a:br>
              <a:rPr lang="en-GB" sz="2200" dirty="0"/>
            </a:br>
            <a:r>
              <a:rPr lang="en-GB" sz="1800" dirty="0">
                <a:hlinkClick r:id="rId2"/>
              </a:rPr>
              <a:t>https://www.amnesty.org.uk/files/udhr_simplified.pdf</a:t>
            </a:r>
            <a:br>
              <a:rPr lang="en-GB" sz="1800" dirty="0"/>
            </a:br>
            <a:endParaRPr lang="en-GB" sz="1800" dirty="0"/>
          </a:p>
        </p:txBody>
      </p:sp>
      <p:sp>
        <p:nvSpPr>
          <p:cNvPr id="3" name="Content Placeholder 2">
            <a:extLst>
              <a:ext uri="{FF2B5EF4-FFF2-40B4-BE49-F238E27FC236}">
                <a16:creationId xmlns:a16="http://schemas.microsoft.com/office/drawing/2014/main" id="{893A635B-14D9-3919-3554-DEB0FFF4E18C}"/>
              </a:ext>
            </a:extLst>
          </p:cNvPr>
          <p:cNvSpPr>
            <a:spLocks noGrp="1"/>
          </p:cNvSpPr>
          <p:nvPr>
            <p:ph idx="1"/>
          </p:nvPr>
        </p:nvSpPr>
        <p:spPr/>
        <p:txBody>
          <a:bodyPr>
            <a:normAutofit fontScale="55000" lnSpcReduction="20000"/>
          </a:bodyPr>
          <a:lstStyle/>
          <a:p>
            <a:pPr marL="0" indent="0">
              <a:buNone/>
            </a:pPr>
            <a:endParaRPr lang="en-GB" dirty="0"/>
          </a:p>
          <a:p>
            <a:pPr marL="0" indent="0">
              <a:buNone/>
            </a:pPr>
            <a:endParaRPr lang="en-GB" dirty="0"/>
          </a:p>
          <a:p>
            <a:pPr marL="0" indent="0">
              <a:buNone/>
            </a:pPr>
            <a:endParaRPr lang="en-GB" dirty="0"/>
          </a:p>
          <a:p>
            <a:pPr marL="0" indent="0">
              <a:buNone/>
            </a:pPr>
            <a:r>
              <a:rPr lang="en-GB" dirty="0"/>
              <a:t>1 We are all born free. We all have our own thoughts and ideas. We should all be treated in the same way. </a:t>
            </a:r>
          </a:p>
          <a:p>
            <a:pPr marL="0" indent="0">
              <a:buNone/>
            </a:pPr>
            <a:r>
              <a:rPr lang="en-GB" dirty="0"/>
              <a:t>2 These rights belong to everybody; whether we are rich or poor, whatever country we live in, whatever sex or whatever colour we are, whatever language we speak, whatever we think or whatever we believe. </a:t>
            </a:r>
          </a:p>
          <a:p>
            <a:pPr marL="0" indent="0">
              <a:buNone/>
            </a:pPr>
            <a:r>
              <a:rPr lang="en-GB" dirty="0"/>
              <a:t>3 We all have the right to life, and to live in freedom and safety. </a:t>
            </a:r>
          </a:p>
          <a:p>
            <a:pPr marL="0" indent="0">
              <a:buNone/>
            </a:pPr>
            <a:r>
              <a:rPr lang="en-GB" dirty="0"/>
              <a:t>4 Nobody has any right to make us a slave. We cannot make anyone else our slave.</a:t>
            </a:r>
          </a:p>
          <a:p>
            <a:pPr marL="0" indent="0">
              <a:buNone/>
            </a:pPr>
            <a:r>
              <a:rPr lang="en-GB" dirty="0"/>
              <a:t>5 Nobody has any right to hurt us or to torture us.</a:t>
            </a:r>
          </a:p>
          <a:p>
            <a:pPr marL="0" indent="0">
              <a:buNone/>
            </a:pPr>
            <a:r>
              <a:rPr lang="en-GB" dirty="0"/>
              <a:t>6 We all have the same right to use the law.</a:t>
            </a:r>
          </a:p>
          <a:p>
            <a:pPr marL="0" indent="0">
              <a:buNone/>
            </a:pPr>
            <a:r>
              <a:rPr lang="en-GB" dirty="0"/>
              <a:t>7 The law is the same for everyone. It must treat us all fairly. </a:t>
            </a:r>
          </a:p>
          <a:p>
            <a:pPr marL="0" indent="0">
              <a:buNone/>
            </a:pPr>
            <a:r>
              <a:rPr lang="en-GB" dirty="0"/>
              <a:t>8 We can all ask for the law to help us when we are not treated fairly. </a:t>
            </a:r>
          </a:p>
          <a:p>
            <a:pPr marL="0" indent="0">
              <a:buNone/>
            </a:pPr>
            <a:r>
              <a:rPr lang="en-GB" dirty="0"/>
              <a:t>9 Nobody has the right to put us in prison without a good reason, to keep us there or to send us away from our country. </a:t>
            </a:r>
          </a:p>
          <a:p>
            <a:pPr marL="0" indent="0">
              <a:buNone/>
            </a:pPr>
            <a:r>
              <a:rPr lang="en-GB" dirty="0"/>
              <a:t>10 If someone is accused of breaking the law they have the right to a fair and public trial. </a:t>
            </a:r>
          </a:p>
        </p:txBody>
      </p:sp>
      <p:pic>
        <p:nvPicPr>
          <p:cNvPr id="3074" name="Picture 2" descr="Amnesty International logo | Logo Design Love">
            <a:extLst>
              <a:ext uri="{FF2B5EF4-FFF2-40B4-BE49-F238E27FC236}">
                <a16:creationId xmlns:a16="http://schemas.microsoft.com/office/drawing/2014/main" id="{354D400A-2723-9547-4B5E-74A070AD84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8290" y="1258599"/>
            <a:ext cx="1865169" cy="1344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1086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8523B-2705-B9C3-70DD-71F042D7329A}"/>
              </a:ext>
            </a:extLst>
          </p:cNvPr>
          <p:cNvSpPr>
            <a:spLocks noGrp="1"/>
          </p:cNvSpPr>
          <p:nvPr>
            <p:ph type="title"/>
          </p:nvPr>
        </p:nvSpPr>
        <p:spPr/>
        <p:txBody>
          <a:bodyPr/>
          <a:lstStyle/>
          <a:p>
            <a:r>
              <a:rPr lang="en-GB" b="1" dirty="0">
                <a:latin typeface="+mn-lt"/>
              </a:rPr>
              <a:t>UDHR </a:t>
            </a:r>
            <a:br>
              <a:rPr lang="en-GB" b="1" dirty="0">
                <a:latin typeface="+mn-lt"/>
              </a:rPr>
            </a:br>
            <a:r>
              <a:rPr lang="en-GB" sz="2000" b="1" dirty="0">
                <a:latin typeface="+mn-lt"/>
              </a:rPr>
              <a:t>(simplified by Amnesty International UK)</a:t>
            </a:r>
          </a:p>
        </p:txBody>
      </p:sp>
      <p:sp>
        <p:nvSpPr>
          <p:cNvPr id="3" name="Content Placeholder 2">
            <a:extLst>
              <a:ext uri="{FF2B5EF4-FFF2-40B4-BE49-F238E27FC236}">
                <a16:creationId xmlns:a16="http://schemas.microsoft.com/office/drawing/2014/main" id="{3AE6300B-BCF7-93D3-5775-A9D20CD58BDE}"/>
              </a:ext>
            </a:extLst>
          </p:cNvPr>
          <p:cNvSpPr>
            <a:spLocks noGrp="1"/>
          </p:cNvSpPr>
          <p:nvPr>
            <p:ph idx="1"/>
          </p:nvPr>
        </p:nvSpPr>
        <p:spPr/>
        <p:txBody>
          <a:bodyPr>
            <a:normAutofit fontScale="47500" lnSpcReduction="20000"/>
          </a:bodyPr>
          <a:lstStyle/>
          <a:p>
            <a:pPr marL="0" indent="0">
              <a:buNone/>
            </a:pPr>
            <a:r>
              <a:rPr lang="en-GB" dirty="0"/>
              <a:t>11 Nobody should be blamed for doing something until it has been proved that they did it. If people say we did something bad, we have the right to show this was not true. Nobody should punish us for something that we did not do, or for doing something which was not against the law when we did it. </a:t>
            </a:r>
          </a:p>
          <a:p>
            <a:pPr marL="0" indent="0">
              <a:buNone/>
            </a:pPr>
            <a:r>
              <a:rPr lang="en-GB" dirty="0"/>
              <a:t>12 Nobody should try to harm our good name. Nobody has the right to come into our home, open our letters, or bother us or our family without a very good reason. </a:t>
            </a:r>
          </a:p>
          <a:p>
            <a:pPr marL="0" indent="0">
              <a:buNone/>
            </a:pPr>
            <a:r>
              <a:rPr lang="en-GB" dirty="0"/>
              <a:t>13 We all have the right to go where we want to in our own country and to travel abroad as we wish. </a:t>
            </a:r>
          </a:p>
          <a:p>
            <a:pPr marL="0" indent="0">
              <a:buNone/>
            </a:pPr>
            <a:r>
              <a:rPr lang="en-GB" dirty="0"/>
              <a:t>14 If we are frightened of being badly treated in our own country, we all have the right to run away to another country to be safe. </a:t>
            </a:r>
          </a:p>
          <a:p>
            <a:pPr marL="0" indent="0">
              <a:buNone/>
            </a:pPr>
            <a:r>
              <a:rPr lang="en-GB" dirty="0"/>
              <a:t>15 We all have the right to belong to a country. </a:t>
            </a:r>
          </a:p>
          <a:p>
            <a:pPr marL="0" indent="0">
              <a:buNone/>
            </a:pPr>
            <a:r>
              <a:rPr lang="en-GB" dirty="0"/>
              <a:t>16 Every grown up has the right to marry and have a family if they want to. Men and women have the same rights when they are married, and when they are separated. </a:t>
            </a:r>
          </a:p>
          <a:p>
            <a:pPr marL="0" indent="0">
              <a:buNone/>
            </a:pPr>
            <a:r>
              <a:rPr lang="en-GB" dirty="0"/>
              <a:t>17 Everyone has the right to own things or share them. Nobody should take our things from us without a good reason. </a:t>
            </a:r>
          </a:p>
          <a:p>
            <a:pPr marL="0" indent="0">
              <a:buNone/>
            </a:pPr>
            <a:r>
              <a:rPr lang="en-GB" dirty="0"/>
              <a:t>18 We all have the right to believe in what we want to believe, to have a religion, or to change it if we want. </a:t>
            </a:r>
          </a:p>
          <a:p>
            <a:pPr marL="0" indent="0">
              <a:buNone/>
            </a:pPr>
            <a:r>
              <a:rPr lang="en-GB" dirty="0"/>
              <a:t>19 We all have the right to make up our own minds, to think what we like, to say what we think, and to share our ideas with other people wherever they live, through books, radio, television and in other ways. </a:t>
            </a:r>
          </a:p>
          <a:p>
            <a:pPr marL="0" indent="0">
              <a:buNone/>
            </a:pPr>
            <a:r>
              <a:rPr lang="en-GB" dirty="0"/>
              <a:t>20 We all have the right to meet our friends and to work together in peace to defend our rights. Nobody can make us join a group if we don’t want to. </a:t>
            </a:r>
          </a:p>
          <a:p>
            <a:pPr marL="0" indent="0">
              <a:buNone/>
            </a:pPr>
            <a:endParaRPr lang="en-GB" dirty="0"/>
          </a:p>
        </p:txBody>
      </p:sp>
      <p:pic>
        <p:nvPicPr>
          <p:cNvPr id="4098" name="Picture 2" descr="Amnesty International logo | Logo Design Love">
            <a:extLst>
              <a:ext uri="{FF2B5EF4-FFF2-40B4-BE49-F238E27FC236}">
                <a16:creationId xmlns:a16="http://schemas.microsoft.com/office/drawing/2014/main" id="{FC566986-8DD8-685E-E1B1-EB72C99B1A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28448" y="451523"/>
            <a:ext cx="1719262" cy="1239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2078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CE81B-5310-0514-3229-DC697237F188}"/>
              </a:ext>
            </a:extLst>
          </p:cNvPr>
          <p:cNvSpPr>
            <a:spLocks noGrp="1"/>
          </p:cNvSpPr>
          <p:nvPr>
            <p:ph type="title"/>
          </p:nvPr>
        </p:nvSpPr>
        <p:spPr/>
        <p:txBody>
          <a:bodyPr>
            <a:normAutofit/>
          </a:bodyPr>
          <a:lstStyle/>
          <a:p>
            <a:r>
              <a:rPr lang="en-GB" b="1" dirty="0">
                <a:latin typeface="+mn-lt"/>
              </a:rPr>
              <a:t>UDHR</a:t>
            </a:r>
            <a:br>
              <a:rPr lang="en-GB" b="1" dirty="0">
                <a:latin typeface="+mn-lt"/>
              </a:rPr>
            </a:br>
            <a:r>
              <a:rPr lang="en-GB" sz="2200" b="1" dirty="0">
                <a:latin typeface="+mn-lt"/>
              </a:rPr>
              <a:t>(simplified by Amnesty International UK)</a:t>
            </a:r>
            <a:endParaRPr lang="en-GB" sz="2200" dirty="0"/>
          </a:p>
        </p:txBody>
      </p:sp>
      <p:sp>
        <p:nvSpPr>
          <p:cNvPr id="3" name="Content Placeholder 2">
            <a:extLst>
              <a:ext uri="{FF2B5EF4-FFF2-40B4-BE49-F238E27FC236}">
                <a16:creationId xmlns:a16="http://schemas.microsoft.com/office/drawing/2014/main" id="{D1F51738-CB4B-4224-0FCE-1AD08DF7D7D9}"/>
              </a:ext>
            </a:extLst>
          </p:cNvPr>
          <p:cNvSpPr>
            <a:spLocks noGrp="1"/>
          </p:cNvSpPr>
          <p:nvPr>
            <p:ph idx="1"/>
          </p:nvPr>
        </p:nvSpPr>
        <p:spPr/>
        <p:txBody>
          <a:bodyPr>
            <a:normAutofit fontScale="55000" lnSpcReduction="20000"/>
          </a:bodyPr>
          <a:lstStyle/>
          <a:p>
            <a:pPr marL="0" indent="0">
              <a:buNone/>
            </a:pPr>
            <a:r>
              <a:rPr lang="en-GB" dirty="0"/>
              <a:t>21 We all have the right to take part in the government of our country. Every grown up should be allowed to choose their own leaders from time to time and should have a vote which should be made in secret. </a:t>
            </a:r>
          </a:p>
          <a:p>
            <a:pPr marL="0" indent="0">
              <a:buNone/>
            </a:pPr>
            <a:r>
              <a:rPr lang="en-GB" dirty="0"/>
              <a:t>22 We all have the right to a home, to have enough money to live on and medical help if we are ill. We should all be allowed to enjoy music, art, craft, sport and to make use of our skills. </a:t>
            </a:r>
          </a:p>
          <a:p>
            <a:pPr marL="0" indent="0">
              <a:buNone/>
            </a:pPr>
            <a:r>
              <a:rPr lang="en-GB" dirty="0"/>
              <a:t>23 Every grown up has the right to a job, to get a fair wage for their work, and to join a trade union. </a:t>
            </a:r>
          </a:p>
          <a:p>
            <a:pPr marL="0" indent="0">
              <a:buNone/>
            </a:pPr>
            <a:r>
              <a:rPr lang="en-GB" dirty="0"/>
              <a:t>24 We all have the right to rest from work and relax. </a:t>
            </a:r>
          </a:p>
          <a:p>
            <a:pPr marL="0" indent="0">
              <a:buNone/>
            </a:pPr>
            <a:r>
              <a:rPr lang="en-GB" dirty="0"/>
              <a:t>25 We all have the right to a good life, with enough food, clothing, housing, and healthcare. Mothers and children, people without work, old and disabled people all have the right to help. </a:t>
            </a:r>
          </a:p>
          <a:p>
            <a:pPr marL="0" indent="0">
              <a:buNone/>
            </a:pPr>
            <a:r>
              <a:rPr lang="en-GB" dirty="0"/>
              <a:t>26 We all have the right to an education, and to finish primary school, which should be free. We should be able learn a career, or to make use of all our skills. We should learn about the United Nations and about how to get on with other people and respect their rights. Our parents have the right to choose how and what we will learn. </a:t>
            </a:r>
          </a:p>
          <a:p>
            <a:pPr marL="0" indent="0">
              <a:buNone/>
            </a:pPr>
            <a:r>
              <a:rPr lang="en-GB" dirty="0"/>
              <a:t>27 We all have the right to our own way of life, and to enjoy the good things that science and learning bring. </a:t>
            </a:r>
          </a:p>
          <a:p>
            <a:pPr marL="0" indent="0">
              <a:buNone/>
            </a:pPr>
            <a:r>
              <a:rPr lang="en-GB" dirty="0"/>
              <a:t>28 We have a right to peace and order so we can all enjoy rights and freedoms in our own country and all over the world. </a:t>
            </a:r>
          </a:p>
          <a:p>
            <a:pPr marL="0" indent="0">
              <a:buNone/>
            </a:pPr>
            <a:r>
              <a:rPr lang="en-GB" dirty="0"/>
              <a:t>29 We have a duty to other people, and we should protect their rights and freedoms. </a:t>
            </a:r>
          </a:p>
          <a:p>
            <a:pPr marL="0" indent="0">
              <a:buNone/>
            </a:pPr>
            <a:r>
              <a:rPr lang="en-GB" dirty="0"/>
              <a:t>30 Nobody can take away these rights and freedoms from us</a:t>
            </a:r>
          </a:p>
          <a:p>
            <a:pPr marL="0" indent="0">
              <a:buNone/>
            </a:pPr>
            <a:endParaRPr lang="en-GB" dirty="0"/>
          </a:p>
        </p:txBody>
      </p:sp>
      <p:pic>
        <p:nvPicPr>
          <p:cNvPr id="4" name="Picture 2" descr="Amnesty International logo | Logo Design Love">
            <a:extLst>
              <a:ext uri="{FF2B5EF4-FFF2-40B4-BE49-F238E27FC236}">
                <a16:creationId xmlns:a16="http://schemas.microsoft.com/office/drawing/2014/main" id="{11D54F03-116E-E06A-C51D-E2277E15FB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28448" y="451523"/>
            <a:ext cx="1719262" cy="1239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2944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64CFD-B5B6-8F12-FE63-BB936E460C8F}"/>
              </a:ext>
            </a:extLst>
          </p:cNvPr>
          <p:cNvSpPr>
            <a:spLocks noGrp="1"/>
          </p:cNvSpPr>
          <p:nvPr>
            <p:ph type="title"/>
          </p:nvPr>
        </p:nvSpPr>
        <p:spPr/>
        <p:txBody>
          <a:bodyPr/>
          <a:lstStyle/>
          <a:p>
            <a:r>
              <a:rPr lang="en-GB" b="1" dirty="0">
                <a:latin typeface="+mn-lt"/>
              </a:rPr>
              <a:t>UN Millennium Development Goals (MDGs) 2000-2015</a:t>
            </a:r>
          </a:p>
        </p:txBody>
      </p:sp>
      <p:pic>
        <p:nvPicPr>
          <p:cNvPr id="5122" name="Picture 2" descr="Were the MDGs Successful? - UN Tribune">
            <a:extLst>
              <a:ext uri="{FF2B5EF4-FFF2-40B4-BE49-F238E27FC236}">
                <a16:creationId xmlns:a16="http://schemas.microsoft.com/office/drawing/2014/main" id="{73AA2004-49A1-8B1C-A3D7-870B84FB0AB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650" y="1974273"/>
            <a:ext cx="7767203" cy="3345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1165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62B0D-8B51-E6F5-5227-ADEDA59E22D7}"/>
              </a:ext>
            </a:extLst>
          </p:cNvPr>
          <p:cNvSpPr>
            <a:spLocks noGrp="1"/>
          </p:cNvSpPr>
          <p:nvPr>
            <p:ph type="title"/>
          </p:nvPr>
        </p:nvSpPr>
        <p:spPr/>
        <p:txBody>
          <a:bodyPr/>
          <a:lstStyle/>
          <a:p>
            <a:r>
              <a:rPr lang="en-GB" b="1" dirty="0">
                <a:latin typeface="+mn-lt"/>
              </a:rPr>
              <a:t>UN Sustainable Development Goals (SDGs) 2015-2030</a:t>
            </a:r>
          </a:p>
        </p:txBody>
      </p:sp>
      <p:pic>
        <p:nvPicPr>
          <p:cNvPr id="7172" name="Picture 4" descr="The UN Sustainable Development Goals | Sustainability | Bangor University">
            <a:extLst>
              <a:ext uri="{FF2B5EF4-FFF2-40B4-BE49-F238E27FC236}">
                <a16:creationId xmlns:a16="http://schemas.microsoft.com/office/drawing/2014/main" id="{4E69BC6C-E28C-740C-D2B4-70368C32A7D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00465" y="1906445"/>
            <a:ext cx="6177378" cy="31504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0222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DE29C-007F-E2DA-E584-E13EB6D4421D}"/>
              </a:ext>
            </a:extLst>
          </p:cNvPr>
          <p:cNvSpPr>
            <a:spLocks noGrp="1"/>
          </p:cNvSpPr>
          <p:nvPr>
            <p:ph type="title"/>
          </p:nvPr>
        </p:nvSpPr>
        <p:spPr/>
        <p:txBody>
          <a:bodyPr>
            <a:normAutofit fontScale="90000"/>
          </a:bodyPr>
          <a:lstStyle/>
          <a:p>
            <a:br>
              <a:rPr lang="en-GB" dirty="0"/>
            </a:br>
            <a:r>
              <a:rPr lang="en-GB" b="1" dirty="0">
                <a:latin typeface="+mn-lt"/>
              </a:rPr>
              <a:t>Indigenous peoples today</a:t>
            </a:r>
            <a:br>
              <a:rPr lang="en-GB" dirty="0"/>
            </a:br>
            <a:r>
              <a:rPr lang="en-GB" sz="1600" dirty="0"/>
              <a:t> </a:t>
            </a:r>
            <a:r>
              <a:rPr lang="en-GB" sz="1600" dirty="0">
                <a:hlinkClick r:id="rId2"/>
              </a:rPr>
              <a:t>https://www.un.org/en/fight-racism/vulnerable-groups/indigenous-peoples</a:t>
            </a:r>
            <a:br>
              <a:rPr lang="en-GB" sz="1600" dirty="0"/>
            </a:br>
            <a:endParaRPr lang="en-GB" dirty="0"/>
          </a:p>
        </p:txBody>
      </p:sp>
      <p:sp>
        <p:nvSpPr>
          <p:cNvPr id="3" name="Content Placeholder 2">
            <a:extLst>
              <a:ext uri="{FF2B5EF4-FFF2-40B4-BE49-F238E27FC236}">
                <a16:creationId xmlns:a16="http://schemas.microsoft.com/office/drawing/2014/main" id="{18DF8C77-2F49-F557-3040-2524739A99A8}"/>
              </a:ext>
            </a:extLst>
          </p:cNvPr>
          <p:cNvSpPr>
            <a:spLocks noGrp="1"/>
          </p:cNvSpPr>
          <p:nvPr>
            <p:ph idx="1"/>
          </p:nvPr>
        </p:nvSpPr>
        <p:spPr/>
        <p:txBody>
          <a:bodyPr>
            <a:normAutofit lnSpcReduction="10000"/>
          </a:bodyPr>
          <a:lstStyle/>
          <a:p>
            <a:pPr marL="0" indent="0" algn="l">
              <a:buNone/>
            </a:pPr>
            <a:endParaRPr lang="en-GB" b="1" i="0" dirty="0">
              <a:solidFill>
                <a:srgbClr val="000000"/>
              </a:solidFill>
              <a:effectLst/>
              <a:latin typeface="Roboto Condensed" panose="020B0604020202020204" pitchFamily="2" charset="0"/>
            </a:endParaRPr>
          </a:p>
          <a:p>
            <a:pPr marL="0" indent="0" algn="l">
              <a:buNone/>
            </a:pPr>
            <a:endParaRPr lang="en-GB" b="1" dirty="0">
              <a:solidFill>
                <a:srgbClr val="000000"/>
              </a:solidFill>
              <a:latin typeface="Roboto Condensed" panose="020B0604020202020204" pitchFamily="2" charset="0"/>
            </a:endParaRPr>
          </a:p>
          <a:p>
            <a:pPr marL="0" indent="0" algn="l">
              <a:buNone/>
            </a:pPr>
            <a:endParaRPr lang="en-GB" b="1" i="0" dirty="0">
              <a:solidFill>
                <a:srgbClr val="000000"/>
              </a:solidFill>
              <a:effectLst/>
              <a:latin typeface="Roboto Condensed" panose="020B0604020202020204" pitchFamily="2" charset="0"/>
            </a:endParaRPr>
          </a:p>
          <a:p>
            <a:pPr marL="0" indent="0" algn="l">
              <a:buNone/>
            </a:pPr>
            <a:endParaRPr lang="en-GB" b="1" dirty="0">
              <a:solidFill>
                <a:srgbClr val="000000"/>
              </a:solidFill>
              <a:latin typeface="Roboto Condensed" panose="020B0604020202020204" pitchFamily="2" charset="0"/>
            </a:endParaRPr>
          </a:p>
          <a:p>
            <a:pPr marL="0" indent="0" algn="l">
              <a:buNone/>
            </a:pPr>
            <a:r>
              <a:rPr lang="en-GB" b="1" i="0" dirty="0">
                <a:solidFill>
                  <a:srgbClr val="000000"/>
                </a:solidFill>
                <a:effectLst/>
                <a:latin typeface="Roboto Condensed" panose="020B0604020202020204" pitchFamily="2" charset="0"/>
              </a:rPr>
              <a:t>Common historical continuity</a:t>
            </a:r>
          </a:p>
          <a:p>
            <a:pPr marL="0" indent="0" algn="l">
              <a:buNone/>
            </a:pPr>
            <a:r>
              <a:rPr lang="en-GB" b="0" i="0" dirty="0">
                <a:solidFill>
                  <a:srgbClr val="454545"/>
                </a:solidFill>
                <a:effectLst/>
                <a:latin typeface="Roboto" panose="02000000000000000000" pitchFamily="2" charset="0"/>
              </a:rPr>
              <a:t>There are over </a:t>
            </a:r>
            <a:r>
              <a:rPr lang="en-GB" b="1" i="0" dirty="0">
                <a:solidFill>
                  <a:srgbClr val="454545"/>
                </a:solidFill>
                <a:effectLst/>
                <a:latin typeface="Roboto" panose="02000000000000000000" pitchFamily="2" charset="0"/>
              </a:rPr>
              <a:t>476 million</a:t>
            </a:r>
            <a:r>
              <a:rPr lang="en-GB" b="0" i="0" dirty="0">
                <a:solidFill>
                  <a:srgbClr val="454545"/>
                </a:solidFill>
                <a:effectLst/>
                <a:latin typeface="Roboto" panose="02000000000000000000" pitchFamily="2" charset="0"/>
              </a:rPr>
              <a:t> indigenous people living in 90 countries across the world, accounting for 6.2 per cent of the global population. Of those, there are more than </a:t>
            </a:r>
            <a:r>
              <a:rPr lang="en-GB" b="1" i="0" dirty="0">
                <a:solidFill>
                  <a:srgbClr val="454545"/>
                </a:solidFill>
                <a:effectLst/>
                <a:latin typeface="Roboto" panose="02000000000000000000" pitchFamily="2" charset="0"/>
              </a:rPr>
              <a:t>5,000</a:t>
            </a:r>
            <a:r>
              <a:rPr lang="en-GB" b="0" i="0" dirty="0">
                <a:solidFill>
                  <a:srgbClr val="454545"/>
                </a:solidFill>
                <a:effectLst/>
                <a:latin typeface="Roboto" panose="02000000000000000000" pitchFamily="2" charset="0"/>
              </a:rPr>
              <a:t> distinct groups.</a:t>
            </a:r>
          </a:p>
          <a:p>
            <a:pPr marL="0" indent="0">
              <a:buNone/>
            </a:pPr>
            <a:endParaRPr lang="en-GB" dirty="0"/>
          </a:p>
        </p:txBody>
      </p:sp>
      <p:pic>
        <p:nvPicPr>
          <p:cNvPr id="2050" name="Picture 2" descr="collage of indigenous people and Rio + 20 logo in the background">
            <a:extLst>
              <a:ext uri="{FF2B5EF4-FFF2-40B4-BE49-F238E27FC236}">
                <a16:creationId xmlns:a16="http://schemas.microsoft.com/office/drawing/2014/main" id="{AC52FF33-4152-84A6-F777-2CA80665BF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 y="1549052"/>
            <a:ext cx="5454502" cy="2019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4842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0C4B2-4226-1804-D2F3-46D30C4535C8}"/>
              </a:ext>
            </a:extLst>
          </p:cNvPr>
          <p:cNvSpPr>
            <a:spLocks noGrp="1"/>
          </p:cNvSpPr>
          <p:nvPr>
            <p:ph type="title"/>
          </p:nvPr>
        </p:nvSpPr>
        <p:spPr/>
        <p:txBody>
          <a:bodyPr/>
          <a:lstStyle/>
          <a:p>
            <a:r>
              <a:rPr lang="en-GB" b="1" dirty="0">
                <a:latin typeface="+mn-lt"/>
              </a:rPr>
              <a:t>UN – Fight </a:t>
            </a:r>
            <a:br>
              <a:rPr lang="en-GB" b="1" dirty="0">
                <a:latin typeface="+mn-lt"/>
              </a:rPr>
            </a:br>
            <a:r>
              <a:rPr lang="en-GB" b="1" dirty="0">
                <a:latin typeface="+mn-lt"/>
              </a:rPr>
              <a:t>Racism </a:t>
            </a:r>
            <a:r>
              <a:rPr lang="en-GB" sz="2800" dirty="0">
                <a:latin typeface="+mn-lt"/>
              </a:rPr>
              <a:t>website</a:t>
            </a:r>
          </a:p>
        </p:txBody>
      </p:sp>
      <p:sp>
        <p:nvSpPr>
          <p:cNvPr id="3" name="Content Placeholder 2">
            <a:extLst>
              <a:ext uri="{FF2B5EF4-FFF2-40B4-BE49-F238E27FC236}">
                <a16:creationId xmlns:a16="http://schemas.microsoft.com/office/drawing/2014/main" id="{8096DB9B-C172-F2D6-E7CA-0AF5E861FC77}"/>
              </a:ext>
            </a:extLst>
          </p:cNvPr>
          <p:cNvSpPr>
            <a:spLocks noGrp="1"/>
          </p:cNvSpPr>
          <p:nvPr>
            <p:ph idx="1"/>
          </p:nvPr>
        </p:nvSpPr>
        <p:spPr>
          <a:xfrm>
            <a:off x="628650" y="1825398"/>
            <a:ext cx="7886700" cy="4351338"/>
          </a:xfrm>
        </p:spPr>
        <p:txBody>
          <a:bodyPr>
            <a:normAutofit fontScale="62500" lnSpcReduction="20000"/>
          </a:bodyPr>
          <a:lstStyle/>
          <a:p>
            <a:pPr marL="0" indent="0" algn="l">
              <a:buNone/>
            </a:pPr>
            <a:endParaRPr lang="en-GB" b="1" i="0" dirty="0">
              <a:solidFill>
                <a:srgbClr val="000000"/>
              </a:solidFill>
              <a:effectLst/>
              <a:latin typeface="Roboto Condensed" panose="02000000000000000000" pitchFamily="2" charset="0"/>
            </a:endParaRPr>
          </a:p>
          <a:p>
            <a:pPr marL="0" indent="0" algn="l">
              <a:buNone/>
            </a:pPr>
            <a:r>
              <a:rPr lang="en-GB" b="1" i="0" dirty="0">
                <a:solidFill>
                  <a:srgbClr val="000000"/>
                </a:solidFill>
                <a:effectLst/>
                <a:latin typeface="Roboto Condensed" panose="02000000000000000000" pitchFamily="2" charset="0"/>
              </a:rPr>
              <a:t>Durban Declaration and Programme of Action</a:t>
            </a:r>
          </a:p>
          <a:p>
            <a:pPr algn="l"/>
            <a:r>
              <a:rPr lang="en-GB" b="0" i="0" dirty="0">
                <a:solidFill>
                  <a:srgbClr val="454545"/>
                </a:solidFill>
                <a:effectLst/>
                <a:latin typeface="Roboto" panose="02000000000000000000" pitchFamily="2" charset="0"/>
              </a:rPr>
              <a:t>The </a:t>
            </a:r>
            <a:r>
              <a:rPr lang="en-GB" b="0" i="0" u="none" strike="noStrike" dirty="0">
                <a:solidFill>
                  <a:srgbClr val="000000"/>
                </a:solidFill>
                <a:effectLst/>
                <a:latin typeface="Roboto" panose="02000000000000000000" pitchFamily="2" charset="0"/>
                <a:hlinkClick r:id="rId2"/>
              </a:rPr>
              <a:t>Durban Declaration</a:t>
            </a:r>
            <a:r>
              <a:rPr lang="en-GB" b="0" i="0" dirty="0">
                <a:solidFill>
                  <a:srgbClr val="454545"/>
                </a:solidFill>
                <a:effectLst/>
                <a:latin typeface="Roboto" panose="02000000000000000000" pitchFamily="2" charset="0"/>
              </a:rPr>
              <a:t> of 2001 acknowledges the basic human rights and fundamental freedoms of indigenous peoples. It emphasizes, among other things:</a:t>
            </a:r>
          </a:p>
          <a:p>
            <a:pPr algn="l">
              <a:buFont typeface="Arial" panose="020B0604020202020204" pitchFamily="34" charset="0"/>
              <a:buChar char="•"/>
            </a:pPr>
            <a:r>
              <a:rPr lang="en-GB" b="0" i="0" dirty="0">
                <a:solidFill>
                  <a:srgbClr val="333333"/>
                </a:solidFill>
                <a:effectLst/>
                <a:latin typeface="Roboto" panose="02000000000000000000" pitchFamily="2" charset="0"/>
              </a:rPr>
              <a:t>the right of indigenous peoples to be free and equal</a:t>
            </a:r>
          </a:p>
          <a:p>
            <a:pPr algn="l">
              <a:buFont typeface="Arial" panose="020B0604020202020204" pitchFamily="34" charset="0"/>
              <a:buChar char="•"/>
            </a:pPr>
            <a:r>
              <a:rPr lang="en-GB" b="0" i="0" dirty="0">
                <a:solidFill>
                  <a:srgbClr val="333333"/>
                </a:solidFill>
                <a:effectLst/>
                <a:latin typeface="Roboto" panose="02000000000000000000" pitchFamily="2" charset="0"/>
              </a:rPr>
              <a:t>the right to self-determination and to freely determine their political status and freely pursue their economic, social and cultural development</a:t>
            </a:r>
          </a:p>
          <a:p>
            <a:pPr algn="l">
              <a:buFont typeface="Arial" panose="020B0604020202020204" pitchFamily="34" charset="0"/>
              <a:buChar char="•"/>
            </a:pPr>
            <a:r>
              <a:rPr lang="en-GB" b="0" i="0" dirty="0">
                <a:solidFill>
                  <a:srgbClr val="333333"/>
                </a:solidFill>
                <a:effectLst/>
                <a:latin typeface="Roboto" panose="02000000000000000000" pitchFamily="2" charset="0"/>
              </a:rPr>
              <a:t>the right to practice and revitalize their cultural traditions and customs</a:t>
            </a:r>
          </a:p>
          <a:p>
            <a:pPr algn="l">
              <a:buFont typeface="Arial" panose="020B0604020202020204" pitchFamily="34" charset="0"/>
              <a:buChar char="•"/>
            </a:pPr>
            <a:r>
              <a:rPr lang="en-GB" b="0" i="0" dirty="0">
                <a:solidFill>
                  <a:srgbClr val="333333"/>
                </a:solidFill>
                <a:effectLst/>
                <a:latin typeface="Roboto" panose="02000000000000000000" pitchFamily="2" charset="0"/>
              </a:rPr>
              <a:t>the right to establish and control their educational systems</a:t>
            </a:r>
          </a:p>
          <a:p>
            <a:pPr algn="l">
              <a:buFont typeface="Arial" panose="020B0604020202020204" pitchFamily="34" charset="0"/>
              <a:buChar char="•"/>
            </a:pPr>
            <a:r>
              <a:rPr lang="en-GB" b="0" i="0" dirty="0">
                <a:solidFill>
                  <a:srgbClr val="333333"/>
                </a:solidFill>
                <a:effectLst/>
                <a:latin typeface="Roboto" panose="02000000000000000000" pitchFamily="2" charset="0"/>
              </a:rPr>
              <a:t>the right to participate fully at all levels of decision-making in matters which may affect their rights, lives and destinies</a:t>
            </a:r>
          </a:p>
          <a:p>
            <a:pPr algn="l">
              <a:buFont typeface="Arial" panose="020B0604020202020204" pitchFamily="34" charset="0"/>
              <a:buChar char="•"/>
            </a:pPr>
            <a:r>
              <a:rPr lang="en-GB" b="0" i="0" dirty="0">
                <a:solidFill>
                  <a:srgbClr val="333333"/>
                </a:solidFill>
                <a:effectLst/>
                <a:latin typeface="Roboto" panose="02000000000000000000" pitchFamily="2" charset="0"/>
              </a:rPr>
              <a:t>the right to their lands, territories and resources</a:t>
            </a:r>
          </a:p>
          <a:p>
            <a:pPr algn="l">
              <a:buFont typeface="Arial" panose="020B0604020202020204" pitchFamily="34" charset="0"/>
              <a:buChar char="•"/>
            </a:pPr>
            <a:r>
              <a:rPr lang="en-GB" b="0" i="0" dirty="0">
                <a:solidFill>
                  <a:srgbClr val="333333"/>
                </a:solidFill>
                <a:effectLst/>
                <a:latin typeface="Roboto" panose="02000000000000000000" pitchFamily="2" charset="0"/>
              </a:rPr>
              <a:t>the right to be secure in the enjoyment of their own means of subsistence and development</a:t>
            </a:r>
          </a:p>
          <a:p>
            <a:pPr marL="0" indent="0">
              <a:buNone/>
            </a:pPr>
            <a:endParaRPr lang="en-GB" dirty="0"/>
          </a:p>
        </p:txBody>
      </p:sp>
      <p:pic>
        <p:nvPicPr>
          <p:cNvPr id="5" name="Picture 2" descr="collage of indigenous people and Rio + 20 logo in the background">
            <a:extLst>
              <a:ext uri="{FF2B5EF4-FFF2-40B4-BE49-F238E27FC236}">
                <a16:creationId xmlns:a16="http://schemas.microsoft.com/office/drawing/2014/main" id="{155A6D63-E735-5AEF-095E-B9BF591D24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8541" y="365126"/>
            <a:ext cx="3943350" cy="1460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6020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34E22-2EFF-693F-9B04-B4854E25E8E5}"/>
              </a:ext>
            </a:extLst>
          </p:cNvPr>
          <p:cNvSpPr>
            <a:spLocks noGrp="1"/>
          </p:cNvSpPr>
          <p:nvPr>
            <p:ph type="title"/>
          </p:nvPr>
        </p:nvSpPr>
        <p:spPr/>
        <p:txBody>
          <a:bodyPr>
            <a:normAutofit fontScale="90000"/>
          </a:bodyPr>
          <a:lstStyle/>
          <a:p>
            <a:br>
              <a:rPr lang="en-GB" b="1" i="0" dirty="0">
                <a:solidFill>
                  <a:srgbClr val="000000"/>
                </a:solidFill>
                <a:effectLst/>
                <a:latin typeface="Roboto Condensed" panose="02000000000000000000" pitchFamily="2" charset="0"/>
              </a:rPr>
            </a:br>
            <a:r>
              <a:rPr lang="en-GB" b="1" i="0" dirty="0">
                <a:solidFill>
                  <a:srgbClr val="000000"/>
                </a:solidFill>
                <a:effectLst/>
                <a:latin typeface="Roboto Condensed" panose="02000000000000000000" pitchFamily="2" charset="0"/>
              </a:rPr>
              <a:t>Discrimination against Indigenous Peoples is racial discrimination </a:t>
            </a:r>
            <a:br>
              <a:rPr lang="en-GB" b="1" i="0" dirty="0">
                <a:solidFill>
                  <a:srgbClr val="000000"/>
                </a:solidFill>
                <a:effectLst/>
                <a:latin typeface="Roboto Condensed" panose="02000000000000000000" pitchFamily="2" charset="0"/>
              </a:rPr>
            </a:br>
            <a:r>
              <a:rPr lang="en-GB" sz="3100" b="1" i="0" dirty="0">
                <a:solidFill>
                  <a:srgbClr val="000000"/>
                </a:solidFill>
                <a:effectLst/>
                <a:latin typeface="Roboto Condensed" panose="02000000000000000000" pitchFamily="2" charset="0"/>
              </a:rPr>
              <a:t>(UN Fight Racism website)</a:t>
            </a:r>
            <a:br>
              <a:rPr lang="en-GB" b="1" i="0" dirty="0">
                <a:solidFill>
                  <a:srgbClr val="000000"/>
                </a:solidFill>
                <a:effectLst/>
                <a:latin typeface="Roboto Condensed" panose="02000000000000000000" pitchFamily="2" charset="0"/>
              </a:rPr>
            </a:br>
            <a:endParaRPr lang="en-GB" dirty="0"/>
          </a:p>
        </p:txBody>
      </p:sp>
      <p:sp>
        <p:nvSpPr>
          <p:cNvPr id="3" name="Content Placeholder 2">
            <a:extLst>
              <a:ext uri="{FF2B5EF4-FFF2-40B4-BE49-F238E27FC236}">
                <a16:creationId xmlns:a16="http://schemas.microsoft.com/office/drawing/2014/main" id="{6A2A88B9-1F22-B81B-EC0A-F35EBC473C18}"/>
              </a:ext>
            </a:extLst>
          </p:cNvPr>
          <p:cNvSpPr>
            <a:spLocks noGrp="1"/>
          </p:cNvSpPr>
          <p:nvPr>
            <p:ph idx="1"/>
          </p:nvPr>
        </p:nvSpPr>
        <p:spPr/>
        <p:txBody>
          <a:bodyPr>
            <a:normAutofit lnSpcReduction="10000"/>
          </a:bodyPr>
          <a:lstStyle/>
          <a:p>
            <a:pPr marL="0" indent="0" algn="l">
              <a:buNone/>
            </a:pPr>
            <a:endParaRPr lang="en-GB" b="0" i="0" dirty="0">
              <a:solidFill>
                <a:srgbClr val="454545"/>
              </a:solidFill>
              <a:effectLst/>
              <a:latin typeface="Roboto" panose="02000000000000000000" pitchFamily="2" charset="0"/>
            </a:endParaRPr>
          </a:p>
          <a:p>
            <a:pPr marL="0" indent="0" algn="l">
              <a:buNone/>
            </a:pPr>
            <a:endParaRPr lang="en-GB" dirty="0">
              <a:solidFill>
                <a:srgbClr val="454545"/>
              </a:solidFill>
              <a:latin typeface="Roboto" panose="02000000000000000000" pitchFamily="2" charset="0"/>
            </a:endParaRPr>
          </a:p>
          <a:p>
            <a:pPr marL="0" indent="0" algn="l">
              <a:buNone/>
            </a:pPr>
            <a:r>
              <a:rPr lang="en-GB" b="0" i="0" dirty="0">
                <a:solidFill>
                  <a:srgbClr val="454545"/>
                </a:solidFill>
                <a:effectLst/>
                <a:latin typeface="Roboto" panose="02000000000000000000" pitchFamily="2" charset="0"/>
              </a:rPr>
              <a:t>The </a:t>
            </a:r>
            <a:r>
              <a:rPr lang="en-GB" b="0" i="0" u="none" strike="noStrike" dirty="0">
                <a:solidFill>
                  <a:srgbClr val="000000"/>
                </a:solidFill>
                <a:effectLst/>
                <a:latin typeface="Roboto" panose="02000000000000000000" pitchFamily="2" charset="0"/>
                <a:hlinkClick r:id="rId2"/>
              </a:rPr>
              <a:t>Committee on the Elimination of Racial Discrimination</a:t>
            </a:r>
            <a:r>
              <a:rPr lang="en-GB" b="0" i="0" dirty="0">
                <a:solidFill>
                  <a:srgbClr val="454545"/>
                </a:solidFill>
                <a:effectLst/>
                <a:latin typeface="Roboto" panose="02000000000000000000" pitchFamily="2" charset="0"/>
              </a:rPr>
              <a:t> has made it clear that discrimination against indigenous peoples is racial discrimination. It has interpreted non-discrimination as the protection of aspects of indigenous cultural identity and language and the offer of economic and social development, effective participation, and rights over lands, territories and resources.</a:t>
            </a:r>
          </a:p>
          <a:p>
            <a:pPr marL="0" indent="0">
              <a:buNone/>
            </a:pPr>
            <a:endParaRPr lang="en-GB" dirty="0"/>
          </a:p>
        </p:txBody>
      </p:sp>
    </p:spTree>
    <p:extLst>
      <p:ext uri="{BB962C8B-B14F-4D97-AF65-F5344CB8AC3E}">
        <p14:creationId xmlns:p14="http://schemas.microsoft.com/office/powerpoint/2010/main" val="4217258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FA35A-9259-463D-31A8-4D9F1EF1F980}"/>
              </a:ext>
            </a:extLst>
          </p:cNvPr>
          <p:cNvSpPr>
            <a:spLocks noGrp="1"/>
          </p:cNvSpPr>
          <p:nvPr>
            <p:ph type="title"/>
          </p:nvPr>
        </p:nvSpPr>
        <p:spPr/>
        <p:txBody>
          <a:bodyPr>
            <a:normAutofit fontScale="90000"/>
          </a:bodyPr>
          <a:lstStyle/>
          <a:p>
            <a:br>
              <a:rPr lang="en-GB" sz="3600" b="1" i="0" dirty="0">
                <a:solidFill>
                  <a:srgbClr val="000000"/>
                </a:solidFill>
                <a:effectLst/>
                <a:latin typeface="Roboto Condensed" panose="02000000000000000000" pitchFamily="2" charset="0"/>
              </a:rPr>
            </a:br>
            <a:r>
              <a:rPr lang="en-GB" sz="3600" b="1" i="0" dirty="0">
                <a:solidFill>
                  <a:srgbClr val="000000"/>
                </a:solidFill>
                <a:effectLst/>
                <a:latin typeface="Roboto Condensed" panose="02000000000000000000" pitchFamily="2" charset="0"/>
              </a:rPr>
              <a:t>Three mechanisms for combating discrimination against Indigenous Peoples</a:t>
            </a:r>
            <a:br>
              <a:rPr lang="en-GB" b="1" i="0" dirty="0">
                <a:solidFill>
                  <a:srgbClr val="000000"/>
                </a:solidFill>
                <a:effectLst/>
                <a:latin typeface="Roboto Condensed" panose="02000000000000000000" pitchFamily="2" charset="0"/>
              </a:rPr>
            </a:br>
            <a:endParaRPr lang="en-GB" dirty="0"/>
          </a:p>
        </p:txBody>
      </p:sp>
      <p:sp>
        <p:nvSpPr>
          <p:cNvPr id="3" name="Content Placeholder 2">
            <a:extLst>
              <a:ext uri="{FF2B5EF4-FFF2-40B4-BE49-F238E27FC236}">
                <a16:creationId xmlns:a16="http://schemas.microsoft.com/office/drawing/2014/main" id="{20246A54-4809-04FC-8D05-3A9B0A399DE0}"/>
              </a:ext>
            </a:extLst>
          </p:cNvPr>
          <p:cNvSpPr>
            <a:spLocks noGrp="1"/>
          </p:cNvSpPr>
          <p:nvPr>
            <p:ph idx="1"/>
          </p:nvPr>
        </p:nvSpPr>
        <p:spPr/>
        <p:txBody>
          <a:bodyPr>
            <a:normAutofit fontScale="77500" lnSpcReduction="20000"/>
          </a:bodyPr>
          <a:lstStyle/>
          <a:p>
            <a:pPr marL="0" indent="0" algn="l">
              <a:buNone/>
            </a:pPr>
            <a:r>
              <a:rPr lang="en-GB" b="0" i="0" dirty="0">
                <a:solidFill>
                  <a:srgbClr val="454545"/>
                </a:solidFill>
                <a:effectLst/>
                <a:latin typeface="Roboto" panose="02000000000000000000" pitchFamily="2" charset="0"/>
              </a:rPr>
              <a:t>The United Nations has also established three mechanisms for combating discrimination against indigenous peoples:</a:t>
            </a:r>
          </a:p>
          <a:p>
            <a:pPr algn="l">
              <a:buFont typeface="+mj-lt"/>
              <a:buAutoNum type="arabicPeriod"/>
            </a:pPr>
            <a:r>
              <a:rPr lang="en-GB" b="0" i="0" dirty="0">
                <a:solidFill>
                  <a:srgbClr val="333333"/>
                </a:solidFill>
                <a:effectLst/>
                <a:latin typeface="Roboto" panose="02000000000000000000" pitchFamily="2" charset="0"/>
              </a:rPr>
              <a:t> The </a:t>
            </a:r>
            <a:r>
              <a:rPr lang="en-GB" b="0" i="0" u="none" strike="noStrike" dirty="0">
                <a:solidFill>
                  <a:srgbClr val="000000"/>
                </a:solidFill>
                <a:effectLst/>
                <a:latin typeface="Roboto" panose="02000000000000000000" pitchFamily="2" charset="0"/>
                <a:hlinkClick r:id="rId2"/>
              </a:rPr>
              <a:t>Permanent Forum on Indigenous Issues</a:t>
            </a:r>
            <a:r>
              <a:rPr lang="en-GB" b="0" i="0" dirty="0">
                <a:solidFill>
                  <a:srgbClr val="333333"/>
                </a:solidFill>
                <a:effectLst/>
                <a:latin typeface="Roboto" panose="02000000000000000000" pitchFamily="2" charset="0"/>
              </a:rPr>
              <a:t> was created to advise the UN on issues related to indigenous peoples and specifically to raise awareness and promote the coordination of activities related to indigenous issues within the UN system.</a:t>
            </a:r>
          </a:p>
          <a:p>
            <a:pPr algn="l">
              <a:buFont typeface="+mj-lt"/>
              <a:buAutoNum type="arabicPeriod"/>
            </a:pPr>
            <a:r>
              <a:rPr lang="en-GB" dirty="0">
                <a:solidFill>
                  <a:srgbClr val="333333"/>
                </a:solidFill>
                <a:latin typeface="Roboto" panose="02000000000000000000" pitchFamily="2" charset="0"/>
              </a:rPr>
              <a:t> </a:t>
            </a:r>
            <a:r>
              <a:rPr lang="en-GB" b="0" i="0" dirty="0">
                <a:solidFill>
                  <a:srgbClr val="333333"/>
                </a:solidFill>
                <a:effectLst/>
                <a:latin typeface="Roboto" panose="02000000000000000000" pitchFamily="2" charset="0"/>
              </a:rPr>
              <a:t>The </a:t>
            </a:r>
            <a:r>
              <a:rPr lang="en-GB" b="0" i="0" u="none" strike="noStrike" dirty="0">
                <a:solidFill>
                  <a:srgbClr val="000000"/>
                </a:solidFill>
                <a:effectLst/>
                <a:latin typeface="Roboto" panose="02000000000000000000" pitchFamily="2" charset="0"/>
                <a:hlinkClick r:id="rId3"/>
              </a:rPr>
              <a:t>Special Rapporteur on the situation of human rights and fundamental freedoms of indigenous people</a:t>
            </a:r>
            <a:r>
              <a:rPr lang="en-GB" b="0" i="0" dirty="0">
                <a:solidFill>
                  <a:srgbClr val="333333"/>
                </a:solidFill>
                <a:effectLst/>
                <a:latin typeface="Roboto" panose="02000000000000000000" pitchFamily="2" charset="0"/>
              </a:rPr>
              <a:t> has a mandate to gather, request, receive and exchange information on alleged violations of their human rights.</a:t>
            </a:r>
          </a:p>
          <a:p>
            <a:pPr algn="l">
              <a:buFont typeface="+mj-lt"/>
              <a:buAutoNum type="arabicPeriod"/>
            </a:pPr>
            <a:r>
              <a:rPr lang="en-GB" dirty="0">
                <a:solidFill>
                  <a:srgbClr val="333333"/>
                </a:solidFill>
                <a:latin typeface="Roboto" panose="02000000000000000000" pitchFamily="2" charset="0"/>
              </a:rPr>
              <a:t> </a:t>
            </a:r>
            <a:r>
              <a:rPr lang="en-GB" b="0" i="0" dirty="0">
                <a:solidFill>
                  <a:srgbClr val="333333"/>
                </a:solidFill>
                <a:effectLst/>
                <a:latin typeface="Roboto" panose="02000000000000000000" pitchFamily="2" charset="0"/>
              </a:rPr>
              <a:t>The </a:t>
            </a:r>
            <a:r>
              <a:rPr lang="en-GB" b="0" i="0" u="none" strike="noStrike" dirty="0">
                <a:solidFill>
                  <a:srgbClr val="000000"/>
                </a:solidFill>
                <a:effectLst/>
                <a:latin typeface="Roboto" panose="02000000000000000000" pitchFamily="2" charset="0"/>
                <a:hlinkClick r:id="rId4"/>
              </a:rPr>
              <a:t>Expert Mechanism on the Rights of Indigenous Peoples</a:t>
            </a:r>
            <a:r>
              <a:rPr lang="en-GB" b="0" i="0" dirty="0">
                <a:solidFill>
                  <a:srgbClr val="333333"/>
                </a:solidFill>
                <a:effectLst/>
                <a:latin typeface="Roboto" panose="02000000000000000000" pitchFamily="2" charset="0"/>
              </a:rPr>
              <a:t> provides the </a:t>
            </a:r>
            <a:r>
              <a:rPr lang="en-GB" b="0" i="0" u="none" strike="noStrike" dirty="0">
                <a:solidFill>
                  <a:srgbClr val="000000"/>
                </a:solidFill>
                <a:effectLst/>
                <a:latin typeface="Roboto" panose="02000000000000000000" pitchFamily="2" charset="0"/>
                <a:hlinkClick r:id="rId5"/>
              </a:rPr>
              <a:t>Human Rights Council</a:t>
            </a:r>
            <a:r>
              <a:rPr lang="en-GB" b="0" i="0" dirty="0">
                <a:solidFill>
                  <a:srgbClr val="333333"/>
                </a:solidFill>
                <a:effectLst/>
                <a:latin typeface="Roboto" panose="02000000000000000000" pitchFamily="2" charset="0"/>
              </a:rPr>
              <a:t> with thematic expertise on the rights of indigenous peoples.</a:t>
            </a:r>
          </a:p>
          <a:p>
            <a:pPr marL="0" indent="0">
              <a:buNone/>
            </a:pPr>
            <a:endParaRPr lang="en-GB" dirty="0"/>
          </a:p>
        </p:txBody>
      </p:sp>
    </p:spTree>
    <p:extLst>
      <p:ext uri="{BB962C8B-B14F-4D97-AF65-F5344CB8AC3E}">
        <p14:creationId xmlns:p14="http://schemas.microsoft.com/office/powerpoint/2010/main" val="8536349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0">
            <a:extLst>
              <a:ext uri="{FF2B5EF4-FFF2-40B4-BE49-F238E27FC236}">
                <a16:creationId xmlns:a16="http://schemas.microsoft.com/office/drawing/2014/main" id="{A532242E-F1DD-7F01-A1CB-FC067CEBD570}"/>
              </a:ext>
            </a:extLst>
          </p:cNvPr>
          <p:cNvPicPr>
            <a:picLocks noChangeAspect="1"/>
          </p:cNvPicPr>
          <p:nvPr/>
        </p:nvPicPr>
        <p:blipFill>
          <a:blip r:embed="rId2"/>
          <a:stretch>
            <a:fillRect/>
          </a:stretch>
        </p:blipFill>
        <p:spPr>
          <a:xfrm>
            <a:off x="-610280" y="113783"/>
            <a:ext cx="9838069" cy="6148794"/>
          </a:xfrm>
          <a:prstGeom prst="rect">
            <a:avLst/>
          </a:prstGeom>
        </p:spPr>
      </p:pic>
    </p:spTree>
    <p:extLst>
      <p:ext uri="{BB962C8B-B14F-4D97-AF65-F5344CB8AC3E}">
        <p14:creationId xmlns:p14="http://schemas.microsoft.com/office/powerpoint/2010/main" val="34390563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3958B-194B-284A-5C42-85F8C1252207}"/>
              </a:ext>
            </a:extLst>
          </p:cNvPr>
          <p:cNvSpPr>
            <a:spLocks noGrp="1"/>
          </p:cNvSpPr>
          <p:nvPr>
            <p:ph type="title"/>
          </p:nvPr>
        </p:nvSpPr>
        <p:spPr/>
        <p:txBody>
          <a:bodyPr/>
          <a:lstStyle/>
          <a:p>
            <a:r>
              <a:rPr lang="en-GB" b="1" dirty="0">
                <a:latin typeface="+mn-lt"/>
              </a:rPr>
              <a:t>Some preliminary questions/conclusions</a:t>
            </a:r>
          </a:p>
        </p:txBody>
      </p:sp>
      <p:sp>
        <p:nvSpPr>
          <p:cNvPr id="3" name="Content Placeholder 2">
            <a:extLst>
              <a:ext uri="{FF2B5EF4-FFF2-40B4-BE49-F238E27FC236}">
                <a16:creationId xmlns:a16="http://schemas.microsoft.com/office/drawing/2014/main" id="{12AB7B98-A64D-371D-5BE9-275B6342E051}"/>
              </a:ext>
            </a:extLst>
          </p:cNvPr>
          <p:cNvSpPr>
            <a:spLocks noGrp="1"/>
          </p:cNvSpPr>
          <p:nvPr>
            <p:ph idx="1"/>
          </p:nvPr>
        </p:nvSpPr>
        <p:spPr/>
        <p:txBody>
          <a:bodyPr>
            <a:normAutofit lnSpcReduction="10000"/>
          </a:bodyPr>
          <a:lstStyle/>
          <a:p>
            <a:r>
              <a:rPr lang="en-GB" dirty="0">
                <a:solidFill>
                  <a:srgbClr val="373A3C"/>
                </a:solidFill>
                <a:latin typeface="-apple-system"/>
              </a:rPr>
              <a:t>I</a:t>
            </a:r>
            <a:r>
              <a:rPr lang="en-GB" b="0" i="0" dirty="0">
                <a:solidFill>
                  <a:srgbClr val="373A3C"/>
                </a:solidFill>
                <a:effectLst/>
                <a:latin typeface="-apple-system"/>
              </a:rPr>
              <a:t>s it valid to speak of a hierarchy of </a:t>
            </a:r>
            <a:r>
              <a:rPr lang="en-GB" b="0" i="1" dirty="0">
                <a:solidFill>
                  <a:srgbClr val="373A3C"/>
                </a:solidFill>
                <a:effectLst/>
                <a:latin typeface="-apple-system"/>
              </a:rPr>
              <a:t>types</a:t>
            </a:r>
            <a:r>
              <a:rPr lang="en-GB" b="0" i="0" dirty="0">
                <a:solidFill>
                  <a:srgbClr val="373A3C"/>
                </a:solidFill>
                <a:effectLst/>
                <a:latin typeface="-apple-system"/>
              </a:rPr>
              <a:t> of human society, from the "simplest" (usually found at the bottom of the hierarchy) to the most complex and "productive"? </a:t>
            </a:r>
          </a:p>
          <a:p>
            <a:r>
              <a:rPr lang="en-GB" b="0" i="0" dirty="0">
                <a:solidFill>
                  <a:srgbClr val="373A3C"/>
                </a:solidFill>
                <a:effectLst/>
                <a:latin typeface="-apple-system"/>
              </a:rPr>
              <a:t>Or, should we take a view based on taking each distinct society on its own terms, without seeking to fit it into some kind of hierarchy of social "progress"? </a:t>
            </a:r>
          </a:p>
          <a:p>
            <a:r>
              <a:rPr lang="en-GB" b="0" i="0" dirty="0">
                <a:solidFill>
                  <a:srgbClr val="373A3C"/>
                </a:solidFill>
                <a:effectLst/>
                <a:latin typeface="-apple-system"/>
              </a:rPr>
              <a:t>In any case, where has all this "progress" got us, in terms of our relationship with the ecology of the planet?</a:t>
            </a:r>
            <a:endParaRPr lang="en-GB" dirty="0"/>
          </a:p>
        </p:txBody>
      </p:sp>
    </p:spTree>
    <p:extLst>
      <p:ext uri="{BB962C8B-B14F-4D97-AF65-F5344CB8AC3E}">
        <p14:creationId xmlns:p14="http://schemas.microsoft.com/office/powerpoint/2010/main" val="8991882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1C00F-9CDD-CD16-80D9-B43A60B489B1}"/>
              </a:ext>
            </a:extLst>
          </p:cNvPr>
          <p:cNvSpPr>
            <a:spLocks noGrp="1"/>
          </p:cNvSpPr>
          <p:nvPr>
            <p:ph type="title"/>
          </p:nvPr>
        </p:nvSpPr>
        <p:spPr/>
        <p:txBody>
          <a:bodyPr/>
          <a:lstStyle/>
          <a:p>
            <a:r>
              <a:rPr lang="en-GB" b="1" dirty="0">
                <a:latin typeface="+mn-lt"/>
              </a:rPr>
              <a:t>Some thorny issues</a:t>
            </a:r>
          </a:p>
        </p:txBody>
      </p:sp>
      <p:sp>
        <p:nvSpPr>
          <p:cNvPr id="3" name="Content Placeholder 2">
            <a:extLst>
              <a:ext uri="{FF2B5EF4-FFF2-40B4-BE49-F238E27FC236}">
                <a16:creationId xmlns:a16="http://schemas.microsoft.com/office/drawing/2014/main" id="{48D8ABCF-6FEA-9B4B-920B-9B9DF0AEEC17}"/>
              </a:ext>
            </a:extLst>
          </p:cNvPr>
          <p:cNvSpPr>
            <a:spLocks noGrp="1"/>
          </p:cNvSpPr>
          <p:nvPr>
            <p:ph idx="1"/>
          </p:nvPr>
        </p:nvSpPr>
        <p:spPr/>
        <p:txBody>
          <a:bodyPr/>
          <a:lstStyle/>
          <a:p>
            <a:pPr marL="0" indent="0">
              <a:buNone/>
            </a:pPr>
            <a:r>
              <a:rPr lang="en-GB" dirty="0"/>
              <a:t>Traditional/indigenous societies</a:t>
            </a:r>
          </a:p>
          <a:p>
            <a:r>
              <a:rPr lang="en-GB" dirty="0"/>
              <a:t>Separate or connected?</a:t>
            </a:r>
          </a:p>
          <a:p>
            <a:r>
              <a:rPr lang="en-GB" dirty="0"/>
              <a:t>Indigenous people’s rights</a:t>
            </a:r>
          </a:p>
          <a:p>
            <a:r>
              <a:rPr lang="en-GB" dirty="0"/>
              <a:t>Do universal human rights apply within indigenous societies?</a:t>
            </a:r>
          </a:p>
          <a:p>
            <a:r>
              <a:rPr lang="en-GB" dirty="0"/>
              <a:t>Traditional hierarchies/power structures</a:t>
            </a:r>
          </a:p>
          <a:p>
            <a:r>
              <a:rPr lang="en-GB" dirty="0"/>
              <a:t>The right to leave/migrate?</a:t>
            </a:r>
          </a:p>
          <a:p>
            <a:r>
              <a:rPr lang="en-GB" dirty="0"/>
              <a:t>Is there a right to “progress”?</a:t>
            </a:r>
          </a:p>
        </p:txBody>
      </p:sp>
    </p:spTree>
    <p:extLst>
      <p:ext uri="{BB962C8B-B14F-4D97-AF65-F5344CB8AC3E}">
        <p14:creationId xmlns:p14="http://schemas.microsoft.com/office/powerpoint/2010/main" val="1371011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B9D29-99E7-C16F-078D-200C5CC9126F}"/>
              </a:ext>
            </a:extLst>
          </p:cNvPr>
          <p:cNvSpPr>
            <a:spLocks noGrp="1"/>
          </p:cNvSpPr>
          <p:nvPr>
            <p:ph type="title"/>
          </p:nvPr>
        </p:nvSpPr>
        <p:spPr/>
        <p:txBody>
          <a:bodyPr>
            <a:normAutofit fontScale="90000"/>
          </a:bodyPr>
          <a:lstStyle/>
          <a:p>
            <a:pPr marL="0" indent="0">
              <a:buNone/>
            </a:pPr>
            <a:br>
              <a:rPr lang="en-GB" b="1" dirty="0">
                <a:latin typeface="+mn-lt"/>
              </a:rPr>
            </a:br>
            <a:r>
              <a:rPr lang="en-GB" b="1" dirty="0">
                <a:latin typeface="+mn-lt"/>
              </a:rPr>
              <a:t>Change and insecurity</a:t>
            </a:r>
            <a:br>
              <a:rPr lang="en-GB" b="1" dirty="0">
                <a:latin typeface="+mn-lt"/>
              </a:rPr>
            </a:br>
            <a:r>
              <a:rPr lang="en-GB" sz="3100" b="1" dirty="0"/>
              <a:t>Communities under stress</a:t>
            </a:r>
            <a:br>
              <a:rPr lang="en-GB" sz="3100" b="1" dirty="0"/>
            </a:br>
            <a:r>
              <a:rPr lang="en-GB" sz="3100" b="1" dirty="0"/>
              <a:t>Traditional and </a:t>
            </a:r>
            <a:r>
              <a:rPr lang="en-GB" sz="3100" b="1" i="1" dirty="0"/>
              <a:t>transitional</a:t>
            </a:r>
            <a:br>
              <a:rPr lang="en-GB" i="1" dirty="0"/>
            </a:br>
            <a:endParaRPr lang="en-GB" b="1" dirty="0">
              <a:latin typeface="+mn-lt"/>
            </a:endParaRPr>
          </a:p>
        </p:txBody>
      </p:sp>
      <p:sp>
        <p:nvSpPr>
          <p:cNvPr id="3" name="Content Placeholder 2">
            <a:extLst>
              <a:ext uri="{FF2B5EF4-FFF2-40B4-BE49-F238E27FC236}">
                <a16:creationId xmlns:a16="http://schemas.microsoft.com/office/drawing/2014/main" id="{4871CE00-FA60-E599-DE14-937BEA4061A1}"/>
              </a:ext>
            </a:extLst>
          </p:cNvPr>
          <p:cNvSpPr>
            <a:spLocks noGrp="1"/>
          </p:cNvSpPr>
          <p:nvPr>
            <p:ph idx="1"/>
          </p:nvPr>
        </p:nvSpPr>
        <p:spPr/>
        <p:txBody>
          <a:bodyPr/>
          <a:lstStyle/>
          <a:p>
            <a:pPr marL="0" indent="0">
              <a:buNone/>
            </a:pPr>
            <a:r>
              <a:rPr lang="en-GB" i="1" dirty="0"/>
              <a:t> </a:t>
            </a:r>
          </a:p>
        </p:txBody>
      </p:sp>
      <p:pic>
        <p:nvPicPr>
          <p:cNvPr id="8196" name="Picture 4" descr="A Just Transition to a low carbon economy must respect and support indigenous  people who care for their land | CHS-SACHETAN">
            <a:extLst>
              <a:ext uri="{FF2B5EF4-FFF2-40B4-BE49-F238E27FC236}">
                <a16:creationId xmlns:a16="http://schemas.microsoft.com/office/drawing/2014/main" id="{018660C3-A11A-F8B4-72DB-7168A0DCFB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7746" y="4001294"/>
            <a:ext cx="5846618" cy="242289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A Just Transition = Indigenous Self-Determination – Batani">
            <a:extLst>
              <a:ext uri="{FF2B5EF4-FFF2-40B4-BE49-F238E27FC236}">
                <a16:creationId xmlns:a16="http://schemas.microsoft.com/office/drawing/2014/main" id="{9CFCB54D-BC55-4072-E33D-D6D43B0B2F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82290" y="1690689"/>
            <a:ext cx="4336473" cy="2438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270768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305</TotalTime>
  <Words>1606</Words>
  <Application>Microsoft Office PowerPoint</Application>
  <PresentationFormat>On-screen Show (4:3)</PresentationFormat>
  <Paragraphs>87</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-apple-system</vt:lpstr>
      <vt:lpstr>Arial</vt:lpstr>
      <vt:lpstr>Calibri</vt:lpstr>
      <vt:lpstr>Calibri Light</vt:lpstr>
      <vt:lpstr>Roboto</vt:lpstr>
      <vt:lpstr>Roboto Condensed</vt:lpstr>
      <vt:lpstr>Office Theme</vt:lpstr>
      <vt:lpstr>HPAN5047/6047 Cultural Insights from Economic Anthropology Notions of “progress” and Cultural Relativism (Part II)</vt:lpstr>
      <vt:lpstr>“Progress”…and Cultural Relativism </vt:lpstr>
      <vt:lpstr>THE UNIVERSAL DECLARATION OF HUMAN RIGHTS 1948 (Simplified version by Amnesty International UK) https://www.amnesty.org.uk/files/udhr_simplified.pdf </vt:lpstr>
      <vt:lpstr>UDHR  (simplified by Amnesty International UK)</vt:lpstr>
      <vt:lpstr>UDHR (simplified by Amnesty International UK)</vt:lpstr>
      <vt:lpstr>UN Millennium Development Goals (MDGs) 2000-2015</vt:lpstr>
      <vt:lpstr>UN Sustainable Development Goals (SDGs) 2015-2030</vt:lpstr>
      <vt:lpstr> Indigenous peoples today  https://www.un.org/en/fight-racism/vulnerable-groups/indigenous-peoples </vt:lpstr>
      <vt:lpstr>UN – Fight  Racism website</vt:lpstr>
      <vt:lpstr> Discrimination against Indigenous Peoples is racial discrimination  (UN Fight Racism website) </vt:lpstr>
      <vt:lpstr> Three mechanisms for combating discrimination against Indigenous Peoples </vt:lpstr>
      <vt:lpstr>PowerPoint Presentation</vt:lpstr>
      <vt:lpstr>Some preliminary questions/conclusions</vt:lpstr>
      <vt:lpstr>Some thorny issues</vt:lpstr>
      <vt:lpstr> Change and insecurity Communities under stress Traditional and transitional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HPAN5041/6041 Economic Anthropology and Past Societies</dc:title>
  <dc:creator>Andy Bevan</dc:creator>
  <cp:lastModifiedBy>Andy Bevan</cp:lastModifiedBy>
  <cp:revision>25</cp:revision>
  <dcterms:created xsi:type="dcterms:W3CDTF">2023-01-02T11:26:16Z</dcterms:created>
  <dcterms:modified xsi:type="dcterms:W3CDTF">2024-09-30T11:36:48Z</dcterms:modified>
</cp:coreProperties>
</file>