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77" r:id="rId3"/>
    <p:sldMasterId id="2147483688" r:id="rId4"/>
  </p:sldMasterIdLst>
  <p:notesMasterIdLst>
    <p:notesMasterId r:id="rId45"/>
  </p:notesMasterIdLst>
  <p:sldIdLst>
    <p:sldId id="257" r:id="rId5"/>
    <p:sldId id="256" r:id="rId6"/>
    <p:sldId id="307" r:id="rId7"/>
    <p:sldId id="558" r:id="rId8"/>
    <p:sldId id="559" r:id="rId9"/>
    <p:sldId id="560" r:id="rId10"/>
    <p:sldId id="561" r:id="rId11"/>
    <p:sldId id="562" r:id="rId12"/>
    <p:sldId id="537" r:id="rId13"/>
    <p:sldId id="563" r:id="rId14"/>
    <p:sldId id="564" r:id="rId15"/>
    <p:sldId id="565" r:id="rId16"/>
    <p:sldId id="566" r:id="rId17"/>
    <p:sldId id="567" r:id="rId18"/>
    <p:sldId id="570" r:id="rId19"/>
    <p:sldId id="568" r:id="rId20"/>
    <p:sldId id="569" r:id="rId21"/>
    <p:sldId id="572" r:id="rId22"/>
    <p:sldId id="573" r:id="rId23"/>
    <p:sldId id="574" r:id="rId24"/>
    <p:sldId id="575" r:id="rId25"/>
    <p:sldId id="576" r:id="rId26"/>
    <p:sldId id="577" r:id="rId27"/>
    <p:sldId id="578" r:id="rId28"/>
    <p:sldId id="579" r:id="rId29"/>
    <p:sldId id="580" r:id="rId30"/>
    <p:sldId id="581" r:id="rId31"/>
    <p:sldId id="582" r:id="rId32"/>
    <p:sldId id="583" r:id="rId33"/>
    <p:sldId id="584" r:id="rId34"/>
    <p:sldId id="571" r:id="rId35"/>
    <p:sldId id="263" r:id="rId36"/>
    <p:sldId id="287" r:id="rId37"/>
    <p:sldId id="273" r:id="rId38"/>
    <p:sldId id="276" r:id="rId39"/>
    <p:sldId id="288" r:id="rId40"/>
    <p:sldId id="283" r:id="rId41"/>
    <p:sldId id="284" r:id="rId42"/>
    <p:sldId id="538" r:id="rId43"/>
    <p:sldId id="285"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307"/>
            <p14:sldId id="558"/>
            <p14:sldId id="559"/>
            <p14:sldId id="560"/>
            <p14:sldId id="561"/>
            <p14:sldId id="562"/>
            <p14:sldId id="537"/>
            <p14:sldId id="563"/>
            <p14:sldId id="564"/>
            <p14:sldId id="565"/>
            <p14:sldId id="566"/>
            <p14:sldId id="567"/>
            <p14:sldId id="570"/>
            <p14:sldId id="568"/>
            <p14:sldId id="569"/>
            <p14:sldId id="572"/>
            <p14:sldId id="573"/>
            <p14:sldId id="574"/>
            <p14:sldId id="575"/>
            <p14:sldId id="576"/>
            <p14:sldId id="577"/>
            <p14:sldId id="578"/>
            <p14:sldId id="579"/>
            <p14:sldId id="580"/>
            <p14:sldId id="581"/>
            <p14:sldId id="582"/>
            <p14:sldId id="583"/>
            <p14:sldId id="584"/>
            <p14:sldId id="571"/>
            <p14:sldId id="263"/>
            <p14:sldId id="287"/>
            <p14:sldId id="273"/>
            <p14:sldId id="276"/>
            <p14:sldId id="288"/>
            <p14:sldId id="283"/>
            <p14:sldId id="284"/>
            <p14:sldId id="538"/>
            <p14:sldId id="285"/>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5AA7F2-1332-4D85-9F4F-1BDE4DB4969A}" v="28" dt="2026-08-17T10:30:53.1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21/08/2026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2CD4B5-2B5D-47D0-98E9-D3387C93EA43}" type="slidenum">
              <a:rPr lang="en-GB" smtClean="0"/>
              <a:t>40</a:t>
            </a:fld>
            <a:endParaRPr lang="en-GB"/>
          </a:p>
        </p:txBody>
      </p:sp>
    </p:spTree>
    <p:extLst>
      <p:ext uri="{BB962C8B-B14F-4D97-AF65-F5344CB8AC3E}">
        <p14:creationId xmlns:p14="http://schemas.microsoft.com/office/powerpoint/2010/main" val="3031648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21/08/2026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313B4-364A-57FB-8AB9-A6F77EEA1D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F3FC6A-78E5-A2DD-EC98-07EC537117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A6433B-A86C-418B-734C-6A2055C2015F}"/>
              </a:ext>
            </a:extLst>
          </p:cNvPr>
          <p:cNvSpPr>
            <a:spLocks noGrp="1"/>
          </p:cNvSpPr>
          <p:nvPr>
            <p:ph type="dt" sz="half" idx="10"/>
          </p:nvPr>
        </p:nvSpPr>
        <p:spPr/>
        <p:txBody>
          <a:bodyPr/>
          <a:lstStyle/>
          <a:p>
            <a:fld id="{6924DECE-925F-40BB-A610-91DD68AA377E}" type="datetimeFigureOut">
              <a:rPr lang="en-GB" smtClean="0"/>
              <a:t>21/08/2026</a:t>
            </a:fld>
            <a:endParaRPr lang="en-GB"/>
          </a:p>
        </p:txBody>
      </p:sp>
      <p:sp>
        <p:nvSpPr>
          <p:cNvPr id="5" name="Footer Placeholder 4">
            <a:extLst>
              <a:ext uri="{FF2B5EF4-FFF2-40B4-BE49-F238E27FC236}">
                <a16:creationId xmlns:a16="http://schemas.microsoft.com/office/drawing/2014/main" id="{2B63DAE7-FF4B-25D3-899B-AB19FBD4F7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1E6D2C-0625-B76C-4B18-A947F5CDA512}"/>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2452271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5" Type="http://schemas.openxmlformats.org/officeDocument/2006/relationships/image" Target="../media/image7.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8.xml"/><Relationship Id="rId3" Type="http://schemas.openxmlformats.org/officeDocument/2006/relationships/slideLayout" Target="../slideLayouts/slideLayout13.xml"/><Relationship Id="rId7" Type="http://schemas.openxmlformats.org/officeDocument/2006/relationships/slideLayout" Target="../slideLayouts/slideLayout17.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9"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21/08/2026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gif"/><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3" Type="http://schemas.openxmlformats.org/officeDocument/2006/relationships/hyperlink" Target="http://www.bdsdyselxia.org.uk/" TargetMode="External"/><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A31E6-322B-56E0-16B7-6AE072C62E44}"/>
              </a:ext>
            </a:extLst>
          </p:cNvPr>
          <p:cNvSpPr>
            <a:spLocks noGrp="1"/>
          </p:cNvSpPr>
          <p:nvPr>
            <p:ph type="title"/>
          </p:nvPr>
        </p:nvSpPr>
        <p:spPr>
          <a:xfrm>
            <a:off x="358219" y="365125"/>
            <a:ext cx="11481847" cy="1325563"/>
          </a:xfrm>
        </p:spPr>
        <p:txBody>
          <a:bodyPr anchor="ctr">
            <a:normAutofit/>
          </a:bodyPr>
          <a:lstStyle/>
          <a:p>
            <a:r>
              <a:rPr lang="en-GB" dirty="0" err="1"/>
              <a:t>Ymwybyddiaeth</a:t>
            </a:r>
            <a:r>
              <a:rPr lang="en-GB" dirty="0"/>
              <a:t> o </a:t>
            </a:r>
            <a:r>
              <a:rPr lang="en-GB" dirty="0" err="1"/>
              <a:t>ddyslecsia</a:t>
            </a:r>
            <a:br>
              <a:rPr lang="en-GB" dirty="0"/>
            </a:br>
            <a:r>
              <a:rPr lang="en-GB" dirty="0"/>
              <a:t>Dyslexia/SPLD Awareness</a:t>
            </a:r>
          </a:p>
        </p:txBody>
      </p:sp>
      <p:sp>
        <p:nvSpPr>
          <p:cNvPr id="3" name="Subtitle 2">
            <a:extLst>
              <a:ext uri="{FF2B5EF4-FFF2-40B4-BE49-F238E27FC236}">
                <a16:creationId xmlns:a16="http://schemas.microsoft.com/office/drawing/2014/main" id="{D8E37A64-7CE7-B2F0-1051-07D26E54AA3C}"/>
              </a:ext>
            </a:extLst>
          </p:cNvPr>
          <p:cNvSpPr>
            <a:spLocks noGrp="1"/>
          </p:cNvSpPr>
          <p:nvPr>
            <p:ph idx="1"/>
          </p:nvPr>
        </p:nvSpPr>
        <p:spPr>
          <a:xfrm>
            <a:off x="1396538" y="1825625"/>
            <a:ext cx="10443527" cy="2513619"/>
          </a:xfrm>
        </p:spPr>
        <p:txBody>
          <a:bodyPr>
            <a:normAutofit/>
          </a:bodyPr>
          <a:lstStyle/>
          <a:p>
            <a:r>
              <a:rPr lang="en-GB" dirty="0"/>
              <a:t>Darren O’Connor</a:t>
            </a:r>
          </a:p>
          <a:p>
            <a:r>
              <a:rPr lang="en-GB" dirty="0"/>
              <a:t>Module:</a:t>
            </a:r>
          </a:p>
        </p:txBody>
      </p:sp>
    </p:spTree>
    <p:extLst>
      <p:ext uri="{BB962C8B-B14F-4D97-AF65-F5344CB8AC3E}">
        <p14:creationId xmlns:p14="http://schemas.microsoft.com/office/powerpoint/2010/main" val="2760891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42003-C399-806B-EA75-820BDEC33B29}"/>
              </a:ext>
            </a:extLst>
          </p:cNvPr>
          <p:cNvSpPr>
            <a:spLocks noGrp="1"/>
          </p:cNvSpPr>
          <p:nvPr>
            <p:ph type="title"/>
          </p:nvPr>
        </p:nvSpPr>
        <p:spPr/>
        <p:txBody>
          <a:bodyPr/>
          <a:lstStyle/>
          <a:p>
            <a:r>
              <a:rPr lang="en-GB" dirty="0"/>
              <a:t>Definitions of Dyslexia</a:t>
            </a:r>
          </a:p>
        </p:txBody>
      </p:sp>
      <p:sp>
        <p:nvSpPr>
          <p:cNvPr id="3" name="Content Placeholder 2">
            <a:extLst>
              <a:ext uri="{FF2B5EF4-FFF2-40B4-BE49-F238E27FC236}">
                <a16:creationId xmlns:a16="http://schemas.microsoft.com/office/drawing/2014/main" id="{EEC45893-EA62-DEA4-E70E-534A025E66DA}"/>
              </a:ext>
            </a:extLst>
          </p:cNvPr>
          <p:cNvSpPr>
            <a:spLocks noGrp="1"/>
          </p:cNvSpPr>
          <p:nvPr>
            <p:ph idx="1"/>
          </p:nvPr>
        </p:nvSpPr>
        <p:spPr/>
        <p:txBody>
          <a:bodyPr/>
          <a:lstStyle/>
          <a:p>
            <a:r>
              <a:rPr lang="en-GB" dirty="0"/>
              <a:t>The term ‘dyslexia’ was coined by the German ophthalmologist Rudolf Berlin in the 1880s (see Kirby &amp; </a:t>
            </a:r>
            <a:r>
              <a:rPr lang="en-GB" dirty="0" err="1"/>
              <a:t>Snowling</a:t>
            </a:r>
            <a:r>
              <a:rPr lang="en-GB" dirty="0"/>
              <a:t>, 2022). Since then, several definitions have vied for prominence, including “congenital word blindness” (Kussmaul, 1877; Pringle Morgan, 1896). </a:t>
            </a:r>
          </a:p>
          <a:p>
            <a:endParaRPr lang="en-GB" dirty="0"/>
          </a:p>
          <a:p>
            <a:r>
              <a:rPr lang="en-GB" dirty="0"/>
              <a:t>James Hinshelwood (1896), another ophthalmologist, called dyslexia an “inability to interpret written and printed language.”</a:t>
            </a:r>
          </a:p>
        </p:txBody>
      </p:sp>
    </p:spTree>
    <p:extLst>
      <p:ext uri="{BB962C8B-B14F-4D97-AF65-F5344CB8AC3E}">
        <p14:creationId xmlns:p14="http://schemas.microsoft.com/office/powerpoint/2010/main" val="781719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ED39D-2D0C-0FFA-75E9-F6692B419091}"/>
              </a:ext>
            </a:extLst>
          </p:cNvPr>
          <p:cNvSpPr>
            <a:spLocks noGrp="1"/>
          </p:cNvSpPr>
          <p:nvPr>
            <p:ph type="title"/>
          </p:nvPr>
        </p:nvSpPr>
        <p:spPr/>
        <p:txBody>
          <a:bodyPr/>
          <a:lstStyle/>
          <a:p>
            <a:r>
              <a:rPr lang="en-GB" dirty="0"/>
              <a:t>Definitions of Dyslexia</a:t>
            </a:r>
          </a:p>
        </p:txBody>
      </p:sp>
      <p:sp>
        <p:nvSpPr>
          <p:cNvPr id="3" name="Content Placeholder 2">
            <a:extLst>
              <a:ext uri="{FF2B5EF4-FFF2-40B4-BE49-F238E27FC236}">
                <a16:creationId xmlns:a16="http://schemas.microsoft.com/office/drawing/2014/main" id="{1C089E53-9BC1-DC0C-969C-C24F37EBF098}"/>
              </a:ext>
            </a:extLst>
          </p:cNvPr>
          <p:cNvSpPr>
            <a:spLocks noGrp="1"/>
          </p:cNvSpPr>
          <p:nvPr>
            <p:ph idx="1"/>
          </p:nvPr>
        </p:nvSpPr>
        <p:spPr/>
        <p:txBody>
          <a:bodyPr/>
          <a:lstStyle/>
          <a:p>
            <a:r>
              <a:rPr lang="en-GB" dirty="0"/>
              <a:t> Hinshelwood was confident that dyslexia existed independent of other abilities, a position codified in 1968 by the World Federation of Neurology: </a:t>
            </a:r>
          </a:p>
          <a:p>
            <a:r>
              <a:rPr lang="en-GB" dirty="0"/>
              <a:t>a disorder in children who, despite conventional classroom experience fail to attain language skills of reading, writing, and spelling commensurate with their intellectual abilities.</a:t>
            </a:r>
          </a:p>
        </p:txBody>
      </p:sp>
    </p:spTree>
    <p:extLst>
      <p:ext uri="{BB962C8B-B14F-4D97-AF65-F5344CB8AC3E}">
        <p14:creationId xmlns:p14="http://schemas.microsoft.com/office/powerpoint/2010/main" val="3543761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71244-227C-7FEF-407A-F6F83456CEB2}"/>
              </a:ext>
            </a:extLst>
          </p:cNvPr>
          <p:cNvSpPr>
            <a:spLocks noGrp="1"/>
          </p:cNvSpPr>
          <p:nvPr>
            <p:ph type="title"/>
          </p:nvPr>
        </p:nvSpPr>
        <p:spPr/>
        <p:txBody>
          <a:bodyPr/>
          <a:lstStyle/>
          <a:p>
            <a:r>
              <a:rPr lang="en-GB" dirty="0"/>
              <a:t>Definitions of Dyslexia</a:t>
            </a:r>
          </a:p>
        </p:txBody>
      </p:sp>
      <p:sp>
        <p:nvSpPr>
          <p:cNvPr id="3" name="Content Placeholder 2">
            <a:extLst>
              <a:ext uri="{FF2B5EF4-FFF2-40B4-BE49-F238E27FC236}">
                <a16:creationId xmlns:a16="http://schemas.microsoft.com/office/drawing/2014/main" id="{13214024-5C7D-2EEF-3E01-95FA3833E82E}"/>
              </a:ext>
            </a:extLst>
          </p:cNvPr>
          <p:cNvSpPr>
            <a:spLocks noGrp="1"/>
          </p:cNvSpPr>
          <p:nvPr>
            <p:ph idx="1"/>
          </p:nvPr>
        </p:nvSpPr>
        <p:spPr/>
        <p:txBody>
          <a:bodyPr/>
          <a:lstStyle/>
          <a:p>
            <a:r>
              <a:rPr lang="en-GB" dirty="0"/>
              <a:t>The International Dyslexia Association definition (IDA, 2002; Lyon, </a:t>
            </a:r>
            <a:r>
              <a:rPr lang="en-GB" dirty="0" err="1"/>
              <a:t>Shaywitz</a:t>
            </a:r>
            <a:r>
              <a:rPr lang="en-GB" dirty="0"/>
              <a:t>, &amp; </a:t>
            </a:r>
            <a:r>
              <a:rPr lang="en-GB" dirty="0" err="1"/>
              <a:t>Shaywitz</a:t>
            </a:r>
            <a:r>
              <a:rPr lang="en-GB" dirty="0"/>
              <a:t>, 2003) removed reference to the discrepancy approach, instead introducing the notion of unexpectedness in the context of cognitive abilities and education:</a:t>
            </a:r>
          </a:p>
        </p:txBody>
      </p:sp>
    </p:spTree>
    <p:extLst>
      <p:ext uri="{BB962C8B-B14F-4D97-AF65-F5344CB8AC3E}">
        <p14:creationId xmlns:p14="http://schemas.microsoft.com/office/powerpoint/2010/main" val="1173213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478AC-17E6-1E97-7660-CB79F13A99C7}"/>
              </a:ext>
            </a:extLst>
          </p:cNvPr>
          <p:cNvSpPr>
            <a:spLocks noGrp="1"/>
          </p:cNvSpPr>
          <p:nvPr>
            <p:ph type="title"/>
          </p:nvPr>
        </p:nvSpPr>
        <p:spPr/>
        <p:txBody>
          <a:bodyPr/>
          <a:lstStyle/>
          <a:p>
            <a:r>
              <a:rPr lang="en-GB" dirty="0"/>
              <a:t>Definitions of Dyslexia</a:t>
            </a:r>
          </a:p>
        </p:txBody>
      </p:sp>
      <p:sp>
        <p:nvSpPr>
          <p:cNvPr id="3" name="Content Placeholder 2">
            <a:extLst>
              <a:ext uri="{FF2B5EF4-FFF2-40B4-BE49-F238E27FC236}">
                <a16:creationId xmlns:a16="http://schemas.microsoft.com/office/drawing/2014/main" id="{8E68F5A7-015B-D13B-5571-D1A0B2C7003F}"/>
              </a:ext>
            </a:extLst>
          </p:cNvPr>
          <p:cNvSpPr>
            <a:spLocks noGrp="1"/>
          </p:cNvSpPr>
          <p:nvPr>
            <p:ph idx="1"/>
          </p:nvPr>
        </p:nvSpPr>
        <p:spPr/>
        <p:txBody>
          <a:bodyPr/>
          <a:lstStyle/>
          <a:p>
            <a:r>
              <a:rPr lang="en-GB" dirty="0"/>
              <a:t>Dyslexia is a specific learning disability that is neurobiological in origin. It is characterized by difficulties with accurate and/or fluent word recognition and by poor spelling and decoding abilities. These difficulties typically result from a deficit in the phonological component of language that is often unexpected in relation to other cognitive abilities and the provision of effective classroom instruction. Secondary consequences may include problems in reading comprehension and reduced reading experience that can impede the growth of vocabulary and background knowledge.</a:t>
            </a:r>
          </a:p>
        </p:txBody>
      </p:sp>
    </p:spTree>
    <p:extLst>
      <p:ext uri="{BB962C8B-B14F-4D97-AF65-F5344CB8AC3E}">
        <p14:creationId xmlns:p14="http://schemas.microsoft.com/office/powerpoint/2010/main" val="1385984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DFA2F-E73F-0E6E-EBC3-B0C1AEB31282}"/>
              </a:ext>
            </a:extLst>
          </p:cNvPr>
          <p:cNvSpPr>
            <a:spLocks noGrp="1"/>
          </p:cNvSpPr>
          <p:nvPr>
            <p:ph type="title"/>
          </p:nvPr>
        </p:nvSpPr>
        <p:spPr/>
        <p:txBody>
          <a:bodyPr/>
          <a:lstStyle/>
          <a:p>
            <a:r>
              <a:rPr lang="en-GB" dirty="0"/>
              <a:t>Definitions of Dyslexia</a:t>
            </a:r>
          </a:p>
        </p:txBody>
      </p:sp>
      <p:sp>
        <p:nvSpPr>
          <p:cNvPr id="3" name="Content Placeholder 2">
            <a:extLst>
              <a:ext uri="{FF2B5EF4-FFF2-40B4-BE49-F238E27FC236}">
                <a16:creationId xmlns:a16="http://schemas.microsoft.com/office/drawing/2014/main" id="{C822BE1A-9A25-4ECE-10D6-723B77E297AC}"/>
              </a:ext>
            </a:extLst>
          </p:cNvPr>
          <p:cNvSpPr>
            <a:spLocks noGrp="1"/>
          </p:cNvSpPr>
          <p:nvPr>
            <p:ph idx="1"/>
          </p:nvPr>
        </p:nvSpPr>
        <p:spPr/>
        <p:txBody>
          <a:bodyPr/>
          <a:lstStyle/>
          <a:p>
            <a:r>
              <a:rPr lang="en-GB" dirty="0"/>
              <a:t>While retaining the emphasis on ‘specificity,’ some classification systems avoid the term dyslexia. ICD 11 (World Health Organization, 2018) uses “developmental learning disorder with impairment in reading”, and DSM-5 (American Psychiatric Association, 2013) uses “specific learning disorder in reading.”</a:t>
            </a:r>
          </a:p>
          <a:p>
            <a:r>
              <a:rPr lang="en-GB" dirty="0"/>
              <a:t>A definition widely used in the UK education system is Rose (2009): </a:t>
            </a:r>
          </a:p>
        </p:txBody>
      </p:sp>
    </p:spTree>
    <p:extLst>
      <p:ext uri="{BB962C8B-B14F-4D97-AF65-F5344CB8AC3E}">
        <p14:creationId xmlns:p14="http://schemas.microsoft.com/office/powerpoint/2010/main" val="3796003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2BA35-B559-6414-B4BA-233CAB2A474B}"/>
              </a:ext>
            </a:extLst>
          </p:cNvPr>
          <p:cNvSpPr>
            <a:spLocks noGrp="1"/>
          </p:cNvSpPr>
          <p:nvPr>
            <p:ph type="title"/>
          </p:nvPr>
        </p:nvSpPr>
        <p:spPr/>
        <p:txBody>
          <a:bodyPr/>
          <a:lstStyle/>
          <a:p>
            <a:r>
              <a:rPr lang="en-GB" sz="4400" b="1" dirty="0">
                <a:effectLst/>
                <a:latin typeface="Arial" panose="020B0604020202020204" pitchFamily="34" charset="0"/>
                <a:ea typeface="Times New Roman" panose="02020603050405020304" pitchFamily="18" charset="0"/>
                <a:cs typeface="Arial" panose="020B0604020202020204" pitchFamily="34" charset="0"/>
              </a:rPr>
              <a:t>Definition of Dyslexia/</a:t>
            </a:r>
            <a:r>
              <a:rPr lang="en-GB" sz="4400" b="1" dirty="0" err="1">
                <a:effectLst/>
                <a:latin typeface="Arial" panose="020B0604020202020204" pitchFamily="34" charset="0"/>
                <a:ea typeface="Times New Roman" panose="02020603050405020304" pitchFamily="18" charset="0"/>
                <a:cs typeface="Arial" panose="020B0604020202020204" pitchFamily="34" charset="0"/>
              </a:rPr>
              <a:t>SpLD</a:t>
            </a:r>
            <a:br>
              <a:rPr lang="en-GB" sz="4400"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A20CCD7-43C8-3AB4-34B2-DE3ACE704DE3}"/>
              </a:ext>
            </a:extLst>
          </p:cNvPr>
          <p:cNvSpPr>
            <a:spLocks noGrp="1"/>
          </p:cNvSpPr>
          <p:nvPr>
            <p:ph idx="1"/>
          </p:nvPr>
        </p:nvSpPr>
        <p:spPr>
          <a:xfrm>
            <a:off x="498764" y="849960"/>
            <a:ext cx="10921538" cy="5365824"/>
          </a:xfrm>
        </p:spPr>
        <p:txBody>
          <a:bodyPr>
            <a:normAutofit fontScale="47500" lnSpcReduction="20000"/>
          </a:bodyPr>
          <a:lstStyle/>
          <a:p>
            <a:pPr marL="0" indent="0">
              <a:buNone/>
              <a:tabLst>
                <a:tab pos="2865755" algn="ctr"/>
                <a:tab pos="5731510" algn="r"/>
              </a:tabLst>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GB" sz="4000" dirty="0">
                <a:effectLst/>
                <a:latin typeface="Arial" panose="020B0604020202020204" pitchFamily="34" charset="0"/>
                <a:ea typeface="Times New Roman" panose="02020603050405020304" pitchFamily="18" charset="0"/>
                <a:cs typeface="Arial" panose="020B0604020202020204" pitchFamily="34" charset="0"/>
              </a:rPr>
              <a:t>The British Dyslexia Association (BDA) has adopted the following description of dyslexia, taken from Sir Jim Rose’s 2009 review report:</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GB" sz="4000" i="1" dirty="0">
                <a:effectLst/>
                <a:latin typeface="Arial" panose="020B0604020202020204" pitchFamily="34" charset="0"/>
                <a:ea typeface="Times New Roman" panose="02020603050405020304" pitchFamily="18" charset="0"/>
                <a:cs typeface="Arial" panose="020B0604020202020204" pitchFamily="34" charset="0"/>
              </a:rPr>
              <a:t>'Dyslexia is a learning difficulty that primarily affects the skills involved in accurate and fluent word reading and spelling.</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SzPts val="1000"/>
              <a:buFont typeface="Symbol" panose="05050102010706020507" pitchFamily="18" charset="2"/>
              <a:buChar char=""/>
            </a:pPr>
            <a:r>
              <a:rPr lang="en-GB" sz="4000" i="1" dirty="0">
                <a:effectLst/>
                <a:latin typeface="Arial" panose="020B0604020202020204" pitchFamily="34" charset="0"/>
                <a:ea typeface="Times New Roman" panose="02020603050405020304" pitchFamily="18" charset="0"/>
                <a:cs typeface="Arial" panose="020B0604020202020204" pitchFamily="34" charset="0"/>
              </a:rPr>
              <a:t>Characteristic features of dyslexia are difficulties in phonological awareness, verbal memory and verbal processing speed.</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SzPts val="1000"/>
              <a:buFont typeface="Symbol" panose="05050102010706020507" pitchFamily="18" charset="2"/>
              <a:buChar char=""/>
            </a:pPr>
            <a:r>
              <a:rPr lang="en-GB" sz="4000" i="1" dirty="0">
                <a:effectLst/>
                <a:latin typeface="Arial" panose="020B0604020202020204" pitchFamily="34" charset="0"/>
                <a:ea typeface="Times New Roman" panose="02020603050405020304" pitchFamily="18" charset="0"/>
                <a:cs typeface="Arial" panose="020B0604020202020204" pitchFamily="34" charset="0"/>
              </a:rPr>
              <a:t>Dyslexia occurs across the range of intellectual abilities.</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SzPts val="1000"/>
              <a:buFont typeface="Symbol" panose="05050102010706020507" pitchFamily="18" charset="2"/>
              <a:buChar char=""/>
            </a:pPr>
            <a:r>
              <a:rPr lang="en-GB" sz="4000" i="1" dirty="0">
                <a:effectLst/>
                <a:latin typeface="Arial" panose="020B0604020202020204" pitchFamily="34" charset="0"/>
                <a:ea typeface="Times New Roman" panose="02020603050405020304" pitchFamily="18" charset="0"/>
                <a:cs typeface="Arial" panose="020B0604020202020204" pitchFamily="34" charset="0"/>
              </a:rPr>
              <a:t>It is best thought of as a continuum, not a distinct category, and there are no clear cut-off points.</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SzPts val="1000"/>
              <a:buFont typeface="Symbol" panose="05050102010706020507" pitchFamily="18" charset="2"/>
              <a:buChar char=""/>
            </a:pPr>
            <a:r>
              <a:rPr lang="en-GB" sz="4000" i="1" dirty="0">
                <a:effectLst/>
                <a:latin typeface="Arial" panose="020B0604020202020204" pitchFamily="34" charset="0"/>
                <a:ea typeface="Times New Roman" panose="02020603050405020304" pitchFamily="18" charset="0"/>
                <a:cs typeface="Arial" panose="020B0604020202020204" pitchFamily="34" charset="0"/>
              </a:rPr>
              <a:t>Co-occurring difficulties may be seen in aspects of language, motor co-ordination, mental calculation, concentration and personal organisation, but these are not, by themselves, markers of dyslexia.</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GB" sz="4000" i="1" dirty="0">
                <a:effectLst/>
                <a:latin typeface="Arial" panose="020B0604020202020204" pitchFamily="34" charset="0"/>
                <a:ea typeface="Times New Roman" panose="02020603050405020304" pitchFamily="18" charset="0"/>
                <a:cs typeface="Arial" panose="020B0604020202020204" pitchFamily="34" charset="0"/>
              </a:rPr>
              <a:t>A good indication of the severity and persistence of dyslexic difficulties can be gained by examining how the individual responds or has responded to well-founded intervention.'</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r>
              <a:rPr lang="en-GB" sz="4000" dirty="0">
                <a:effectLst/>
                <a:latin typeface="Arial" panose="020B0604020202020204" pitchFamily="34" charset="0"/>
                <a:ea typeface="Times New Roman" panose="02020603050405020304" pitchFamily="18" charset="0"/>
                <a:cs typeface="Arial" panose="020B0604020202020204" pitchFamily="34" charset="0"/>
              </a:rPr>
              <a:t>The BDA have made the following addition to this description: </a:t>
            </a:r>
            <a:r>
              <a:rPr lang="en-GB" sz="4000" i="1" dirty="0">
                <a:effectLst/>
                <a:latin typeface="Arial" panose="020B0604020202020204" pitchFamily="34" charset="0"/>
                <a:ea typeface="Times New Roman" panose="02020603050405020304" pitchFamily="18" charset="0"/>
                <a:cs typeface="Arial" panose="020B0604020202020204" pitchFamily="34" charset="0"/>
              </a:rPr>
              <a:t>“In addition to these characteristics, the BDA acknowledges the visual and auditory processing difficulties that some individuals with dyslexia can experience, and points out that dyslexic readers can show a combination of abilities and difficulties that affect the learning process. Some also have strengths in other areas, such as design, problem solving, creative skills, interactive skills and oral skills”</a:t>
            </a:r>
            <a:r>
              <a:rPr lang="en-GB" sz="4000" dirty="0">
                <a:effectLst/>
                <a:latin typeface="Arial" panose="020B0604020202020204" pitchFamily="34" charset="0"/>
                <a:ea typeface="Times New Roman" panose="02020603050405020304" pitchFamily="18" charset="0"/>
                <a:cs typeface="Arial" panose="020B0604020202020204" pitchFamily="34" charset="0"/>
              </a:rPr>
              <a:t>.</a:t>
            </a:r>
            <a:endParaRPr lang="en-GB" sz="40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68526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30202-F326-4FC0-26F7-9DF2FF46444B}"/>
              </a:ext>
            </a:extLst>
          </p:cNvPr>
          <p:cNvSpPr>
            <a:spLocks noGrp="1"/>
          </p:cNvSpPr>
          <p:nvPr>
            <p:ph type="title"/>
          </p:nvPr>
        </p:nvSpPr>
        <p:spPr/>
        <p:txBody>
          <a:bodyPr/>
          <a:lstStyle/>
          <a:p>
            <a:r>
              <a:rPr lang="en-GB" dirty="0"/>
              <a:t>Definitions of Dyslexia</a:t>
            </a:r>
          </a:p>
        </p:txBody>
      </p:sp>
      <p:sp>
        <p:nvSpPr>
          <p:cNvPr id="3" name="Content Placeholder 2">
            <a:extLst>
              <a:ext uri="{FF2B5EF4-FFF2-40B4-BE49-F238E27FC236}">
                <a16:creationId xmlns:a16="http://schemas.microsoft.com/office/drawing/2014/main" id="{49D554F9-689D-EBE8-1A45-0ADE9933E43E}"/>
              </a:ext>
            </a:extLst>
          </p:cNvPr>
          <p:cNvSpPr>
            <a:spLocks noGrp="1"/>
          </p:cNvSpPr>
          <p:nvPr>
            <p:ph idx="1"/>
          </p:nvPr>
        </p:nvSpPr>
        <p:spPr/>
        <p:txBody>
          <a:bodyPr/>
          <a:lstStyle/>
          <a:p>
            <a:r>
              <a:rPr lang="en-GB" dirty="0"/>
              <a:t>This definition aligns with the approach of DSM-5, highlighting that dyslexia “occurs across the range of intellectual abilities” and acknowledging that it lies on a continuum; it also notes poor response to intervention as an indicator. In taking account of individual differences between people, the definition also references co-occurring difficulties.</a:t>
            </a:r>
          </a:p>
          <a:p>
            <a:endParaRPr lang="en-GB" dirty="0"/>
          </a:p>
        </p:txBody>
      </p:sp>
    </p:spTree>
    <p:extLst>
      <p:ext uri="{BB962C8B-B14F-4D97-AF65-F5344CB8AC3E}">
        <p14:creationId xmlns:p14="http://schemas.microsoft.com/office/powerpoint/2010/main" val="1027080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22724-2D91-4A9F-3243-34D7A463CB2E}"/>
              </a:ext>
            </a:extLst>
          </p:cNvPr>
          <p:cNvSpPr>
            <a:spLocks noGrp="1"/>
          </p:cNvSpPr>
          <p:nvPr>
            <p:ph type="title"/>
          </p:nvPr>
        </p:nvSpPr>
        <p:spPr/>
        <p:txBody>
          <a:bodyPr/>
          <a:lstStyle/>
          <a:p>
            <a:r>
              <a:rPr lang="en-GB" dirty="0"/>
              <a:t>Definitions of Dyslexia</a:t>
            </a:r>
          </a:p>
        </p:txBody>
      </p:sp>
      <p:sp>
        <p:nvSpPr>
          <p:cNvPr id="3" name="Content Placeholder 2">
            <a:extLst>
              <a:ext uri="{FF2B5EF4-FFF2-40B4-BE49-F238E27FC236}">
                <a16:creationId xmlns:a16="http://schemas.microsoft.com/office/drawing/2014/main" id="{25D33B65-88B1-A118-13EA-7D8473157B57}"/>
              </a:ext>
            </a:extLst>
          </p:cNvPr>
          <p:cNvSpPr>
            <a:spLocks noGrp="1"/>
          </p:cNvSpPr>
          <p:nvPr>
            <p:ph idx="1"/>
          </p:nvPr>
        </p:nvSpPr>
        <p:spPr/>
        <p:txBody>
          <a:bodyPr/>
          <a:lstStyle/>
          <a:p>
            <a:r>
              <a:rPr lang="en-GB" dirty="0"/>
              <a:t>Clearly the definition of dyslexia has implications not only for who gets ‘diagnosed’ but also for prevalence estimates; reported rates vary between about 5%–20%, but these depend upon the cut-off criteria used to define reading disability.</a:t>
            </a:r>
          </a:p>
          <a:p>
            <a:endParaRPr lang="en-GB" dirty="0"/>
          </a:p>
        </p:txBody>
      </p:sp>
    </p:spTree>
    <p:extLst>
      <p:ext uri="{BB962C8B-B14F-4D97-AF65-F5344CB8AC3E}">
        <p14:creationId xmlns:p14="http://schemas.microsoft.com/office/powerpoint/2010/main" val="2473810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E16F7-1EB2-0E1E-90CE-66FEBEF89614}"/>
              </a:ext>
            </a:extLst>
          </p:cNvPr>
          <p:cNvSpPr>
            <a:spLocks noGrp="1"/>
          </p:cNvSpPr>
          <p:nvPr>
            <p:ph type="title"/>
          </p:nvPr>
        </p:nvSpPr>
        <p:spPr/>
        <p:txBody>
          <a:bodyPr/>
          <a:lstStyle/>
          <a:p>
            <a:r>
              <a:rPr lang="en-GB" dirty="0"/>
              <a:t>The Delphi Study</a:t>
            </a:r>
          </a:p>
        </p:txBody>
      </p:sp>
      <p:sp>
        <p:nvSpPr>
          <p:cNvPr id="3" name="Content Placeholder 2">
            <a:extLst>
              <a:ext uri="{FF2B5EF4-FFF2-40B4-BE49-F238E27FC236}">
                <a16:creationId xmlns:a16="http://schemas.microsoft.com/office/drawing/2014/main" id="{BD028BA7-DB1F-D2C4-9C74-FCF642000033}"/>
              </a:ext>
            </a:extLst>
          </p:cNvPr>
          <p:cNvSpPr>
            <a:spLocks noGrp="1"/>
          </p:cNvSpPr>
          <p:nvPr>
            <p:ph idx="1"/>
          </p:nvPr>
        </p:nvSpPr>
        <p:spPr/>
        <p:txBody>
          <a:bodyPr/>
          <a:lstStyle/>
          <a:p>
            <a:r>
              <a:rPr lang="en-GB" dirty="0"/>
              <a:t>In the UK there have been two important consultation exercises on the identification of dyslexia in children and adults that formed a backdrop to the Delphi study.</a:t>
            </a:r>
          </a:p>
          <a:p>
            <a:r>
              <a:rPr lang="en-GB" dirty="0"/>
              <a:t>The first of these, initiated by the UK’s Specific Learning Difficulties (</a:t>
            </a:r>
            <a:r>
              <a:rPr lang="en-GB" dirty="0" err="1"/>
              <a:t>SpLD</a:t>
            </a:r>
            <a:r>
              <a:rPr lang="en-GB" dirty="0"/>
              <a:t>) Assessment Standards Committee (SASC), focused on good practice in dyslexia assessment, involving a wide range of respondents from different backgrounds</a:t>
            </a:r>
          </a:p>
        </p:txBody>
      </p:sp>
    </p:spTree>
    <p:extLst>
      <p:ext uri="{BB962C8B-B14F-4D97-AF65-F5344CB8AC3E}">
        <p14:creationId xmlns:p14="http://schemas.microsoft.com/office/powerpoint/2010/main" val="1764457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784A5-7A09-9F84-8FC5-E5D7D2AA15A4}"/>
              </a:ext>
            </a:extLst>
          </p:cNvPr>
          <p:cNvSpPr>
            <a:spLocks noGrp="1"/>
          </p:cNvSpPr>
          <p:nvPr>
            <p:ph type="title"/>
          </p:nvPr>
        </p:nvSpPr>
        <p:spPr/>
        <p:txBody>
          <a:bodyPr/>
          <a:lstStyle/>
          <a:p>
            <a:r>
              <a:rPr lang="en-GB" dirty="0"/>
              <a:t>The Delphi Study</a:t>
            </a:r>
          </a:p>
        </p:txBody>
      </p:sp>
      <p:sp>
        <p:nvSpPr>
          <p:cNvPr id="3" name="Content Placeholder 2">
            <a:extLst>
              <a:ext uri="{FF2B5EF4-FFF2-40B4-BE49-F238E27FC236}">
                <a16:creationId xmlns:a16="http://schemas.microsoft.com/office/drawing/2014/main" id="{DDE6AC83-C3D0-E5FA-A6B0-9599FEEEA1CD}"/>
              </a:ext>
            </a:extLst>
          </p:cNvPr>
          <p:cNvSpPr>
            <a:spLocks noGrp="1"/>
          </p:cNvSpPr>
          <p:nvPr>
            <p:ph idx="1"/>
          </p:nvPr>
        </p:nvSpPr>
        <p:spPr/>
        <p:txBody>
          <a:bodyPr/>
          <a:lstStyle/>
          <a:p>
            <a:r>
              <a:rPr lang="en-GB" dirty="0"/>
              <a:t>In parallel in 2021, the British Psychological Society (BPS) produced </a:t>
            </a:r>
            <a:r>
              <a:rPr lang="en-GB" dirty="0" err="1"/>
              <a:t>SpLD</a:t>
            </a:r>
            <a:r>
              <a:rPr lang="en-GB" dirty="0"/>
              <a:t> assessment guidance for psychologists. Key questions for both groups were (</a:t>
            </a:r>
            <a:r>
              <a:rPr lang="en-GB" dirty="0" err="1"/>
              <a:t>i</a:t>
            </a:r>
            <a:r>
              <a:rPr lang="en-GB" dirty="0"/>
              <a:t>) How should dyslexia be described and defined? (ii) What criteria should be used to identify dyslexia? (iii) What types of assessment and which interventions best support children and adults with literacy (and related) difficulties, including dyslexia? </a:t>
            </a:r>
          </a:p>
          <a:p>
            <a:endParaRPr lang="en-GB" dirty="0"/>
          </a:p>
        </p:txBody>
      </p:sp>
    </p:spTree>
    <p:extLst>
      <p:ext uri="{BB962C8B-B14F-4D97-AF65-F5344CB8AC3E}">
        <p14:creationId xmlns:p14="http://schemas.microsoft.com/office/powerpoint/2010/main" val="1721472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023E3-9211-9930-08A2-92363D1F75B3}"/>
              </a:ext>
            </a:extLst>
          </p:cNvPr>
          <p:cNvSpPr>
            <a:spLocks noGrp="1"/>
          </p:cNvSpPr>
          <p:nvPr>
            <p:ph type="title"/>
          </p:nvPr>
        </p:nvSpPr>
        <p:spPr/>
        <p:txBody>
          <a:bodyPr/>
          <a:lstStyle/>
          <a:p>
            <a:r>
              <a:rPr lang="en-GB" dirty="0"/>
              <a:t>The Delphi Study</a:t>
            </a:r>
          </a:p>
        </p:txBody>
      </p:sp>
      <p:sp>
        <p:nvSpPr>
          <p:cNvPr id="3" name="Content Placeholder 2">
            <a:extLst>
              <a:ext uri="{FF2B5EF4-FFF2-40B4-BE49-F238E27FC236}">
                <a16:creationId xmlns:a16="http://schemas.microsoft.com/office/drawing/2014/main" id="{ADCABC7C-6073-B653-8571-7D228D874C48}"/>
              </a:ext>
            </a:extLst>
          </p:cNvPr>
          <p:cNvSpPr>
            <a:spLocks noGrp="1"/>
          </p:cNvSpPr>
          <p:nvPr>
            <p:ph idx="1"/>
          </p:nvPr>
        </p:nvSpPr>
        <p:spPr/>
        <p:txBody>
          <a:bodyPr/>
          <a:lstStyle/>
          <a:p>
            <a:r>
              <a:rPr lang="en-GB" dirty="0"/>
              <a:t>It addresses five broad areas: the nature of dyslexia, experiences of dyslexia, why and when to assess, what to assess, and identification criteria.</a:t>
            </a:r>
          </a:p>
          <a:p>
            <a:r>
              <a:rPr lang="en-GB" dirty="0"/>
              <a:t>The Delphi definition retains the idea of difficulties with reading and spelling relative to age, ability, or educational expectations. However, it is less focused on English speakers and children. In line with evidence, Carroll et al (2025) highlight that phonological processing has a causal link to dyslexia, but that other factors also play an important role in explaining variability in presentation.</a:t>
            </a:r>
          </a:p>
        </p:txBody>
      </p:sp>
    </p:spTree>
    <p:extLst>
      <p:ext uri="{BB962C8B-B14F-4D97-AF65-F5344CB8AC3E}">
        <p14:creationId xmlns:p14="http://schemas.microsoft.com/office/powerpoint/2010/main" val="3591786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DDB47-8FB5-5F46-24EF-AF8EEFFAD3F0}"/>
              </a:ext>
            </a:extLst>
          </p:cNvPr>
          <p:cNvSpPr>
            <a:spLocks noGrp="1"/>
          </p:cNvSpPr>
          <p:nvPr>
            <p:ph type="title"/>
          </p:nvPr>
        </p:nvSpPr>
        <p:spPr/>
        <p:txBody>
          <a:bodyPr/>
          <a:lstStyle/>
          <a:p>
            <a:r>
              <a:rPr lang="en-GB" dirty="0"/>
              <a:t>The Delphi Study</a:t>
            </a:r>
          </a:p>
        </p:txBody>
      </p:sp>
      <p:sp>
        <p:nvSpPr>
          <p:cNvPr id="3" name="Content Placeholder 2">
            <a:extLst>
              <a:ext uri="{FF2B5EF4-FFF2-40B4-BE49-F238E27FC236}">
                <a16:creationId xmlns:a16="http://schemas.microsoft.com/office/drawing/2014/main" id="{4C925CD7-1E73-BC45-4DA6-A8B814D6473B}"/>
              </a:ext>
            </a:extLst>
          </p:cNvPr>
          <p:cNvSpPr>
            <a:spLocks noGrp="1"/>
          </p:cNvSpPr>
          <p:nvPr>
            <p:ph idx="1"/>
          </p:nvPr>
        </p:nvSpPr>
        <p:spPr/>
        <p:txBody>
          <a:bodyPr/>
          <a:lstStyle/>
          <a:p>
            <a:r>
              <a:rPr lang="en-GB" dirty="0"/>
              <a:t>They highlight that there was strong consensus that phonological difficulties are predictive of difficulties in word reading and spelling, and while the expression of these difficulties varies in different orthographies, a persistent and potentially lifelong difficulty in reading fluency remains a key indicator of dyslexia.</a:t>
            </a:r>
          </a:p>
          <a:p>
            <a:r>
              <a:rPr lang="en-GB" dirty="0"/>
              <a:t>Evidence for identification will be strengthened further when there is poor response to instruction and intervention, and in such cases, the presence of co-occurring conditions needs consideration.</a:t>
            </a:r>
          </a:p>
        </p:txBody>
      </p:sp>
    </p:spTree>
    <p:extLst>
      <p:ext uri="{BB962C8B-B14F-4D97-AF65-F5344CB8AC3E}">
        <p14:creationId xmlns:p14="http://schemas.microsoft.com/office/powerpoint/2010/main" val="29533918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0C6B4-D5FE-1A3F-437D-1D6AFB8654DF}"/>
              </a:ext>
            </a:extLst>
          </p:cNvPr>
          <p:cNvSpPr>
            <a:spLocks noGrp="1"/>
          </p:cNvSpPr>
          <p:nvPr>
            <p:ph type="title"/>
          </p:nvPr>
        </p:nvSpPr>
        <p:spPr>
          <a:xfrm>
            <a:off x="710153" y="-50945"/>
            <a:ext cx="11481847" cy="1325563"/>
          </a:xfrm>
        </p:spPr>
        <p:txBody>
          <a:bodyPr/>
          <a:lstStyle/>
          <a:p>
            <a:r>
              <a:rPr lang="en-GB" dirty="0"/>
              <a:t>The Delphi definition</a:t>
            </a:r>
          </a:p>
        </p:txBody>
      </p:sp>
      <p:sp>
        <p:nvSpPr>
          <p:cNvPr id="3" name="Content Placeholder 2">
            <a:extLst>
              <a:ext uri="{FF2B5EF4-FFF2-40B4-BE49-F238E27FC236}">
                <a16:creationId xmlns:a16="http://schemas.microsoft.com/office/drawing/2014/main" id="{2985A05C-EA5D-ABD2-1259-F4ED2AF60FB2}"/>
              </a:ext>
            </a:extLst>
          </p:cNvPr>
          <p:cNvSpPr>
            <a:spLocks noGrp="1"/>
          </p:cNvSpPr>
          <p:nvPr>
            <p:ph idx="1"/>
          </p:nvPr>
        </p:nvSpPr>
        <p:spPr>
          <a:xfrm>
            <a:off x="358219" y="858982"/>
            <a:ext cx="11481847" cy="4542577"/>
          </a:xfrm>
        </p:spPr>
        <p:txBody>
          <a:bodyPr>
            <a:noAutofit/>
          </a:bodyPr>
          <a:lstStyle/>
          <a:p>
            <a:pPr marL="0" indent="0" fontAlgn="base">
              <a:buNone/>
            </a:pPr>
            <a:r>
              <a:rPr lang="en-GB" sz="2400" dirty="0"/>
              <a:t>Dyslexia is a set of processing difficulties that affect the acquisition of reading and spelling.</a:t>
            </a:r>
            <a:br>
              <a:rPr lang="en-GB" sz="2400" dirty="0"/>
            </a:br>
            <a:br>
              <a:rPr lang="en-GB" sz="2400" dirty="0"/>
            </a:br>
            <a:r>
              <a:rPr lang="en-GB" sz="2400" dirty="0"/>
              <a:t>In dyslexia, some or all aspects of literacy attainment are weak in relation to age, standard teaching and instruction, and level of other attainments.</a:t>
            </a:r>
            <a:br>
              <a:rPr lang="en-GB" sz="2400" dirty="0"/>
            </a:br>
            <a:br>
              <a:rPr lang="en-GB" sz="2400" dirty="0"/>
            </a:br>
            <a:r>
              <a:rPr lang="en-GB" sz="2400" dirty="0"/>
              <a:t>Across all languages, difficulties in reading fluency and spelling are key markers of dyslexia.</a:t>
            </a:r>
            <a:br>
              <a:rPr lang="en-GB" sz="2400" dirty="0"/>
            </a:br>
            <a:br>
              <a:rPr lang="en-GB" sz="2400" dirty="0"/>
            </a:br>
            <a:r>
              <a:rPr lang="en-GB" sz="2400" dirty="0"/>
              <a:t>Dyslexic difficulties exist on a continuum and can be experienced to various degrees of severity.</a:t>
            </a:r>
            <a:br>
              <a:rPr lang="en-GB" sz="2400" dirty="0"/>
            </a:br>
            <a:br>
              <a:rPr lang="en-GB" sz="2400" dirty="0"/>
            </a:br>
            <a:r>
              <a:rPr lang="en-GB" sz="2400" dirty="0"/>
              <a:t>The nature and developmental trajectory of dyslexia depends on multiple genetic and environmental influences.</a:t>
            </a:r>
            <a:br>
              <a:rPr lang="en-GB" sz="1800" dirty="0"/>
            </a:br>
            <a:br>
              <a:rPr lang="en-GB" sz="1800" dirty="0"/>
            </a:br>
            <a:endParaRPr lang="en-GB" sz="1800" dirty="0"/>
          </a:p>
        </p:txBody>
      </p:sp>
    </p:spTree>
    <p:extLst>
      <p:ext uri="{BB962C8B-B14F-4D97-AF65-F5344CB8AC3E}">
        <p14:creationId xmlns:p14="http://schemas.microsoft.com/office/powerpoint/2010/main" val="22367833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B7E4A-8CC5-33B2-82E7-FBAFD5A0CFC0}"/>
              </a:ext>
            </a:extLst>
          </p:cNvPr>
          <p:cNvSpPr>
            <a:spLocks noGrp="1"/>
          </p:cNvSpPr>
          <p:nvPr>
            <p:ph type="title"/>
          </p:nvPr>
        </p:nvSpPr>
        <p:spPr>
          <a:xfrm>
            <a:off x="241841" y="-133639"/>
            <a:ext cx="11481847" cy="1325563"/>
          </a:xfrm>
        </p:spPr>
        <p:txBody>
          <a:bodyPr/>
          <a:lstStyle/>
          <a:p>
            <a:r>
              <a:rPr lang="en-GB" dirty="0"/>
              <a:t>The Delphi definition (Continued)</a:t>
            </a:r>
          </a:p>
        </p:txBody>
      </p:sp>
      <p:sp>
        <p:nvSpPr>
          <p:cNvPr id="3" name="Content Placeholder 2">
            <a:extLst>
              <a:ext uri="{FF2B5EF4-FFF2-40B4-BE49-F238E27FC236}">
                <a16:creationId xmlns:a16="http://schemas.microsoft.com/office/drawing/2014/main" id="{7299D850-68B9-8FA4-106D-F9225DEDF48A}"/>
              </a:ext>
            </a:extLst>
          </p:cNvPr>
          <p:cNvSpPr>
            <a:spLocks noGrp="1"/>
          </p:cNvSpPr>
          <p:nvPr>
            <p:ph idx="1"/>
          </p:nvPr>
        </p:nvSpPr>
        <p:spPr>
          <a:xfrm>
            <a:off x="468312" y="783763"/>
            <a:ext cx="11481847" cy="3575934"/>
          </a:xfrm>
        </p:spPr>
        <p:txBody>
          <a:bodyPr>
            <a:noAutofit/>
          </a:bodyPr>
          <a:lstStyle/>
          <a:p>
            <a:pPr marL="0" indent="0">
              <a:buNone/>
            </a:pPr>
            <a:r>
              <a:rPr lang="en-GB" sz="2400" dirty="0"/>
              <a:t>Dyslexia can affect the acquisition of other skills, such as mathematics, reading comprehension or learning another language.</a:t>
            </a:r>
            <a:br>
              <a:rPr lang="en-GB" sz="2400" dirty="0"/>
            </a:br>
            <a:br>
              <a:rPr lang="en-GB" sz="2400" dirty="0"/>
            </a:br>
            <a:r>
              <a:rPr lang="en-GB" sz="2400" dirty="0"/>
              <a:t>The most commonly observed cognitive impairment in dyslexia is a difficulty in phonological processing (i.e., in phonological awareness, phonological processing speed or phonological memory). However, phonological difficulties do not fully explain the variability that is observed.</a:t>
            </a:r>
            <a:br>
              <a:rPr lang="en-GB" sz="2400" dirty="0"/>
            </a:br>
            <a:br>
              <a:rPr lang="en-GB" sz="2400" dirty="0"/>
            </a:br>
            <a:r>
              <a:rPr lang="en-GB" sz="2400" dirty="0"/>
              <a:t>Working memory, processing speed and orthographic skills can contribute to the impact of dyslexia.</a:t>
            </a:r>
            <a:br>
              <a:rPr lang="en-GB" sz="2400" dirty="0"/>
            </a:br>
            <a:br>
              <a:rPr lang="en-GB" sz="2400" dirty="0"/>
            </a:br>
            <a:r>
              <a:rPr lang="en-GB" sz="2400" dirty="0"/>
              <a:t>Dyslexia frequently co-occurs with one or more other developmental difficulties, including developmental language disorder, dyscalculia, ADHD, and developmental coordination disorder.</a:t>
            </a:r>
          </a:p>
        </p:txBody>
      </p:sp>
    </p:spTree>
    <p:extLst>
      <p:ext uri="{BB962C8B-B14F-4D97-AF65-F5344CB8AC3E}">
        <p14:creationId xmlns:p14="http://schemas.microsoft.com/office/powerpoint/2010/main" val="12845367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E5FBC-AF50-5B02-A302-74BC133AD890}"/>
              </a:ext>
            </a:extLst>
          </p:cNvPr>
          <p:cNvSpPr>
            <a:spLocks noGrp="1"/>
          </p:cNvSpPr>
          <p:nvPr>
            <p:ph type="title"/>
          </p:nvPr>
        </p:nvSpPr>
        <p:spPr/>
        <p:txBody>
          <a:bodyPr/>
          <a:lstStyle/>
          <a:p>
            <a:r>
              <a:rPr lang="en-GB" dirty="0"/>
              <a:t>Explaining dyslexia</a:t>
            </a:r>
          </a:p>
        </p:txBody>
      </p:sp>
      <p:sp>
        <p:nvSpPr>
          <p:cNvPr id="3" name="Content Placeholder 2">
            <a:extLst>
              <a:ext uri="{FF2B5EF4-FFF2-40B4-BE49-F238E27FC236}">
                <a16:creationId xmlns:a16="http://schemas.microsoft.com/office/drawing/2014/main" id="{A2D9D409-CB55-6EBC-58A2-701F70E3FDA2}"/>
              </a:ext>
            </a:extLst>
          </p:cNvPr>
          <p:cNvSpPr>
            <a:spLocks noGrp="1"/>
          </p:cNvSpPr>
          <p:nvPr>
            <p:ph idx="1"/>
          </p:nvPr>
        </p:nvSpPr>
        <p:spPr/>
        <p:txBody>
          <a:bodyPr>
            <a:normAutofit lnSpcReduction="10000"/>
          </a:bodyPr>
          <a:lstStyle/>
          <a:p>
            <a:pPr marL="0" indent="0">
              <a:buNone/>
            </a:pPr>
            <a:r>
              <a:rPr lang="en-GB" dirty="0"/>
              <a:t>Reid (2016) gives a helpful overview of research into potential underlying causes covering a range of domains:</a:t>
            </a:r>
          </a:p>
          <a:p>
            <a:pPr marL="0" indent="0">
              <a:buNone/>
            </a:pPr>
            <a:r>
              <a:rPr lang="en-GB" dirty="0"/>
              <a:t>Genetic factors: Gilger (2008) acknowledges that the broad perspective of the impact of genes on learning and literacy needs to be accounted for, however one needs to be wary of studies that make sweeping generalisations based on genetic evidence.  There is nevertheless strong evidence that genes do have an impact on dyslexia and there will be children who are genetically at risk of dyslexia. Familial risk is therefore a useful indicator dyslexia and is supported by prevalence rates (Molfese et al, 2008). </a:t>
            </a:r>
          </a:p>
          <a:p>
            <a:endParaRPr lang="en-GB" dirty="0"/>
          </a:p>
        </p:txBody>
      </p:sp>
    </p:spTree>
    <p:extLst>
      <p:ext uri="{BB962C8B-B14F-4D97-AF65-F5344CB8AC3E}">
        <p14:creationId xmlns:p14="http://schemas.microsoft.com/office/powerpoint/2010/main" val="14036774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1445-E330-0C37-7932-11E5EE502BAF}"/>
              </a:ext>
            </a:extLst>
          </p:cNvPr>
          <p:cNvSpPr>
            <a:spLocks noGrp="1"/>
          </p:cNvSpPr>
          <p:nvPr>
            <p:ph type="title"/>
          </p:nvPr>
        </p:nvSpPr>
        <p:spPr/>
        <p:txBody>
          <a:bodyPr/>
          <a:lstStyle/>
          <a:p>
            <a:r>
              <a:rPr lang="en-GB" dirty="0"/>
              <a:t>Explaining dyslexia</a:t>
            </a:r>
          </a:p>
        </p:txBody>
      </p:sp>
      <p:sp>
        <p:nvSpPr>
          <p:cNvPr id="3" name="Content Placeholder 2">
            <a:extLst>
              <a:ext uri="{FF2B5EF4-FFF2-40B4-BE49-F238E27FC236}">
                <a16:creationId xmlns:a16="http://schemas.microsoft.com/office/drawing/2014/main" id="{6563A77D-2941-C687-2E03-A8C9462DC4E2}"/>
              </a:ext>
            </a:extLst>
          </p:cNvPr>
          <p:cNvSpPr>
            <a:spLocks noGrp="1"/>
          </p:cNvSpPr>
          <p:nvPr>
            <p:ph idx="1"/>
          </p:nvPr>
        </p:nvSpPr>
        <p:spPr/>
        <p:txBody>
          <a:bodyPr/>
          <a:lstStyle/>
          <a:p>
            <a:r>
              <a:rPr lang="en-GB" dirty="0"/>
              <a:t>Neurobiological factors: advance in MRI and other forms of brain imagery such as positron emission tomography have been of great benefit to scientists investigating factors relating to dyslexia -  a number of different factors have emerged focussing on structural and functional brain related factors:</a:t>
            </a:r>
          </a:p>
        </p:txBody>
      </p:sp>
    </p:spTree>
    <p:extLst>
      <p:ext uri="{BB962C8B-B14F-4D97-AF65-F5344CB8AC3E}">
        <p14:creationId xmlns:p14="http://schemas.microsoft.com/office/powerpoint/2010/main" val="2387979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B5A8E-93ED-5B81-93A0-CE334972B6E5}"/>
              </a:ext>
            </a:extLst>
          </p:cNvPr>
          <p:cNvSpPr>
            <a:spLocks noGrp="1"/>
          </p:cNvSpPr>
          <p:nvPr>
            <p:ph type="title"/>
          </p:nvPr>
        </p:nvSpPr>
        <p:spPr/>
        <p:txBody>
          <a:bodyPr/>
          <a:lstStyle/>
          <a:p>
            <a:r>
              <a:rPr lang="en-GB" dirty="0"/>
              <a:t>Explaining dyslexia</a:t>
            </a:r>
          </a:p>
        </p:txBody>
      </p:sp>
      <p:sp>
        <p:nvSpPr>
          <p:cNvPr id="3" name="Content Placeholder 2">
            <a:extLst>
              <a:ext uri="{FF2B5EF4-FFF2-40B4-BE49-F238E27FC236}">
                <a16:creationId xmlns:a16="http://schemas.microsoft.com/office/drawing/2014/main" id="{1565C51E-463C-098A-84AF-EA92FC630EF4}"/>
              </a:ext>
            </a:extLst>
          </p:cNvPr>
          <p:cNvSpPr>
            <a:spLocks noGrp="1"/>
          </p:cNvSpPr>
          <p:nvPr>
            <p:ph idx="1"/>
          </p:nvPr>
        </p:nvSpPr>
        <p:spPr/>
        <p:txBody>
          <a:bodyPr/>
          <a:lstStyle/>
          <a:p>
            <a:r>
              <a:rPr lang="en-GB" dirty="0"/>
              <a:t>Visual and temporal processing: Singleton (2009) reports on the concept of visual stress and shows how it can interfere with the ability to read, and affect the development of fluent decoding of text and good reading comprehension. The most widely supported theory of visual stress is that it is the result of a general over-excitation of the visual cortex due to hypersensitivity to contrast or pattern glare. Whiteley and Smith (2001) estimated the prevalence of visual stress in dyslexics to be in the regio of 50%., Singleton and Henderson (2007) found that 41% of dyslexic children in the sample showed high susceptibility to visual stress.</a:t>
            </a:r>
          </a:p>
        </p:txBody>
      </p:sp>
    </p:spTree>
    <p:extLst>
      <p:ext uri="{BB962C8B-B14F-4D97-AF65-F5344CB8AC3E}">
        <p14:creationId xmlns:p14="http://schemas.microsoft.com/office/powerpoint/2010/main" val="24106883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A3B42-B9F7-5F2C-4F5D-AE9696779C42}"/>
              </a:ext>
            </a:extLst>
          </p:cNvPr>
          <p:cNvSpPr>
            <a:spLocks noGrp="1"/>
          </p:cNvSpPr>
          <p:nvPr>
            <p:ph type="title"/>
          </p:nvPr>
        </p:nvSpPr>
        <p:spPr/>
        <p:txBody>
          <a:bodyPr/>
          <a:lstStyle/>
          <a:p>
            <a:r>
              <a:rPr lang="en-GB" dirty="0"/>
              <a:t>Explaining dyslexia</a:t>
            </a:r>
          </a:p>
        </p:txBody>
      </p:sp>
      <p:sp>
        <p:nvSpPr>
          <p:cNvPr id="3" name="Content Placeholder 2">
            <a:extLst>
              <a:ext uri="{FF2B5EF4-FFF2-40B4-BE49-F238E27FC236}">
                <a16:creationId xmlns:a16="http://schemas.microsoft.com/office/drawing/2014/main" id="{1EF80388-35E2-7EE3-68E2-1E9A1037BF2B}"/>
              </a:ext>
            </a:extLst>
          </p:cNvPr>
          <p:cNvSpPr>
            <a:spLocks noGrp="1"/>
          </p:cNvSpPr>
          <p:nvPr>
            <p:ph idx="1"/>
          </p:nvPr>
        </p:nvSpPr>
        <p:spPr/>
        <p:txBody>
          <a:bodyPr/>
          <a:lstStyle/>
          <a:p>
            <a:r>
              <a:rPr lang="en-GB" dirty="0"/>
              <a:t>Magnocellular Visual System: there are two types of cells found in the neural tracts between the retina and the visual cortex: </a:t>
            </a:r>
            <a:r>
              <a:rPr lang="en-GB" dirty="0" err="1"/>
              <a:t>magnocells</a:t>
            </a:r>
            <a:r>
              <a:rPr lang="en-GB" dirty="0"/>
              <a:t> are large cells that code information about contrast and movement; </a:t>
            </a:r>
            <a:r>
              <a:rPr lang="en-GB" dirty="0" err="1"/>
              <a:t>parvocells</a:t>
            </a:r>
            <a:r>
              <a:rPr lang="en-GB" dirty="0"/>
              <a:t> are smaller and code information about detail and colour. Cooperation between the </a:t>
            </a:r>
            <a:r>
              <a:rPr lang="en-GB" dirty="0" err="1"/>
              <a:t>magnocellar</a:t>
            </a:r>
            <a:r>
              <a:rPr lang="en-GB" dirty="0"/>
              <a:t> system and the parvocellular system enables us to perceive a stationary image when we move our eyes across a scene or page of text.  When reading the eyes do not move smoothly across the page but in a series of quick jumps (saccades) which typically take about 20-40 </a:t>
            </a:r>
            <a:r>
              <a:rPr lang="en-GB" dirty="0" err="1"/>
              <a:t>ms</a:t>
            </a:r>
            <a:r>
              <a:rPr lang="en-GB" dirty="0"/>
              <a:t>.</a:t>
            </a:r>
          </a:p>
          <a:p>
            <a:endParaRPr lang="en-GB" dirty="0"/>
          </a:p>
        </p:txBody>
      </p:sp>
    </p:spTree>
    <p:extLst>
      <p:ext uri="{BB962C8B-B14F-4D97-AF65-F5344CB8AC3E}">
        <p14:creationId xmlns:p14="http://schemas.microsoft.com/office/powerpoint/2010/main" val="8932525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FB997-1FFF-E570-86BA-4535886F895F}"/>
              </a:ext>
            </a:extLst>
          </p:cNvPr>
          <p:cNvSpPr>
            <a:spLocks noGrp="1"/>
          </p:cNvSpPr>
          <p:nvPr>
            <p:ph type="title"/>
          </p:nvPr>
        </p:nvSpPr>
        <p:spPr/>
        <p:txBody>
          <a:bodyPr/>
          <a:lstStyle/>
          <a:p>
            <a:r>
              <a:rPr lang="en-GB" dirty="0"/>
              <a:t>Explaining dyslexia</a:t>
            </a:r>
          </a:p>
        </p:txBody>
      </p:sp>
      <p:sp>
        <p:nvSpPr>
          <p:cNvPr id="3" name="Content Placeholder 2">
            <a:extLst>
              <a:ext uri="{FF2B5EF4-FFF2-40B4-BE49-F238E27FC236}">
                <a16:creationId xmlns:a16="http://schemas.microsoft.com/office/drawing/2014/main" id="{295FA38F-6438-275A-CD34-AE1277DD4CC0}"/>
              </a:ext>
            </a:extLst>
          </p:cNvPr>
          <p:cNvSpPr>
            <a:spLocks noGrp="1"/>
          </p:cNvSpPr>
          <p:nvPr>
            <p:ph idx="1"/>
          </p:nvPr>
        </p:nvSpPr>
        <p:spPr/>
        <p:txBody>
          <a:bodyPr>
            <a:normAutofit fontScale="92500" lnSpcReduction="10000"/>
          </a:bodyPr>
          <a:lstStyle/>
          <a:p>
            <a:r>
              <a:rPr lang="en-GB" dirty="0"/>
              <a:t>Stein (2008) provides evidence that the development of magnocellular neurons is impaired in children with dyslexia, and argues that the visual system provides the main input to both the lexical and the sub-lexical routes for reading, and therefor ethe most important sense for reading is vision. </a:t>
            </a:r>
          </a:p>
          <a:p>
            <a:r>
              <a:rPr lang="en-GB" dirty="0"/>
              <a:t>Harrar et al (2014)indicate that people with dyslexia show difficulty in shifting their attention between modalities – ‘sluggish attention shifting’ (SAS), which van appear when </a:t>
            </a:r>
            <a:r>
              <a:rPr lang="en-GB" dirty="0" err="1"/>
              <a:t>dylsexics</a:t>
            </a:r>
            <a:r>
              <a:rPr lang="en-GB" dirty="0"/>
              <a:t> shift their attention from the visual to the auditory modality, demonstrating that dyslexic people distribute their cross modal attention resources differently from others, causing different patterns in multisensory responses compared with the control groups in the study. </a:t>
            </a:r>
          </a:p>
        </p:txBody>
      </p:sp>
    </p:spTree>
    <p:extLst>
      <p:ext uri="{BB962C8B-B14F-4D97-AF65-F5344CB8AC3E}">
        <p14:creationId xmlns:p14="http://schemas.microsoft.com/office/powerpoint/2010/main" val="14225581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59552-6BA2-9EBE-10F9-79EBF124848F}"/>
              </a:ext>
            </a:extLst>
          </p:cNvPr>
          <p:cNvSpPr>
            <a:spLocks noGrp="1"/>
          </p:cNvSpPr>
          <p:nvPr>
            <p:ph type="title"/>
          </p:nvPr>
        </p:nvSpPr>
        <p:spPr/>
        <p:txBody>
          <a:bodyPr/>
          <a:lstStyle/>
          <a:p>
            <a:r>
              <a:rPr lang="en-GB" dirty="0"/>
              <a:t>Explaining dyslexia</a:t>
            </a:r>
          </a:p>
        </p:txBody>
      </p:sp>
      <p:sp>
        <p:nvSpPr>
          <p:cNvPr id="3" name="Content Placeholder 2">
            <a:extLst>
              <a:ext uri="{FF2B5EF4-FFF2-40B4-BE49-F238E27FC236}">
                <a16:creationId xmlns:a16="http://schemas.microsoft.com/office/drawing/2014/main" id="{3A366A70-4675-72B2-DB9D-7F8649C4DF8A}"/>
              </a:ext>
            </a:extLst>
          </p:cNvPr>
          <p:cNvSpPr>
            <a:spLocks noGrp="1"/>
          </p:cNvSpPr>
          <p:nvPr>
            <p:ph idx="1"/>
          </p:nvPr>
        </p:nvSpPr>
        <p:spPr/>
        <p:txBody>
          <a:bodyPr/>
          <a:lstStyle/>
          <a:p>
            <a:r>
              <a:rPr lang="en-GB" dirty="0"/>
              <a:t>Procedural Timing: the lateral zone of the cerebellum is an area that has generated interest due to its apparent role in cognitive processes, and has been implicated in dyslexia (Fawcett and Nicholson, 2008). ). For them, there is now extensive evidence that the cerebellum is a brain structure particularly susceptible to insult in the case of premature birth, and that such insults can lead to a range of motor, language, and cognitive problems subsequently.</a:t>
            </a:r>
          </a:p>
        </p:txBody>
      </p:sp>
    </p:spTree>
    <p:extLst>
      <p:ext uri="{BB962C8B-B14F-4D97-AF65-F5344CB8AC3E}">
        <p14:creationId xmlns:p14="http://schemas.microsoft.com/office/powerpoint/2010/main" val="17953764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D80D5-1568-0446-F593-4D09D726D25B}"/>
              </a:ext>
            </a:extLst>
          </p:cNvPr>
          <p:cNvSpPr>
            <a:spLocks noGrp="1"/>
          </p:cNvSpPr>
          <p:nvPr>
            <p:ph type="title"/>
          </p:nvPr>
        </p:nvSpPr>
        <p:spPr/>
        <p:txBody>
          <a:bodyPr/>
          <a:lstStyle/>
          <a:p>
            <a:r>
              <a:rPr lang="en-GB" dirty="0"/>
              <a:t>Explaining Dyslexia</a:t>
            </a:r>
          </a:p>
        </p:txBody>
      </p:sp>
      <p:sp>
        <p:nvSpPr>
          <p:cNvPr id="3" name="Content Placeholder 2">
            <a:extLst>
              <a:ext uri="{FF2B5EF4-FFF2-40B4-BE49-F238E27FC236}">
                <a16:creationId xmlns:a16="http://schemas.microsoft.com/office/drawing/2014/main" id="{0E62A0DA-432A-B1D0-3D97-23644E8E62D6}"/>
              </a:ext>
            </a:extLst>
          </p:cNvPr>
          <p:cNvSpPr>
            <a:spLocks noGrp="1"/>
          </p:cNvSpPr>
          <p:nvPr>
            <p:ph idx="1"/>
          </p:nvPr>
        </p:nvSpPr>
        <p:spPr/>
        <p:txBody>
          <a:bodyPr>
            <a:normAutofit fontScale="92500" lnSpcReduction="10000"/>
          </a:bodyPr>
          <a:lstStyle/>
          <a:p>
            <a:r>
              <a:rPr lang="en-GB" dirty="0"/>
              <a:t>Hemispheric symmetry: for </a:t>
            </a:r>
            <a:r>
              <a:rPr lang="en-GB" dirty="0" err="1"/>
              <a:t>Geshwind</a:t>
            </a:r>
            <a:r>
              <a:rPr lang="en-GB" dirty="0"/>
              <a:t> and </a:t>
            </a:r>
            <a:r>
              <a:rPr lang="en-GB" dirty="0" err="1"/>
              <a:t>Galaburda</a:t>
            </a:r>
            <a:r>
              <a:rPr lang="en-GB" dirty="0"/>
              <a:t> (1985) difficulties in processing information in dyslexic people are due to structural differences between the hemispheres, likely developing in the prenatal period.</a:t>
            </a:r>
          </a:p>
          <a:p>
            <a:r>
              <a:rPr lang="en-GB" dirty="0"/>
              <a:t>Bakker (1990) and Roberston and Bakker (2002) developed the ‘balance’ model identifying different types of reader – ‘perceptual’ and ‘linguistic’ – each with a different hemisphere preference.  The ‘perceptual’ reader has a right hemisphere processing style and may have good comprehension, but poor reading accuracy. The ‘linguistic’ reader utilises the left hemisphere and reads accurately, but in some cases may be over-reliant on the left hemisphere and not show the comprehension level of the ‘perceptual’ reader</a:t>
            </a:r>
          </a:p>
        </p:txBody>
      </p:sp>
    </p:spTree>
    <p:extLst>
      <p:ext uri="{BB962C8B-B14F-4D97-AF65-F5344CB8AC3E}">
        <p14:creationId xmlns:p14="http://schemas.microsoft.com/office/powerpoint/2010/main" val="568715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F1EF8-9BF0-320D-3E9E-207B4593EE3F}"/>
              </a:ext>
            </a:extLst>
          </p:cNvPr>
          <p:cNvSpPr>
            <a:spLocks noGrp="1"/>
          </p:cNvSpPr>
          <p:nvPr>
            <p:ph type="title"/>
          </p:nvPr>
        </p:nvSpPr>
        <p:spPr/>
        <p:txBody>
          <a:bodyPr/>
          <a:lstStyle/>
          <a:p>
            <a:r>
              <a:rPr lang="en-GB" dirty="0"/>
              <a:t>Explaining Dyslexia</a:t>
            </a:r>
          </a:p>
        </p:txBody>
      </p:sp>
      <p:sp>
        <p:nvSpPr>
          <p:cNvPr id="3" name="Content Placeholder 2">
            <a:extLst>
              <a:ext uri="{FF2B5EF4-FFF2-40B4-BE49-F238E27FC236}">
                <a16:creationId xmlns:a16="http://schemas.microsoft.com/office/drawing/2014/main" id="{16F2D541-319D-BCAA-9A16-7885CBDE4AB3}"/>
              </a:ext>
            </a:extLst>
          </p:cNvPr>
          <p:cNvSpPr>
            <a:spLocks noGrp="1"/>
          </p:cNvSpPr>
          <p:nvPr>
            <p:ph idx="1"/>
          </p:nvPr>
        </p:nvSpPr>
        <p:spPr/>
        <p:txBody>
          <a:bodyPr/>
          <a:lstStyle/>
          <a:p>
            <a:r>
              <a:rPr lang="en-GB" dirty="0"/>
              <a:t>Processing speed: </a:t>
            </a:r>
            <a:r>
              <a:rPr lang="en-GB" dirty="0" err="1"/>
              <a:t>Breznitz</a:t>
            </a:r>
            <a:r>
              <a:rPr lang="en-GB" dirty="0"/>
              <a:t> (2008) presents the ‘Asynchrony Phenomenon’ to explain dyslexia, implying that it is caused by a speed of processing gap within and between the various entities taking part in the word decoding process. </a:t>
            </a:r>
            <a:r>
              <a:rPr lang="en-GB" dirty="0" err="1"/>
              <a:t>Breznitz</a:t>
            </a:r>
            <a:r>
              <a:rPr lang="en-GB" dirty="0"/>
              <a:t> claims that dyslexic learners exhibit difficulties when transferring information from one hemisphere to another.</a:t>
            </a:r>
          </a:p>
          <a:p>
            <a:r>
              <a:rPr lang="en-GB" dirty="0"/>
              <a:t>Shaul (2013) measured information transfer between left and right hemisphere among dyslexics compared to regular readers when comparing various lexical decision tasks. </a:t>
            </a:r>
          </a:p>
        </p:txBody>
      </p:sp>
    </p:spTree>
    <p:extLst>
      <p:ext uri="{BB962C8B-B14F-4D97-AF65-F5344CB8AC3E}">
        <p14:creationId xmlns:p14="http://schemas.microsoft.com/office/powerpoint/2010/main" val="15284142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8AB44-0FB2-0E86-65A3-E88C8E64F8CA}"/>
              </a:ext>
            </a:extLst>
          </p:cNvPr>
          <p:cNvSpPr>
            <a:spLocks noGrp="1"/>
          </p:cNvSpPr>
          <p:nvPr>
            <p:ph type="title"/>
          </p:nvPr>
        </p:nvSpPr>
        <p:spPr/>
        <p:txBody>
          <a:bodyPr/>
          <a:lstStyle/>
          <a:p>
            <a:r>
              <a:rPr lang="en-GB" dirty="0"/>
              <a:t>Explaining Dyslexia</a:t>
            </a:r>
          </a:p>
        </p:txBody>
      </p:sp>
      <p:sp>
        <p:nvSpPr>
          <p:cNvPr id="3" name="Content Placeholder 2">
            <a:extLst>
              <a:ext uri="{FF2B5EF4-FFF2-40B4-BE49-F238E27FC236}">
                <a16:creationId xmlns:a16="http://schemas.microsoft.com/office/drawing/2014/main" id="{E858BC49-F333-1D92-85FD-04F74AEB9B42}"/>
              </a:ext>
            </a:extLst>
          </p:cNvPr>
          <p:cNvSpPr>
            <a:spLocks noGrp="1"/>
          </p:cNvSpPr>
          <p:nvPr>
            <p:ph idx="1"/>
          </p:nvPr>
        </p:nvSpPr>
        <p:spPr/>
        <p:txBody>
          <a:bodyPr/>
          <a:lstStyle/>
          <a:p>
            <a:r>
              <a:rPr lang="en-GB" dirty="0"/>
              <a:t>She found that for dyslexics, information arrived in the right hemisphere first, and was then transferred approximately 9-12 </a:t>
            </a:r>
            <a:r>
              <a:rPr lang="en-GB" dirty="0" err="1"/>
              <a:t>ms</a:t>
            </a:r>
            <a:r>
              <a:rPr lang="en-GB" dirty="0"/>
              <a:t> later to the left hemisphere.   For regular readers, information arrived in the left hemisphere first and was transferred to the right hemisphere 4-6 </a:t>
            </a:r>
            <a:r>
              <a:rPr lang="en-GB" dirty="0" err="1"/>
              <a:t>ms</a:t>
            </a:r>
            <a:r>
              <a:rPr lang="en-GB" dirty="0"/>
              <a:t> later. </a:t>
            </a:r>
          </a:p>
        </p:txBody>
      </p:sp>
    </p:spTree>
    <p:extLst>
      <p:ext uri="{BB962C8B-B14F-4D97-AF65-F5344CB8AC3E}">
        <p14:creationId xmlns:p14="http://schemas.microsoft.com/office/powerpoint/2010/main" val="1866425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A1636-A29B-985B-5ECB-CDB31F988B8C}"/>
              </a:ext>
            </a:extLst>
          </p:cNvPr>
          <p:cNvSpPr>
            <a:spLocks noGrp="1"/>
          </p:cNvSpPr>
          <p:nvPr>
            <p:ph type="title"/>
          </p:nvPr>
        </p:nvSpPr>
        <p:spPr/>
        <p:txBody>
          <a:bodyPr/>
          <a:lstStyle/>
          <a:p>
            <a:r>
              <a:rPr lang="en-GB" dirty="0"/>
              <a:t>Explaining Dyslexia</a:t>
            </a:r>
          </a:p>
        </p:txBody>
      </p:sp>
      <p:sp>
        <p:nvSpPr>
          <p:cNvPr id="3" name="Content Placeholder 2">
            <a:extLst>
              <a:ext uri="{FF2B5EF4-FFF2-40B4-BE49-F238E27FC236}">
                <a16:creationId xmlns:a16="http://schemas.microsoft.com/office/drawing/2014/main" id="{709647CD-90B8-9340-F74A-3FB0343F053A}"/>
              </a:ext>
            </a:extLst>
          </p:cNvPr>
          <p:cNvSpPr>
            <a:spLocks noGrp="1"/>
          </p:cNvSpPr>
          <p:nvPr>
            <p:ph idx="1"/>
          </p:nvPr>
        </p:nvSpPr>
        <p:spPr/>
        <p:txBody>
          <a:bodyPr/>
          <a:lstStyle/>
          <a:p>
            <a:r>
              <a:rPr lang="en-GB" dirty="0"/>
              <a:t>Phonological Processing: Substantial evidence indicates that phonological skills are crucial for successful reading and that difficulties in acquiring phonological skills are the cause of dyslexia, in particular when related to phonological decoding and have been a major distinguishing factor between dyslexics and non-dyslexics from early literacy learning to adulthood ( </a:t>
            </a:r>
            <a:r>
              <a:rPr lang="en-GB" dirty="0" err="1"/>
              <a:t>Vellutino</a:t>
            </a:r>
            <a:r>
              <a:rPr lang="en-GB" dirty="0"/>
              <a:t> et al 2004; </a:t>
            </a:r>
            <a:r>
              <a:rPr lang="en-GB" dirty="0" err="1"/>
              <a:t>Snowling</a:t>
            </a:r>
            <a:r>
              <a:rPr lang="en-GB" dirty="0"/>
              <a:t>, 2000; Bruck, 1993, Elbro et al, 1994; Rack et al, 1992) and that early phonological training improves word literacy and reduces the likelihood of literacy difficulties (Bryant and Bradley, 1985) </a:t>
            </a:r>
          </a:p>
        </p:txBody>
      </p:sp>
    </p:spTree>
    <p:extLst>
      <p:ext uri="{BB962C8B-B14F-4D97-AF65-F5344CB8AC3E}">
        <p14:creationId xmlns:p14="http://schemas.microsoft.com/office/powerpoint/2010/main" val="8845097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0371F-0620-64A8-B84D-F4B674ACAE88}"/>
              </a:ext>
            </a:extLst>
          </p:cNvPr>
          <p:cNvSpPr>
            <a:spLocks noGrp="1"/>
          </p:cNvSpPr>
          <p:nvPr>
            <p:ph type="title"/>
          </p:nvPr>
        </p:nvSpPr>
        <p:spPr/>
        <p:txBody>
          <a:bodyPr/>
          <a:lstStyle/>
          <a:p>
            <a:r>
              <a:rPr lang="en-GB" dirty="0"/>
              <a:t>Explaining Dyslexia</a:t>
            </a:r>
          </a:p>
        </p:txBody>
      </p:sp>
      <p:sp>
        <p:nvSpPr>
          <p:cNvPr id="3" name="Content Placeholder 2">
            <a:extLst>
              <a:ext uri="{FF2B5EF4-FFF2-40B4-BE49-F238E27FC236}">
                <a16:creationId xmlns:a16="http://schemas.microsoft.com/office/drawing/2014/main" id="{E6FB5EBA-9A6A-B9F0-3FD3-5A0E611E92D9}"/>
              </a:ext>
            </a:extLst>
          </p:cNvPr>
          <p:cNvSpPr>
            <a:spLocks noGrp="1"/>
          </p:cNvSpPr>
          <p:nvPr>
            <p:ph idx="1"/>
          </p:nvPr>
        </p:nvSpPr>
        <p:spPr/>
        <p:txBody>
          <a:bodyPr/>
          <a:lstStyle/>
          <a:p>
            <a:r>
              <a:rPr lang="en-GB" dirty="0"/>
              <a:t>Children who find it difficult to distinguish sounds within verbally presented words would be predicted to have problems learning the alphabetic principle that letters represent sounds, and these are the children who are most likely to be dyslexic based on the phonological deficit hypothesis. </a:t>
            </a:r>
          </a:p>
        </p:txBody>
      </p:sp>
    </p:spTree>
    <p:extLst>
      <p:ext uri="{BB962C8B-B14F-4D97-AF65-F5344CB8AC3E}">
        <p14:creationId xmlns:p14="http://schemas.microsoft.com/office/powerpoint/2010/main" val="2873695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8B2CC-4D0F-DB02-96F7-0B392726E27C}"/>
              </a:ext>
            </a:extLst>
          </p:cNvPr>
          <p:cNvSpPr>
            <a:spLocks noGrp="1"/>
          </p:cNvSpPr>
          <p:nvPr>
            <p:ph type="title"/>
          </p:nvPr>
        </p:nvSpPr>
        <p:spPr/>
        <p:txBody>
          <a:bodyPr/>
          <a:lstStyle/>
          <a:p>
            <a:r>
              <a:rPr lang="en-GB" dirty="0"/>
              <a:t>Explaining Dyslexia</a:t>
            </a:r>
          </a:p>
        </p:txBody>
      </p:sp>
      <p:sp>
        <p:nvSpPr>
          <p:cNvPr id="3" name="Content Placeholder 2">
            <a:extLst>
              <a:ext uri="{FF2B5EF4-FFF2-40B4-BE49-F238E27FC236}">
                <a16:creationId xmlns:a16="http://schemas.microsoft.com/office/drawing/2014/main" id="{E644A97A-1CF9-25B5-F955-5B986020BA2D}"/>
              </a:ext>
            </a:extLst>
          </p:cNvPr>
          <p:cNvSpPr>
            <a:spLocks noGrp="1"/>
          </p:cNvSpPr>
          <p:nvPr>
            <p:ph idx="1"/>
          </p:nvPr>
        </p:nvSpPr>
        <p:spPr/>
        <p:txBody>
          <a:bodyPr/>
          <a:lstStyle/>
          <a:p>
            <a:r>
              <a:rPr lang="en-GB" dirty="0"/>
              <a:t>Cognitive Skills: Dyslexia is essentially a difference in processing information ( Reid, 2007).  And cognitive factors such as memory and speed of processing difficulties are important at both the cognitive and educational levels.  These can involve phonological processing, memory, processing speed and other factors related to learning. </a:t>
            </a:r>
          </a:p>
        </p:txBody>
      </p:sp>
    </p:spTree>
    <p:extLst>
      <p:ext uri="{BB962C8B-B14F-4D97-AF65-F5344CB8AC3E}">
        <p14:creationId xmlns:p14="http://schemas.microsoft.com/office/powerpoint/2010/main" val="27753123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DA9FB-492C-6385-7E4C-54083D152D80}"/>
              </a:ext>
            </a:extLst>
          </p:cNvPr>
          <p:cNvSpPr>
            <a:spLocks noGrp="1"/>
          </p:cNvSpPr>
          <p:nvPr>
            <p:ph type="title"/>
          </p:nvPr>
        </p:nvSpPr>
        <p:spPr/>
        <p:txBody>
          <a:bodyPr/>
          <a:lstStyle/>
          <a:p>
            <a:r>
              <a:rPr lang="en-GB" dirty="0"/>
              <a:t>Explaining Dyslexia</a:t>
            </a:r>
          </a:p>
        </p:txBody>
      </p:sp>
      <p:sp>
        <p:nvSpPr>
          <p:cNvPr id="3" name="Content Placeholder 2">
            <a:extLst>
              <a:ext uri="{FF2B5EF4-FFF2-40B4-BE49-F238E27FC236}">
                <a16:creationId xmlns:a16="http://schemas.microsoft.com/office/drawing/2014/main" id="{790DDE94-B3CC-420B-404D-E430E00B00CB}"/>
              </a:ext>
            </a:extLst>
          </p:cNvPr>
          <p:cNvSpPr>
            <a:spLocks noGrp="1"/>
          </p:cNvSpPr>
          <p:nvPr>
            <p:ph idx="1"/>
          </p:nvPr>
        </p:nvSpPr>
        <p:spPr/>
        <p:txBody>
          <a:bodyPr>
            <a:normAutofit fontScale="92500"/>
          </a:bodyPr>
          <a:lstStyle/>
          <a:p>
            <a:r>
              <a:rPr lang="en-GB" dirty="0"/>
              <a:t>Metacognition: its role in learning is of great importance as it relates to the learner’s awareness of thinking and learning and can have considerable implications for how we understand the needs of children with dyslexia (Reid, 2001)</a:t>
            </a:r>
          </a:p>
          <a:p>
            <a:r>
              <a:rPr lang="en-GB" dirty="0" err="1"/>
              <a:t>Tunmer</a:t>
            </a:r>
            <a:r>
              <a:rPr lang="en-GB" dirty="0"/>
              <a:t> and Chapman (1996) have shown how dyslexic children have poor metacognitive awareness leading them to adopt inappropriate learning behaviours in reading and spelling.  It is therefore important to examine the processes that the child uses in order to obtain a response, as it may be that these processes or steps taken to complete the task are inefficient and ineffective.   </a:t>
            </a:r>
          </a:p>
          <a:p>
            <a:endParaRPr lang="en-GB" dirty="0"/>
          </a:p>
        </p:txBody>
      </p:sp>
    </p:spTree>
    <p:extLst>
      <p:ext uri="{BB962C8B-B14F-4D97-AF65-F5344CB8AC3E}">
        <p14:creationId xmlns:p14="http://schemas.microsoft.com/office/powerpoint/2010/main" val="37120401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CF0EF-F6A1-81DA-9BD7-E528662444B2}"/>
              </a:ext>
            </a:extLst>
          </p:cNvPr>
          <p:cNvSpPr>
            <a:spLocks noGrp="1"/>
          </p:cNvSpPr>
          <p:nvPr>
            <p:ph type="title"/>
          </p:nvPr>
        </p:nvSpPr>
        <p:spPr/>
        <p:txBody>
          <a:bodyPr/>
          <a:lstStyle/>
          <a:p>
            <a:r>
              <a:rPr lang="en-GB" dirty="0"/>
              <a:t>The British Dyslexia Association summary…</a:t>
            </a:r>
          </a:p>
        </p:txBody>
      </p:sp>
      <p:sp>
        <p:nvSpPr>
          <p:cNvPr id="3" name="Content Placeholder 2">
            <a:extLst>
              <a:ext uri="{FF2B5EF4-FFF2-40B4-BE49-F238E27FC236}">
                <a16:creationId xmlns:a16="http://schemas.microsoft.com/office/drawing/2014/main" id="{92404CAB-E396-33FB-0A13-FF5E1FD54145}"/>
              </a:ext>
            </a:extLst>
          </p:cNvPr>
          <p:cNvSpPr>
            <a:spLocks noGrp="1"/>
          </p:cNvSpPr>
          <p:nvPr>
            <p:ph idx="1"/>
          </p:nvPr>
        </p:nvSpPr>
        <p:spPr/>
        <p:txBody>
          <a:bodyPr>
            <a:normAutofit fontScale="92500" lnSpcReduction="10000"/>
          </a:bodyPr>
          <a:lstStyle/>
          <a:p>
            <a:pPr fontAlgn="base"/>
            <a:r>
              <a:rPr lang="en-GB" b="1" dirty="0"/>
              <a:t>What is dyslexia?</a:t>
            </a:r>
          </a:p>
          <a:p>
            <a:pPr fontAlgn="base"/>
            <a:r>
              <a:rPr lang="en-GB" dirty="0"/>
              <a:t>Dyslexia is a specific learning difficulty which primarily affects reading and writing skills. However, it does not only affect these skills. Dyslexia is actually about information processing. Dyslexic people may have difficulty processing and remembering information they see and hear, which can affect learning and the acquisition of literacy skills. Dyslexia can also impact on other areas such as organisational skills.</a:t>
            </a:r>
          </a:p>
          <a:p>
            <a:pPr fontAlgn="base"/>
            <a:r>
              <a:rPr lang="en-GB" dirty="0"/>
              <a:t>It is important to remember that there are positives to thinking differently. Many dyslexic people show strengths in areas such as reasoning and in visual and creative fields.</a:t>
            </a:r>
          </a:p>
          <a:p>
            <a:endParaRPr lang="en-GB" dirty="0"/>
          </a:p>
        </p:txBody>
      </p:sp>
    </p:spTree>
    <p:extLst>
      <p:ext uri="{BB962C8B-B14F-4D97-AF65-F5344CB8AC3E}">
        <p14:creationId xmlns:p14="http://schemas.microsoft.com/office/powerpoint/2010/main" val="4402259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rint"/>
          <p:cNvPicPr>
            <a:picLocks noChangeAspect="1" noChangeArrowheads="1"/>
          </p:cNvPicPr>
          <p:nvPr/>
        </p:nvPicPr>
        <p:blipFill rotWithShape="1">
          <a:blip r:embed="rId2" cstate="print">
            <a:alphaModFix amt="35000"/>
            <a:extLst>
              <a:ext uri="{28A0092B-C50C-407E-A947-70E740481C1C}">
                <a14:useLocalDpi xmlns:a14="http://schemas.microsoft.com/office/drawing/2010/main" val="0"/>
              </a:ext>
            </a:extLst>
          </a:blip>
          <a:srcRect t="13711" b="27079"/>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38200" y="365125"/>
            <a:ext cx="10515600" cy="1325563"/>
          </a:xfrm>
        </p:spPr>
        <p:txBody>
          <a:bodyPr>
            <a:normAutofit/>
          </a:bodyPr>
          <a:lstStyle/>
          <a:p>
            <a:r>
              <a:rPr lang="en-GB" sz="2100" dirty="0">
                <a:solidFill>
                  <a:srgbClr val="FFFFFF"/>
                </a:solidFill>
                <a:latin typeface="Comic Sans MS" panose="030F0702030302020204" pitchFamily="66" charset="0"/>
              </a:rPr>
              <a:t>1. </a:t>
            </a:r>
            <a:r>
              <a:rPr lang="en-GB" sz="2100" i="1" dirty="0">
                <a:solidFill>
                  <a:srgbClr val="FFFFFF"/>
                </a:solidFill>
                <a:latin typeface="Comic Sans MS" panose="030F0702030302020204" pitchFamily="66" charset="0"/>
              </a:rPr>
              <a:t>The Difficulty</a:t>
            </a:r>
            <a:br>
              <a:rPr lang="en-GB" sz="2100" dirty="0">
                <a:solidFill>
                  <a:srgbClr val="FFFFFF"/>
                </a:solidFill>
                <a:latin typeface="Comic Sans MS" panose="030F0702030302020204" pitchFamily="66" charset="0"/>
              </a:rPr>
            </a:br>
            <a:br>
              <a:rPr lang="en-GB" sz="2100" dirty="0">
                <a:solidFill>
                  <a:srgbClr val="FFFFFF"/>
                </a:solidFill>
                <a:latin typeface="Comic Sans MS" panose="030F0702030302020204" pitchFamily="66" charset="0"/>
              </a:rPr>
            </a:br>
            <a:br>
              <a:rPr lang="en-GB" sz="2100" dirty="0">
                <a:solidFill>
                  <a:srgbClr val="FFFFFF"/>
                </a:solidFill>
              </a:rPr>
            </a:br>
            <a:endParaRPr lang="en-GB" sz="2100" dirty="0">
              <a:solidFill>
                <a:srgbClr val="FFFFFF"/>
              </a:solidFill>
            </a:endParaRPr>
          </a:p>
        </p:txBody>
      </p:sp>
      <p:sp>
        <p:nvSpPr>
          <p:cNvPr id="7" name="Content Placeholder 6"/>
          <p:cNvSpPr>
            <a:spLocks noGrp="1"/>
          </p:cNvSpPr>
          <p:nvPr>
            <p:ph idx="1"/>
          </p:nvPr>
        </p:nvSpPr>
        <p:spPr>
          <a:xfrm>
            <a:off x="838200" y="1825625"/>
            <a:ext cx="10515600" cy="4351338"/>
          </a:xfrm>
        </p:spPr>
        <p:txBody>
          <a:bodyPr>
            <a:normAutofit/>
          </a:bodyPr>
          <a:lstStyle/>
          <a:p>
            <a:pPr lvl="0"/>
            <a:r>
              <a:rPr lang="en-GB" dirty="0">
                <a:latin typeface="Arial" panose="020B0604020202020204" pitchFamily="34" charset="0"/>
                <a:cs typeface="Arial" panose="020B0604020202020204" pitchFamily="34" charset="0"/>
              </a:rPr>
              <a:t>Research studies show evidence that:</a:t>
            </a:r>
          </a:p>
          <a:p>
            <a:pPr lvl="0"/>
            <a:r>
              <a:rPr lang="en-GB" dirty="0">
                <a:latin typeface="Arial" panose="020B0604020202020204" pitchFamily="34" charset="0"/>
                <a:cs typeface="Arial" panose="020B0604020202020204" pitchFamily="34" charset="0"/>
              </a:rPr>
              <a:t>neurological deficits in sensory processing systems,</a:t>
            </a:r>
          </a:p>
          <a:p>
            <a:pPr lvl="0"/>
            <a:r>
              <a:rPr lang="en-GB" dirty="0">
                <a:latin typeface="Arial" panose="020B0604020202020204" pitchFamily="34" charset="0"/>
                <a:cs typeface="Arial" panose="020B0604020202020204" pitchFamily="34" charset="0"/>
              </a:rPr>
              <a:t> anomalies in language processing areas of the brain and</a:t>
            </a:r>
          </a:p>
          <a:p>
            <a:pPr lvl="0"/>
            <a:r>
              <a:rPr lang="en-GB" dirty="0">
                <a:latin typeface="Arial" panose="020B0604020202020204" pitchFamily="34" charset="0"/>
                <a:cs typeface="Arial" panose="020B0604020202020204" pitchFamily="34" charset="0"/>
              </a:rPr>
              <a:t> anomalies in the functioning of the cerebellum….</a:t>
            </a:r>
          </a:p>
        </p:txBody>
      </p:sp>
    </p:spTree>
    <p:extLst>
      <p:ext uri="{BB962C8B-B14F-4D97-AF65-F5344CB8AC3E}">
        <p14:creationId xmlns:p14="http://schemas.microsoft.com/office/powerpoint/2010/main" val="21246398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92583" y="501651"/>
            <a:ext cx="4434720" cy="1716255"/>
          </a:xfrm>
        </p:spPr>
        <p:txBody>
          <a:bodyPr anchor="b">
            <a:normAutofit/>
          </a:bodyPr>
          <a:lstStyle/>
          <a:p>
            <a:r>
              <a:rPr lang="en-GB" sz="3900" b="1" dirty="0">
                <a:latin typeface="Arial" panose="020B0604020202020204" pitchFamily="34" charset="0"/>
                <a:cs typeface="Arial" panose="020B0604020202020204" pitchFamily="34" charset="0"/>
              </a:rPr>
              <a:t>HAVE AN AFFECT ON</a:t>
            </a:r>
            <a:br>
              <a:rPr lang="en-GB" sz="3900" dirty="0">
                <a:latin typeface="Comic Sans MS" panose="030F0702030302020204" pitchFamily="66" charset="0"/>
              </a:rPr>
            </a:br>
            <a:endParaRPr lang="en-GB" sz="3900" dirty="0"/>
          </a:p>
        </p:txBody>
      </p:sp>
      <p:pic>
        <p:nvPicPr>
          <p:cNvPr id="2052" name="Picture 4" descr="http://media5.picsearch.com/is?hvpK5JbvObV8heXt12Ak6gSMOhTBAqVpVfnsixE38xw&amp;height=256"/>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1174" b="21174"/>
          <a:stretch/>
        </p:blipFill>
        <p:spPr bwMode="auto">
          <a:xfrm>
            <a:off x="279143" y="299508"/>
            <a:ext cx="5221625" cy="301039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media2.picsearch.com/is?-bmZS9xbhlmkcRwSnBaJtqN4hjm-XJN5GAzD95FOTaQ&amp;height=256"/>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9156" b="23192"/>
          <a:stretch/>
        </p:blipFill>
        <p:spPr bwMode="auto">
          <a:xfrm>
            <a:off x="279143" y="3548095"/>
            <a:ext cx="5221625" cy="301039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6320539" y="1870067"/>
            <a:ext cx="4434721" cy="3710427"/>
          </a:xfrm>
        </p:spPr>
        <p:txBody>
          <a:bodyPr anchor="t">
            <a:normAutofit/>
          </a:bodyPr>
          <a:lstStyle/>
          <a:p>
            <a:pPr marL="0" indent="0">
              <a:buNone/>
            </a:pPr>
            <a:endParaRPr lang="en-GB" sz="2000" dirty="0">
              <a:solidFill>
                <a:schemeClr val="tx1">
                  <a:alpha val="80000"/>
                </a:schemeClr>
              </a:solidFill>
              <a:latin typeface="Comic Sans MS" panose="030F0702030302020204" pitchFamily="66" charset="0"/>
            </a:endParaRPr>
          </a:p>
          <a:p>
            <a:pPr marL="0" indent="0">
              <a:buNone/>
            </a:pPr>
            <a:endParaRPr lang="en-GB" sz="2000" dirty="0">
              <a:solidFill>
                <a:schemeClr val="tx1">
                  <a:alpha val="80000"/>
                </a:schemeClr>
              </a:solidFill>
              <a:latin typeface="Comic Sans MS" panose="030F0702030302020204" pitchFamily="66" charset="0"/>
            </a:endParaRPr>
          </a:p>
          <a:p>
            <a:pPr lvl="0"/>
            <a:r>
              <a:rPr lang="en-GB" sz="2000" dirty="0">
                <a:solidFill>
                  <a:schemeClr val="tx1">
                    <a:alpha val="80000"/>
                  </a:schemeClr>
                </a:solidFill>
                <a:latin typeface="Arial" panose="020B0604020202020204" pitchFamily="34" charset="0"/>
                <a:cs typeface="Arial" panose="020B0604020202020204" pitchFamily="34" charset="0"/>
              </a:rPr>
              <a:t>The development of phonemic and phonological segmentation skills, </a:t>
            </a:r>
          </a:p>
          <a:p>
            <a:pPr lvl="0"/>
            <a:endParaRPr lang="en-GB" sz="2000" dirty="0">
              <a:solidFill>
                <a:schemeClr val="tx1">
                  <a:alpha val="80000"/>
                </a:schemeClr>
              </a:solidFill>
              <a:latin typeface="Arial" panose="020B0604020202020204" pitchFamily="34" charset="0"/>
              <a:cs typeface="Arial" panose="020B0604020202020204" pitchFamily="34" charset="0"/>
            </a:endParaRPr>
          </a:p>
          <a:p>
            <a:pPr lvl="0"/>
            <a:r>
              <a:rPr lang="en-GB" sz="2000" dirty="0">
                <a:solidFill>
                  <a:schemeClr val="tx1">
                    <a:alpha val="80000"/>
                  </a:schemeClr>
                </a:solidFill>
                <a:latin typeface="Arial" panose="020B0604020202020204" pitchFamily="34" charset="0"/>
                <a:cs typeface="Arial" panose="020B0604020202020204" pitchFamily="34" charset="0"/>
              </a:rPr>
              <a:t>The development of motor and visual –spatial skills</a:t>
            </a:r>
          </a:p>
          <a:p>
            <a:pPr lvl="0"/>
            <a:endParaRPr lang="en-GB" sz="2000" dirty="0">
              <a:solidFill>
                <a:schemeClr val="tx1">
                  <a:alpha val="80000"/>
                </a:schemeClr>
              </a:solidFill>
              <a:latin typeface="Arial" panose="020B0604020202020204" pitchFamily="34" charset="0"/>
              <a:cs typeface="Arial" panose="020B0604020202020204" pitchFamily="34" charset="0"/>
            </a:endParaRPr>
          </a:p>
          <a:p>
            <a:pPr lvl="0"/>
            <a:r>
              <a:rPr lang="en-GB" sz="2000" dirty="0">
                <a:solidFill>
                  <a:schemeClr val="tx1">
                    <a:alpha val="80000"/>
                  </a:schemeClr>
                </a:solidFill>
                <a:latin typeface="Arial" panose="020B0604020202020204" pitchFamily="34" charset="0"/>
                <a:cs typeface="Arial" panose="020B0604020202020204" pitchFamily="34" charset="0"/>
              </a:rPr>
              <a:t>The learning of skills to an automatic level</a:t>
            </a:r>
          </a:p>
          <a:p>
            <a:endParaRPr lang="en-GB" sz="2000" dirty="0">
              <a:solidFill>
                <a:schemeClr val="tx1">
                  <a:alpha val="80000"/>
                </a:schemeClr>
              </a:solidFill>
            </a:endParaRPr>
          </a:p>
        </p:txBody>
      </p:sp>
    </p:spTree>
    <p:extLst>
      <p:ext uri="{BB962C8B-B14F-4D97-AF65-F5344CB8AC3E}">
        <p14:creationId xmlns:p14="http://schemas.microsoft.com/office/powerpoint/2010/main" val="36702431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These deficits have implications for</a:t>
            </a:r>
          </a:p>
        </p:txBody>
      </p:sp>
      <p:sp>
        <p:nvSpPr>
          <p:cNvPr id="3" name="Content Placeholder 2"/>
          <p:cNvSpPr>
            <a:spLocks noGrp="1"/>
          </p:cNvSpPr>
          <p:nvPr>
            <p:ph idx="1"/>
          </p:nvPr>
        </p:nvSpPr>
        <p:spPr/>
        <p:txBody>
          <a:bodyPr>
            <a:normAutofit/>
          </a:bodyPr>
          <a:lstStyle/>
          <a:p>
            <a:endParaRPr lang="en-GB" dirty="0"/>
          </a:p>
          <a:p>
            <a:endParaRPr lang="en-GB" dirty="0"/>
          </a:p>
          <a:p>
            <a:pPr>
              <a:buNone/>
            </a:pPr>
            <a:r>
              <a:rPr lang="en-GB" b="1" dirty="0">
                <a:latin typeface="Arial" panose="020B0604020202020204" pitchFamily="34" charset="0"/>
                <a:cs typeface="Arial" panose="020B0604020202020204" pitchFamily="34" charset="0"/>
              </a:rPr>
              <a:t>a .  Working Memory – where information from the senses is 	processed and passed to cognitive centres for further      	processing</a:t>
            </a:r>
          </a:p>
          <a:p>
            <a:pPr>
              <a:buNone/>
            </a:pPr>
            <a:r>
              <a:rPr lang="en-GB" sz="1800" b="1" dirty="0">
                <a:latin typeface="Arial" panose="020B0604020202020204" pitchFamily="34" charset="0"/>
                <a:cs typeface="Arial" panose="020B0604020202020204" pitchFamily="34" charset="0"/>
              </a:rPr>
              <a:t>                                      </a:t>
            </a:r>
          </a:p>
          <a:p>
            <a:pPr>
              <a:buNone/>
            </a:pPr>
            <a:r>
              <a:rPr lang="en-GB" b="1" dirty="0">
                <a:latin typeface="Arial" panose="020B0604020202020204" pitchFamily="34" charset="0"/>
                <a:cs typeface="Arial" panose="020B0604020202020204" pitchFamily="34" charset="0"/>
              </a:rPr>
              <a:t>b.   Long-term memory - Recall</a:t>
            </a:r>
          </a:p>
        </p:txBody>
      </p:sp>
      <p:pic>
        <p:nvPicPr>
          <p:cNvPr id="1026" name="Picture 2" descr="C:\Users\amelia\Downloads\memory_image.jpg"/>
          <p:cNvPicPr>
            <a:picLocks noChangeAspect="1" noChangeArrowheads="1"/>
          </p:cNvPicPr>
          <p:nvPr/>
        </p:nvPicPr>
        <p:blipFill>
          <a:blip r:embed="rId2" cstate="print"/>
          <a:srcRect/>
          <a:stretch>
            <a:fillRect/>
          </a:stretch>
        </p:blipFill>
        <p:spPr bwMode="auto">
          <a:xfrm>
            <a:off x="8897464" y="136888"/>
            <a:ext cx="3333750" cy="2371725"/>
          </a:xfrm>
          <a:prstGeom prst="rect">
            <a:avLst/>
          </a:prstGeom>
          <a:noFill/>
        </p:spPr>
      </p:pic>
    </p:spTree>
    <p:extLst>
      <p:ext uri="{BB962C8B-B14F-4D97-AF65-F5344CB8AC3E}">
        <p14:creationId xmlns:p14="http://schemas.microsoft.com/office/powerpoint/2010/main" val="3665154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heckerboard(across)">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linds(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Dyslexic learners have difficulty with :</a:t>
            </a:r>
            <a:br>
              <a:rPr lang="en-GB" dirty="0"/>
            </a:br>
            <a:endParaRPr lang="en-GB" dirty="0"/>
          </a:p>
        </p:txBody>
      </p:sp>
      <p:sp>
        <p:nvSpPr>
          <p:cNvPr id="3" name="Content Placeholder 2"/>
          <p:cNvSpPr>
            <a:spLocks noGrp="1"/>
          </p:cNvSpPr>
          <p:nvPr>
            <p:ph idx="1"/>
          </p:nvPr>
        </p:nvSpPr>
        <p:spPr>
          <a:xfrm>
            <a:off x="221673" y="1612669"/>
            <a:ext cx="10105454" cy="4788493"/>
          </a:xfrm>
        </p:spPr>
        <p:txBody>
          <a:bodyPr>
            <a:normAutofit/>
          </a:bodyPr>
          <a:lstStyle/>
          <a:p>
            <a:pPr lvl="0"/>
            <a:r>
              <a:rPr lang="en-GB" sz="2400" b="1" dirty="0">
                <a:latin typeface="Arial" panose="020B0604020202020204" pitchFamily="34" charset="0"/>
                <a:cs typeface="Arial" panose="020B0604020202020204" pitchFamily="34" charset="0"/>
              </a:rPr>
              <a:t>Learning and using a symbolic system e.g. alphabetic</a:t>
            </a:r>
          </a:p>
          <a:p>
            <a:pPr lvl="0"/>
            <a:endParaRPr lang="en-GB" sz="2400" dirty="0">
              <a:latin typeface="Arial" panose="020B0604020202020204" pitchFamily="34" charset="0"/>
              <a:cs typeface="Arial" panose="020B0604020202020204" pitchFamily="34" charset="0"/>
            </a:endParaRPr>
          </a:p>
          <a:p>
            <a:pPr lvl="0"/>
            <a:r>
              <a:rPr lang="en-GB" sz="2400" b="1" dirty="0">
                <a:latin typeface="Arial" panose="020B0604020202020204" pitchFamily="34" charset="0"/>
                <a:cs typeface="Arial" panose="020B0604020202020204" pitchFamily="34" charset="0"/>
              </a:rPr>
              <a:t>Tasks of phonological processing</a:t>
            </a:r>
          </a:p>
          <a:p>
            <a:pPr marL="0" indent="0">
              <a:buNone/>
            </a:pPr>
            <a:endParaRPr lang="en-GB" sz="2400" dirty="0">
              <a:latin typeface="Arial" panose="020B0604020202020204" pitchFamily="34" charset="0"/>
              <a:cs typeface="Arial" panose="020B0604020202020204" pitchFamily="34" charset="0"/>
            </a:endParaRPr>
          </a:p>
          <a:p>
            <a:pPr lvl="0"/>
            <a:r>
              <a:rPr lang="en-GB" sz="2400" b="1" dirty="0">
                <a:latin typeface="Arial" panose="020B0604020202020204" pitchFamily="34" charset="0"/>
                <a:cs typeface="Arial" panose="020B0604020202020204" pitchFamily="34" charset="0"/>
              </a:rPr>
              <a:t>Mastering skills to an automatic level of performance</a:t>
            </a:r>
            <a:endParaRPr lang="en-GB" sz="2400" dirty="0">
              <a:latin typeface="Arial" panose="020B0604020202020204" pitchFamily="34" charset="0"/>
              <a:cs typeface="Arial" panose="020B0604020202020204" pitchFamily="34" charset="0"/>
            </a:endParaRPr>
          </a:p>
          <a:p>
            <a:endParaRPr lang="en-GB" dirty="0"/>
          </a:p>
        </p:txBody>
      </p:sp>
      <p:pic>
        <p:nvPicPr>
          <p:cNvPr id="3074" name="Picture 2" descr="http://media3.picsearch.com/is?YHQB9RQys5wAMzNnaVgPAPP-JpacZm2OeFlH8ArIKfA&amp;height=26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71967" y="3429000"/>
            <a:ext cx="3320033" cy="2326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0880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linds(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linds(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latin typeface="Arial" panose="020B0604020202020204" pitchFamily="34" charset="0"/>
                <a:cs typeface="Arial" panose="020B0604020202020204" pitchFamily="34" charset="0"/>
              </a:rPr>
              <a:t>Consequently…</a:t>
            </a:r>
            <a:br>
              <a:rPr lang="en-GB" dirty="0"/>
            </a:br>
            <a:endParaRPr lang="en-GB" dirty="0"/>
          </a:p>
        </p:txBody>
      </p:sp>
      <p:sp>
        <p:nvSpPr>
          <p:cNvPr id="3" name="Content Placeholder 2"/>
          <p:cNvSpPr>
            <a:spLocks noGrp="1"/>
          </p:cNvSpPr>
          <p:nvPr>
            <p:ph idx="1"/>
          </p:nvPr>
        </p:nvSpPr>
        <p:spPr/>
        <p:txBody>
          <a:bodyPr>
            <a:normAutofit/>
          </a:bodyPr>
          <a:lstStyle/>
          <a:p>
            <a:pPr lvl="0"/>
            <a:endParaRPr lang="en-GB" b="1" dirty="0">
              <a:latin typeface="Arial" panose="020B0604020202020204" pitchFamily="34" charset="0"/>
              <a:cs typeface="Arial" panose="020B0604020202020204" pitchFamily="34" charset="0"/>
            </a:endParaRPr>
          </a:p>
          <a:p>
            <a:pPr lvl="0"/>
            <a:r>
              <a:rPr lang="en-GB" b="1" dirty="0">
                <a:latin typeface="Arial" panose="020B0604020202020204" pitchFamily="34" charset="0"/>
                <a:cs typeface="Arial" panose="020B0604020202020204" pitchFamily="34" charset="0"/>
              </a:rPr>
              <a:t>The basic or low-level tasks of written language (and or other systems) require close attention and make great demands on the working memory</a:t>
            </a:r>
          </a:p>
          <a:p>
            <a:pPr lvl="0"/>
            <a:r>
              <a:rPr lang="en-GB" b="1" dirty="0">
                <a:latin typeface="Arial" panose="020B0604020202020204" pitchFamily="34" charset="0"/>
                <a:cs typeface="Arial" panose="020B0604020202020204" pitchFamily="34" charset="0"/>
              </a:rPr>
              <a:t>The difficulties are multiplied where tasks are complex or multi-level </a:t>
            </a:r>
            <a:endParaRPr lang="en-GB" dirty="0">
              <a:latin typeface="Arial" panose="020B0604020202020204" pitchFamily="34" charset="0"/>
              <a:cs typeface="Arial" panose="020B0604020202020204" pitchFamily="34" charset="0"/>
            </a:endParaRPr>
          </a:p>
          <a:p>
            <a:endParaRPr lang="en-GB" dirty="0"/>
          </a:p>
        </p:txBody>
      </p:sp>
      <p:pic>
        <p:nvPicPr>
          <p:cNvPr id="4098" name="Picture 2" descr="http://static4.businessinsider.com/image/50210a70ecad04f13b000008/multitasking-is-making-you-dumb-infographic.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16511" y="4344060"/>
            <a:ext cx="3456384" cy="227313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ttp://everydaylife.globalpost.com/DM-Resize/photos.demandstudios.com/getty/article/34/112/71019436.jpg?w=600&amp;h=600&amp;keep_ratio=1&amp;webp=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75576" y="30096"/>
            <a:ext cx="3816424" cy="1660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7621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latin typeface="Arial" panose="020B0604020202020204" pitchFamily="34" charset="0"/>
                <a:cs typeface="Arial" panose="020B0604020202020204" pitchFamily="34" charset="0"/>
              </a:rPr>
              <a:t>Students with dyslexia  may have poor vocabulary due to </a:t>
            </a:r>
            <a:r>
              <a:rPr lang="en-GB" sz="3600" dirty="0">
                <a:latin typeface="Comic Sans MS" pitchFamily="66" charset="0"/>
              </a:rPr>
              <a:t>:</a:t>
            </a:r>
            <a:br>
              <a:rPr lang="en-GB" sz="3600" dirty="0">
                <a:latin typeface="Comic Sans MS" pitchFamily="66" charset="0"/>
              </a:rPr>
            </a:br>
            <a:endParaRPr lang="en-GB" dirty="0">
              <a:solidFill>
                <a:srgbClr val="FF0000"/>
              </a:solidFill>
              <a:latin typeface="Comic Sans MS" pitchFamily="66" charset="0"/>
            </a:endParaRPr>
          </a:p>
        </p:txBody>
      </p:sp>
      <p:sp>
        <p:nvSpPr>
          <p:cNvPr id="3" name="Content Placeholder 2"/>
          <p:cNvSpPr>
            <a:spLocks noGrp="1"/>
          </p:cNvSpPr>
          <p:nvPr>
            <p:ph idx="1"/>
          </p:nvPr>
        </p:nvSpPr>
        <p:spPr>
          <a:xfrm>
            <a:off x="2152650" y="1340768"/>
            <a:ext cx="7886700" cy="5328592"/>
          </a:xfrm>
        </p:spPr>
        <p:txBody>
          <a:bodyPr>
            <a:noAutofit/>
          </a:bodyPr>
          <a:lstStyle/>
          <a:p>
            <a:pPr>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Limited life experiences           </a:t>
            </a:r>
          </a:p>
          <a:p>
            <a:pPr>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Specific difficulties learning and remembering new words</a:t>
            </a:r>
          </a:p>
          <a:p>
            <a:pPr>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Problems accessing words stored in the memory</a:t>
            </a:r>
          </a:p>
          <a:p>
            <a:pPr>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Feeling de-motivated or disinterested in the topic or learning process </a:t>
            </a:r>
          </a:p>
        </p:txBody>
      </p:sp>
    </p:spTree>
    <p:extLst>
      <p:ext uri="{BB962C8B-B14F-4D97-AF65-F5344CB8AC3E}">
        <p14:creationId xmlns:p14="http://schemas.microsoft.com/office/powerpoint/2010/main" val="196737647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
            <a:ext cx="7886700" cy="1124744"/>
          </a:xfrm>
        </p:spPr>
        <p:txBody>
          <a:bodyPr>
            <a:normAutofit/>
          </a:bodyPr>
          <a:lstStyle/>
          <a:p>
            <a:r>
              <a:rPr lang="en-GB" sz="2800" dirty="0">
                <a:latin typeface="Arial" panose="020B0604020202020204" pitchFamily="34" charset="0"/>
                <a:cs typeface="Arial" panose="020B0604020202020204" pitchFamily="34" charset="0"/>
              </a:rPr>
              <a:t>A limited vocabulary means that students may not be able to…</a:t>
            </a:r>
          </a:p>
        </p:txBody>
      </p:sp>
      <p:sp>
        <p:nvSpPr>
          <p:cNvPr id="4" name="AutoShape 2" descr="data:image/jpeg;base64,/9j/4AAQSkZJRgABAQAAAQABAAD/2wCEAAkGBhQSDxUUDxAPDw8QDw8QEBAPEA8PDw8PFhAVFBUQFBIXHCYeFxkjGRQUHy8gJCcpLCwsFR4xNTAqNSYrLCkBCQoKDgwOGg8PGi0kHiQpKSkqLCwsKSkqLywsKSkpLCotKSwpLykpLTAsLCwqKSwsLCosLCksLCkqLCwpLC0sKf/AABEIAOEA4AMBIgACEQEDEQH/xAAcAAABBQEBAQAAAAAAAAAAAAAAAQIEBQYDBwj/xABBEAABAwIDBAcEBwYGAwAAAAABAAIDBBEFEiExQVFhBgcTcYGRoSIyscEUQlJicoLhFSOSotHwQ1WElNLxJDNj/8QAGwEAAQUBAQAAAAAAAAAAAAAAAgADBAUGAQf/xAA6EQABAwIDBQUGBAYDAQAAAAABAAIDBBESITEFQVFhkRNxgaHRBhQiMrHBUuHw8SMzQlOi0hZykhX/2gAMAwEAAhEDEQA/APcUIQkkhCEjnAC5NgFwkAXKSVI54G0gDmbKuqMTOxmg+0dvgFAe4k3JJPPVZes9pYISWwjGeOg/P9ZqSynJ1yVy6vYPrDwuUgxKP7XmCPkqUhNIVN/ymqv8jfP1T4pWcStFHO13uuB7iE9ZcqXT4q9vve23nt8CrSk9p43nDO3DzGY6a/VA6kP9JV6hcqepa8Xae8bx3hdVq2SNkaHMNwd4UMgg2KEIQjXEIQhJJCELnPUBgu49w3lBJIyJpe82A3ldAJyC6Jr5QNpA7yAqqfEXO2eyOW3zUQrJ1XtREw4YGYuZyHTX6KS2mJ+Yq6Ncz7Y9U5taw7Ht8Tb4qhKaVXj2pqL5sb5+qd91bxWlBSrNRzub7riO7Z5KxpMYB0k0+8NniNyu6L2ip5zhkGA88x19U0+mc3MZq0QkBSrSKKhCEJJIQhCSSRzrC52BU9XVl54NGwfMqRitR9Qd7vkFXLBe0e1HPeaWM5D5uZ4dw+vcpsEVhiKcodHi0MxcIZoZXRmzxHIx5YeDgDos/wBaOLOp8JndGS17wyEOGhAkeGuIPHLmXgPRHpA6irYp2EgNeBKBsfCTZ7CN+nqAdyrtnbFdW075g6xGQHEgX/JHJNgcAvqcppS34JCVQqSFwq6tkbS6V7I2Da+RzWNF9ntONkMkDgC0hzSAQ5pBBB2EEbQvCOubpE6bEDACexpQ1obfQzFoc95HHUN/LzK1nUbjLpKWaB5JFPJG6O5vlZIHXaOWZhP5loJdjPioRVl2eRI5HTPommTgyYF6fDOWOu02PoRwK0VJVCRuYeI4HgswVJwysySC/uu0d8indibSdSyiN5+B3kePqjqIcbbjULSIQhejqoQhCEklxqagMbc7dw4lU8khcbuNz/eidV1Gd5O4aN7lyuvMNt7UdWSljD8DdOfP05KxiiwDmgrjTVjJBeKSORoJaTG9rwHDaCWnbyXn3Xd0kdBRsgicWuq3vDyDY9gwDM2+65c0d1wvPup3HHwYoyME9lVB0UjdxdlLmOtxDhbucUqbYr5qJ1Vita5A4ga59bJOms/CvoYppSkrM9YuOOpMMmljOWUhsUbhta6RwbmHMAuI5gKogidNI2NupIHVSCcIuVftma4kNc1xabOAIJaeBA2FBXzJ0Q6Svo62OZrnZS8Cdt9JIifbB4m2o5gFfTWbhqNx4hWm1Nlu2e9oxXBGR001QwS9oFOw3EshyuPsH+U/0V8si5XeCVmZuU7WbObf0/or/wBntpuJ91lP/U/b06JmqhyxjxVmhCFs1XIQhc6h1mOPBrj6IXuwtLuC6BcqimlzPJ4k+W5MuuYKW68ZkcZHl7tSb9Vc4bZLMdZ+GOqMJnawXexrZmgak9m8OcB+UOXzbDEXODWglziGtA2lxNgB4lfXN1lqPq2oYqv6THCRKHZ2Mzkwxv8Attj3HhrYbgNFo9j7ZZQwvjeCd4txtoVGmgLyCFpqdmVjWnUta1pPEgAJxKQlNJWb1zUsBfNnWRTlmLVQdtMxeObXtDmnyIXoXUXhhbT1ExBAmkjjZfeIw4kjleS35Vq+lHQGlr5GyVDXiRgDc8TwwvYDcNdcG+067dVdUNCyCJsULBHFG0NYxuwD5nfffdams2wyahbTtBxWAdwy4d9lHjpy2QuOikEphKCU0lZsBTwFrMPnzxNO+1j3jQ/BSFWdH33iPJ5+AKs16xQSmWmjedS0KhlbheRzQo2Iy5YzxPsjx/S6kqtxp3stH3ifIfqmtqSmKjkeNbW65fdKIYngKtBS3XMFLdeS2VrZeRdf9K7/AMSSxyDt4ydwccjh5gO/hWP6p8PdLi8BaLthL5nng1rDb+YtHive+kGAw1kDoaluaNxBFjlcxw2Pa7cR8yFA6KdCqfD2uFOHF8ls8spDpHAbG3AAAHABamn2yyLZxprHHYgcLG+fhdRnQEyYty0BKx/WvQGXCJwwXMZjmt91jxm8mlx8FriVzkaCCCAQQQQRcEEWII4LP00pglbKP6SD0KlOZiBC+TIoy5wa0Xc4hoA2kk2AX1fTsLWNadrWNae8AArI4Z1VUcFWKhglJa7PHE9wdFE/aCNLm265NlryVe7b2lHXFgivYX14m3omqaEx3xIJXfDZ8szTuJynuOn9FGJTc1j3Kmp5DFI2QbiD0UtzcTSFtEJGnRKvXlnkLnOLscOLXD0T0iB4Dmlp3royKywcqqPpTC6rNLGJZJWf+1zInOhiNgcr5NgOo8TZW1VHkkc3gTbu2j0VHj+GvcxstJlbVQPdLGNGsmzC0kEnJ4A13Oa07l5K2JrZHRy65jgAefL91duuRdqvLpMyqcA6Qx1cWeO7XtOSaF+ksEo0Mb27je+u9WeZMPjcxxa4WIRCxFwnEppKTMmlyGyMBKSmkpC5R6usZGxz5XNZGxpc9zjZrWjeSja0k2CLRQcc6SxUmUztmEbzYzNic+GM3t+8ePdVjmvs1HxWdweV1ZJ9KkaWUwa5lHE8WL2OFn1UjTvcPZaDsaT9pXxPBS5Y2ssz+oa8O7w38+7MWknPduWn6PD9z3vd8AFaqvw1mWNrd4GvedT6lTwvS6CMxU7GHUAKjmOJ5KVVmOD2Wn7xHmP0VkoeKRZoncR7Q8NvpdNbUjMtJIwcPpn9koTaQFUQKLrmHJcy8qsrqyfdISs/0g6a01IQyRzpKh3uU0De1neTs9kbL87KBFiOJ1GsdNTUER2Grc+eoI49kywaeRUplHIW43Wa07ybX7t58AUGIXsMytaSkJWY/Ydefexax4R0FK1o/iufVNdh2JR6x19LUH7NTSCK/wCeE/JEKZm6Vv8Al92ruI/hPl6rTkppKyEnTeWmNsUo5KdlwPpNOfpFKeZt7TO43K0lJXslYHwvZLG4Xa9jg5p8QuSU0kQBcMjoRmOoyTjXtdkFIJTEhcu2HR5pmjcDmPcNV2CIyyNYN5AXXOwglbFuzuSrkx66hestWeQmuKcuUhQP0SCqcbgvZ43aO7txVQHq/qH8VnquPI7T3Ts5clh9tUBxmdg119Va0suWA+Cz+PdFnPl+k0Mv0SuAAL7XhqWj/DnZ9Yfe2jnYWgQ9YfYOEeLU8lFJsEzWulpJebXtuR3a23laoSpszWvaWva17Tta4BzT3g6KnZOC0MmbiA0Ojh3HhyIPKykmOxu02+ij0nSSmlF4qqnk/DNHfxbe4XSoxiFgvJPAwcXyxtHqVQ1nV/h8hu6kiaf/AJl8Xowgei4w9W2HtNxSh345JnDyzI+zo9cT+7C364vsuXk4DqfRPr+simDuzpe0r5zo2KlY59zzfawHMXUemwCorHtlxUtbE0h0WHxnNE1w2Ond/iO5bPULQ0VDFC3LBFHC3hGxrAe+w1XYyIu2ZGLQNsfxE3d4bh4Z80sBd858N35roXKRh0WeQE+63U8zuCgZ7mwVvQ2AAH/Z4qbsuhMsgkePhHmf1qmqiXCLDVX1O5TmqvpQrBuxb5miqCgrm9ye5R5XIJCk0LPVsOR5G7a3uWV6U4pVMeyGmbG01f7qGpcT/wCPMA5787bG942uLbb2m4W3xBge2x2jUHgVRudY2cNQd+48QsBW0nuk/aBt2HTgDw8D1GSuIn9qy181VdGeh8NGC5t5ql9zLVS+1NI47bE+6OQ8SVe5lx7RHaKple+Vxe83KkNaGiwXUuTS5ci9NMiANRJ8gDgQ4AtIIIIBBG8EHaFiq7Av2c91XQuyU49qroiT2cjdmaH7MnAbN2g0WvL0x7+KlQSuiNtWnUbiP1odRuTb2h3eudBNIYmmdrGSuGZzGElsdzcMudpAsCd5BV/gsNgXHa7Zyb+qpacZna+78eSv6Z60Ox6P4/eHi3Aff0UOplywDxVvCVJaolOpYWxYqwpy5SBdUxwScLpBVtSFR14WlmiVXVUl1XSsT7SshNW5DqDbluTocTY73XA8r6+Sn1+FX3LNV/R2+7XjsKoptmRPNxkfLopjZ3DXNXn0kJDUjishJhEzfdmlA4Z3Eeq5/s2oO2aY/mI+Cif/ACD+IJz3kcFrZq9rRdzgBzIChOxcONme1z3fqqil6POJu7M48XEk+q0WH4HbcpkOyY2m7jfyTbqgnRdKFpO1aTD4FyocLtuV5S0tlfww2sBooT3LvBHopQTGtT1YAWCZTXKLOpZXCViakFwiaqeqKoa871pqiBVNXRXVVNGHAhwuFIa62YWd/arQbPOU89nmpLasHYRbkuOIYNfcs9UYC9pvG57PwuLfgqSTZLHG7DZS21B3rUfSE01I4rHOpaobJ5PENPxCaKCod700pHfl+FkwNkO3uHn6IveRwWqqMTY33nAeOvkozcRzn2QQOJ2lVVJgRBuQSeJ1Pmr6iwy25T4NmRRm7sz5Jp87jpkp9Cr+iYoFFRK9paeyvImqG4qXA1SQmRtT1YtFkyUqRLZFkrLiY5q4SQKVZJlQOZdECqyWiuoU2Fg7lf8AZpDEmHU4KIPWWkwUcFz/AGIOC1nYjgjsRwQe6ou0WbgwccFYQYeBuVr2IS5E62ABCX3UaOnspDWJwCVPhtkBKSyckSo1xImuanIQkLqjviUaSlurAhNLEw6IFEHKmloL7lEkwgHctEY00wpkwBHjWYdgY4JowMcFqOwSdgh93XcazrMHHBSocNA3K47BObEiEK4XqJBSWUxkdk8MTrKUxlk2SgBKAhKnUKEIQkkhCEJJIQhRpcQY3fc/d19UxNURQDFK4NHM2RBpdopKSyr3YxwYfE2TRjPFn836KsO3qC9u08neic7CTgrKyLKFHi7Dtu3vGnopjHgi4II4jVWEFXBUZxPB7j9tUDmObqEtkWSoUpAhCEJJJLIslQkkksiyVCVkklkWSPkAFyQBzUSTFGjZd3oPVRKisp6f+a8Dxz6ao2sc7QKZZGVVpxj7n836JW40N7D4EFQBt3Z5Nu08neic7CTgrHKiyjw4ix31rHg7RSVZwzRTNxRuBHI3TTmluqSyLJUJ9ChCEJJIQhCSSFyqKgMFz4DeU6aYNaSd3qeCpJZi43P/AEOCoNs7XFCzAzN505Difsn4oseZ0XSoq3P2mw4DZ+qjpyxh62KH6b9FzyXz9n2+Vv0btL2y573tfTNa3O2q8+tU1z3PzeRmd+X63KddrMtFsCmlOKaVDCcCaQlincw3aSD6HvCy/STrHo6KdsM73mQgF4iZnETTsL9dNNbC5tu1C0EFQ2RjXxuD2PaHsc03a5pFwQeFlM7OeANlsW3+U5joV0FrrhaChxMP0Psv4bj3f0U5ZO9tm0K/wyv7Rtj77dvMcVuNi7ZNT/Am+fceP5/VQainwfE3RTUIQtQoaEIQkkhQ6uvy6N1d6BFfV5RYe8fQcVVrI7c22acmnpz8W88OQ5/Tv0lQw3+JyWSQuN3Ek80xRcWxWKmgfNUPEcUbbucdd9gAN5JIAHEqj6JdYdLiLnsp+0ZJGMxjma1rnMuBnblcQRcjfcXCxPYzysdPYkDU69SpmIA2WkKaU8rlPMGNLnkNY1pc5zjZrWgXJJ3ABMDNOBIQpFLiLmfeb9k/I7lkMA6yKOsqDBBI8Sa5O0ZkEwGpLDfXTWxsbblpSp7TU0MoObHdP3CQwyDiFpqepa9t2nvG8HgV1WYpaoxuuPEbiFpIZQ5oc3UEXC9C2TtQVzLOyeNR9x+slWzw9mctE9CEK6UdCEJCUklVYpPd2UbG7e9Q7prpLkk7ySi68gr6k1VQ+U7zl3bvJW7GYWgKp6Y4g6HDqmRhs9lNKWEbnFuVp8CQfBfK6+rukGG/SaSaC4BmgkjBOwOc0hp8DY+C+XmYNMan6OIn/STJ2XZW9oSXta3z4arW+yz2NilBOdwT3W/dQ6kG4X030TrnTYfTSPN3yUsLnE7S7ILnxIurVQcGoBT00MINxDDHFfiWsAJ8SCVLzLFzYTI4t0ubd11PaDZfK/SWvdNWzyuJJkqJXa7hnNh4Cw8F7T1MYi6TC8riT2E8kbb/AGCGyAeBe5eSdPMCdS4hMxzSGOkfLEdzonuLmkHfa9jzaV7H1T4K6mwxvaAtfO985adCGuAay4/C0H8y3e3HxO2czDvw4enooVMD2pWxJT6Sp7N4dwOvNu9ciUwlYmJ7o3h7dQbhWmEEWK2QN9mxKoeETZoW8Rdp8Dp6WUxetwSiaJsg3gHqqB7cLi3ghNe+wJOwC5TlDxWS0f4iB8/kgq5/d4Hy8ASkxuJwCq5JS5xJ3n+wm3TAUt14+9znuLnZk5lW9rLynr9xNwhpoAfZkfLK/nkDWtH87vILAdV9UY8Xpi0n2pDG4De17HNIPn6L0Xr1wN8tNDUMaXCmfI2WwvaOTLZ55BzAPzrIdTXR582ICctIhpQ5xdb2TKWlrGA8dS78vMLeUEkTNjOJ4PB7ze31CgPaTN0XvxKxvW3WujwibKSDIYoiR9l0gzDxAI8VsCVn+nOCGrw6eFmsjmB0Y4yMcHtb4ltvFY2hc1lTG5+gcL9VOe0lpsvmzDq50MzJYzZ8UjJGn7zTcfBfVcU2ZrXDY5rXDuIv818s4ZhEk9SyBjXdq+QR5SCC03s7MN1tSeFivqSKMNaGjY1oaO4Cw+C1PtRgLora59MrfdR6IHNOKtMCqtSw7D7Te/eP74KpJT6WbLI13Bw8t/os/s6oNNUskHHPuOqmyx42ELXIQherKiQudSfYd+F3wXRMlbdpHEEeiblBLCBwK6NVmQU665XS5l42Qryy6XXH6MzPnyM7S2XtMrc+Xhm22TrpC5IXGiWFOJTSUl0hK7ZEAuFXQRyFpliilLDmYZI2PLHcW5hoe5dSUEphKPMiyMBKSmEoLkwlEAiWj6Ou/dH8Z+AVqqvAG2h/E5x+XyVmF6jssEUkYP4QqGfOR3elVZjZ9lv4j8FZqtxtv7sHg74gpvbIJoZAOH3CUH8wKpBS3XMORdeV2VvZOdqLEXB0IOoI4Fc4YWsblja1jRsaxoa0eA0TrpLrueiVk4lNJSEppK6AjAXFtFGJDI2KMSuFnSBjBI4cC+1yupKQlMJTmZ1RAWSkphcguSMFyANpIHmbI2tJNgunJbWM6DuHwTkxqevXm6LOFIkSpjiuONl0LO4lFklI3E5h3H9bqK5+my+mwb+SucWgztuPebqOY3hUIkXme1aM09QbfKcx6eCuoHY2c1l8J6YVc1PHI3DHy9o0uLmVNPEy+YggNeS4WtbXeCpjekFZvwmUf62kV4wACzQANdAABqbnTvJS5lGdNESSIm273/7IxGd7j5eipRjlV/lcv+7o/wDkg45Vf5ZL/u6P/krkvTS9B2jP7bf8v9kWA8T5eion47WbsKkP+tpAmNx+suM2FSAXFy2spCfLRXpeml6cErP7ber/APZLAfxHy9FWdGMYdU0rZZGCNznzNsNhDJXMDhqdobx23Vne5sNpNh3rkLAWAAA2AAAAcgp2FRXdnOwe7zPFPQU/vU+FgsCegQvf2bLlaajblY1o+qAFLaoVM5TWr0yIBrQBoFRuzKVR62HPG5u8jTvGoXcrm9yCdoewsdoQQfFJuRuFlsyy2MVWLB7xSwYe6PM7s3vkkLyy+l2kgB1vBbHFoMr8w91x15O/VQg9eYyRuo5nMc0Otx079VeC0rQQVmei/TgzSGmroxR4gzbE7Rkw+1ESde654gndfYxjUVLCZaiQRxt0ubkudua1o1ceQULH+jFPWtAqYw4t9yRpLJY/wvGvhs5KpoOrqnjmZLJLVVbojeJtXN2rIzuIbYajy5IyKSQ4zdvFoF//ACb5A8wbc0NpBlrzUzCesCkqJBGHvhmd7sdTG6Fz+GW+h7r3WgLlV47gMFZHkqYxIPqu2SRnix+0H+zdZ2LoA4ew/E8RfTDTsDLlu37BkBvl3aALnZ00guHFnI/F0It0IHei+NuVr+SsMQ6xqGGUxSVIztNnZGSSMYeBc0EXUun6YUcjbsrKYjbrMxhA5tcQR5KVS4fFFGGRRRxxtFg1rGgW+fequt6GUUrs0lHAXbSWtMd+8MIBRAUhyIeOdwfKwt1K7/E5eabQdLxU1XZ0kZngjv29XmywtdbRken7x17cAtVhEeaUHcz2j37vX4Kqp4GRsDImNjY3RrGNDWjuAV/hkeRv3jq7+isNnUzJ6kOY2zG55534X5nllZMzPLGEE5lX8b12Ch05UsLftVOUFcpCuy4yBC/RdCg1EioK9tjcb9o+avKpqpK1ipKyBk7cDwpUTyw3CiCZO7VU9XI9hu3XkVFHSNo0kDmc7EjzCys2zJWH4RccvRWLZ2nXJaHtE0yKmZj8R2Sx/wAYCH45ENssY/O1RPdn3tYpzGFbmRc3Sqil6TxfVcXn7gJHnsXNmIvkOgyjzPmpcOzppDpYc026ZoV8yTMbbt6u6I7OAVDhsBWlooFqaGjZTizdd5VfLIXnNW1IFOCi07VLCvWaKGUhUacqSVHmagkGS61VdWQQQdQVQzHKeW4q/qmKhxCErP11GypHxajQqbDIWaJolR2io5618Z1GYeRTGdJIvrOyHg8FvrsWYl2dNGdL92antmad6vjImmRVIxuI7JY/42/1XKXpBENssfg4E+QTApnk2DSjxjirkyLk+eyoX9JGn/1hz+di1vqulNI95u7yGxWEGy5Xn4sh+tyZfO0aZq/ozrc7d3LmrulcqWhhKv6KFaulgbC0MYMlXSPLjcq0pgpjVHgYpAVuwZKMUqY4J6QhcIukFBniVbUUqvHsUd8ChSR3TzXLK1WHX3KlrMBB3LeSUajvw/kopiKcxLzOo6KA/VHkuDeiQGxo8l6a7DBwTf2UOCWByVwsFTdHLblc0eCW3LUx4WOClR0IG5ONiJQlyq6LDrK3hgsuzILLs1imMZZNEpY2rsmtCcpIQFC5PauqaULkgoM0KrqmjurxzFxfCoj47p0OWQrMIvuVJV9Ggdy9CfSrg6hHBRjEUeJeYS9D2n6o8k6HokB9X0XpRw0cE5uGjguiNyWILDUvRy25XFJg1ty0zMPHBd2Ug4J1sKEvVXS4dZWsFPZd2QroGqUyMBNlyGtTwhCfCBCQoQuJJCmFKhNORBc3JhQhNFGmlIhCBdTmroEqE61CU4JUITgQp4SoQnUKEiEIUkhTClQgKJc3JhQhMlGhOCELoXE4J4QhPBCnBKUIRhcQnBCES4v/2Q=="/>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data:image/jpeg;base64,/9j/4AAQSkZJRgABAQAAAQABAAD/2wCEAAkGBhQSDxUUDxAPDw8QDw8QEBAPEA8PDw8PFhAVFBUQFBIXHCYeFxkjGRQUHy8gJCcpLCwsFR4xNTAqNSYrLCkBCQoKDgwOGg8PGi0kHiQpKSkqLCwsKSkqLywsKSkpLCotKSwpLykpLTAsLCwqKSwsLCosLCksLCkqLCwpLC0sKf/AABEIAOEA4AMBIgACEQEDEQH/xAAcAAABBQEBAQAAAAAAAAAAAAAAAQIEBQYDBwj/xABBEAABAwIDBAcEBwYGAwAAAAABAAIDBBEFEiExQVFhBgcTcYGRoSIyscEUQlJicoLhFSOSotHwQ1WElNLxJDNj/8QAGwEAAQUBAQAAAAAAAAAAAAAAAgADBAUGAQf/xAA6EQABAwIDBQUGBAYDAQAAAAABAAIDBBESITEFQVFhkRNxgaHRBhQiMrHBUuHw8SMzQlOi0hZykhX/2gAMAwEAAhEDEQA/APcUIQkkhCEjnAC5NgFwkAXKSVI54G0gDmbKuqMTOxmg+0dvgFAe4k3JJPPVZes9pYISWwjGeOg/P9ZqSynJ1yVy6vYPrDwuUgxKP7XmCPkqUhNIVN/ymqv8jfP1T4pWcStFHO13uuB7iE9ZcqXT4q9vve23nt8CrSk9p43nDO3DzGY6a/VA6kP9JV6hcqepa8Xae8bx3hdVq2SNkaHMNwd4UMgg2KEIQjXEIQhJJCELnPUBgu49w3lBJIyJpe82A3ldAJyC6Jr5QNpA7yAqqfEXO2eyOW3zUQrJ1XtREw4YGYuZyHTX6KS2mJ+Yq6Ncz7Y9U5taw7Ht8Tb4qhKaVXj2pqL5sb5+qd91bxWlBSrNRzub7riO7Z5KxpMYB0k0+8NniNyu6L2ip5zhkGA88x19U0+mc3MZq0QkBSrSKKhCEJJIQhCSSRzrC52BU9XVl54NGwfMqRitR9Qd7vkFXLBe0e1HPeaWM5D5uZ4dw+vcpsEVhiKcodHi0MxcIZoZXRmzxHIx5YeDgDos/wBaOLOp8JndGS17wyEOGhAkeGuIPHLmXgPRHpA6irYp2EgNeBKBsfCTZ7CN+nqAdyrtnbFdW075g6xGQHEgX/JHJNgcAvqcppS34JCVQqSFwq6tkbS6V7I2Da+RzWNF9ntONkMkDgC0hzSAQ5pBBB2EEbQvCOubpE6bEDACexpQ1obfQzFoc95HHUN/LzK1nUbjLpKWaB5JFPJG6O5vlZIHXaOWZhP5loJdjPioRVl2eRI5HTPommTgyYF6fDOWOu02PoRwK0VJVCRuYeI4HgswVJwysySC/uu0d8indibSdSyiN5+B3kePqjqIcbbjULSIQhejqoQhCEklxqagMbc7dw4lU8khcbuNz/eidV1Gd5O4aN7lyuvMNt7UdWSljD8DdOfP05KxiiwDmgrjTVjJBeKSORoJaTG9rwHDaCWnbyXn3Xd0kdBRsgicWuq3vDyDY9gwDM2+65c0d1wvPup3HHwYoyME9lVB0UjdxdlLmOtxDhbucUqbYr5qJ1Vita5A4ga59bJOms/CvoYppSkrM9YuOOpMMmljOWUhsUbhta6RwbmHMAuI5gKogidNI2NupIHVSCcIuVftma4kNc1xabOAIJaeBA2FBXzJ0Q6Svo62OZrnZS8Cdt9JIifbB4m2o5gFfTWbhqNx4hWm1Nlu2e9oxXBGR001QwS9oFOw3EshyuPsH+U/0V8si5XeCVmZuU7WbObf0/or/wBntpuJ91lP/U/b06JmqhyxjxVmhCFs1XIQhc6h1mOPBrj6IXuwtLuC6BcqimlzPJ4k+W5MuuYKW68ZkcZHl7tSb9Vc4bZLMdZ+GOqMJnawXexrZmgak9m8OcB+UOXzbDEXODWglziGtA2lxNgB4lfXN1lqPq2oYqv6THCRKHZ2Mzkwxv8Attj3HhrYbgNFo9j7ZZQwvjeCd4txtoVGmgLyCFpqdmVjWnUta1pPEgAJxKQlNJWb1zUsBfNnWRTlmLVQdtMxeObXtDmnyIXoXUXhhbT1ExBAmkjjZfeIw4kjleS35Vq+lHQGlr5GyVDXiRgDc8TwwvYDcNdcG+067dVdUNCyCJsULBHFG0NYxuwD5nfffdams2wyahbTtBxWAdwy4d9lHjpy2QuOikEphKCU0lZsBTwFrMPnzxNO+1j3jQ/BSFWdH33iPJ5+AKs16xQSmWmjedS0KhlbheRzQo2Iy5YzxPsjx/S6kqtxp3stH3ifIfqmtqSmKjkeNbW65fdKIYngKtBS3XMFLdeS2VrZeRdf9K7/AMSSxyDt4ydwccjh5gO/hWP6p8PdLi8BaLthL5nng1rDb+YtHive+kGAw1kDoaluaNxBFjlcxw2Pa7cR8yFA6KdCqfD2uFOHF8ls8spDpHAbG3AAAHABamn2yyLZxprHHYgcLG+fhdRnQEyYty0BKx/WvQGXCJwwXMZjmt91jxm8mlx8FriVzkaCCCAQQQQRcEEWII4LP00pglbKP6SD0KlOZiBC+TIoy5wa0Xc4hoA2kk2AX1fTsLWNadrWNae8AArI4Z1VUcFWKhglJa7PHE9wdFE/aCNLm265NlryVe7b2lHXFgivYX14m3omqaEx3xIJXfDZ8szTuJynuOn9FGJTc1j3Kmp5DFI2QbiD0UtzcTSFtEJGnRKvXlnkLnOLscOLXD0T0iB4Dmlp3royKywcqqPpTC6rNLGJZJWf+1zInOhiNgcr5NgOo8TZW1VHkkc3gTbu2j0VHj+GvcxstJlbVQPdLGNGsmzC0kEnJ4A13Oa07l5K2JrZHRy65jgAefL91duuRdqvLpMyqcA6Qx1cWeO7XtOSaF+ksEo0Mb27je+u9WeZMPjcxxa4WIRCxFwnEppKTMmlyGyMBKSmkpC5R6usZGxz5XNZGxpc9zjZrWjeSja0k2CLRQcc6SxUmUztmEbzYzNic+GM3t+8ePdVjmvs1HxWdweV1ZJ9KkaWUwa5lHE8WL2OFn1UjTvcPZaDsaT9pXxPBS5Y2ssz+oa8O7w38+7MWknPduWn6PD9z3vd8AFaqvw1mWNrd4GvedT6lTwvS6CMxU7GHUAKjmOJ5KVVmOD2Wn7xHmP0VkoeKRZoncR7Q8NvpdNbUjMtJIwcPpn9koTaQFUQKLrmHJcy8qsrqyfdISs/0g6a01IQyRzpKh3uU0De1neTs9kbL87KBFiOJ1GsdNTUER2Grc+eoI49kywaeRUplHIW43Wa07ybX7t58AUGIXsMytaSkJWY/Ydefexax4R0FK1o/iufVNdh2JR6x19LUH7NTSCK/wCeE/JEKZm6Vv8Al92ruI/hPl6rTkppKyEnTeWmNsUo5KdlwPpNOfpFKeZt7TO43K0lJXslYHwvZLG4Xa9jg5p8QuSU0kQBcMjoRmOoyTjXtdkFIJTEhcu2HR5pmjcDmPcNV2CIyyNYN5AXXOwglbFuzuSrkx66hestWeQmuKcuUhQP0SCqcbgvZ43aO7txVQHq/qH8VnquPI7T3Ts5clh9tUBxmdg119Va0suWA+Cz+PdFnPl+k0Mv0SuAAL7XhqWj/DnZ9Yfe2jnYWgQ9YfYOEeLU8lFJsEzWulpJebXtuR3a23laoSpszWvaWva17Tta4BzT3g6KnZOC0MmbiA0Ojh3HhyIPKykmOxu02+ij0nSSmlF4qqnk/DNHfxbe4XSoxiFgvJPAwcXyxtHqVQ1nV/h8hu6kiaf/AJl8Xowgei4w9W2HtNxSh345JnDyzI+zo9cT+7C364vsuXk4DqfRPr+simDuzpe0r5zo2KlY59zzfawHMXUemwCorHtlxUtbE0h0WHxnNE1w2Ond/iO5bPULQ0VDFC3LBFHC3hGxrAe+w1XYyIu2ZGLQNsfxE3d4bh4Z80sBd858N35roXKRh0WeQE+63U8zuCgZ7mwVvQ2AAH/Z4qbsuhMsgkePhHmf1qmqiXCLDVX1O5TmqvpQrBuxb5miqCgrm9ye5R5XIJCk0LPVsOR5G7a3uWV6U4pVMeyGmbG01f7qGpcT/wCPMA5787bG942uLbb2m4W3xBge2x2jUHgVRudY2cNQd+48QsBW0nuk/aBt2HTgDw8D1GSuIn9qy181VdGeh8NGC5t5ql9zLVS+1NI47bE+6OQ8SVe5lx7RHaKple+Vxe83KkNaGiwXUuTS5ci9NMiANRJ8gDgQ4AtIIIIBBG8EHaFiq7Av2c91XQuyU49qroiT2cjdmaH7MnAbN2g0WvL0x7+KlQSuiNtWnUbiP1odRuTb2h3eudBNIYmmdrGSuGZzGElsdzcMudpAsCd5BV/gsNgXHa7Zyb+qpacZna+78eSv6Z60Ox6P4/eHi3Aff0UOplywDxVvCVJaolOpYWxYqwpy5SBdUxwScLpBVtSFR14WlmiVXVUl1XSsT7SshNW5DqDbluTocTY73XA8r6+Sn1+FX3LNV/R2+7XjsKoptmRPNxkfLopjZ3DXNXn0kJDUjishJhEzfdmlA4Z3Eeq5/s2oO2aY/mI+Cif/ACD+IJz3kcFrZq9rRdzgBzIChOxcONme1z3fqqil6POJu7M48XEk+q0WH4HbcpkOyY2m7jfyTbqgnRdKFpO1aTD4FyocLtuV5S0tlfww2sBooT3LvBHopQTGtT1YAWCZTXKLOpZXCViakFwiaqeqKoa871pqiBVNXRXVVNGHAhwuFIa62YWd/arQbPOU89nmpLasHYRbkuOIYNfcs9UYC9pvG57PwuLfgqSTZLHG7DZS21B3rUfSE01I4rHOpaobJ5PENPxCaKCod700pHfl+FkwNkO3uHn6IveRwWqqMTY33nAeOvkozcRzn2QQOJ2lVVJgRBuQSeJ1Pmr6iwy25T4NmRRm7sz5Jp87jpkp9Cr+iYoFFRK9paeyvImqG4qXA1SQmRtT1YtFkyUqRLZFkrLiY5q4SQKVZJlQOZdECqyWiuoU2Fg7lf8AZpDEmHU4KIPWWkwUcFz/AGIOC1nYjgjsRwQe6ou0WbgwccFYQYeBuVr2IS5E62ABCX3UaOnspDWJwCVPhtkBKSyckSo1xImuanIQkLqjviUaSlurAhNLEw6IFEHKmloL7lEkwgHctEY00wpkwBHjWYdgY4JowMcFqOwSdgh93XcazrMHHBSocNA3K47BObEiEK4XqJBSWUxkdk8MTrKUxlk2SgBKAhKnUKEIQkkhCEJJIQhRpcQY3fc/d19UxNURQDFK4NHM2RBpdopKSyr3YxwYfE2TRjPFn836KsO3qC9u08neic7CTgrKyLKFHi7Dtu3vGnopjHgi4II4jVWEFXBUZxPB7j9tUDmObqEtkWSoUpAhCEJJJLIslQkkksiyVCVkklkWSPkAFyQBzUSTFGjZd3oPVRKisp6f+a8Dxz6ao2sc7QKZZGVVpxj7n836JW40N7D4EFQBt3Z5Nu08neic7CTgrHKiyjw4ix31rHg7RSVZwzRTNxRuBHI3TTmluqSyLJUJ9ChCEJJIQhCSSFyqKgMFz4DeU6aYNaSd3qeCpJZi43P/AEOCoNs7XFCzAzN505Difsn4oseZ0XSoq3P2mw4DZ+qjpyxh62KH6b9FzyXz9n2+Vv0btL2y573tfTNa3O2q8+tU1z3PzeRmd+X63KddrMtFsCmlOKaVDCcCaQlincw3aSD6HvCy/STrHo6KdsM73mQgF4iZnETTsL9dNNbC5tu1C0EFQ2RjXxuD2PaHsc03a5pFwQeFlM7OeANlsW3+U5joV0FrrhaChxMP0Psv4bj3f0U5ZO9tm0K/wyv7Rtj77dvMcVuNi7ZNT/Am+fceP5/VQainwfE3RTUIQtQoaEIQkkhQ6uvy6N1d6BFfV5RYe8fQcVVrI7c22acmnpz8W88OQ5/Tv0lQw3+JyWSQuN3Ek80xRcWxWKmgfNUPEcUbbucdd9gAN5JIAHEqj6JdYdLiLnsp+0ZJGMxjma1rnMuBnblcQRcjfcXCxPYzysdPYkDU69SpmIA2WkKaU8rlPMGNLnkNY1pc5zjZrWgXJJ3ABMDNOBIQpFLiLmfeb9k/I7lkMA6yKOsqDBBI8Sa5O0ZkEwGpLDfXTWxsbblpSp7TU0MoObHdP3CQwyDiFpqepa9t2nvG8HgV1WYpaoxuuPEbiFpIZQ5oc3UEXC9C2TtQVzLOyeNR9x+slWzw9mctE9CEK6UdCEJCUklVYpPd2UbG7e9Q7prpLkk7ySi68gr6k1VQ+U7zl3bvJW7GYWgKp6Y4g6HDqmRhs9lNKWEbnFuVp8CQfBfK6+rukGG/SaSaC4BmgkjBOwOc0hp8DY+C+XmYNMan6OIn/STJ2XZW9oSXta3z4arW+yz2NilBOdwT3W/dQ6kG4X030TrnTYfTSPN3yUsLnE7S7ILnxIurVQcGoBT00MINxDDHFfiWsAJ8SCVLzLFzYTI4t0ubd11PaDZfK/SWvdNWzyuJJkqJXa7hnNh4Cw8F7T1MYi6TC8riT2E8kbb/AGCGyAeBe5eSdPMCdS4hMxzSGOkfLEdzonuLmkHfa9jzaV7H1T4K6mwxvaAtfO985adCGuAay4/C0H8y3e3HxO2czDvw4enooVMD2pWxJT6Sp7N4dwOvNu9ciUwlYmJ7o3h7dQbhWmEEWK2QN9mxKoeETZoW8Rdp8Dp6WUxetwSiaJsg3gHqqB7cLi3ghNe+wJOwC5TlDxWS0f4iB8/kgq5/d4Hy8ASkxuJwCq5JS5xJ3n+wm3TAUt14+9znuLnZk5lW9rLynr9xNwhpoAfZkfLK/nkDWtH87vILAdV9UY8Xpi0n2pDG4De17HNIPn6L0Xr1wN8tNDUMaXCmfI2WwvaOTLZ55BzAPzrIdTXR582ICctIhpQ5xdb2TKWlrGA8dS78vMLeUEkTNjOJ4PB7ze31CgPaTN0XvxKxvW3WujwibKSDIYoiR9l0gzDxAI8VsCVn+nOCGrw6eFmsjmB0Y4yMcHtb4ltvFY2hc1lTG5+gcL9VOe0lpsvmzDq50MzJYzZ8UjJGn7zTcfBfVcU2ZrXDY5rXDuIv818s4ZhEk9SyBjXdq+QR5SCC03s7MN1tSeFivqSKMNaGjY1oaO4Cw+C1PtRgLora59MrfdR6IHNOKtMCqtSw7D7Te/eP74KpJT6WbLI13Bw8t/os/s6oNNUskHHPuOqmyx42ELXIQherKiQudSfYd+F3wXRMlbdpHEEeiblBLCBwK6NVmQU665XS5l42Qryy6XXH6MzPnyM7S2XtMrc+Xhm22TrpC5IXGiWFOJTSUl0hK7ZEAuFXQRyFpliilLDmYZI2PLHcW5hoe5dSUEphKPMiyMBKSmEoLkwlEAiWj6Ou/dH8Z+AVqqvAG2h/E5x+XyVmF6jssEUkYP4QqGfOR3elVZjZ9lv4j8FZqtxtv7sHg74gpvbIJoZAOH3CUH8wKpBS3XMORdeV2VvZOdqLEXB0IOoI4Fc4YWsblja1jRsaxoa0eA0TrpLrueiVk4lNJSEppK6AjAXFtFGJDI2KMSuFnSBjBI4cC+1yupKQlMJTmZ1RAWSkphcguSMFyANpIHmbI2tJNgunJbWM6DuHwTkxqevXm6LOFIkSpjiuONl0LO4lFklI3E5h3H9bqK5+my+mwb+SucWgztuPebqOY3hUIkXme1aM09QbfKcx6eCuoHY2c1l8J6YVc1PHI3DHy9o0uLmVNPEy+YggNeS4WtbXeCpjekFZvwmUf62kV4wACzQANdAABqbnTvJS5lGdNESSIm273/7IxGd7j5eipRjlV/lcv+7o/wDkg45Vf5ZL/u6P/krkvTS9B2jP7bf8v9kWA8T5eion47WbsKkP+tpAmNx+suM2FSAXFy2spCfLRXpeml6cErP7ber/APZLAfxHy9FWdGMYdU0rZZGCNznzNsNhDJXMDhqdobx23Vne5sNpNh3rkLAWAAA2AAAAcgp2FRXdnOwe7zPFPQU/vU+FgsCegQvf2bLlaajblY1o+qAFLaoVM5TWr0yIBrQBoFRuzKVR62HPG5u8jTvGoXcrm9yCdoewsdoQQfFJuRuFlsyy2MVWLB7xSwYe6PM7s3vkkLyy+l2kgB1vBbHFoMr8w91x15O/VQg9eYyRuo5nMc0Otx079VeC0rQQVmei/TgzSGmroxR4gzbE7Rkw+1ESde654gndfYxjUVLCZaiQRxt0ubkudua1o1ceQULH+jFPWtAqYw4t9yRpLJY/wvGvhs5KpoOrqnjmZLJLVVbojeJtXN2rIzuIbYajy5IyKSQ4zdvFoF//ACb5A8wbc0NpBlrzUzCesCkqJBGHvhmd7sdTG6Fz+GW+h7r3WgLlV47gMFZHkqYxIPqu2SRnix+0H+zdZ2LoA4ew/E8RfTDTsDLlu37BkBvl3aALnZ00guHFnI/F0It0IHei+NuVr+SsMQ6xqGGUxSVIztNnZGSSMYeBc0EXUun6YUcjbsrKYjbrMxhA5tcQR5KVS4fFFGGRRRxxtFg1rGgW+fequt6GUUrs0lHAXbSWtMd+8MIBRAUhyIeOdwfKwt1K7/E5eabQdLxU1XZ0kZngjv29XmywtdbRken7x17cAtVhEeaUHcz2j37vX4Kqp4GRsDImNjY3RrGNDWjuAV/hkeRv3jq7+isNnUzJ6kOY2zG55534X5nllZMzPLGEE5lX8b12Ch05UsLftVOUFcpCuy4yBC/RdCg1EioK9tjcb9o+avKpqpK1ipKyBk7cDwpUTyw3CiCZO7VU9XI9hu3XkVFHSNo0kDmc7EjzCys2zJWH4RccvRWLZ2nXJaHtE0yKmZj8R2Sx/wAYCH45ENssY/O1RPdn3tYpzGFbmRc3Sqil6TxfVcXn7gJHnsXNmIvkOgyjzPmpcOzppDpYc026ZoV8yTMbbt6u6I7OAVDhsBWlooFqaGjZTizdd5VfLIXnNW1IFOCi07VLCvWaKGUhUacqSVHmagkGS61VdWQQQdQVQzHKeW4q/qmKhxCErP11GypHxajQqbDIWaJolR2io5618Z1GYeRTGdJIvrOyHg8FvrsWYl2dNGdL92antmad6vjImmRVIxuI7JY/42/1XKXpBENssfg4E+QTApnk2DSjxjirkyLk+eyoX9JGn/1hz+di1vqulNI95u7yGxWEGy5Xn4sh+tyZfO0aZq/ozrc7d3LmrulcqWhhKv6KFaulgbC0MYMlXSPLjcq0pgpjVHgYpAVuwZKMUqY4J6QhcIukFBniVbUUqvHsUd8ChSR3TzXLK1WHX3KlrMBB3LeSUajvw/kopiKcxLzOo6KA/VHkuDeiQGxo8l6a7DBwTf2UOCWByVwsFTdHLblc0eCW3LUx4WOClR0IG5ONiJQlyq6LDrK3hgsuzILLs1imMZZNEpY2rsmtCcpIQFC5PauqaULkgoM0KrqmjurxzFxfCoj47p0OWQrMIvuVJV9Ggdy9CfSrg6hHBRjEUeJeYS9D2n6o8k6HokB9X0XpRw0cE5uGjguiNyWILDUvRy25XFJg1ty0zMPHBd2Ug4J1sKEvVXS4dZWsFPZd2QroGqUyMBNlyGtTwhCfCBCQoQuJJCmFKhNORBc3JhQhNFGmlIhCBdTmroEqE61CU4JUITgQp4SoQnUKEiEIUkhTClQgKJc3JhQhMlGhOCELoXE4J4QhPBCnBKUIRhcQnBCES4v/2Q=="/>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data:image/jpeg;base64,/9j/4AAQSkZJRgABAQAAAQABAAD/2wCEAAkGBhQSDxUUDxAPDw8QDw8QEBAPEA8PDw8PFhAVFBUQFBIXHCYeFxkjGRQUHy8gJCcpLCwsFR4xNTAqNSYrLCkBCQoKDgwOGg8PGi0kHiQpKSkqLCwsKSkqLywsKSkpLCotKSwpLykpLTAsLCwqKSwsLCosLCksLCkqLCwpLC0sKf/AABEIAOEA4AMBIgACEQEDEQH/xAAcAAABBQEBAQAAAAAAAAAAAAAAAQIEBQYDBwj/xABBEAABAwIDBAcEBwYGAwAAAAABAAIDBBEFEiExQVFhBgcTcYGRoSIyscEUQlJicoLhFSOSotHwQ1WElNLxJDNj/8QAGwEAAQUBAQAAAAAAAAAAAAAAAgADBAUGAQf/xAA6EQABAwIDBQUGBAYDAQAAAAABAAIDBBESITEFQVFhkRNxgaHRBhQiMrHBUuHw8SMzQlOi0hZykhX/2gAMAwEAAhEDEQA/APcUIQkkhCEjnAC5NgFwkAXKSVI54G0gDmbKuqMTOxmg+0dvgFAe4k3JJPPVZes9pYISWwjGeOg/P9ZqSynJ1yVy6vYPrDwuUgxKP7XmCPkqUhNIVN/ymqv8jfP1T4pWcStFHO13uuB7iE9ZcqXT4q9vve23nt8CrSk9p43nDO3DzGY6a/VA6kP9JV6hcqepa8Xae8bx3hdVq2SNkaHMNwd4UMgg2KEIQjXEIQhJJCELnPUBgu49w3lBJIyJpe82A3ldAJyC6Jr5QNpA7yAqqfEXO2eyOW3zUQrJ1XtREw4YGYuZyHTX6KS2mJ+Yq6Ncz7Y9U5taw7Ht8Tb4qhKaVXj2pqL5sb5+qd91bxWlBSrNRzub7riO7Z5KxpMYB0k0+8NniNyu6L2ip5zhkGA88x19U0+mc3MZq0QkBSrSKKhCEJJIQhCSSRzrC52BU9XVl54NGwfMqRitR9Qd7vkFXLBe0e1HPeaWM5D5uZ4dw+vcpsEVhiKcodHi0MxcIZoZXRmzxHIx5YeDgDos/wBaOLOp8JndGS17wyEOGhAkeGuIPHLmXgPRHpA6irYp2EgNeBKBsfCTZ7CN+nqAdyrtnbFdW075g6xGQHEgX/JHJNgcAvqcppS34JCVQqSFwq6tkbS6V7I2Da+RzWNF9ntONkMkDgC0hzSAQ5pBBB2EEbQvCOubpE6bEDACexpQ1obfQzFoc95HHUN/LzK1nUbjLpKWaB5JFPJG6O5vlZIHXaOWZhP5loJdjPioRVl2eRI5HTPommTgyYF6fDOWOu02PoRwK0VJVCRuYeI4HgswVJwysySC/uu0d8indibSdSyiN5+B3kePqjqIcbbjULSIQhejqoQhCEklxqagMbc7dw4lU8khcbuNz/eidV1Gd5O4aN7lyuvMNt7UdWSljD8DdOfP05KxiiwDmgrjTVjJBeKSORoJaTG9rwHDaCWnbyXn3Xd0kdBRsgicWuq3vDyDY9gwDM2+65c0d1wvPup3HHwYoyME9lVB0UjdxdlLmOtxDhbucUqbYr5qJ1Vita5A4ga59bJOms/CvoYppSkrM9YuOOpMMmljOWUhsUbhta6RwbmHMAuI5gKogidNI2NupIHVSCcIuVftma4kNc1xabOAIJaeBA2FBXzJ0Q6Svo62OZrnZS8Cdt9JIifbB4m2o5gFfTWbhqNx4hWm1Nlu2e9oxXBGR001QwS9oFOw3EshyuPsH+U/0V8si5XeCVmZuU7WbObf0/or/wBntpuJ91lP/U/b06JmqhyxjxVmhCFs1XIQhc6h1mOPBrj6IXuwtLuC6BcqimlzPJ4k+W5MuuYKW68ZkcZHl7tSb9Vc4bZLMdZ+GOqMJnawXexrZmgak9m8OcB+UOXzbDEXODWglziGtA2lxNgB4lfXN1lqPq2oYqv6THCRKHZ2Mzkwxv8Attj3HhrYbgNFo9j7ZZQwvjeCd4txtoVGmgLyCFpqdmVjWnUta1pPEgAJxKQlNJWb1zUsBfNnWRTlmLVQdtMxeObXtDmnyIXoXUXhhbT1ExBAmkjjZfeIw4kjleS35Vq+lHQGlr5GyVDXiRgDc8TwwvYDcNdcG+067dVdUNCyCJsULBHFG0NYxuwD5nfffdams2wyahbTtBxWAdwy4d9lHjpy2QuOikEphKCU0lZsBTwFrMPnzxNO+1j3jQ/BSFWdH33iPJ5+AKs16xQSmWmjedS0KhlbheRzQo2Iy5YzxPsjx/S6kqtxp3stH3ifIfqmtqSmKjkeNbW65fdKIYngKtBS3XMFLdeS2VrZeRdf9K7/AMSSxyDt4ydwccjh5gO/hWP6p8PdLi8BaLthL5nng1rDb+YtHive+kGAw1kDoaluaNxBFjlcxw2Pa7cR8yFA6KdCqfD2uFOHF8ls8spDpHAbG3AAAHABamn2yyLZxprHHYgcLG+fhdRnQEyYty0BKx/WvQGXCJwwXMZjmt91jxm8mlx8FriVzkaCCCAQQQQRcEEWII4LP00pglbKP6SD0KlOZiBC+TIoy5wa0Xc4hoA2kk2AX1fTsLWNadrWNae8AArI4Z1VUcFWKhglJa7PHE9wdFE/aCNLm265NlryVe7b2lHXFgivYX14m3omqaEx3xIJXfDZ8szTuJynuOn9FGJTc1j3Kmp5DFI2QbiD0UtzcTSFtEJGnRKvXlnkLnOLscOLXD0T0iB4Dmlp3royKywcqqPpTC6rNLGJZJWf+1zInOhiNgcr5NgOo8TZW1VHkkc3gTbu2j0VHj+GvcxstJlbVQPdLGNGsmzC0kEnJ4A13Oa07l5K2JrZHRy65jgAefL91duuRdqvLpMyqcA6Qx1cWeO7XtOSaF+ksEo0Mb27je+u9WeZMPjcxxa4WIRCxFwnEppKTMmlyGyMBKSmkpC5R6usZGxz5XNZGxpc9zjZrWjeSja0k2CLRQcc6SxUmUztmEbzYzNic+GM3t+8ePdVjmvs1HxWdweV1ZJ9KkaWUwa5lHE8WL2OFn1UjTvcPZaDsaT9pXxPBS5Y2ssz+oa8O7w38+7MWknPduWn6PD9z3vd8AFaqvw1mWNrd4GvedT6lTwvS6CMxU7GHUAKjmOJ5KVVmOD2Wn7xHmP0VkoeKRZoncR7Q8NvpdNbUjMtJIwcPpn9koTaQFUQKLrmHJcy8qsrqyfdISs/0g6a01IQyRzpKh3uU0De1neTs9kbL87KBFiOJ1GsdNTUER2Grc+eoI49kywaeRUplHIW43Wa07ybX7t58AUGIXsMytaSkJWY/Ydefexax4R0FK1o/iufVNdh2JR6x19LUH7NTSCK/wCeE/JEKZm6Vv8Al92ruI/hPl6rTkppKyEnTeWmNsUo5KdlwPpNOfpFKeZt7TO43K0lJXslYHwvZLG4Xa9jg5p8QuSU0kQBcMjoRmOoyTjXtdkFIJTEhcu2HR5pmjcDmPcNV2CIyyNYN5AXXOwglbFuzuSrkx66hestWeQmuKcuUhQP0SCqcbgvZ43aO7txVQHq/qH8VnquPI7T3Ts5clh9tUBxmdg119Va0suWA+Cz+PdFnPl+k0Mv0SuAAL7XhqWj/DnZ9Yfe2jnYWgQ9YfYOEeLU8lFJsEzWulpJebXtuR3a23laoSpszWvaWva17Tta4BzT3g6KnZOC0MmbiA0Ojh3HhyIPKykmOxu02+ij0nSSmlF4qqnk/DNHfxbe4XSoxiFgvJPAwcXyxtHqVQ1nV/h8hu6kiaf/AJl8Xowgei4w9W2HtNxSh345JnDyzI+zo9cT+7C364vsuXk4DqfRPr+simDuzpe0r5zo2KlY59zzfawHMXUemwCorHtlxUtbE0h0WHxnNE1w2Ond/iO5bPULQ0VDFC3LBFHC3hGxrAe+w1XYyIu2ZGLQNsfxE3d4bh4Z80sBd858N35roXKRh0WeQE+63U8zuCgZ7mwVvQ2AAH/Z4qbsuhMsgkePhHmf1qmqiXCLDVX1O5TmqvpQrBuxb5miqCgrm9ye5R5XIJCk0LPVsOR5G7a3uWV6U4pVMeyGmbG01f7qGpcT/wCPMA5787bG942uLbb2m4W3xBge2x2jUHgVRudY2cNQd+48QsBW0nuk/aBt2HTgDw8D1GSuIn9qy181VdGeh8NGC5t5ql9zLVS+1NI47bE+6OQ8SVe5lx7RHaKple+Vxe83KkNaGiwXUuTS5ci9NMiANRJ8gDgQ4AtIIIIBBG8EHaFiq7Av2c91XQuyU49qroiT2cjdmaH7MnAbN2g0WvL0x7+KlQSuiNtWnUbiP1odRuTb2h3eudBNIYmmdrGSuGZzGElsdzcMudpAsCd5BV/gsNgXHa7Zyb+qpacZna+78eSv6Z60Ox6P4/eHi3Aff0UOplywDxVvCVJaolOpYWxYqwpy5SBdUxwScLpBVtSFR14WlmiVXVUl1XSsT7SshNW5DqDbluTocTY73XA8r6+Sn1+FX3LNV/R2+7XjsKoptmRPNxkfLopjZ3DXNXn0kJDUjishJhEzfdmlA4Z3Eeq5/s2oO2aY/mI+Cif/ACD+IJz3kcFrZq9rRdzgBzIChOxcONme1z3fqqil6POJu7M48XEk+q0WH4HbcpkOyY2m7jfyTbqgnRdKFpO1aTD4FyocLtuV5S0tlfww2sBooT3LvBHopQTGtT1YAWCZTXKLOpZXCViakFwiaqeqKoa871pqiBVNXRXVVNGHAhwuFIa62YWd/arQbPOU89nmpLasHYRbkuOIYNfcs9UYC9pvG57PwuLfgqSTZLHG7DZS21B3rUfSE01I4rHOpaobJ5PENPxCaKCod700pHfl+FkwNkO3uHn6IveRwWqqMTY33nAeOvkozcRzn2QQOJ2lVVJgRBuQSeJ1Pmr6iwy25T4NmRRm7sz5Jp87jpkp9Cr+iYoFFRK9paeyvImqG4qXA1SQmRtT1YtFkyUqRLZFkrLiY5q4SQKVZJlQOZdECqyWiuoU2Fg7lf8AZpDEmHU4KIPWWkwUcFz/AGIOC1nYjgjsRwQe6ou0WbgwccFYQYeBuVr2IS5E62ABCX3UaOnspDWJwCVPhtkBKSyckSo1xImuanIQkLqjviUaSlurAhNLEw6IFEHKmloL7lEkwgHctEY00wpkwBHjWYdgY4JowMcFqOwSdgh93XcazrMHHBSocNA3K47BObEiEK4XqJBSWUxkdk8MTrKUxlk2SgBKAhKnUKEIQkkhCEJJIQhRpcQY3fc/d19UxNURQDFK4NHM2RBpdopKSyr3YxwYfE2TRjPFn836KsO3qC9u08neic7CTgrKyLKFHi7Dtu3vGnopjHgi4II4jVWEFXBUZxPB7j9tUDmObqEtkWSoUpAhCEJJJLIslQkkksiyVCVkklkWSPkAFyQBzUSTFGjZd3oPVRKisp6f+a8Dxz6ao2sc7QKZZGVVpxj7n836JW40N7D4EFQBt3Z5Nu08neic7CTgrHKiyjw4ix31rHg7RSVZwzRTNxRuBHI3TTmluqSyLJUJ9ChCEJJIQhCSSFyqKgMFz4DeU6aYNaSd3qeCpJZi43P/AEOCoNs7XFCzAzN505Difsn4oseZ0XSoq3P2mw4DZ+qjpyxh62KH6b9FzyXz9n2+Vv0btL2y573tfTNa3O2q8+tU1z3PzeRmd+X63KddrMtFsCmlOKaVDCcCaQlincw3aSD6HvCy/STrHo6KdsM73mQgF4iZnETTsL9dNNbC5tu1C0EFQ2RjXxuD2PaHsc03a5pFwQeFlM7OeANlsW3+U5joV0FrrhaChxMP0Psv4bj3f0U5ZO9tm0K/wyv7Rtj77dvMcVuNi7ZNT/Am+fceP5/VQainwfE3RTUIQtQoaEIQkkhQ6uvy6N1d6BFfV5RYe8fQcVVrI7c22acmnpz8W88OQ5/Tv0lQw3+JyWSQuN3Ek80xRcWxWKmgfNUPEcUbbucdd9gAN5JIAHEqj6JdYdLiLnsp+0ZJGMxjma1rnMuBnblcQRcjfcXCxPYzysdPYkDU69SpmIA2WkKaU8rlPMGNLnkNY1pc5zjZrWgXJJ3ABMDNOBIQpFLiLmfeb9k/I7lkMA6yKOsqDBBI8Sa5O0ZkEwGpLDfXTWxsbblpSp7TU0MoObHdP3CQwyDiFpqepa9t2nvG8HgV1WYpaoxuuPEbiFpIZQ5oc3UEXC9C2TtQVzLOyeNR9x+slWzw9mctE9CEK6UdCEJCUklVYpPd2UbG7e9Q7prpLkk7ySi68gr6k1VQ+U7zl3bvJW7GYWgKp6Y4g6HDqmRhs9lNKWEbnFuVp8CQfBfK6+rukGG/SaSaC4BmgkjBOwOc0hp8DY+C+XmYNMan6OIn/STJ2XZW9oSXta3z4arW+yz2NilBOdwT3W/dQ6kG4X030TrnTYfTSPN3yUsLnE7S7ILnxIurVQcGoBT00MINxDDHFfiWsAJ8SCVLzLFzYTI4t0ubd11PaDZfK/SWvdNWzyuJJkqJXa7hnNh4Cw8F7T1MYi6TC8riT2E8kbb/AGCGyAeBe5eSdPMCdS4hMxzSGOkfLEdzonuLmkHfa9jzaV7H1T4K6mwxvaAtfO985adCGuAay4/C0H8y3e3HxO2czDvw4enooVMD2pWxJT6Sp7N4dwOvNu9ciUwlYmJ7o3h7dQbhWmEEWK2QN9mxKoeETZoW8Rdp8Dp6WUxetwSiaJsg3gHqqB7cLi3ghNe+wJOwC5TlDxWS0f4iB8/kgq5/d4Hy8ASkxuJwCq5JS5xJ3n+wm3TAUt14+9znuLnZk5lW9rLynr9xNwhpoAfZkfLK/nkDWtH87vILAdV9UY8Xpi0n2pDG4De17HNIPn6L0Xr1wN8tNDUMaXCmfI2WwvaOTLZ55BzAPzrIdTXR582ICctIhpQ5xdb2TKWlrGA8dS78vMLeUEkTNjOJ4PB7ze31CgPaTN0XvxKxvW3WujwibKSDIYoiR9l0gzDxAI8VsCVn+nOCGrw6eFmsjmB0Y4yMcHtb4ltvFY2hc1lTG5+gcL9VOe0lpsvmzDq50MzJYzZ8UjJGn7zTcfBfVcU2ZrXDY5rXDuIv818s4ZhEk9SyBjXdq+QR5SCC03s7MN1tSeFivqSKMNaGjY1oaO4Cw+C1PtRgLora59MrfdR6IHNOKtMCqtSw7D7Te/eP74KpJT6WbLI13Bw8t/os/s6oNNUskHHPuOqmyx42ELXIQherKiQudSfYd+F3wXRMlbdpHEEeiblBLCBwK6NVmQU665XS5l42Qryy6XXH6MzPnyM7S2XtMrc+Xhm22TrpC5IXGiWFOJTSUl0hK7ZEAuFXQRyFpliilLDmYZI2PLHcW5hoe5dSUEphKPMiyMBKSmEoLkwlEAiWj6Ou/dH8Z+AVqqvAG2h/E5x+XyVmF6jssEUkYP4QqGfOR3elVZjZ9lv4j8FZqtxtv7sHg74gpvbIJoZAOH3CUH8wKpBS3XMORdeV2VvZOdqLEXB0IOoI4Fc4YWsblja1jRsaxoa0eA0TrpLrueiVk4lNJSEppK6AjAXFtFGJDI2KMSuFnSBjBI4cC+1yupKQlMJTmZ1RAWSkphcguSMFyANpIHmbI2tJNgunJbWM6DuHwTkxqevXm6LOFIkSpjiuONl0LO4lFklI3E5h3H9bqK5+my+mwb+SucWgztuPebqOY3hUIkXme1aM09QbfKcx6eCuoHY2c1l8J6YVc1PHI3DHy9o0uLmVNPEy+YggNeS4WtbXeCpjekFZvwmUf62kV4wACzQANdAABqbnTvJS5lGdNESSIm273/7IxGd7j5eipRjlV/lcv+7o/wDkg45Vf5ZL/u6P/krkvTS9B2jP7bf8v9kWA8T5eion47WbsKkP+tpAmNx+suM2FSAXFy2spCfLRXpeml6cErP7ber/APZLAfxHy9FWdGMYdU0rZZGCNznzNsNhDJXMDhqdobx23Vne5sNpNh3rkLAWAAA2AAAAcgp2FRXdnOwe7zPFPQU/vU+FgsCegQvf2bLlaajblY1o+qAFLaoVM5TWr0yIBrQBoFRuzKVR62HPG5u8jTvGoXcrm9yCdoewsdoQQfFJuRuFlsyy2MVWLB7xSwYe6PM7s3vkkLyy+l2kgB1vBbHFoMr8w91x15O/VQg9eYyRuo5nMc0Otx079VeC0rQQVmei/TgzSGmroxR4gzbE7Rkw+1ESde654gndfYxjUVLCZaiQRxt0ubkudua1o1ceQULH+jFPWtAqYw4t9yRpLJY/wvGvhs5KpoOrqnjmZLJLVVbojeJtXN2rIzuIbYajy5IyKSQ4zdvFoF//ACb5A8wbc0NpBlrzUzCesCkqJBGHvhmd7sdTG6Fz+GW+h7r3WgLlV47gMFZHkqYxIPqu2SRnix+0H+zdZ2LoA4ew/E8RfTDTsDLlu37BkBvl3aALnZ00guHFnI/F0It0IHei+NuVr+SsMQ6xqGGUxSVIztNnZGSSMYeBc0EXUun6YUcjbsrKYjbrMxhA5tcQR5KVS4fFFGGRRRxxtFg1rGgW+fequt6GUUrs0lHAXbSWtMd+8MIBRAUhyIeOdwfKwt1K7/E5eabQdLxU1XZ0kZngjv29XmywtdbRken7x17cAtVhEeaUHcz2j37vX4Kqp4GRsDImNjY3RrGNDWjuAV/hkeRv3jq7+isNnUzJ6kOY2zG55534X5nllZMzPLGEE5lX8b12Ch05UsLftVOUFcpCuy4yBC/RdCg1EioK9tjcb9o+avKpqpK1ipKyBk7cDwpUTyw3CiCZO7VU9XI9hu3XkVFHSNo0kDmc7EjzCys2zJWH4RccvRWLZ2nXJaHtE0yKmZj8R2Sx/wAYCH45ENssY/O1RPdn3tYpzGFbmRc3Sqil6TxfVcXn7gJHnsXNmIvkOgyjzPmpcOzppDpYc026ZoV8yTMbbt6u6I7OAVDhsBWlooFqaGjZTizdd5VfLIXnNW1IFOCi07VLCvWaKGUhUacqSVHmagkGS61VdWQQQdQVQzHKeW4q/qmKhxCErP11GypHxajQqbDIWaJolR2io5618Z1GYeRTGdJIvrOyHg8FvrsWYl2dNGdL92antmad6vjImmRVIxuI7JY/42/1XKXpBENssfg4E+QTApnk2DSjxjirkyLk+eyoX9JGn/1hz+di1vqulNI95u7yGxWEGy5Xn4sh+tyZfO0aZq/ozrc7d3LmrulcqWhhKv6KFaulgbC0MYMlXSPLjcq0pgpjVHgYpAVuwZKMUqY4J6QhcIukFBniVbUUqvHsUd8ChSR3TzXLK1WHX3KlrMBB3LeSUajvw/kopiKcxLzOo6KA/VHkuDeiQGxo8l6a7DBwTf2UOCWByVwsFTdHLblc0eCW3LUx4WOClR0IG5ONiJQlyq6LDrK3hgsuzILLs1imMZZNEpY2rsmtCcpIQFC5PauqaULkgoM0KrqmjurxzFxfCoj47p0OWQrMIvuVJV9Ggdy9CfSrg6hHBRjEUeJeYS9D2n6o8k6HokB9X0XpRw0cE5uGjguiNyWILDUvRy25XFJg1ty0zMPHBd2Ug4J1sKEvVXS4dZWsFPZd2QroGqUyMBNlyGtTwhCfCBCQoQuJJCmFKhNORBc3JhQhNFGmlIhCBdTmroEqE61CU4JUITgQp4SoQnUKEiEIUkhTClQgKJc3JhQhMlGhOCELoXE4J4QhPBCnBKUIRhcQnBCES4v/2Q=="/>
          <p:cNvSpPr>
            <a:spLocks noChangeAspect="1" noChangeArrowheads="1"/>
          </p:cNvSpPr>
          <p:nvPr/>
        </p:nvSpPr>
        <p:spPr bwMode="auto">
          <a:xfrm>
            <a:off x="1984375"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Content Placeholder 2"/>
          <p:cNvSpPr>
            <a:spLocks noGrp="1"/>
          </p:cNvSpPr>
          <p:nvPr>
            <p:ph idx="1"/>
          </p:nvPr>
        </p:nvSpPr>
        <p:spPr>
          <a:xfrm>
            <a:off x="1679575" y="1449368"/>
            <a:ext cx="8664898" cy="5275759"/>
          </a:xfrm>
        </p:spPr>
        <p:txBody>
          <a:bodyPr>
            <a:noAutofit/>
          </a:bodyPr>
          <a:lstStyle/>
          <a:p>
            <a:r>
              <a:rPr lang="en-GB" sz="2000" dirty="0">
                <a:latin typeface="Arial" panose="020B0604020202020204" pitchFamily="34" charset="0"/>
                <a:cs typeface="Arial" panose="020B0604020202020204" pitchFamily="34" charset="0"/>
              </a:rPr>
              <a:t>Understand the full meaning of what is said</a:t>
            </a:r>
          </a:p>
          <a:p>
            <a:pPr>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Extend knowledge through lessons because earlier work has not been understood</a:t>
            </a:r>
          </a:p>
          <a:p>
            <a:pPr>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Learn through reading           </a:t>
            </a:r>
          </a:p>
          <a:p>
            <a:pPr>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Express their ideas and emotions clearly</a:t>
            </a:r>
          </a:p>
          <a:p>
            <a:pPr>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Demonstrate evidence of improved knowledge through writing</a:t>
            </a:r>
          </a:p>
          <a:p>
            <a:pPr marL="0" indent="0">
              <a:buNone/>
            </a:pPr>
            <a:endParaRPr lang="en-GB" sz="2400" dirty="0">
              <a:latin typeface="Comic Sans MS" pitchFamily="66" charset="0"/>
            </a:endParaRPr>
          </a:p>
        </p:txBody>
      </p:sp>
      <p:pic>
        <p:nvPicPr>
          <p:cNvPr id="2060" name="Picture 12" descr="http://blog.friendshipcircle.org/wp-content/uploads/2011/03/Fac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71965" y="2564905"/>
            <a:ext cx="1766261" cy="16592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87934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105DCD02-CCA2-1D4E-A2DE-12544589A1D1}" type="slidenum">
              <a:rPr lang="en-US" smtClean="0"/>
              <a:pPr/>
              <a:t>39</a:t>
            </a:fld>
            <a:endParaRPr lang="en-US"/>
          </a:p>
        </p:txBody>
      </p:sp>
      <p:pic>
        <p:nvPicPr>
          <p:cNvPr id="6" name="Picture 5"/>
          <p:cNvPicPr>
            <a:picLocks noChangeAspect="1"/>
          </p:cNvPicPr>
          <p:nvPr/>
        </p:nvPicPr>
        <p:blipFill rotWithShape="1">
          <a:blip r:embed="rId2"/>
          <a:srcRect l="2103" t="2290" r="5691"/>
          <a:stretch/>
        </p:blipFill>
        <p:spPr>
          <a:xfrm>
            <a:off x="1863090" y="531668"/>
            <a:ext cx="7715250" cy="4876800"/>
          </a:xfrm>
          <a:prstGeom prst="rect">
            <a:avLst/>
          </a:prstGeom>
        </p:spPr>
      </p:pic>
    </p:spTree>
    <p:extLst>
      <p:ext uri="{BB962C8B-B14F-4D97-AF65-F5344CB8AC3E}">
        <p14:creationId xmlns:p14="http://schemas.microsoft.com/office/powerpoint/2010/main" val="35014365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cs typeface="Calibri" panose="020F0502020204030204" pitchFamily="34" charset="0"/>
              </a:rPr>
              <a:t>References</a:t>
            </a:r>
          </a:p>
        </p:txBody>
      </p:sp>
      <p:sp>
        <p:nvSpPr>
          <p:cNvPr id="3" name="Content Placeholder 2"/>
          <p:cNvSpPr>
            <a:spLocks noGrp="1"/>
          </p:cNvSpPr>
          <p:nvPr>
            <p:ph idx="1"/>
          </p:nvPr>
        </p:nvSpPr>
        <p:spPr/>
        <p:txBody>
          <a:bodyPr>
            <a:normAutofit/>
          </a:bodyPr>
          <a:lstStyle/>
          <a:p>
            <a:r>
              <a:rPr lang="en-GB" sz="2000" dirty="0"/>
              <a:t>Carroll et al (2025) Toward a consensus on dyslexia: findings from a Delphi study</a:t>
            </a:r>
          </a:p>
          <a:p>
            <a:r>
              <a:rPr lang="en-GB" sz="2000" dirty="0"/>
              <a:t>Miles, T R 1970, </a:t>
            </a:r>
            <a:r>
              <a:rPr lang="en-GB" sz="2000" i="1" dirty="0"/>
              <a:t>On helping the dyslexic child,</a:t>
            </a:r>
            <a:endParaRPr lang="en-GB" sz="2000" dirty="0"/>
          </a:p>
          <a:p>
            <a:pPr marL="0" indent="0">
              <a:buNone/>
            </a:pPr>
            <a:r>
              <a:rPr lang="en-GB" sz="2000" dirty="0"/>
              <a:t>Methuen Educational Ltd, London, Toronto, Sydney &amp; Wellington.</a:t>
            </a:r>
          </a:p>
          <a:p>
            <a:r>
              <a:rPr lang="en-GB" sz="2000" dirty="0"/>
              <a:t>Muter, V 2003, </a:t>
            </a:r>
            <a:r>
              <a:rPr lang="en-GB" sz="2000" i="1" dirty="0"/>
              <a:t>Early Reading Development and Dyslexia, </a:t>
            </a:r>
            <a:r>
              <a:rPr lang="en-GB" sz="2000" dirty="0" err="1"/>
              <a:t>Whurr</a:t>
            </a:r>
            <a:r>
              <a:rPr lang="en-GB" sz="2000" dirty="0"/>
              <a:t>, London &amp; Philadelphia.</a:t>
            </a:r>
            <a:endParaRPr lang="en-GB" sz="2000" i="1" dirty="0"/>
          </a:p>
          <a:p>
            <a:r>
              <a:rPr lang="en-GB" sz="2000" dirty="0"/>
              <a:t>Pollock, J &amp;Waller, E 1997, </a:t>
            </a:r>
            <a:r>
              <a:rPr lang="en-GB" sz="2000" i="1" dirty="0"/>
              <a:t>Day to Day Dyslexia in the Classroom, </a:t>
            </a:r>
            <a:r>
              <a:rPr lang="en-GB" sz="2000" dirty="0"/>
              <a:t>revised edition, Routledge, London.</a:t>
            </a:r>
          </a:p>
          <a:p>
            <a:r>
              <a:rPr lang="en-GB" sz="2000" dirty="0"/>
              <a:t>  </a:t>
            </a:r>
            <a:r>
              <a:rPr lang="en-GB" sz="2000" dirty="0">
                <a:hlinkClick r:id="rId3"/>
              </a:rPr>
              <a:t>www.bdsdyselxia.org.uk</a:t>
            </a:r>
            <a:endParaRPr lang="en-GB" sz="2000" dirty="0"/>
          </a:p>
          <a:p>
            <a:r>
              <a:rPr lang="en-GB" sz="2000" dirty="0"/>
              <a:t>Reid, G (2016) Dyslexia: A Practitioners Handbook.  Fifth Edition. Wiley</a:t>
            </a:r>
          </a:p>
        </p:txBody>
      </p:sp>
    </p:spTree>
    <p:extLst>
      <p:ext uri="{BB962C8B-B14F-4D97-AF65-F5344CB8AC3E}">
        <p14:creationId xmlns:p14="http://schemas.microsoft.com/office/powerpoint/2010/main" val="248255565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4.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2889</Words>
  <Application>Microsoft Office PowerPoint</Application>
  <PresentationFormat>Widescreen</PresentationFormat>
  <Paragraphs>139</Paragraphs>
  <Slides>40</Slides>
  <Notes>1</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40</vt:i4>
      </vt:variant>
    </vt:vector>
  </HeadingPairs>
  <TitlesOfParts>
    <vt:vector size="50" baseType="lpstr">
      <vt:lpstr>Aptos</vt:lpstr>
      <vt:lpstr>Arial</vt:lpstr>
      <vt:lpstr>Calibri</vt:lpstr>
      <vt:lpstr>Calibri Light</vt:lpstr>
      <vt:lpstr>Comic Sans MS</vt:lpstr>
      <vt:lpstr>Symbol</vt:lpstr>
      <vt:lpstr>UWTSD Holding Page</vt:lpstr>
      <vt:lpstr>UWTSD Title Page 1</vt:lpstr>
      <vt:lpstr>UWTSD Text 2</vt:lpstr>
      <vt:lpstr>UWTSD Logo Variations place image in Background</vt:lpstr>
      <vt:lpstr>PowerPoint Presentation</vt:lpstr>
      <vt:lpstr>PowerPoint Presentation</vt:lpstr>
      <vt:lpstr>Ymwybyddiaeth o ddyslecsia Dyslexia/SPLD Awareness</vt:lpstr>
      <vt:lpstr>Definitions of Dyslexia</vt:lpstr>
      <vt:lpstr>Definitions of Dyslexia</vt:lpstr>
      <vt:lpstr>Definitions of Dyslexia</vt:lpstr>
      <vt:lpstr>Definitions of Dyslexia</vt:lpstr>
      <vt:lpstr>Definitions of Dyslexia</vt:lpstr>
      <vt:lpstr>Definition of Dyslexia/SpLD </vt:lpstr>
      <vt:lpstr>Definitions of Dyslexia</vt:lpstr>
      <vt:lpstr>Definitions of Dyslexia</vt:lpstr>
      <vt:lpstr>The Delphi Study</vt:lpstr>
      <vt:lpstr>The Delphi Study</vt:lpstr>
      <vt:lpstr>The Delphi Study</vt:lpstr>
      <vt:lpstr>The Delphi Study</vt:lpstr>
      <vt:lpstr>The Delphi definition</vt:lpstr>
      <vt:lpstr>The Delphi definition (Continued)</vt:lpstr>
      <vt:lpstr>Explaining dyslexia</vt:lpstr>
      <vt:lpstr>Explaining dyslexia</vt:lpstr>
      <vt:lpstr>Explaining dyslexia</vt:lpstr>
      <vt:lpstr>Explaining dyslexia</vt:lpstr>
      <vt:lpstr>Explaining dyslexia</vt:lpstr>
      <vt:lpstr>Explaining dyslexia</vt:lpstr>
      <vt:lpstr>Explaining Dyslexia</vt:lpstr>
      <vt:lpstr>Explaining Dyslexia</vt:lpstr>
      <vt:lpstr>Explaining Dyslexia</vt:lpstr>
      <vt:lpstr>Explaining Dyslexia</vt:lpstr>
      <vt:lpstr>Explaining Dyslexia</vt:lpstr>
      <vt:lpstr>Explaining Dyslexia</vt:lpstr>
      <vt:lpstr>Explaining Dyslexia</vt:lpstr>
      <vt:lpstr>The British Dyslexia Association summary…</vt:lpstr>
      <vt:lpstr>1. The Difficulty   </vt:lpstr>
      <vt:lpstr>HAVE AN AFFECT ON </vt:lpstr>
      <vt:lpstr>These deficits have implications for</vt:lpstr>
      <vt:lpstr>Dyslexic learners have difficulty with : </vt:lpstr>
      <vt:lpstr>Consequently… </vt:lpstr>
      <vt:lpstr>Students with dyslexia  may have poor vocabulary due to : </vt:lpstr>
      <vt:lpstr>A limited vocabulary means that students may not be able to…</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7</cp:revision>
  <dcterms:created xsi:type="dcterms:W3CDTF">2024-09-09T10:46:02Z</dcterms:created>
  <dcterms:modified xsi:type="dcterms:W3CDTF">2026-08-21T07:54:54Z</dcterms:modified>
</cp:coreProperties>
</file>