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59" r:id="rId5"/>
    <p:sldId id="262" r:id="rId6"/>
    <p:sldId id="263" r:id="rId7"/>
    <p:sldId id="265" r:id="rId8"/>
    <p:sldId id="261" r:id="rId9"/>
    <p:sldId id="264" r:id="rId10"/>
    <p:sldId id="268" r:id="rId11"/>
    <p:sldId id="258" r:id="rId12"/>
    <p:sldId id="269" r:id="rId13"/>
    <p:sldId id="270"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FE4F5"/>
    <a:srgbClr val="A0B8E1"/>
    <a:srgbClr val="94E1F0"/>
    <a:srgbClr val="93EA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7" d="100"/>
          <a:sy n="67" d="100"/>
        </p:scale>
        <p:origin x="64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ED774-AFC2-42DE-BFBB-455EB40511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4888D9E-A254-4DFB-8C9B-1A3D71BD3D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4506229-181C-4F79-99BE-911EFA8122C3}"/>
              </a:ext>
            </a:extLst>
          </p:cNvPr>
          <p:cNvSpPr>
            <a:spLocks noGrp="1"/>
          </p:cNvSpPr>
          <p:nvPr>
            <p:ph type="dt" sz="half" idx="10"/>
          </p:nvPr>
        </p:nvSpPr>
        <p:spPr/>
        <p:txBody>
          <a:bodyPr/>
          <a:lstStyle/>
          <a:p>
            <a:fld id="{2A112CDF-302C-46FE-8B0B-D76DCDC40F73}" type="datetimeFigureOut">
              <a:rPr lang="en-GB" smtClean="0"/>
              <a:t>18/01/2019</a:t>
            </a:fld>
            <a:endParaRPr lang="en-GB"/>
          </a:p>
        </p:txBody>
      </p:sp>
      <p:sp>
        <p:nvSpPr>
          <p:cNvPr id="5" name="Footer Placeholder 4">
            <a:extLst>
              <a:ext uri="{FF2B5EF4-FFF2-40B4-BE49-F238E27FC236}">
                <a16:creationId xmlns:a16="http://schemas.microsoft.com/office/drawing/2014/main" id="{5B0E2ADF-C6F5-4CD4-878A-F8412CA059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0A679F-DC5B-4EC9-BBC1-01C3BA414806}"/>
              </a:ext>
            </a:extLst>
          </p:cNvPr>
          <p:cNvSpPr>
            <a:spLocks noGrp="1"/>
          </p:cNvSpPr>
          <p:nvPr>
            <p:ph type="sldNum" sz="quarter" idx="12"/>
          </p:nvPr>
        </p:nvSpPr>
        <p:spPr/>
        <p:txBody>
          <a:bodyPr/>
          <a:lstStyle/>
          <a:p>
            <a:fld id="{DEBC5646-6AF4-4638-8D85-0EB39C86165C}" type="slidenum">
              <a:rPr lang="en-GB" smtClean="0"/>
              <a:t>‹#›</a:t>
            </a:fld>
            <a:endParaRPr lang="en-GB"/>
          </a:p>
        </p:txBody>
      </p:sp>
    </p:spTree>
    <p:extLst>
      <p:ext uri="{BB962C8B-B14F-4D97-AF65-F5344CB8AC3E}">
        <p14:creationId xmlns:p14="http://schemas.microsoft.com/office/powerpoint/2010/main" val="2181911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65798-14E7-46A0-90FA-F02417F7A5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3E4A78-E31F-474F-A0CA-C01BC927762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12F517-5743-4838-BA15-7085514C4071}"/>
              </a:ext>
            </a:extLst>
          </p:cNvPr>
          <p:cNvSpPr>
            <a:spLocks noGrp="1"/>
          </p:cNvSpPr>
          <p:nvPr>
            <p:ph type="dt" sz="half" idx="10"/>
          </p:nvPr>
        </p:nvSpPr>
        <p:spPr/>
        <p:txBody>
          <a:bodyPr/>
          <a:lstStyle/>
          <a:p>
            <a:fld id="{2A112CDF-302C-46FE-8B0B-D76DCDC40F73}" type="datetimeFigureOut">
              <a:rPr lang="en-GB" smtClean="0"/>
              <a:t>18/01/2019</a:t>
            </a:fld>
            <a:endParaRPr lang="en-GB"/>
          </a:p>
        </p:txBody>
      </p:sp>
      <p:sp>
        <p:nvSpPr>
          <p:cNvPr id="5" name="Footer Placeholder 4">
            <a:extLst>
              <a:ext uri="{FF2B5EF4-FFF2-40B4-BE49-F238E27FC236}">
                <a16:creationId xmlns:a16="http://schemas.microsoft.com/office/drawing/2014/main" id="{1A235C61-C57F-4104-AFA3-A6F6BCB344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29DF63-88E5-4F96-827D-FB36CD598763}"/>
              </a:ext>
            </a:extLst>
          </p:cNvPr>
          <p:cNvSpPr>
            <a:spLocks noGrp="1"/>
          </p:cNvSpPr>
          <p:nvPr>
            <p:ph type="sldNum" sz="quarter" idx="12"/>
          </p:nvPr>
        </p:nvSpPr>
        <p:spPr/>
        <p:txBody>
          <a:bodyPr/>
          <a:lstStyle/>
          <a:p>
            <a:fld id="{DEBC5646-6AF4-4638-8D85-0EB39C86165C}" type="slidenum">
              <a:rPr lang="en-GB" smtClean="0"/>
              <a:t>‹#›</a:t>
            </a:fld>
            <a:endParaRPr lang="en-GB"/>
          </a:p>
        </p:txBody>
      </p:sp>
    </p:spTree>
    <p:extLst>
      <p:ext uri="{BB962C8B-B14F-4D97-AF65-F5344CB8AC3E}">
        <p14:creationId xmlns:p14="http://schemas.microsoft.com/office/powerpoint/2010/main" val="3583924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C1471-5461-4C32-BF94-3CFCADB22B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1981677-6746-41F5-A187-A0A8958918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B21C288-4E03-44BA-84B4-D19CC0783644}"/>
              </a:ext>
            </a:extLst>
          </p:cNvPr>
          <p:cNvSpPr>
            <a:spLocks noGrp="1"/>
          </p:cNvSpPr>
          <p:nvPr>
            <p:ph type="dt" sz="half" idx="10"/>
          </p:nvPr>
        </p:nvSpPr>
        <p:spPr/>
        <p:txBody>
          <a:bodyPr/>
          <a:lstStyle/>
          <a:p>
            <a:fld id="{2A112CDF-302C-46FE-8B0B-D76DCDC40F73}" type="datetimeFigureOut">
              <a:rPr lang="en-GB" smtClean="0"/>
              <a:t>18/01/2019</a:t>
            </a:fld>
            <a:endParaRPr lang="en-GB"/>
          </a:p>
        </p:txBody>
      </p:sp>
      <p:sp>
        <p:nvSpPr>
          <p:cNvPr id="5" name="Footer Placeholder 4">
            <a:extLst>
              <a:ext uri="{FF2B5EF4-FFF2-40B4-BE49-F238E27FC236}">
                <a16:creationId xmlns:a16="http://schemas.microsoft.com/office/drawing/2014/main" id="{0A2D3EB5-8F15-4176-B958-ABB192ACBA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D80484-1570-4A88-BC85-8B3FE65A2087}"/>
              </a:ext>
            </a:extLst>
          </p:cNvPr>
          <p:cNvSpPr>
            <a:spLocks noGrp="1"/>
          </p:cNvSpPr>
          <p:nvPr>
            <p:ph type="sldNum" sz="quarter" idx="12"/>
          </p:nvPr>
        </p:nvSpPr>
        <p:spPr/>
        <p:txBody>
          <a:bodyPr/>
          <a:lstStyle/>
          <a:p>
            <a:fld id="{DEBC5646-6AF4-4638-8D85-0EB39C86165C}" type="slidenum">
              <a:rPr lang="en-GB" smtClean="0"/>
              <a:t>‹#›</a:t>
            </a:fld>
            <a:endParaRPr lang="en-GB"/>
          </a:p>
        </p:txBody>
      </p:sp>
    </p:spTree>
    <p:extLst>
      <p:ext uri="{BB962C8B-B14F-4D97-AF65-F5344CB8AC3E}">
        <p14:creationId xmlns:p14="http://schemas.microsoft.com/office/powerpoint/2010/main" val="25977408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26754-F36D-493F-9068-A24E45AB22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72052B-9EB0-4A39-AD2A-6927E35A5E9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7A7F72-38E3-4BF7-84BC-C07247307D3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118281-E574-4C8A-AE71-D6298FB9B80E}"/>
              </a:ext>
            </a:extLst>
          </p:cNvPr>
          <p:cNvSpPr>
            <a:spLocks noGrp="1"/>
          </p:cNvSpPr>
          <p:nvPr>
            <p:ph type="dt" sz="half" idx="10"/>
          </p:nvPr>
        </p:nvSpPr>
        <p:spPr/>
        <p:txBody>
          <a:bodyPr/>
          <a:lstStyle/>
          <a:p>
            <a:fld id="{2A112CDF-302C-46FE-8B0B-D76DCDC40F73}" type="datetimeFigureOut">
              <a:rPr lang="en-GB" smtClean="0"/>
              <a:t>18/01/2019</a:t>
            </a:fld>
            <a:endParaRPr lang="en-GB"/>
          </a:p>
        </p:txBody>
      </p:sp>
      <p:sp>
        <p:nvSpPr>
          <p:cNvPr id="6" name="Footer Placeholder 5">
            <a:extLst>
              <a:ext uri="{FF2B5EF4-FFF2-40B4-BE49-F238E27FC236}">
                <a16:creationId xmlns:a16="http://schemas.microsoft.com/office/drawing/2014/main" id="{6DDDA8CD-D2E0-405B-847C-6479ACC8D9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BC15F0-2105-4733-B6C0-0E5DF5431151}"/>
              </a:ext>
            </a:extLst>
          </p:cNvPr>
          <p:cNvSpPr>
            <a:spLocks noGrp="1"/>
          </p:cNvSpPr>
          <p:nvPr>
            <p:ph type="sldNum" sz="quarter" idx="12"/>
          </p:nvPr>
        </p:nvSpPr>
        <p:spPr/>
        <p:txBody>
          <a:bodyPr/>
          <a:lstStyle/>
          <a:p>
            <a:fld id="{DEBC5646-6AF4-4638-8D85-0EB39C86165C}" type="slidenum">
              <a:rPr lang="en-GB" smtClean="0"/>
              <a:t>‹#›</a:t>
            </a:fld>
            <a:endParaRPr lang="en-GB"/>
          </a:p>
        </p:txBody>
      </p:sp>
    </p:spTree>
    <p:extLst>
      <p:ext uri="{BB962C8B-B14F-4D97-AF65-F5344CB8AC3E}">
        <p14:creationId xmlns:p14="http://schemas.microsoft.com/office/powerpoint/2010/main" val="640249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77DF6-AA50-4F79-A89A-A4B4400C110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E9FA1A-A2CD-436E-8229-14C459A2FA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C226F4E-0485-4B55-A0FC-A69EDCC3725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6A5346-06D1-430D-AB71-3E6B99602E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4CE45F8-65A5-40DC-9920-53A1D9E9CEB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5BA2389-EA6B-458A-BFF7-29C9147EDF08}"/>
              </a:ext>
            </a:extLst>
          </p:cNvPr>
          <p:cNvSpPr>
            <a:spLocks noGrp="1"/>
          </p:cNvSpPr>
          <p:nvPr>
            <p:ph type="dt" sz="half" idx="10"/>
          </p:nvPr>
        </p:nvSpPr>
        <p:spPr/>
        <p:txBody>
          <a:bodyPr/>
          <a:lstStyle/>
          <a:p>
            <a:fld id="{2A112CDF-302C-46FE-8B0B-D76DCDC40F73}" type="datetimeFigureOut">
              <a:rPr lang="en-GB" smtClean="0"/>
              <a:t>18/01/2019</a:t>
            </a:fld>
            <a:endParaRPr lang="en-GB"/>
          </a:p>
        </p:txBody>
      </p:sp>
      <p:sp>
        <p:nvSpPr>
          <p:cNvPr id="8" name="Footer Placeholder 7">
            <a:extLst>
              <a:ext uri="{FF2B5EF4-FFF2-40B4-BE49-F238E27FC236}">
                <a16:creationId xmlns:a16="http://schemas.microsoft.com/office/drawing/2014/main" id="{B5260F0B-56BC-4E69-AC51-CADD9BA9C16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392AA5-C21B-4217-B5D1-FECA0E1DBB88}"/>
              </a:ext>
            </a:extLst>
          </p:cNvPr>
          <p:cNvSpPr>
            <a:spLocks noGrp="1"/>
          </p:cNvSpPr>
          <p:nvPr>
            <p:ph type="sldNum" sz="quarter" idx="12"/>
          </p:nvPr>
        </p:nvSpPr>
        <p:spPr/>
        <p:txBody>
          <a:bodyPr/>
          <a:lstStyle/>
          <a:p>
            <a:fld id="{DEBC5646-6AF4-4638-8D85-0EB39C86165C}" type="slidenum">
              <a:rPr lang="en-GB" smtClean="0"/>
              <a:t>‹#›</a:t>
            </a:fld>
            <a:endParaRPr lang="en-GB"/>
          </a:p>
        </p:txBody>
      </p:sp>
    </p:spTree>
    <p:extLst>
      <p:ext uri="{BB962C8B-B14F-4D97-AF65-F5344CB8AC3E}">
        <p14:creationId xmlns:p14="http://schemas.microsoft.com/office/powerpoint/2010/main" val="1809244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23DB1-DF04-4F5A-9784-52CEB95D66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6F7237-076D-49D5-9E11-D5AE60C9B8E5}"/>
              </a:ext>
            </a:extLst>
          </p:cNvPr>
          <p:cNvSpPr>
            <a:spLocks noGrp="1"/>
          </p:cNvSpPr>
          <p:nvPr>
            <p:ph type="dt" sz="half" idx="10"/>
          </p:nvPr>
        </p:nvSpPr>
        <p:spPr/>
        <p:txBody>
          <a:bodyPr/>
          <a:lstStyle/>
          <a:p>
            <a:fld id="{2A112CDF-302C-46FE-8B0B-D76DCDC40F73}" type="datetimeFigureOut">
              <a:rPr lang="en-GB" smtClean="0"/>
              <a:t>18/01/2019</a:t>
            </a:fld>
            <a:endParaRPr lang="en-GB"/>
          </a:p>
        </p:txBody>
      </p:sp>
      <p:sp>
        <p:nvSpPr>
          <p:cNvPr id="4" name="Footer Placeholder 3">
            <a:extLst>
              <a:ext uri="{FF2B5EF4-FFF2-40B4-BE49-F238E27FC236}">
                <a16:creationId xmlns:a16="http://schemas.microsoft.com/office/drawing/2014/main" id="{905AA60E-D8C1-4845-A97B-48770642B2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441DCA-9F6C-4A0B-A1A9-28ABB2A6D883}"/>
              </a:ext>
            </a:extLst>
          </p:cNvPr>
          <p:cNvSpPr>
            <a:spLocks noGrp="1"/>
          </p:cNvSpPr>
          <p:nvPr>
            <p:ph type="sldNum" sz="quarter" idx="12"/>
          </p:nvPr>
        </p:nvSpPr>
        <p:spPr/>
        <p:txBody>
          <a:bodyPr/>
          <a:lstStyle/>
          <a:p>
            <a:fld id="{DEBC5646-6AF4-4638-8D85-0EB39C86165C}" type="slidenum">
              <a:rPr lang="en-GB" smtClean="0"/>
              <a:t>‹#›</a:t>
            </a:fld>
            <a:endParaRPr lang="en-GB"/>
          </a:p>
        </p:txBody>
      </p:sp>
    </p:spTree>
    <p:extLst>
      <p:ext uri="{BB962C8B-B14F-4D97-AF65-F5344CB8AC3E}">
        <p14:creationId xmlns:p14="http://schemas.microsoft.com/office/powerpoint/2010/main" val="1150254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D1D707-6649-45BF-91C0-50693A2ABCD5}"/>
              </a:ext>
            </a:extLst>
          </p:cNvPr>
          <p:cNvSpPr>
            <a:spLocks noGrp="1"/>
          </p:cNvSpPr>
          <p:nvPr>
            <p:ph type="dt" sz="half" idx="10"/>
          </p:nvPr>
        </p:nvSpPr>
        <p:spPr/>
        <p:txBody>
          <a:bodyPr/>
          <a:lstStyle/>
          <a:p>
            <a:fld id="{2A112CDF-302C-46FE-8B0B-D76DCDC40F73}" type="datetimeFigureOut">
              <a:rPr lang="en-GB" smtClean="0"/>
              <a:t>18/01/2019</a:t>
            </a:fld>
            <a:endParaRPr lang="en-GB"/>
          </a:p>
        </p:txBody>
      </p:sp>
      <p:sp>
        <p:nvSpPr>
          <p:cNvPr id="3" name="Footer Placeholder 2">
            <a:extLst>
              <a:ext uri="{FF2B5EF4-FFF2-40B4-BE49-F238E27FC236}">
                <a16:creationId xmlns:a16="http://schemas.microsoft.com/office/drawing/2014/main" id="{BFCD15F6-0D30-4127-BB03-0FD70E70A26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F6ADF30-39F4-437E-ACFE-DE75CD5F23CA}"/>
              </a:ext>
            </a:extLst>
          </p:cNvPr>
          <p:cNvSpPr>
            <a:spLocks noGrp="1"/>
          </p:cNvSpPr>
          <p:nvPr>
            <p:ph type="sldNum" sz="quarter" idx="12"/>
          </p:nvPr>
        </p:nvSpPr>
        <p:spPr/>
        <p:txBody>
          <a:bodyPr/>
          <a:lstStyle/>
          <a:p>
            <a:fld id="{DEBC5646-6AF4-4638-8D85-0EB39C86165C}" type="slidenum">
              <a:rPr lang="en-GB" smtClean="0"/>
              <a:t>‹#›</a:t>
            </a:fld>
            <a:endParaRPr lang="en-GB"/>
          </a:p>
        </p:txBody>
      </p:sp>
    </p:spTree>
    <p:extLst>
      <p:ext uri="{BB962C8B-B14F-4D97-AF65-F5344CB8AC3E}">
        <p14:creationId xmlns:p14="http://schemas.microsoft.com/office/powerpoint/2010/main" val="3262608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D6C3D-F9D6-432B-B0EE-852C86149E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6DA8C8-E254-45E8-85F4-364E8EB68F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CF93B36-4470-41EC-9F0A-2EFE9C5340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E7202DA-3082-4A4C-B395-81D7EA2CB15E}"/>
              </a:ext>
            </a:extLst>
          </p:cNvPr>
          <p:cNvSpPr>
            <a:spLocks noGrp="1"/>
          </p:cNvSpPr>
          <p:nvPr>
            <p:ph type="dt" sz="half" idx="10"/>
          </p:nvPr>
        </p:nvSpPr>
        <p:spPr/>
        <p:txBody>
          <a:bodyPr/>
          <a:lstStyle/>
          <a:p>
            <a:fld id="{2A112CDF-302C-46FE-8B0B-D76DCDC40F73}" type="datetimeFigureOut">
              <a:rPr lang="en-GB" smtClean="0"/>
              <a:t>18/01/2019</a:t>
            </a:fld>
            <a:endParaRPr lang="en-GB"/>
          </a:p>
        </p:txBody>
      </p:sp>
      <p:sp>
        <p:nvSpPr>
          <p:cNvPr id="6" name="Footer Placeholder 5">
            <a:extLst>
              <a:ext uri="{FF2B5EF4-FFF2-40B4-BE49-F238E27FC236}">
                <a16:creationId xmlns:a16="http://schemas.microsoft.com/office/drawing/2014/main" id="{1A418E55-DFDF-4474-AC22-BF62C1DE99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33FFFA-D26C-4188-A408-A5FA9FEA659E}"/>
              </a:ext>
            </a:extLst>
          </p:cNvPr>
          <p:cNvSpPr>
            <a:spLocks noGrp="1"/>
          </p:cNvSpPr>
          <p:nvPr>
            <p:ph type="sldNum" sz="quarter" idx="12"/>
          </p:nvPr>
        </p:nvSpPr>
        <p:spPr/>
        <p:txBody>
          <a:bodyPr/>
          <a:lstStyle/>
          <a:p>
            <a:fld id="{DEBC5646-6AF4-4638-8D85-0EB39C86165C}" type="slidenum">
              <a:rPr lang="en-GB" smtClean="0"/>
              <a:t>‹#›</a:t>
            </a:fld>
            <a:endParaRPr lang="en-GB"/>
          </a:p>
        </p:txBody>
      </p:sp>
    </p:spTree>
    <p:extLst>
      <p:ext uri="{BB962C8B-B14F-4D97-AF65-F5344CB8AC3E}">
        <p14:creationId xmlns:p14="http://schemas.microsoft.com/office/powerpoint/2010/main" val="1287106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06085-2E20-40F7-A947-AD370DABBE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7A8864-5E3C-4355-98B4-D47C092E17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E794C3A-B51D-46D7-8E1A-9F62AFF974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E31E3D3-476C-482A-8F5E-B75BB06698D2}"/>
              </a:ext>
            </a:extLst>
          </p:cNvPr>
          <p:cNvSpPr>
            <a:spLocks noGrp="1"/>
          </p:cNvSpPr>
          <p:nvPr>
            <p:ph type="dt" sz="half" idx="10"/>
          </p:nvPr>
        </p:nvSpPr>
        <p:spPr/>
        <p:txBody>
          <a:bodyPr/>
          <a:lstStyle/>
          <a:p>
            <a:fld id="{2A112CDF-302C-46FE-8B0B-D76DCDC40F73}" type="datetimeFigureOut">
              <a:rPr lang="en-GB" smtClean="0"/>
              <a:t>18/01/2019</a:t>
            </a:fld>
            <a:endParaRPr lang="en-GB"/>
          </a:p>
        </p:txBody>
      </p:sp>
      <p:sp>
        <p:nvSpPr>
          <p:cNvPr id="6" name="Footer Placeholder 5">
            <a:extLst>
              <a:ext uri="{FF2B5EF4-FFF2-40B4-BE49-F238E27FC236}">
                <a16:creationId xmlns:a16="http://schemas.microsoft.com/office/drawing/2014/main" id="{487080E8-02CE-46F3-80DD-2E3F6EE17A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23DD5B-0391-45DA-BF5A-B268533D0CBF}"/>
              </a:ext>
            </a:extLst>
          </p:cNvPr>
          <p:cNvSpPr>
            <a:spLocks noGrp="1"/>
          </p:cNvSpPr>
          <p:nvPr>
            <p:ph type="sldNum" sz="quarter" idx="12"/>
          </p:nvPr>
        </p:nvSpPr>
        <p:spPr/>
        <p:txBody>
          <a:bodyPr/>
          <a:lstStyle/>
          <a:p>
            <a:fld id="{DEBC5646-6AF4-4638-8D85-0EB39C86165C}" type="slidenum">
              <a:rPr lang="en-GB" smtClean="0"/>
              <a:t>‹#›</a:t>
            </a:fld>
            <a:endParaRPr lang="en-GB"/>
          </a:p>
        </p:txBody>
      </p:sp>
    </p:spTree>
    <p:extLst>
      <p:ext uri="{BB962C8B-B14F-4D97-AF65-F5344CB8AC3E}">
        <p14:creationId xmlns:p14="http://schemas.microsoft.com/office/powerpoint/2010/main" val="618176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8CBE4-B953-43AC-AD73-82989F7497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FAA8C9-CA34-4068-B80A-50CF5FC2EE8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2B73B4-1CF9-4503-8DF6-A09329BA0461}"/>
              </a:ext>
            </a:extLst>
          </p:cNvPr>
          <p:cNvSpPr>
            <a:spLocks noGrp="1"/>
          </p:cNvSpPr>
          <p:nvPr>
            <p:ph type="dt" sz="half" idx="10"/>
          </p:nvPr>
        </p:nvSpPr>
        <p:spPr/>
        <p:txBody>
          <a:bodyPr/>
          <a:lstStyle/>
          <a:p>
            <a:fld id="{2A112CDF-302C-46FE-8B0B-D76DCDC40F73}" type="datetimeFigureOut">
              <a:rPr lang="en-GB" smtClean="0"/>
              <a:t>18/01/2019</a:t>
            </a:fld>
            <a:endParaRPr lang="en-GB"/>
          </a:p>
        </p:txBody>
      </p:sp>
      <p:sp>
        <p:nvSpPr>
          <p:cNvPr id="5" name="Footer Placeholder 4">
            <a:extLst>
              <a:ext uri="{FF2B5EF4-FFF2-40B4-BE49-F238E27FC236}">
                <a16:creationId xmlns:a16="http://schemas.microsoft.com/office/drawing/2014/main" id="{1200212D-4BEC-4C12-8BB3-47786A59D3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FD78CA-6C25-4DEB-952F-6B0A3EA240AD}"/>
              </a:ext>
            </a:extLst>
          </p:cNvPr>
          <p:cNvSpPr>
            <a:spLocks noGrp="1"/>
          </p:cNvSpPr>
          <p:nvPr>
            <p:ph type="sldNum" sz="quarter" idx="12"/>
          </p:nvPr>
        </p:nvSpPr>
        <p:spPr/>
        <p:txBody>
          <a:bodyPr/>
          <a:lstStyle/>
          <a:p>
            <a:fld id="{DEBC5646-6AF4-4638-8D85-0EB39C86165C}" type="slidenum">
              <a:rPr lang="en-GB" smtClean="0"/>
              <a:t>‹#›</a:t>
            </a:fld>
            <a:endParaRPr lang="en-GB"/>
          </a:p>
        </p:txBody>
      </p:sp>
    </p:spTree>
    <p:extLst>
      <p:ext uri="{BB962C8B-B14F-4D97-AF65-F5344CB8AC3E}">
        <p14:creationId xmlns:p14="http://schemas.microsoft.com/office/powerpoint/2010/main" val="2839135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F94B83-2458-404D-9A5E-99712608E9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000D22-481A-4ED6-BEAD-0DFDFF80614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5D14F0-8F32-4876-A81C-08ADD40EB11E}"/>
              </a:ext>
            </a:extLst>
          </p:cNvPr>
          <p:cNvSpPr>
            <a:spLocks noGrp="1"/>
          </p:cNvSpPr>
          <p:nvPr>
            <p:ph type="dt" sz="half" idx="10"/>
          </p:nvPr>
        </p:nvSpPr>
        <p:spPr/>
        <p:txBody>
          <a:bodyPr/>
          <a:lstStyle/>
          <a:p>
            <a:fld id="{2A112CDF-302C-46FE-8B0B-D76DCDC40F73}" type="datetimeFigureOut">
              <a:rPr lang="en-GB" smtClean="0"/>
              <a:t>18/01/2019</a:t>
            </a:fld>
            <a:endParaRPr lang="en-GB"/>
          </a:p>
        </p:txBody>
      </p:sp>
      <p:sp>
        <p:nvSpPr>
          <p:cNvPr id="5" name="Footer Placeholder 4">
            <a:extLst>
              <a:ext uri="{FF2B5EF4-FFF2-40B4-BE49-F238E27FC236}">
                <a16:creationId xmlns:a16="http://schemas.microsoft.com/office/drawing/2014/main" id="{B9997E7A-DE5B-4224-B470-8D97FA2BA3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B703C1-885E-4203-ACDA-2AA35E11E4BC}"/>
              </a:ext>
            </a:extLst>
          </p:cNvPr>
          <p:cNvSpPr>
            <a:spLocks noGrp="1"/>
          </p:cNvSpPr>
          <p:nvPr>
            <p:ph type="sldNum" sz="quarter" idx="12"/>
          </p:nvPr>
        </p:nvSpPr>
        <p:spPr/>
        <p:txBody>
          <a:bodyPr/>
          <a:lstStyle/>
          <a:p>
            <a:fld id="{DEBC5646-6AF4-4638-8D85-0EB39C86165C}" type="slidenum">
              <a:rPr lang="en-GB" smtClean="0"/>
              <a:t>‹#›</a:t>
            </a:fld>
            <a:endParaRPr lang="en-GB"/>
          </a:p>
        </p:txBody>
      </p:sp>
    </p:spTree>
    <p:extLst>
      <p:ext uri="{BB962C8B-B14F-4D97-AF65-F5344CB8AC3E}">
        <p14:creationId xmlns:p14="http://schemas.microsoft.com/office/powerpoint/2010/main" val="2214550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1D6A7B-24C4-470E-A973-338FDAF582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52F8B6-A947-4AC0-939B-13CAFFA4A5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1E9519-B16E-4F9F-9AA7-19E8460B1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112CDF-302C-46FE-8B0B-D76DCDC40F73}" type="datetimeFigureOut">
              <a:rPr lang="en-GB" smtClean="0"/>
              <a:t>18/01/2019</a:t>
            </a:fld>
            <a:endParaRPr lang="en-GB"/>
          </a:p>
        </p:txBody>
      </p:sp>
      <p:sp>
        <p:nvSpPr>
          <p:cNvPr id="5" name="Footer Placeholder 4">
            <a:extLst>
              <a:ext uri="{FF2B5EF4-FFF2-40B4-BE49-F238E27FC236}">
                <a16:creationId xmlns:a16="http://schemas.microsoft.com/office/drawing/2014/main" id="{24D64816-4EB9-4743-8A77-A8BA47E00E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E14C317-9581-4E85-8615-FC6FB6580D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BC5646-6AF4-4638-8D85-0EB39C86165C}" type="slidenum">
              <a:rPr lang="en-GB" smtClean="0"/>
              <a:t>‹#›</a:t>
            </a:fld>
            <a:endParaRPr lang="en-GB"/>
          </a:p>
        </p:txBody>
      </p:sp>
    </p:spTree>
    <p:extLst>
      <p:ext uri="{BB962C8B-B14F-4D97-AF65-F5344CB8AC3E}">
        <p14:creationId xmlns:p14="http://schemas.microsoft.com/office/powerpoint/2010/main" val="26431438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image" Target="../media/image7.jpg"/><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hyperlink" Target="https://www.google.co.uk/imgres?imgurl=http%3A%2F%2Fwww.swanseamuseum.co.uk%2Fwp-content%2Fuploads%2F2015%2F04%2F4site-logo.jpg&amp;imgrefurl=http%3A%2F%2Fwww.swanseamuseum.co.uk%2F4-site-education&amp;docid=Z4AZOstJRaDxUM&amp;tbnid=4zhNPnPsErvOUM%3A&amp;vet=10ahUKEwi34euDt_zfAhVVtXEKHY5DBxIQMwg9KAAwAA..i&amp;w=563&amp;h=610&amp;bih=557&amp;biw=1280&amp;q=4%20sites%20of%20education%20swansea&amp;ved=0ahUKEwi34euDt_zfAhVVtXEKHY5DBxIQMwg9KAAwAA&amp;iact=mrc&amp;uact=8"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slideLayout" Target="../slideLayouts/slideLayout2.xml"/><Relationship Id="rId6" Type="http://schemas.openxmlformats.org/officeDocument/2006/relationships/image" Target="../media/image28.jpg"/><Relationship Id="rId5" Type="http://schemas.openxmlformats.org/officeDocument/2006/relationships/image" Target="../media/image27.jpg"/><Relationship Id="rId4" Type="http://schemas.openxmlformats.org/officeDocument/2006/relationships/image" Target="../media/image26.jpg"/></Relationships>
</file>

<file path=ppt/slides/_rels/slide1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0">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Subtitle 2">
            <a:extLst>
              <a:ext uri="{FF2B5EF4-FFF2-40B4-BE49-F238E27FC236}">
                <a16:creationId xmlns:a16="http://schemas.microsoft.com/office/drawing/2014/main" id="{C913666D-DA34-4A45-B795-B00454E5070B}"/>
              </a:ext>
            </a:extLst>
          </p:cNvPr>
          <p:cNvSpPr>
            <a:spLocks noGrp="1"/>
          </p:cNvSpPr>
          <p:nvPr>
            <p:ph type="subTitle" idx="1"/>
          </p:nvPr>
        </p:nvSpPr>
        <p:spPr>
          <a:xfrm>
            <a:off x="6493348" y="5144098"/>
            <a:ext cx="5476567" cy="838831"/>
          </a:xfrm>
        </p:spPr>
        <p:txBody>
          <a:bodyPr anchor="b">
            <a:normAutofit/>
          </a:bodyPr>
          <a:lstStyle/>
          <a:p>
            <a:pPr algn="l"/>
            <a:r>
              <a:rPr lang="en-US" sz="2000" b="1" dirty="0">
                <a:solidFill>
                  <a:srgbClr val="000000"/>
                </a:solidFill>
                <a:latin typeface="Arial Nova" panose="020B0504020202020204" pitchFamily="34" charset="0"/>
              </a:rPr>
              <a:t>By Gemma, Reema, </a:t>
            </a:r>
            <a:r>
              <a:rPr lang="en-US" sz="2000" b="1" dirty="0" err="1">
                <a:solidFill>
                  <a:srgbClr val="000000"/>
                </a:solidFill>
                <a:latin typeface="Arial Nova" panose="020B0504020202020204" pitchFamily="34" charset="0"/>
              </a:rPr>
              <a:t>Wroud</a:t>
            </a:r>
            <a:r>
              <a:rPr lang="en-US" sz="2000" b="1" dirty="0">
                <a:solidFill>
                  <a:srgbClr val="000000"/>
                </a:solidFill>
                <a:latin typeface="Arial Nova" panose="020B0504020202020204" pitchFamily="34" charset="0"/>
              </a:rPr>
              <a:t> and Sarah-Jayne</a:t>
            </a:r>
            <a:endParaRPr lang="en-GB" sz="2000" b="1" dirty="0">
              <a:solidFill>
                <a:srgbClr val="000000"/>
              </a:solidFill>
              <a:latin typeface="Arial Nova" panose="020B0504020202020204" pitchFamily="34" charset="0"/>
            </a:endParaRPr>
          </a:p>
        </p:txBody>
      </p:sp>
      <p:sp>
        <p:nvSpPr>
          <p:cNvPr id="3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screenshot of a cell phone&#10;&#10;Description automatically generated">
            <a:extLst>
              <a:ext uri="{FF2B5EF4-FFF2-40B4-BE49-F238E27FC236}">
                <a16:creationId xmlns:a16="http://schemas.microsoft.com/office/drawing/2014/main" id="{72471DC7-6806-4EC4-8DAC-5DBC6DE728CE}"/>
              </a:ext>
            </a:extLst>
          </p:cNvPr>
          <p:cNvPicPr>
            <a:picLocks noChangeAspect="1"/>
          </p:cNvPicPr>
          <p:nvPr/>
        </p:nvPicPr>
        <p:blipFill rotWithShape="1">
          <a:blip r:embed="rId3">
            <a:alphaModFix/>
            <a:extLst/>
          </a:blip>
          <a:srcRect l="24542" r="26577" b="1"/>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4185477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69567-425F-4947-BA15-3F45EEC39E51}"/>
              </a:ext>
            </a:extLst>
          </p:cNvPr>
          <p:cNvSpPr>
            <a:spLocks noGrp="1"/>
          </p:cNvSpPr>
          <p:nvPr>
            <p:ph type="title"/>
          </p:nvPr>
        </p:nvSpPr>
        <p:spPr>
          <a:xfrm>
            <a:off x="7994475" y="341194"/>
            <a:ext cx="3336545" cy="1200414"/>
          </a:xfrm>
        </p:spPr>
        <p:txBody>
          <a:bodyPr>
            <a:normAutofit/>
          </a:bodyPr>
          <a:lstStyle/>
          <a:p>
            <a:r>
              <a:rPr lang="en-US" sz="3600" b="1" u="sng" dirty="0">
                <a:latin typeface="Arial Nova" panose="020B0504020202020204" pitchFamily="34" charset="0"/>
              </a:rPr>
              <a:t>Introduction</a:t>
            </a:r>
            <a:endParaRPr lang="en-GB" sz="3600" b="1" u="sng" dirty="0">
              <a:latin typeface="Arial Nova" panose="020B0504020202020204" pitchFamily="34" charset="0"/>
            </a:endParaRPr>
          </a:p>
        </p:txBody>
      </p:sp>
      <p:pic>
        <p:nvPicPr>
          <p:cNvPr id="11" name="Picture 10" descr="A picture containing building, outdoor, sky, tree&#10;&#10;Description automatically generated">
            <a:extLst>
              <a:ext uri="{FF2B5EF4-FFF2-40B4-BE49-F238E27FC236}">
                <a16:creationId xmlns:a16="http://schemas.microsoft.com/office/drawing/2014/main" id="{9A6F7B97-2DAB-403B-9F6E-7F22DF3D060C}"/>
              </a:ext>
            </a:extLst>
          </p:cNvPr>
          <p:cNvPicPr>
            <a:picLocks noChangeAspect="1"/>
          </p:cNvPicPr>
          <p:nvPr/>
        </p:nvPicPr>
        <p:blipFill rotWithShape="1">
          <a:blip r:embed="rId2">
            <a:extLst>
              <a:ext uri="{28A0092B-C50C-407E-A947-70E740481C1C}">
                <a14:useLocalDpi xmlns:a14="http://schemas.microsoft.com/office/drawing/2010/main" val="0"/>
              </a:ext>
            </a:extLst>
          </a:blip>
          <a:srcRect l="10426" r="32103"/>
          <a:stretch/>
        </p:blipFill>
        <p:spPr>
          <a:xfrm>
            <a:off x="20" y="-265815"/>
            <a:ext cx="4613982" cy="4515954"/>
          </a:xfrm>
          <a:prstGeom prst="rect">
            <a:avLst/>
          </a:prstGeom>
        </p:spPr>
      </p:pic>
      <p:pic>
        <p:nvPicPr>
          <p:cNvPr id="9" name="Picture 8" descr="A sign on the side of a building&#10;&#10;Description automatically generated">
            <a:extLst>
              <a:ext uri="{FF2B5EF4-FFF2-40B4-BE49-F238E27FC236}">
                <a16:creationId xmlns:a16="http://schemas.microsoft.com/office/drawing/2014/main" id="{E9DAA9B8-3636-4155-97C5-E7A3E12AE2AC}"/>
              </a:ext>
            </a:extLst>
          </p:cNvPr>
          <p:cNvPicPr>
            <a:picLocks noChangeAspect="1"/>
          </p:cNvPicPr>
          <p:nvPr/>
        </p:nvPicPr>
        <p:blipFill rotWithShape="1">
          <a:blip r:embed="rId3">
            <a:extLst>
              <a:ext uri="{28A0092B-C50C-407E-A947-70E740481C1C}">
                <a14:useLocalDpi xmlns:a14="http://schemas.microsoft.com/office/drawing/2010/main" val="0"/>
              </a:ext>
            </a:extLst>
          </a:blip>
          <a:srcRect l="3839" r="9652" b="-3"/>
          <a:stretch/>
        </p:blipFill>
        <p:spPr>
          <a:xfrm>
            <a:off x="4705442" y="-1"/>
            <a:ext cx="2829214" cy="2183054"/>
          </a:xfrm>
          <a:prstGeom prst="rect">
            <a:avLst/>
          </a:prstGeom>
        </p:spPr>
      </p:pic>
      <p:pic>
        <p:nvPicPr>
          <p:cNvPr id="1027" name="Picture 3" descr="Image result for 4 sites of education swansea">
            <a:hlinkClick r:id="rId4"/>
            <a:extLst>
              <a:ext uri="{FF2B5EF4-FFF2-40B4-BE49-F238E27FC236}">
                <a16:creationId xmlns:a16="http://schemas.microsoft.com/office/drawing/2014/main" id="{D6994759-19F0-4576-997B-3D998B8F7E1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9402" b="17371"/>
          <a:stretch/>
        </p:blipFill>
        <p:spPr bwMode="auto">
          <a:xfrm>
            <a:off x="4705442" y="2274491"/>
            <a:ext cx="2825496" cy="224146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arge white building&#10;&#10;Description automatically generated">
            <a:extLst>
              <a:ext uri="{FF2B5EF4-FFF2-40B4-BE49-F238E27FC236}">
                <a16:creationId xmlns:a16="http://schemas.microsoft.com/office/drawing/2014/main" id="{197F93E9-00B8-4442-B4EB-ED56BAEA1A33}"/>
              </a:ext>
            </a:extLst>
          </p:cNvPr>
          <p:cNvPicPr>
            <a:picLocks noChangeAspect="1"/>
          </p:cNvPicPr>
          <p:nvPr/>
        </p:nvPicPr>
        <p:blipFill rotWithShape="1">
          <a:blip r:embed="rId6">
            <a:extLst>
              <a:ext uri="{28A0092B-C50C-407E-A947-70E740481C1C}">
                <a14:useLocalDpi xmlns:a14="http://schemas.microsoft.com/office/drawing/2010/main" val="0"/>
              </a:ext>
            </a:extLst>
          </a:blip>
          <a:srcRect r="5471" b="3"/>
          <a:stretch/>
        </p:blipFill>
        <p:spPr>
          <a:xfrm>
            <a:off x="-3717" y="4616536"/>
            <a:ext cx="2829212" cy="2241464"/>
          </a:xfrm>
          <a:prstGeom prst="rect">
            <a:avLst/>
          </a:prstGeom>
        </p:spPr>
      </p:pic>
      <p:pic>
        <p:nvPicPr>
          <p:cNvPr id="13" name="Picture 12" descr="A large building&#10;&#10;Description automatically generated">
            <a:extLst>
              <a:ext uri="{FF2B5EF4-FFF2-40B4-BE49-F238E27FC236}">
                <a16:creationId xmlns:a16="http://schemas.microsoft.com/office/drawing/2014/main" id="{DEEED986-0336-426D-A4EA-31CA6167212A}"/>
              </a:ext>
            </a:extLst>
          </p:cNvPr>
          <p:cNvPicPr>
            <a:picLocks noChangeAspect="1"/>
          </p:cNvPicPr>
          <p:nvPr/>
        </p:nvPicPr>
        <p:blipFill rotWithShape="1">
          <a:blip r:embed="rId7">
            <a:extLst>
              <a:ext uri="{28A0092B-C50C-407E-A947-70E740481C1C}">
                <a14:useLocalDpi xmlns:a14="http://schemas.microsoft.com/office/drawing/2010/main" val="0"/>
              </a:ext>
            </a:extLst>
          </a:blip>
          <a:srcRect t="7254" b="6030"/>
          <a:stretch/>
        </p:blipFill>
        <p:spPr>
          <a:xfrm>
            <a:off x="2913221" y="4607393"/>
            <a:ext cx="4614002" cy="2250607"/>
          </a:xfrm>
          <a:prstGeom prst="rect">
            <a:avLst/>
          </a:prstGeom>
        </p:spPr>
      </p:pic>
      <p:sp>
        <p:nvSpPr>
          <p:cNvPr id="3" name="Content Placeholder 2">
            <a:extLst>
              <a:ext uri="{FF2B5EF4-FFF2-40B4-BE49-F238E27FC236}">
                <a16:creationId xmlns:a16="http://schemas.microsoft.com/office/drawing/2014/main" id="{F076CECB-D433-472C-A554-4385FB32D319}"/>
              </a:ext>
            </a:extLst>
          </p:cNvPr>
          <p:cNvSpPr>
            <a:spLocks noGrp="1"/>
          </p:cNvSpPr>
          <p:nvPr>
            <p:ph idx="1"/>
          </p:nvPr>
        </p:nvSpPr>
        <p:spPr>
          <a:xfrm>
            <a:off x="7987042" y="1443986"/>
            <a:ext cx="3336546" cy="3902472"/>
          </a:xfrm>
        </p:spPr>
        <p:txBody>
          <a:bodyPr>
            <a:noAutofit/>
          </a:bodyPr>
          <a:lstStyle/>
          <a:p>
            <a:pPr marL="0" indent="0">
              <a:buNone/>
            </a:pPr>
            <a:r>
              <a:rPr lang="en-US" sz="1800" dirty="0">
                <a:latin typeface="Arial Nova" panose="020B0504020202020204" pitchFamily="34" charset="0"/>
              </a:rPr>
              <a:t>Within this presentation we will be discussing the 4 sites of education. The 4 sites of education consist of Swansea museum, The Dylan Thomas Centre, Glynn Vivienne Art Gallery and the West Glamorgan Archives. We believe these are important as these sites work along side the schools curriculum and supports the foundation phase. Within these setting they hold many workshops based around the foundation phase. how they have incorporated the foundation phase and different learning theories in the exhibitions.</a:t>
            </a:r>
            <a:endParaRPr lang="en-GB" sz="1800" dirty="0">
              <a:latin typeface="Arial Nova" panose="020B0504020202020204" pitchFamily="34" charset="0"/>
            </a:endParaRPr>
          </a:p>
        </p:txBody>
      </p:sp>
    </p:spTree>
    <p:extLst>
      <p:ext uri="{BB962C8B-B14F-4D97-AF65-F5344CB8AC3E}">
        <p14:creationId xmlns:p14="http://schemas.microsoft.com/office/powerpoint/2010/main" val="31327498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6706A-FCB9-4B5F-8C70-A2D5B07F57DF}"/>
              </a:ext>
            </a:extLst>
          </p:cNvPr>
          <p:cNvSpPr>
            <a:spLocks noGrp="1"/>
          </p:cNvSpPr>
          <p:nvPr>
            <p:ph type="title"/>
          </p:nvPr>
        </p:nvSpPr>
        <p:spPr>
          <a:xfrm>
            <a:off x="3987209" y="17781"/>
            <a:ext cx="8204791" cy="1325563"/>
          </a:xfrm>
        </p:spPr>
        <p:txBody>
          <a:bodyPr>
            <a:normAutofit/>
          </a:bodyPr>
          <a:lstStyle/>
          <a:p>
            <a:pPr algn="ctr"/>
            <a:r>
              <a:rPr lang="en-US" sz="3600" b="1" u="sng" dirty="0">
                <a:solidFill>
                  <a:srgbClr val="000000"/>
                </a:solidFill>
                <a:latin typeface="Arial Nova" panose="020B0504020202020204" pitchFamily="34" charset="0"/>
              </a:rPr>
              <a:t>Theorists that relate to </a:t>
            </a:r>
            <a:r>
              <a:rPr lang="en-US" sz="3600" b="1" u="sng" dirty="0">
                <a:latin typeface="Arial Nova" panose="020B0504020202020204" pitchFamily="34" charset="0"/>
              </a:rPr>
              <a:t>Swansea Museum</a:t>
            </a:r>
            <a:endParaRPr lang="en-GB" sz="3600" b="1" u="sng" dirty="0">
              <a:latin typeface="Arial Nova" panose="020B0504020202020204" pitchFamily="34" charset="0"/>
            </a:endParaRPr>
          </a:p>
        </p:txBody>
      </p:sp>
      <p:sp>
        <p:nvSpPr>
          <p:cNvPr id="8" name="TextBox 7">
            <a:extLst>
              <a:ext uri="{FF2B5EF4-FFF2-40B4-BE49-F238E27FC236}">
                <a16:creationId xmlns:a16="http://schemas.microsoft.com/office/drawing/2014/main" id="{FDCF475A-C432-49A5-9232-380D2F8105FD}"/>
              </a:ext>
            </a:extLst>
          </p:cNvPr>
          <p:cNvSpPr txBox="1"/>
          <p:nvPr/>
        </p:nvSpPr>
        <p:spPr>
          <a:xfrm>
            <a:off x="4971826" y="1233297"/>
            <a:ext cx="6323663" cy="4944140"/>
          </a:xfrm>
          <a:prstGeom prst="rect">
            <a:avLst/>
          </a:prstGeom>
        </p:spPr>
        <p:txBody>
          <a:bodyPr vert="horz" lIns="91440" tIns="45720" rIns="91440" bIns="45720" rtlCol="0">
            <a:noAutofit/>
          </a:bodyPr>
          <a:lstStyle/>
          <a:p>
            <a:pPr marL="285750" indent="-285750">
              <a:buFont typeface="Arial" panose="020B0604020202020204" pitchFamily="34" charset="0"/>
              <a:buChar char="•"/>
            </a:pPr>
            <a:r>
              <a:rPr lang="en-US" dirty="0">
                <a:solidFill>
                  <a:srgbClr val="000000"/>
                </a:solidFill>
                <a:latin typeface="Arial Nova" panose="020B0504020202020204" pitchFamily="34" charset="0"/>
              </a:rPr>
              <a:t>Vygotsky and his ZPD (zone of proximal development )-  </a:t>
            </a:r>
            <a:br>
              <a:rPr lang="en-US" dirty="0">
                <a:solidFill>
                  <a:srgbClr val="000000"/>
                </a:solidFill>
                <a:latin typeface="Arial Nova" panose="020B0504020202020204" pitchFamily="34" charset="0"/>
              </a:rPr>
            </a:br>
            <a:r>
              <a:rPr lang="en-US" dirty="0">
                <a:solidFill>
                  <a:srgbClr val="000000"/>
                </a:solidFill>
                <a:latin typeface="Arial Nova" panose="020B0504020202020204" pitchFamily="34" charset="0"/>
              </a:rPr>
              <a:t>(McLeod, S, 2018) states ZPD refers to the difference between what a learner can do without help and what he or she can achieve with guidance or encouragement from a skilled partner. </a:t>
            </a:r>
          </a:p>
          <a:p>
            <a:pPr marL="285750" indent="-285750">
              <a:buFont typeface="Arial" panose="020B0604020202020204" pitchFamily="34" charset="0"/>
              <a:buChar char="•"/>
            </a:pPr>
            <a:r>
              <a:rPr lang="en-US" dirty="0">
                <a:solidFill>
                  <a:srgbClr val="000000"/>
                </a:solidFill>
                <a:latin typeface="Arial Nova" panose="020B0504020202020204" pitchFamily="34" charset="0"/>
              </a:rPr>
              <a:t>Vygotsky and scaffolding-</a:t>
            </a:r>
            <a:br>
              <a:rPr lang="en-US" dirty="0">
                <a:solidFill>
                  <a:srgbClr val="000000"/>
                </a:solidFill>
                <a:latin typeface="Arial Nova" panose="020B0504020202020204" pitchFamily="34" charset="0"/>
              </a:rPr>
            </a:br>
            <a:r>
              <a:rPr lang="en-US" dirty="0">
                <a:solidFill>
                  <a:srgbClr val="000000"/>
                </a:solidFill>
                <a:latin typeface="Arial Nova" panose="020B0504020202020204" pitchFamily="34" charset="0"/>
              </a:rPr>
              <a:t>Vygotsky came up with something called ‘scaffolding’ and this is where he believed that children to understand something, children should work with others and this will be scaffolding their knowledge. </a:t>
            </a:r>
          </a:p>
          <a:p>
            <a:pPr marL="285750" indent="-285750">
              <a:buFont typeface="Arial" panose="020B0604020202020204" pitchFamily="34" charset="0"/>
              <a:buChar char="•"/>
            </a:pPr>
            <a:r>
              <a:rPr lang="en-US" dirty="0">
                <a:solidFill>
                  <a:srgbClr val="000000"/>
                </a:solidFill>
                <a:latin typeface="Arial Nova" panose="020B0504020202020204" pitchFamily="34" charset="0"/>
              </a:rPr>
              <a:t>Piaget- </a:t>
            </a:r>
            <a:br>
              <a:rPr lang="en-US" dirty="0">
                <a:solidFill>
                  <a:srgbClr val="000000"/>
                </a:solidFill>
                <a:latin typeface="Arial Nova" panose="020B0504020202020204" pitchFamily="34" charset="0"/>
              </a:rPr>
            </a:br>
            <a:r>
              <a:rPr lang="en-US" dirty="0">
                <a:solidFill>
                  <a:srgbClr val="000000"/>
                </a:solidFill>
                <a:latin typeface="Arial Nova" panose="020B0504020202020204" pitchFamily="34" charset="0"/>
              </a:rPr>
              <a:t>Believed in hands on experiences.</a:t>
            </a:r>
            <a:br>
              <a:rPr lang="en-US" dirty="0">
                <a:solidFill>
                  <a:srgbClr val="000000"/>
                </a:solidFill>
                <a:latin typeface="Arial Nova" panose="020B0504020202020204" pitchFamily="34" charset="0"/>
              </a:rPr>
            </a:br>
            <a:r>
              <a:rPr lang="en-US" dirty="0">
                <a:solidFill>
                  <a:srgbClr val="000000"/>
                </a:solidFill>
                <a:latin typeface="Arial Nova" panose="020B0504020202020204" pitchFamily="34" charset="0"/>
              </a:rPr>
              <a:t>Piaget schema- </a:t>
            </a:r>
            <a:br>
              <a:rPr lang="en-US" dirty="0">
                <a:solidFill>
                  <a:srgbClr val="000000"/>
                </a:solidFill>
                <a:latin typeface="Arial Nova" panose="020B0504020202020204" pitchFamily="34" charset="0"/>
              </a:rPr>
            </a:br>
            <a:r>
              <a:rPr lang="en-US" dirty="0">
                <a:solidFill>
                  <a:srgbClr val="000000"/>
                </a:solidFill>
                <a:latin typeface="Arial Nova" panose="020B0504020202020204" pitchFamily="34" charset="0"/>
              </a:rPr>
              <a:t>Schema helps a person to </a:t>
            </a:r>
            <a:r>
              <a:rPr lang="en-US" dirty="0" err="1">
                <a:solidFill>
                  <a:srgbClr val="000000"/>
                </a:solidFill>
                <a:latin typeface="Arial Nova" panose="020B0504020202020204" pitchFamily="34" charset="0"/>
              </a:rPr>
              <a:t>organise</a:t>
            </a:r>
            <a:r>
              <a:rPr lang="en-US" dirty="0">
                <a:solidFill>
                  <a:srgbClr val="000000"/>
                </a:solidFill>
                <a:latin typeface="Arial Nova" panose="020B0504020202020204" pitchFamily="34" charset="0"/>
              </a:rPr>
              <a:t>, take in information and looking at their existing knowledge to </a:t>
            </a:r>
            <a:r>
              <a:rPr lang="en-US" dirty="0" err="1">
                <a:solidFill>
                  <a:srgbClr val="000000"/>
                </a:solidFill>
                <a:latin typeface="Arial Nova" panose="020B0504020202020204" pitchFamily="34" charset="0"/>
              </a:rPr>
              <a:t>recognise</a:t>
            </a:r>
            <a:r>
              <a:rPr lang="en-US" dirty="0">
                <a:solidFill>
                  <a:srgbClr val="000000"/>
                </a:solidFill>
                <a:latin typeface="Arial Nova" panose="020B0504020202020204" pitchFamily="34" charset="0"/>
              </a:rPr>
              <a:t> something else. </a:t>
            </a:r>
          </a:p>
          <a:p>
            <a:pPr marL="285750" indent="-285750">
              <a:buFont typeface="Arial" panose="020B0604020202020204" pitchFamily="34" charset="0"/>
              <a:buChar char="•"/>
            </a:pPr>
            <a:r>
              <a:rPr lang="en-US" dirty="0">
                <a:solidFill>
                  <a:srgbClr val="000000"/>
                </a:solidFill>
                <a:latin typeface="Arial Nova" panose="020B0504020202020204" pitchFamily="34" charset="0"/>
              </a:rPr>
              <a:t>Margaret McMillan-</a:t>
            </a:r>
            <a:br>
              <a:rPr lang="en-US" u="sng" dirty="0">
                <a:solidFill>
                  <a:srgbClr val="000000"/>
                </a:solidFill>
                <a:latin typeface="Arial Nova" panose="020B0504020202020204" pitchFamily="34" charset="0"/>
              </a:rPr>
            </a:br>
            <a:r>
              <a:rPr lang="en-US" dirty="0">
                <a:solidFill>
                  <a:srgbClr val="000000"/>
                </a:solidFill>
                <a:latin typeface="Arial Nova" panose="020B0504020202020204" pitchFamily="34" charset="0"/>
              </a:rPr>
              <a:t>She believed that children will need to have access to wide range of different materials and explore them freely. </a:t>
            </a:r>
          </a:p>
          <a:p>
            <a:pPr>
              <a:lnSpc>
                <a:spcPct val="90000"/>
              </a:lnSpc>
              <a:spcAft>
                <a:spcPts val="600"/>
              </a:spcAft>
            </a:pPr>
            <a:endParaRPr lang="en-US" dirty="0">
              <a:latin typeface="Arial Nova" panose="020B0504020202020204" pitchFamily="34" charset="0"/>
            </a:endParaRPr>
          </a:p>
        </p:txBody>
      </p:sp>
      <p:pic>
        <p:nvPicPr>
          <p:cNvPr id="10" name="Content Placeholder 4" descr="A picture containing dog, person, ground, indoor&#10;&#10;Description automatically generated">
            <a:extLst>
              <a:ext uri="{FF2B5EF4-FFF2-40B4-BE49-F238E27FC236}">
                <a16:creationId xmlns:a16="http://schemas.microsoft.com/office/drawing/2014/main" id="{B5239DB8-BA03-4C61-A984-EDE4DCD7A56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b="16430"/>
          <a:stretch/>
        </p:blipFill>
        <p:spPr>
          <a:xfrm>
            <a:off x="0" y="0"/>
            <a:ext cx="3987209" cy="4442883"/>
          </a:xfrm>
        </p:spPr>
      </p:pic>
      <p:pic>
        <p:nvPicPr>
          <p:cNvPr id="11" name="Picture 10">
            <a:extLst>
              <a:ext uri="{FF2B5EF4-FFF2-40B4-BE49-F238E27FC236}">
                <a16:creationId xmlns:a16="http://schemas.microsoft.com/office/drawing/2014/main" id="{431EBDAF-5675-4CDE-801F-8AB72AB31332}"/>
              </a:ext>
            </a:extLst>
          </p:cNvPr>
          <p:cNvPicPr>
            <a:picLocks noChangeAspect="1"/>
          </p:cNvPicPr>
          <p:nvPr/>
        </p:nvPicPr>
        <p:blipFill rotWithShape="1">
          <a:blip r:embed="rId3">
            <a:extLst>
              <a:ext uri="{28A0092B-C50C-407E-A947-70E740481C1C}">
                <a14:useLocalDpi xmlns:a14="http://schemas.microsoft.com/office/drawing/2010/main" val="0"/>
              </a:ext>
            </a:extLst>
          </a:blip>
          <a:srcRect l="5541" r="6502" b="34104"/>
          <a:stretch/>
        </p:blipFill>
        <p:spPr>
          <a:xfrm>
            <a:off x="0" y="4577679"/>
            <a:ext cx="4058344" cy="2280321"/>
          </a:xfrm>
          <a:prstGeom prst="rect">
            <a:avLst/>
          </a:prstGeom>
        </p:spPr>
      </p:pic>
    </p:spTree>
    <p:extLst>
      <p:ext uri="{BB962C8B-B14F-4D97-AF65-F5344CB8AC3E}">
        <p14:creationId xmlns:p14="http://schemas.microsoft.com/office/powerpoint/2010/main" val="32094065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49B53-3DAF-4AF1-8A6D-534EC043C1E3}"/>
              </a:ext>
            </a:extLst>
          </p:cNvPr>
          <p:cNvSpPr>
            <a:spLocks noGrp="1"/>
          </p:cNvSpPr>
          <p:nvPr>
            <p:ph type="title"/>
          </p:nvPr>
        </p:nvSpPr>
        <p:spPr>
          <a:xfrm>
            <a:off x="3549479" y="720728"/>
            <a:ext cx="8642521" cy="369332"/>
          </a:xfrm>
        </p:spPr>
        <p:txBody>
          <a:bodyPr vert="horz" lIns="91440" tIns="45720" rIns="91440" bIns="45720" rtlCol="0" anchor="ctr">
            <a:noAutofit/>
          </a:bodyPr>
          <a:lstStyle/>
          <a:p>
            <a:pPr algn="ctr"/>
            <a:r>
              <a:rPr lang="en-US" sz="3600" b="1" u="sng" kern="1200" dirty="0">
                <a:solidFill>
                  <a:schemeClr val="tx1"/>
                </a:solidFill>
                <a:latin typeface="Arial Nova" panose="020B0504020202020204" pitchFamily="34" charset="0"/>
              </a:rPr>
              <a:t>Swansea Museum</a:t>
            </a:r>
          </a:p>
        </p:txBody>
      </p:sp>
      <p:sp>
        <p:nvSpPr>
          <p:cNvPr id="13" name="TextBox 12">
            <a:extLst>
              <a:ext uri="{FF2B5EF4-FFF2-40B4-BE49-F238E27FC236}">
                <a16:creationId xmlns:a16="http://schemas.microsoft.com/office/drawing/2014/main" id="{DBB20D88-E9B6-463D-A2B8-1FA265744D76}"/>
              </a:ext>
            </a:extLst>
          </p:cNvPr>
          <p:cNvSpPr txBox="1"/>
          <p:nvPr/>
        </p:nvSpPr>
        <p:spPr>
          <a:xfrm>
            <a:off x="457200" y="3319982"/>
            <a:ext cx="4682836" cy="369332"/>
          </a:xfrm>
          <a:prstGeom prst="rect">
            <a:avLst/>
          </a:prstGeom>
          <a:noFill/>
        </p:spPr>
        <p:txBody>
          <a:bodyPr wrap="square" rtlCol="0">
            <a:spAutoFit/>
          </a:bodyPr>
          <a:lstStyle/>
          <a:p>
            <a:endParaRPr lang="en-US" dirty="0">
              <a:latin typeface="Arial Nova" panose="020B0504020202020204" pitchFamily="34" charset="0"/>
            </a:endParaRPr>
          </a:p>
        </p:txBody>
      </p:sp>
      <p:sp>
        <p:nvSpPr>
          <p:cNvPr id="26" name="TextBox 25">
            <a:extLst>
              <a:ext uri="{FF2B5EF4-FFF2-40B4-BE49-F238E27FC236}">
                <a16:creationId xmlns:a16="http://schemas.microsoft.com/office/drawing/2014/main" id="{0C813D4D-E564-4267-9516-209BE338C501}"/>
              </a:ext>
            </a:extLst>
          </p:cNvPr>
          <p:cNvSpPr txBox="1"/>
          <p:nvPr/>
        </p:nvSpPr>
        <p:spPr>
          <a:xfrm>
            <a:off x="4372719" y="1165708"/>
            <a:ext cx="7488157" cy="1200329"/>
          </a:xfrm>
          <a:prstGeom prst="rect">
            <a:avLst/>
          </a:prstGeom>
          <a:noFill/>
        </p:spPr>
        <p:txBody>
          <a:bodyPr wrap="square" rtlCol="0">
            <a:spAutoFit/>
          </a:bodyPr>
          <a:lstStyle/>
          <a:p>
            <a:br>
              <a:rPr lang="en-US" dirty="0">
                <a:solidFill>
                  <a:srgbClr val="000000"/>
                </a:solidFill>
                <a:latin typeface="Arial Nova" panose="020B0504020202020204" pitchFamily="34" charset="0"/>
              </a:rPr>
            </a:br>
            <a:r>
              <a:rPr lang="en-US" dirty="0">
                <a:solidFill>
                  <a:srgbClr val="000000"/>
                </a:solidFill>
                <a:latin typeface="Arial Nova" panose="020B0504020202020204" pitchFamily="34" charset="0"/>
              </a:rPr>
              <a:t>Swansea museum is the oldest museum in Wales and has many treasures of Swansea’s history.</a:t>
            </a:r>
          </a:p>
          <a:p>
            <a:endParaRPr lang="en-GB" dirty="0"/>
          </a:p>
        </p:txBody>
      </p:sp>
      <p:sp>
        <p:nvSpPr>
          <p:cNvPr id="27" name="Content Placeholder 6">
            <a:extLst>
              <a:ext uri="{FF2B5EF4-FFF2-40B4-BE49-F238E27FC236}">
                <a16:creationId xmlns:a16="http://schemas.microsoft.com/office/drawing/2014/main" id="{B057E6DD-0922-469F-9AA2-D416E4B1D121}"/>
              </a:ext>
            </a:extLst>
          </p:cNvPr>
          <p:cNvSpPr txBox="1">
            <a:spLocks/>
          </p:cNvSpPr>
          <p:nvPr/>
        </p:nvSpPr>
        <p:spPr>
          <a:xfrm>
            <a:off x="4372719" y="3117835"/>
            <a:ext cx="6522111" cy="1831425"/>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a:spcAft>
                <a:spcPts val="600"/>
              </a:spcAft>
            </a:pPr>
            <a:r>
              <a:rPr lang="en-US" sz="1900" dirty="0">
                <a:solidFill>
                  <a:srgbClr val="000000"/>
                </a:solidFill>
                <a:latin typeface="Arial Nova" panose="020B0504020202020204" pitchFamily="34" charset="0"/>
              </a:rPr>
              <a:t>Personal development &amp; cultural diversity</a:t>
            </a:r>
          </a:p>
          <a:p>
            <a:pPr marL="285750">
              <a:spcAft>
                <a:spcPts val="600"/>
              </a:spcAft>
            </a:pPr>
            <a:r>
              <a:rPr lang="en-US" sz="1900" dirty="0">
                <a:solidFill>
                  <a:srgbClr val="000000"/>
                </a:solidFill>
                <a:latin typeface="Arial Nova" panose="020B0504020202020204" pitchFamily="34" charset="0"/>
              </a:rPr>
              <a:t>Physical development.</a:t>
            </a:r>
          </a:p>
          <a:p>
            <a:pPr marL="285750">
              <a:spcAft>
                <a:spcPts val="600"/>
              </a:spcAft>
            </a:pPr>
            <a:r>
              <a:rPr lang="en-US" sz="1900" dirty="0">
                <a:solidFill>
                  <a:srgbClr val="000000"/>
                </a:solidFill>
                <a:latin typeface="Arial Nova" panose="020B0504020202020204" pitchFamily="34" charset="0"/>
              </a:rPr>
              <a:t>Creative development- Role play.</a:t>
            </a:r>
          </a:p>
          <a:p>
            <a:pPr marL="285750">
              <a:spcAft>
                <a:spcPts val="600"/>
              </a:spcAft>
            </a:pPr>
            <a:r>
              <a:rPr lang="en-US" sz="1900" dirty="0">
                <a:solidFill>
                  <a:srgbClr val="000000"/>
                </a:solidFill>
                <a:latin typeface="Arial Nova" panose="020B0504020202020204" pitchFamily="34" charset="0"/>
              </a:rPr>
              <a:t>Mathematical- Counting &amp; matching the </a:t>
            </a:r>
            <a:r>
              <a:rPr lang="en-US" sz="1900" dirty="0" err="1">
                <a:solidFill>
                  <a:srgbClr val="000000"/>
                </a:solidFill>
                <a:latin typeface="Arial Nova" panose="020B0504020202020204" pitchFamily="34" charset="0"/>
              </a:rPr>
              <a:t>colours</a:t>
            </a:r>
            <a:r>
              <a:rPr lang="en-US" sz="1900" dirty="0">
                <a:solidFill>
                  <a:srgbClr val="000000"/>
                </a:solidFill>
                <a:latin typeface="Arial Nova" panose="020B0504020202020204" pitchFamily="34" charset="0"/>
              </a:rPr>
              <a:t> of the plates and cups.</a:t>
            </a:r>
          </a:p>
          <a:p>
            <a:endParaRPr lang="en-GB" dirty="0"/>
          </a:p>
        </p:txBody>
      </p:sp>
      <p:sp>
        <p:nvSpPr>
          <p:cNvPr id="28" name="Title 1">
            <a:extLst>
              <a:ext uri="{FF2B5EF4-FFF2-40B4-BE49-F238E27FC236}">
                <a16:creationId xmlns:a16="http://schemas.microsoft.com/office/drawing/2014/main" id="{92EF636D-58FA-4A84-99A8-9F6B0A2C090F}"/>
              </a:ext>
            </a:extLst>
          </p:cNvPr>
          <p:cNvSpPr txBox="1">
            <a:spLocks/>
          </p:cNvSpPr>
          <p:nvPr/>
        </p:nvSpPr>
        <p:spPr>
          <a:xfrm>
            <a:off x="4372719" y="207775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u="sng" dirty="0">
                <a:latin typeface="Arial Nova" panose="020B0504020202020204" pitchFamily="34" charset="0"/>
              </a:rPr>
              <a:t>Foundation Phase:</a:t>
            </a:r>
            <a:endParaRPr lang="en-GB" sz="2800" b="1" u="sng" dirty="0">
              <a:latin typeface="Arial Nova" panose="020B0504020202020204" pitchFamily="34" charset="0"/>
            </a:endParaRPr>
          </a:p>
        </p:txBody>
      </p:sp>
      <p:pic>
        <p:nvPicPr>
          <p:cNvPr id="31" name="Picture 30" descr="A picture containing indoor, building&#10;&#10;Description automatically generated">
            <a:extLst>
              <a:ext uri="{FF2B5EF4-FFF2-40B4-BE49-F238E27FC236}">
                <a16:creationId xmlns:a16="http://schemas.microsoft.com/office/drawing/2014/main" id="{8716F59B-4128-405D-9A78-26936B80F3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a:off x="0" y="3689314"/>
            <a:ext cx="4231759" cy="3173819"/>
          </a:xfrm>
          <a:prstGeom prst="rect">
            <a:avLst/>
          </a:prstGeom>
        </p:spPr>
      </p:pic>
      <p:pic>
        <p:nvPicPr>
          <p:cNvPr id="32" name="Picture 31" descr="A large white building&#10;&#10;Description automatically generated">
            <a:extLst>
              <a:ext uri="{FF2B5EF4-FFF2-40B4-BE49-F238E27FC236}">
                <a16:creationId xmlns:a16="http://schemas.microsoft.com/office/drawing/2014/main" id="{4197E4AC-4974-4FD0-9DC4-E6692560C5A8}"/>
              </a:ext>
            </a:extLst>
          </p:cNvPr>
          <p:cNvPicPr>
            <a:picLocks noChangeAspect="1"/>
          </p:cNvPicPr>
          <p:nvPr/>
        </p:nvPicPr>
        <p:blipFill rotWithShape="1">
          <a:blip r:embed="rId3">
            <a:extLst>
              <a:ext uri="{28A0092B-C50C-407E-A947-70E740481C1C}">
                <a14:useLocalDpi xmlns:a14="http://schemas.microsoft.com/office/drawing/2010/main" val="0"/>
              </a:ext>
            </a:extLst>
          </a:blip>
          <a:srcRect r="5471" b="3"/>
          <a:stretch/>
        </p:blipFill>
        <p:spPr>
          <a:xfrm>
            <a:off x="-1" y="76358"/>
            <a:ext cx="4231759" cy="3352642"/>
          </a:xfrm>
          <a:prstGeom prst="rect">
            <a:avLst/>
          </a:prstGeom>
        </p:spPr>
      </p:pic>
    </p:spTree>
    <p:extLst>
      <p:ext uri="{BB962C8B-B14F-4D97-AF65-F5344CB8AC3E}">
        <p14:creationId xmlns:p14="http://schemas.microsoft.com/office/powerpoint/2010/main" val="2996096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55AD9-5146-4ADA-A9EB-C937A21422B9}"/>
              </a:ext>
            </a:extLst>
          </p:cNvPr>
          <p:cNvSpPr>
            <a:spLocks noGrp="1"/>
          </p:cNvSpPr>
          <p:nvPr>
            <p:ph type="title"/>
          </p:nvPr>
        </p:nvSpPr>
        <p:spPr>
          <a:xfrm>
            <a:off x="0" y="339077"/>
            <a:ext cx="12192000" cy="1325563"/>
          </a:xfrm>
        </p:spPr>
        <p:txBody>
          <a:bodyPr>
            <a:normAutofit/>
          </a:bodyPr>
          <a:lstStyle/>
          <a:p>
            <a:pPr algn="ctr"/>
            <a:r>
              <a:rPr lang="en-US" sz="3600" b="1" u="sng" dirty="0">
                <a:latin typeface="Arial Nova" panose="020B0504020202020204" pitchFamily="34" charset="0"/>
              </a:rPr>
              <a:t>The Dylan Thomas Centre</a:t>
            </a:r>
            <a:endParaRPr lang="en-GB" sz="3600" b="1" u="sng" dirty="0">
              <a:latin typeface="Arial Nova" panose="020B0504020202020204" pitchFamily="34" charset="0"/>
            </a:endParaRPr>
          </a:p>
        </p:txBody>
      </p:sp>
      <p:pic>
        <p:nvPicPr>
          <p:cNvPr id="4" name="Picture 3">
            <a:extLst>
              <a:ext uri="{FF2B5EF4-FFF2-40B4-BE49-F238E27FC236}">
                <a16:creationId xmlns:a16="http://schemas.microsoft.com/office/drawing/2014/main" id="{5D424B64-EBB7-4FDF-B475-9705E184D25B}"/>
              </a:ext>
            </a:extLst>
          </p:cNvPr>
          <p:cNvPicPr>
            <a:picLocks noChangeAspect="1"/>
          </p:cNvPicPr>
          <p:nvPr/>
        </p:nvPicPr>
        <p:blipFill rotWithShape="1">
          <a:blip r:embed="rId2"/>
          <a:srcRect l="27577" t="15162" r="45077" b="18343"/>
          <a:stretch/>
        </p:blipFill>
        <p:spPr>
          <a:xfrm>
            <a:off x="906869" y="1664640"/>
            <a:ext cx="2451985" cy="3352082"/>
          </a:xfrm>
          <a:prstGeom prst="rect">
            <a:avLst/>
          </a:prstGeom>
        </p:spPr>
      </p:pic>
      <p:pic>
        <p:nvPicPr>
          <p:cNvPr id="5" name="Picture 2" descr="Image result for dylan thomas">
            <a:extLst>
              <a:ext uri="{FF2B5EF4-FFF2-40B4-BE49-F238E27FC236}">
                <a16:creationId xmlns:a16="http://schemas.microsoft.com/office/drawing/2014/main" id="{FDBA44F6-5BB5-4407-92D7-202416E333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80446" y="1674628"/>
            <a:ext cx="2515554" cy="334209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6F3A7556-CF8A-42E5-9DEC-2372C0C1E517}"/>
              </a:ext>
            </a:extLst>
          </p:cNvPr>
          <p:cNvSpPr/>
          <p:nvPr/>
        </p:nvSpPr>
        <p:spPr>
          <a:xfrm>
            <a:off x="6317592" y="1787673"/>
            <a:ext cx="3782712" cy="369332"/>
          </a:xfrm>
          <a:prstGeom prst="rect">
            <a:avLst/>
          </a:prstGeom>
        </p:spPr>
        <p:txBody>
          <a:bodyPr wrap="square">
            <a:spAutoFit/>
          </a:bodyPr>
          <a:lstStyle/>
          <a:p>
            <a:r>
              <a:rPr lang="en-GB" dirty="0">
                <a:latin typeface="Arial Nova" panose="020B0504020202020204" pitchFamily="34" charset="0"/>
              </a:rPr>
              <a:t>Brief history of Dylan Thomas </a:t>
            </a:r>
          </a:p>
        </p:txBody>
      </p:sp>
    </p:spTree>
    <p:extLst>
      <p:ext uri="{BB962C8B-B14F-4D97-AF65-F5344CB8AC3E}">
        <p14:creationId xmlns:p14="http://schemas.microsoft.com/office/powerpoint/2010/main" val="1428542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1B10D-1E94-46CA-A30C-2789F5A04D36}"/>
              </a:ext>
            </a:extLst>
          </p:cNvPr>
          <p:cNvSpPr>
            <a:spLocks noGrp="1"/>
          </p:cNvSpPr>
          <p:nvPr>
            <p:ph type="title"/>
          </p:nvPr>
        </p:nvSpPr>
        <p:spPr>
          <a:xfrm>
            <a:off x="0" y="365125"/>
            <a:ext cx="12192000" cy="1601898"/>
          </a:xfrm>
        </p:spPr>
        <p:txBody>
          <a:bodyPr>
            <a:normAutofit/>
          </a:bodyPr>
          <a:lstStyle/>
          <a:p>
            <a:pPr algn="ctr"/>
            <a:r>
              <a:rPr lang="en-US" sz="3600" b="1" u="sng" dirty="0">
                <a:latin typeface="Arial Nova" panose="020B0504020202020204" pitchFamily="34" charset="0"/>
              </a:rPr>
              <a:t>Some activities set up for children at The Dylan Thomas Centre</a:t>
            </a:r>
            <a:endParaRPr lang="en-GB" sz="3600" b="1" u="sng" dirty="0">
              <a:latin typeface="Arial Nova" panose="020B0504020202020204" pitchFamily="34" charset="0"/>
            </a:endParaRPr>
          </a:p>
        </p:txBody>
      </p:sp>
      <p:pic>
        <p:nvPicPr>
          <p:cNvPr id="9" name="Picture 8">
            <a:extLst>
              <a:ext uri="{FF2B5EF4-FFF2-40B4-BE49-F238E27FC236}">
                <a16:creationId xmlns:a16="http://schemas.microsoft.com/office/drawing/2014/main" id="{29F7FDAA-79FB-40CD-BA55-4D89F630E849}"/>
              </a:ext>
            </a:extLst>
          </p:cNvPr>
          <p:cNvPicPr>
            <a:picLocks noChangeAspect="1"/>
          </p:cNvPicPr>
          <p:nvPr/>
        </p:nvPicPr>
        <p:blipFill rotWithShape="1">
          <a:blip r:embed="rId2"/>
          <a:srcRect l="28571" t="19644" r="48440" b="19575"/>
          <a:stretch/>
        </p:blipFill>
        <p:spPr>
          <a:xfrm>
            <a:off x="0" y="2169152"/>
            <a:ext cx="2593716" cy="3855460"/>
          </a:xfrm>
          <a:prstGeom prst="rect">
            <a:avLst/>
          </a:prstGeom>
        </p:spPr>
      </p:pic>
      <p:pic>
        <p:nvPicPr>
          <p:cNvPr id="10" name="Picture 9">
            <a:extLst>
              <a:ext uri="{FF2B5EF4-FFF2-40B4-BE49-F238E27FC236}">
                <a16:creationId xmlns:a16="http://schemas.microsoft.com/office/drawing/2014/main" id="{FB1F91A7-FB68-4EE9-BBF8-67B131486352}"/>
              </a:ext>
            </a:extLst>
          </p:cNvPr>
          <p:cNvPicPr>
            <a:picLocks noChangeAspect="1"/>
          </p:cNvPicPr>
          <p:nvPr/>
        </p:nvPicPr>
        <p:blipFill rotWithShape="1">
          <a:blip r:embed="rId3"/>
          <a:srcRect l="27462" t="15778" r="44384" b="20191"/>
          <a:stretch/>
        </p:blipFill>
        <p:spPr>
          <a:xfrm>
            <a:off x="6282776" y="2165621"/>
            <a:ext cx="3017930" cy="3858991"/>
          </a:xfrm>
          <a:prstGeom prst="rect">
            <a:avLst/>
          </a:prstGeom>
        </p:spPr>
      </p:pic>
      <p:pic>
        <p:nvPicPr>
          <p:cNvPr id="11" name="Picture 10">
            <a:extLst>
              <a:ext uri="{FF2B5EF4-FFF2-40B4-BE49-F238E27FC236}">
                <a16:creationId xmlns:a16="http://schemas.microsoft.com/office/drawing/2014/main" id="{E13B1C6A-FAEC-45B3-9BD5-BEA5EBE25E37}"/>
              </a:ext>
            </a:extLst>
          </p:cNvPr>
          <p:cNvPicPr>
            <a:picLocks noChangeAspect="1"/>
          </p:cNvPicPr>
          <p:nvPr/>
        </p:nvPicPr>
        <p:blipFill rotWithShape="1">
          <a:blip r:embed="rId4"/>
          <a:srcRect l="29274" t="16954" r="46503" b="18000"/>
          <a:stretch/>
        </p:blipFill>
        <p:spPr>
          <a:xfrm>
            <a:off x="9646718" y="2169152"/>
            <a:ext cx="2545282" cy="3855460"/>
          </a:xfrm>
          <a:prstGeom prst="rect">
            <a:avLst/>
          </a:prstGeom>
        </p:spPr>
      </p:pic>
      <p:pic>
        <p:nvPicPr>
          <p:cNvPr id="12" name="Picture 11">
            <a:extLst>
              <a:ext uri="{FF2B5EF4-FFF2-40B4-BE49-F238E27FC236}">
                <a16:creationId xmlns:a16="http://schemas.microsoft.com/office/drawing/2014/main" id="{84C5804A-F390-4F57-A13A-4281272EC8F0}"/>
              </a:ext>
            </a:extLst>
          </p:cNvPr>
          <p:cNvPicPr>
            <a:picLocks noChangeAspect="1"/>
          </p:cNvPicPr>
          <p:nvPr/>
        </p:nvPicPr>
        <p:blipFill rotWithShape="1">
          <a:blip r:embed="rId5"/>
          <a:srcRect l="31326" t="27243" r="45918" b="22686"/>
          <a:stretch/>
        </p:blipFill>
        <p:spPr>
          <a:xfrm>
            <a:off x="2891294" y="2169152"/>
            <a:ext cx="3116482" cy="3855460"/>
          </a:xfrm>
          <a:prstGeom prst="rect">
            <a:avLst/>
          </a:prstGeom>
        </p:spPr>
      </p:pic>
    </p:spTree>
    <p:extLst>
      <p:ext uri="{BB962C8B-B14F-4D97-AF65-F5344CB8AC3E}">
        <p14:creationId xmlns:p14="http://schemas.microsoft.com/office/powerpoint/2010/main" val="3706784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20190115_110622">
            <a:hlinkClick r:id="" action="ppaction://media"/>
            <a:extLst>
              <a:ext uri="{FF2B5EF4-FFF2-40B4-BE49-F238E27FC236}">
                <a16:creationId xmlns:a16="http://schemas.microsoft.com/office/drawing/2014/main" id="{444D510A-8B74-4CA0-A9DE-1303CF70E30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590255" y="147127"/>
            <a:ext cx="6209630" cy="6058801"/>
          </a:xfrm>
          <a:prstGeom prst="rect">
            <a:avLst/>
          </a:prstGeom>
        </p:spPr>
      </p:pic>
    </p:spTree>
    <p:extLst>
      <p:ext uri="{BB962C8B-B14F-4D97-AF65-F5344CB8AC3E}">
        <p14:creationId xmlns:p14="http://schemas.microsoft.com/office/powerpoint/2010/main" val="3851220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6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49B53-3DAF-4AF1-8A6D-534EC043C1E3}"/>
              </a:ext>
            </a:extLst>
          </p:cNvPr>
          <p:cNvSpPr>
            <a:spLocks noGrp="1"/>
          </p:cNvSpPr>
          <p:nvPr>
            <p:ph type="title"/>
          </p:nvPr>
        </p:nvSpPr>
        <p:spPr>
          <a:xfrm>
            <a:off x="5140036" y="0"/>
            <a:ext cx="7051965" cy="1657614"/>
          </a:xfrm>
        </p:spPr>
        <p:txBody>
          <a:bodyPr vert="horz" lIns="91440" tIns="45720" rIns="91440" bIns="45720" rtlCol="0" anchor="ctr">
            <a:normAutofit/>
          </a:bodyPr>
          <a:lstStyle/>
          <a:p>
            <a:pPr algn="ctr"/>
            <a:r>
              <a:rPr lang="en-US" sz="3600" b="1" u="sng" dirty="0">
                <a:latin typeface="Arial Nova" panose="020B0504020202020204" pitchFamily="34" charset="0"/>
              </a:rPr>
              <a:t>Theorists that link in with The Dylan Thomas Centre</a:t>
            </a:r>
            <a:endParaRPr lang="en-GB" sz="3600" b="1" u="sng" dirty="0">
              <a:latin typeface="Arial Nova" panose="020B0504020202020204" pitchFamily="34" charset="0"/>
            </a:endParaRPr>
          </a:p>
        </p:txBody>
      </p:sp>
      <p:sp>
        <p:nvSpPr>
          <p:cNvPr id="12" name="TextBox 11">
            <a:extLst>
              <a:ext uri="{FF2B5EF4-FFF2-40B4-BE49-F238E27FC236}">
                <a16:creationId xmlns:a16="http://schemas.microsoft.com/office/drawing/2014/main" id="{D899910D-C772-4852-8F32-0EB14A94A51C}"/>
              </a:ext>
            </a:extLst>
          </p:cNvPr>
          <p:cNvSpPr txBox="1"/>
          <p:nvPr/>
        </p:nvSpPr>
        <p:spPr>
          <a:xfrm>
            <a:off x="5422605" y="1657613"/>
            <a:ext cx="6641576" cy="2031701"/>
          </a:xfrm>
          <a:prstGeom prst="rect">
            <a:avLst/>
          </a:prstGeom>
        </p:spPr>
        <p:txBody>
          <a:bodyPr vert="horz" lIns="91440" tIns="45720" rIns="91440" bIns="45720" rtlCol="0">
            <a:noAutofit/>
          </a:bodyPr>
          <a:lstStyle/>
          <a:p>
            <a:r>
              <a:rPr lang="en-GB" b="1" u="sng" dirty="0">
                <a:latin typeface="Arial Nova" panose="020B0504020202020204" pitchFamily="34" charset="0"/>
              </a:rPr>
              <a:t>Theorists:</a:t>
            </a:r>
          </a:p>
          <a:p>
            <a:r>
              <a:rPr lang="en-GB" dirty="0">
                <a:latin typeface="Arial Nova" panose="020B0504020202020204" pitchFamily="34" charset="0"/>
              </a:rPr>
              <a:t>Piaget and Vygotsky:</a:t>
            </a:r>
          </a:p>
          <a:p>
            <a:pPr marL="285750" indent="-285750">
              <a:buFont typeface="Arial" panose="020B0604020202020204" pitchFamily="34" charset="0"/>
              <a:buChar char="•"/>
            </a:pPr>
            <a:r>
              <a:rPr lang="en-GB" dirty="0">
                <a:latin typeface="Arial Nova" panose="020B0504020202020204" pitchFamily="34" charset="0"/>
              </a:rPr>
              <a:t>Hands on experience interacting with others </a:t>
            </a:r>
          </a:p>
          <a:p>
            <a:r>
              <a:rPr lang="en-GB" dirty="0">
                <a:latin typeface="Arial Nova" panose="020B0504020202020204" pitchFamily="34" charset="0"/>
              </a:rPr>
              <a:t>Margaret Mc Millan:</a:t>
            </a:r>
          </a:p>
          <a:p>
            <a:pPr marL="285750" indent="-285750">
              <a:buFont typeface="Arial" panose="020B0604020202020204" pitchFamily="34" charset="0"/>
              <a:buChar char="•"/>
            </a:pPr>
            <a:r>
              <a:rPr lang="en-GB" dirty="0">
                <a:latin typeface="Arial Nova" panose="020B0504020202020204" pitchFamily="34" charset="0"/>
              </a:rPr>
              <a:t> Believed that Children need  to have contact with  a variety of resources and materials  </a:t>
            </a:r>
          </a:p>
          <a:p>
            <a:pPr>
              <a:lnSpc>
                <a:spcPct val="90000"/>
              </a:lnSpc>
              <a:spcAft>
                <a:spcPts val="600"/>
              </a:spcAft>
            </a:pPr>
            <a:endParaRPr lang="en-US" dirty="0">
              <a:latin typeface="Arial Nova" panose="020B0504020202020204" pitchFamily="34" charset="0"/>
            </a:endParaRPr>
          </a:p>
        </p:txBody>
      </p:sp>
      <p:sp>
        <p:nvSpPr>
          <p:cNvPr id="13" name="TextBox 12">
            <a:extLst>
              <a:ext uri="{FF2B5EF4-FFF2-40B4-BE49-F238E27FC236}">
                <a16:creationId xmlns:a16="http://schemas.microsoft.com/office/drawing/2014/main" id="{DBB20D88-E9B6-463D-A2B8-1FA265744D76}"/>
              </a:ext>
            </a:extLst>
          </p:cNvPr>
          <p:cNvSpPr txBox="1"/>
          <p:nvPr/>
        </p:nvSpPr>
        <p:spPr>
          <a:xfrm>
            <a:off x="457200" y="3319982"/>
            <a:ext cx="4682836" cy="369332"/>
          </a:xfrm>
          <a:prstGeom prst="rect">
            <a:avLst/>
          </a:prstGeom>
          <a:noFill/>
        </p:spPr>
        <p:txBody>
          <a:bodyPr wrap="square" rtlCol="0">
            <a:spAutoFit/>
          </a:bodyPr>
          <a:lstStyle/>
          <a:p>
            <a:endParaRPr lang="en-US" dirty="0">
              <a:latin typeface="Arial Nova" panose="020B0504020202020204" pitchFamily="34" charset="0"/>
            </a:endParaRPr>
          </a:p>
        </p:txBody>
      </p:sp>
      <p:pic>
        <p:nvPicPr>
          <p:cNvPr id="14" name="Picture 13">
            <a:extLst>
              <a:ext uri="{FF2B5EF4-FFF2-40B4-BE49-F238E27FC236}">
                <a16:creationId xmlns:a16="http://schemas.microsoft.com/office/drawing/2014/main" id="{CD8CCC0D-487C-49BD-BB47-CC9B207F49A1}"/>
              </a:ext>
            </a:extLst>
          </p:cNvPr>
          <p:cNvPicPr>
            <a:picLocks noChangeAspect="1"/>
          </p:cNvPicPr>
          <p:nvPr/>
        </p:nvPicPr>
        <p:blipFill rotWithShape="1">
          <a:blip r:embed="rId2"/>
          <a:srcRect l="30087" t="28920" r="45308" b="24830"/>
          <a:stretch/>
        </p:blipFill>
        <p:spPr>
          <a:xfrm>
            <a:off x="2872460" y="0"/>
            <a:ext cx="2216598" cy="2290874"/>
          </a:xfrm>
          <a:prstGeom prst="rect">
            <a:avLst/>
          </a:prstGeom>
        </p:spPr>
      </p:pic>
      <p:pic>
        <p:nvPicPr>
          <p:cNvPr id="16" name="Picture 15">
            <a:extLst>
              <a:ext uri="{FF2B5EF4-FFF2-40B4-BE49-F238E27FC236}">
                <a16:creationId xmlns:a16="http://schemas.microsoft.com/office/drawing/2014/main" id="{A8DFF17C-3361-4CEC-B7ED-68E6B91E6C54}"/>
              </a:ext>
            </a:extLst>
          </p:cNvPr>
          <p:cNvPicPr>
            <a:picLocks noChangeAspect="1"/>
          </p:cNvPicPr>
          <p:nvPr/>
        </p:nvPicPr>
        <p:blipFill rotWithShape="1">
          <a:blip r:embed="rId3"/>
          <a:srcRect l="27346" t="20075" r="45091" b="35121"/>
          <a:stretch/>
        </p:blipFill>
        <p:spPr>
          <a:xfrm>
            <a:off x="-1" y="4390086"/>
            <a:ext cx="2753833" cy="2467914"/>
          </a:xfrm>
          <a:prstGeom prst="rect">
            <a:avLst/>
          </a:prstGeom>
        </p:spPr>
      </p:pic>
      <p:pic>
        <p:nvPicPr>
          <p:cNvPr id="18" name="Picture 17">
            <a:extLst>
              <a:ext uri="{FF2B5EF4-FFF2-40B4-BE49-F238E27FC236}">
                <a16:creationId xmlns:a16="http://schemas.microsoft.com/office/drawing/2014/main" id="{6E59531F-D800-4B26-A9FC-FA60EAA8D268}"/>
              </a:ext>
            </a:extLst>
          </p:cNvPr>
          <p:cNvPicPr>
            <a:picLocks noChangeAspect="1"/>
          </p:cNvPicPr>
          <p:nvPr/>
        </p:nvPicPr>
        <p:blipFill rotWithShape="1">
          <a:blip r:embed="rId4"/>
          <a:srcRect l="28384" t="27632" r="44962" b="32149"/>
          <a:stretch/>
        </p:blipFill>
        <p:spPr>
          <a:xfrm>
            <a:off x="0" y="0"/>
            <a:ext cx="2744640" cy="2290874"/>
          </a:xfrm>
          <a:prstGeom prst="rect">
            <a:avLst/>
          </a:prstGeom>
        </p:spPr>
      </p:pic>
      <p:pic>
        <p:nvPicPr>
          <p:cNvPr id="20" name="Picture 19">
            <a:extLst>
              <a:ext uri="{FF2B5EF4-FFF2-40B4-BE49-F238E27FC236}">
                <a16:creationId xmlns:a16="http://schemas.microsoft.com/office/drawing/2014/main" id="{0FA0E607-0B0C-427C-B675-B35ADF3C387D}"/>
              </a:ext>
            </a:extLst>
          </p:cNvPr>
          <p:cNvPicPr>
            <a:picLocks noChangeAspect="1"/>
          </p:cNvPicPr>
          <p:nvPr/>
        </p:nvPicPr>
        <p:blipFill rotWithShape="1">
          <a:blip r:embed="rId5"/>
          <a:srcRect l="29910" t="17828" r="44690" b="31872"/>
          <a:stretch/>
        </p:blipFill>
        <p:spPr>
          <a:xfrm>
            <a:off x="2882588" y="4390086"/>
            <a:ext cx="2216598" cy="2467914"/>
          </a:xfrm>
          <a:prstGeom prst="rect">
            <a:avLst/>
          </a:prstGeom>
        </p:spPr>
      </p:pic>
      <p:pic>
        <p:nvPicPr>
          <p:cNvPr id="22" name="Picture 21">
            <a:extLst>
              <a:ext uri="{FF2B5EF4-FFF2-40B4-BE49-F238E27FC236}">
                <a16:creationId xmlns:a16="http://schemas.microsoft.com/office/drawing/2014/main" id="{F15057A9-7396-4970-AF6A-CA4E45782412}"/>
              </a:ext>
            </a:extLst>
          </p:cNvPr>
          <p:cNvPicPr>
            <a:picLocks noChangeAspect="1"/>
          </p:cNvPicPr>
          <p:nvPr/>
        </p:nvPicPr>
        <p:blipFill rotWithShape="1">
          <a:blip r:embed="rId6"/>
          <a:srcRect l="16131" t="20407" r="41623" b="39171"/>
          <a:stretch/>
        </p:blipFill>
        <p:spPr>
          <a:xfrm>
            <a:off x="0" y="2444874"/>
            <a:ext cx="2754767" cy="1818782"/>
          </a:xfrm>
          <a:prstGeom prst="rect">
            <a:avLst/>
          </a:prstGeom>
        </p:spPr>
      </p:pic>
      <p:pic>
        <p:nvPicPr>
          <p:cNvPr id="23" name="Picture 22">
            <a:extLst>
              <a:ext uri="{FF2B5EF4-FFF2-40B4-BE49-F238E27FC236}">
                <a16:creationId xmlns:a16="http://schemas.microsoft.com/office/drawing/2014/main" id="{8CBCE8F9-A96A-4ECB-BCC8-930BE2A6889F}"/>
              </a:ext>
            </a:extLst>
          </p:cNvPr>
          <p:cNvPicPr>
            <a:picLocks noChangeAspect="1"/>
          </p:cNvPicPr>
          <p:nvPr/>
        </p:nvPicPr>
        <p:blipFill rotWithShape="1">
          <a:blip r:embed="rId7"/>
          <a:srcRect l="32916" t="35691" r="51846" b="39321"/>
          <a:stretch/>
        </p:blipFill>
        <p:spPr>
          <a:xfrm>
            <a:off x="2882588" y="2410590"/>
            <a:ext cx="2216598" cy="1853066"/>
          </a:xfrm>
          <a:prstGeom prst="rect">
            <a:avLst/>
          </a:prstGeom>
        </p:spPr>
      </p:pic>
      <p:sp>
        <p:nvSpPr>
          <p:cNvPr id="6" name="Rectangle 5">
            <a:extLst>
              <a:ext uri="{FF2B5EF4-FFF2-40B4-BE49-F238E27FC236}">
                <a16:creationId xmlns:a16="http://schemas.microsoft.com/office/drawing/2014/main" id="{5F6A6C61-E393-4A37-8816-247A53BAD6CE}"/>
              </a:ext>
            </a:extLst>
          </p:cNvPr>
          <p:cNvSpPr/>
          <p:nvPr/>
        </p:nvSpPr>
        <p:spPr>
          <a:xfrm>
            <a:off x="5422605" y="3511184"/>
            <a:ext cx="6096000" cy="2031325"/>
          </a:xfrm>
          <a:prstGeom prst="rect">
            <a:avLst/>
          </a:prstGeom>
        </p:spPr>
        <p:txBody>
          <a:bodyPr>
            <a:spAutoFit/>
          </a:bodyPr>
          <a:lstStyle/>
          <a:p>
            <a:r>
              <a:rPr lang="en-GB" b="1" u="sng" dirty="0">
                <a:latin typeface="Arial Nova" panose="020B0504020202020204" pitchFamily="34" charset="0"/>
              </a:rPr>
              <a:t>Foundation Phase:</a:t>
            </a:r>
          </a:p>
          <a:p>
            <a:r>
              <a:rPr lang="en-GB" dirty="0">
                <a:latin typeface="Arial Nova" panose="020B0504020202020204" pitchFamily="34" charset="0"/>
              </a:rPr>
              <a:t>The curriculum encourages all children to be creative, imaginative and makes learning more enjoyable as well as effective (Foundation Phase Framework, 2015)</a:t>
            </a:r>
          </a:p>
          <a:p>
            <a:pPr>
              <a:buFont typeface="Wingdings" panose="05000000000000000000" pitchFamily="2" charset="2"/>
              <a:buChar char="Ø"/>
            </a:pPr>
            <a:r>
              <a:rPr lang="en-GB" dirty="0">
                <a:latin typeface="Arial Nova" panose="020B0504020202020204" pitchFamily="34" charset="0"/>
              </a:rPr>
              <a:t>Creative development </a:t>
            </a:r>
          </a:p>
          <a:p>
            <a:pPr>
              <a:buFont typeface="Wingdings" panose="05000000000000000000" pitchFamily="2" charset="2"/>
              <a:buChar char="Ø"/>
            </a:pPr>
            <a:r>
              <a:rPr lang="en-GB" dirty="0">
                <a:latin typeface="Arial Nova" panose="020B0504020202020204" pitchFamily="34" charset="0"/>
              </a:rPr>
              <a:t>Literacy, language and communication</a:t>
            </a:r>
          </a:p>
          <a:p>
            <a:pPr>
              <a:buFont typeface="Wingdings" panose="05000000000000000000" pitchFamily="2" charset="2"/>
              <a:buChar char="Ø"/>
            </a:pPr>
            <a:r>
              <a:rPr lang="en-GB" dirty="0">
                <a:latin typeface="Arial Nova" panose="020B0504020202020204" pitchFamily="34" charset="0"/>
              </a:rPr>
              <a:t>Intellectual development</a:t>
            </a:r>
          </a:p>
        </p:txBody>
      </p:sp>
      <p:sp>
        <p:nvSpPr>
          <p:cNvPr id="7" name="Rectangle 6">
            <a:extLst>
              <a:ext uri="{FF2B5EF4-FFF2-40B4-BE49-F238E27FC236}">
                <a16:creationId xmlns:a16="http://schemas.microsoft.com/office/drawing/2014/main" id="{43BF6B5C-A882-4599-838B-922FF6EF1D86}"/>
              </a:ext>
            </a:extLst>
          </p:cNvPr>
          <p:cNvSpPr/>
          <p:nvPr/>
        </p:nvSpPr>
        <p:spPr>
          <a:xfrm>
            <a:off x="5427346" y="5742709"/>
            <a:ext cx="6096000" cy="646331"/>
          </a:xfrm>
          <a:prstGeom prst="rect">
            <a:avLst/>
          </a:prstGeom>
        </p:spPr>
        <p:txBody>
          <a:bodyPr>
            <a:spAutoFit/>
          </a:bodyPr>
          <a:lstStyle/>
          <a:p>
            <a:r>
              <a:rPr lang="en-US" dirty="0">
                <a:solidFill>
                  <a:schemeClr val="tx1">
                    <a:lumMod val="95000"/>
                    <a:lumOff val="5000"/>
                  </a:schemeClr>
                </a:solidFill>
                <a:latin typeface="Arial Nova" panose="020B0504020202020204" pitchFamily="34" charset="0"/>
              </a:rPr>
              <a:t>After 39 years, ‘’this is all I've done’’. - Dylan Thomas' final words ” (The poetry archive, 2005)</a:t>
            </a:r>
            <a:endParaRPr lang="en-GB" dirty="0">
              <a:solidFill>
                <a:schemeClr val="tx1">
                  <a:lumMod val="95000"/>
                  <a:lumOff val="5000"/>
                </a:schemeClr>
              </a:solidFill>
              <a:latin typeface="Arial Nova" panose="020B0504020202020204" pitchFamily="34" charset="0"/>
            </a:endParaRPr>
          </a:p>
        </p:txBody>
      </p:sp>
    </p:spTree>
    <p:extLst>
      <p:ext uri="{BB962C8B-B14F-4D97-AF65-F5344CB8AC3E}">
        <p14:creationId xmlns:p14="http://schemas.microsoft.com/office/powerpoint/2010/main" val="36151395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49B53-3DAF-4AF1-8A6D-534EC043C1E3}"/>
              </a:ext>
            </a:extLst>
          </p:cNvPr>
          <p:cNvSpPr>
            <a:spLocks noGrp="1"/>
          </p:cNvSpPr>
          <p:nvPr>
            <p:ph type="title"/>
          </p:nvPr>
        </p:nvSpPr>
        <p:spPr>
          <a:xfrm>
            <a:off x="7622379" y="0"/>
            <a:ext cx="4569622" cy="1657614"/>
          </a:xfrm>
        </p:spPr>
        <p:txBody>
          <a:bodyPr vert="horz" lIns="91440" tIns="45720" rIns="91440" bIns="45720" rtlCol="0" anchor="ctr">
            <a:normAutofit/>
          </a:bodyPr>
          <a:lstStyle/>
          <a:p>
            <a:pPr algn="ctr"/>
            <a:r>
              <a:rPr lang="en-US" sz="3600" b="1" u="sng" kern="1200" dirty="0">
                <a:solidFill>
                  <a:schemeClr val="tx1"/>
                </a:solidFill>
                <a:latin typeface="Arial Nova" panose="020B0504020202020204" pitchFamily="34" charset="0"/>
              </a:rPr>
              <a:t>The Glynn Vivian </a:t>
            </a:r>
            <a:br>
              <a:rPr lang="en-US" sz="3600" b="1" u="sng" kern="1200" dirty="0">
                <a:solidFill>
                  <a:schemeClr val="tx1"/>
                </a:solidFill>
                <a:latin typeface="Arial Nova" panose="020B0504020202020204" pitchFamily="34" charset="0"/>
              </a:rPr>
            </a:br>
            <a:r>
              <a:rPr lang="en-US" sz="3600" b="1" u="sng" kern="1200" dirty="0">
                <a:solidFill>
                  <a:schemeClr val="tx1"/>
                </a:solidFill>
                <a:latin typeface="Arial Nova" panose="020B0504020202020204" pitchFamily="34" charset="0"/>
              </a:rPr>
              <a:t>Art Gallery</a:t>
            </a:r>
          </a:p>
        </p:txBody>
      </p:sp>
      <p:pic>
        <p:nvPicPr>
          <p:cNvPr id="19" name="Picture 18" descr="A child posing for the camera&#10;&#10;Description automatically generated">
            <a:extLst>
              <a:ext uri="{FF2B5EF4-FFF2-40B4-BE49-F238E27FC236}">
                <a16:creationId xmlns:a16="http://schemas.microsoft.com/office/drawing/2014/main" id="{5533DA5F-4189-460B-A6BB-ACC13C383164}"/>
              </a:ext>
            </a:extLst>
          </p:cNvPr>
          <p:cNvPicPr>
            <a:picLocks noChangeAspect="1"/>
          </p:cNvPicPr>
          <p:nvPr/>
        </p:nvPicPr>
        <p:blipFill rotWithShape="1">
          <a:blip r:embed="rId2">
            <a:extLst>
              <a:ext uri="{28A0092B-C50C-407E-A947-70E740481C1C}">
                <a14:useLocalDpi xmlns:a14="http://schemas.microsoft.com/office/drawing/2010/main" val="0"/>
              </a:ext>
            </a:extLst>
          </a:blip>
          <a:srcRect l="4375" r="27427" b="2"/>
          <a:stretch/>
        </p:blipFill>
        <p:spPr>
          <a:xfrm>
            <a:off x="20" y="-1"/>
            <a:ext cx="4613982" cy="4515954"/>
          </a:xfrm>
          <a:prstGeom prst="rect">
            <a:avLst/>
          </a:prstGeom>
        </p:spPr>
      </p:pic>
      <p:pic>
        <p:nvPicPr>
          <p:cNvPr id="21" name="Picture 20" descr="A group of people sitting at a table in a room&#10;&#10;Description automatically generated">
            <a:extLst>
              <a:ext uri="{FF2B5EF4-FFF2-40B4-BE49-F238E27FC236}">
                <a16:creationId xmlns:a16="http://schemas.microsoft.com/office/drawing/2014/main" id="{EFE48BF4-BE8A-487E-9D98-8BBC4E674590}"/>
              </a:ext>
            </a:extLst>
          </p:cNvPr>
          <p:cNvPicPr>
            <a:picLocks noChangeAspect="1"/>
          </p:cNvPicPr>
          <p:nvPr/>
        </p:nvPicPr>
        <p:blipFill rotWithShape="1">
          <a:blip r:embed="rId3">
            <a:extLst>
              <a:ext uri="{28A0092B-C50C-407E-A947-70E740481C1C}">
                <a14:useLocalDpi xmlns:a14="http://schemas.microsoft.com/office/drawing/2010/main" val="0"/>
              </a:ext>
            </a:extLst>
          </a:blip>
          <a:srcRect l="6312" r="10749" b="5"/>
          <a:stretch/>
        </p:blipFill>
        <p:spPr>
          <a:xfrm>
            <a:off x="4705442" y="-1"/>
            <a:ext cx="2829214" cy="2183054"/>
          </a:xfrm>
          <a:prstGeom prst="rect">
            <a:avLst/>
          </a:prstGeom>
        </p:spPr>
      </p:pic>
      <p:pic>
        <p:nvPicPr>
          <p:cNvPr id="17" name="Picture 16" descr="A statue of a restaurant&#10;&#10;Description automatically generated">
            <a:extLst>
              <a:ext uri="{FF2B5EF4-FFF2-40B4-BE49-F238E27FC236}">
                <a16:creationId xmlns:a16="http://schemas.microsoft.com/office/drawing/2014/main" id="{C9F5C310-3C07-4189-BAA8-FDC85C26E881}"/>
              </a:ext>
            </a:extLst>
          </p:cNvPr>
          <p:cNvPicPr>
            <a:picLocks noChangeAspect="1"/>
          </p:cNvPicPr>
          <p:nvPr/>
        </p:nvPicPr>
        <p:blipFill rotWithShape="1">
          <a:blip r:embed="rId4">
            <a:extLst>
              <a:ext uri="{28A0092B-C50C-407E-A947-70E740481C1C}">
                <a14:useLocalDpi xmlns:a14="http://schemas.microsoft.com/office/drawing/2010/main" val="0"/>
              </a:ext>
            </a:extLst>
          </a:blip>
          <a:srcRect l="5316" r="10861" b="5"/>
          <a:stretch/>
        </p:blipFill>
        <p:spPr>
          <a:xfrm>
            <a:off x="4705442" y="2274491"/>
            <a:ext cx="2825496" cy="2241463"/>
          </a:xfrm>
          <a:prstGeom prst="rect">
            <a:avLst/>
          </a:prstGeom>
        </p:spPr>
      </p:pic>
      <p:pic>
        <p:nvPicPr>
          <p:cNvPr id="15" name="Picture 14" descr="A picture containing building, indoor, bench, sitting&#10;&#10;Description automatically generated">
            <a:extLst>
              <a:ext uri="{FF2B5EF4-FFF2-40B4-BE49-F238E27FC236}">
                <a16:creationId xmlns:a16="http://schemas.microsoft.com/office/drawing/2014/main" id="{CB1BF0F7-2CC1-4544-A1AC-870207B25051}"/>
              </a:ext>
            </a:extLst>
          </p:cNvPr>
          <p:cNvPicPr>
            <a:picLocks noChangeAspect="1"/>
          </p:cNvPicPr>
          <p:nvPr/>
        </p:nvPicPr>
        <p:blipFill rotWithShape="1">
          <a:blip r:embed="rId5">
            <a:extLst>
              <a:ext uri="{28A0092B-C50C-407E-A947-70E740481C1C}">
                <a14:useLocalDpi xmlns:a14="http://schemas.microsoft.com/office/drawing/2010/main" val="0"/>
              </a:ext>
            </a:extLst>
          </a:blip>
          <a:srcRect l="11752" r="3995"/>
          <a:stretch/>
        </p:blipFill>
        <p:spPr>
          <a:xfrm>
            <a:off x="-3717" y="4616536"/>
            <a:ext cx="2829212" cy="2241464"/>
          </a:xfrm>
          <a:prstGeom prst="rect">
            <a:avLst/>
          </a:prstGeom>
        </p:spPr>
      </p:pic>
      <p:pic>
        <p:nvPicPr>
          <p:cNvPr id="11" name="Content Placeholder 10" descr="A person standing in front of a mirror&#10;&#10;Description automatically generated">
            <a:extLst>
              <a:ext uri="{FF2B5EF4-FFF2-40B4-BE49-F238E27FC236}">
                <a16:creationId xmlns:a16="http://schemas.microsoft.com/office/drawing/2014/main" id="{3677E52E-D027-4A44-8ACA-D6168660710A}"/>
              </a:ext>
            </a:extLst>
          </p:cNvPr>
          <p:cNvPicPr>
            <a:picLocks noGrp="1" noChangeAspect="1"/>
          </p:cNvPicPr>
          <p:nvPr>
            <p:ph idx="1"/>
          </p:nvPr>
        </p:nvPicPr>
        <p:blipFill rotWithShape="1">
          <a:blip r:embed="rId6">
            <a:extLst>
              <a:ext uri="{28A0092B-C50C-407E-A947-70E740481C1C}">
                <a14:useLocalDpi xmlns:a14="http://schemas.microsoft.com/office/drawing/2010/main" val="0"/>
              </a:ext>
            </a:extLst>
          </a:blip>
          <a:srcRect t="19357" b="7840"/>
          <a:stretch/>
        </p:blipFill>
        <p:spPr>
          <a:xfrm>
            <a:off x="2913221" y="4607393"/>
            <a:ext cx="4614002" cy="2250607"/>
          </a:xfrm>
          <a:prstGeom prst="rect">
            <a:avLst/>
          </a:prstGeom>
        </p:spPr>
      </p:pic>
      <p:sp>
        <p:nvSpPr>
          <p:cNvPr id="12" name="TextBox 11">
            <a:extLst>
              <a:ext uri="{FF2B5EF4-FFF2-40B4-BE49-F238E27FC236}">
                <a16:creationId xmlns:a16="http://schemas.microsoft.com/office/drawing/2014/main" id="{D899910D-C772-4852-8F32-0EB14A94A51C}"/>
              </a:ext>
            </a:extLst>
          </p:cNvPr>
          <p:cNvSpPr txBox="1"/>
          <p:nvPr/>
        </p:nvSpPr>
        <p:spPr>
          <a:xfrm>
            <a:off x="7622379" y="1553412"/>
            <a:ext cx="4441802" cy="3902472"/>
          </a:xfrm>
          <a:prstGeom prst="rect">
            <a:avLst/>
          </a:prstGeom>
        </p:spPr>
        <p:txBody>
          <a:bodyPr vert="horz" lIns="91440" tIns="45720" rIns="91440" bIns="45720" rtlCol="0">
            <a:noAutofit/>
          </a:bodyPr>
          <a:lstStyle/>
          <a:p>
            <a:pPr>
              <a:lnSpc>
                <a:spcPct val="90000"/>
              </a:lnSpc>
              <a:spcAft>
                <a:spcPts val="600"/>
              </a:spcAft>
            </a:pPr>
            <a:r>
              <a:rPr lang="en-US" dirty="0">
                <a:latin typeface="Arial Nova" panose="020B0504020202020204" pitchFamily="34" charset="0"/>
              </a:rPr>
              <a:t>The Glynn Vivian Art Gallery work closely with teachers, students and artist educators to create award winning learning programs for children of all ages. But can be definitively linked to the foundation phase.</a:t>
            </a:r>
          </a:p>
          <a:p>
            <a:pPr indent="-228600">
              <a:lnSpc>
                <a:spcPct val="90000"/>
              </a:lnSpc>
              <a:spcAft>
                <a:spcPts val="600"/>
              </a:spcAft>
              <a:buFont typeface="Arial" panose="020B0604020202020204" pitchFamily="34" charset="0"/>
              <a:buChar char="•"/>
            </a:pPr>
            <a:endParaRPr lang="en-US" dirty="0">
              <a:latin typeface="Arial Nova" panose="020B0504020202020204" pitchFamily="34" charset="0"/>
            </a:endParaRPr>
          </a:p>
          <a:p>
            <a:pPr>
              <a:lnSpc>
                <a:spcPct val="90000"/>
              </a:lnSpc>
              <a:spcAft>
                <a:spcPts val="600"/>
              </a:spcAft>
            </a:pPr>
            <a:r>
              <a:rPr lang="en-US" dirty="0">
                <a:latin typeface="Arial Nova" panose="020B0504020202020204" pitchFamily="34" charset="0"/>
              </a:rPr>
              <a:t>The Glynn Vivian also can be associated to the following learning theorists;</a:t>
            </a:r>
          </a:p>
          <a:p>
            <a:pPr marL="285750" indent="-228600">
              <a:lnSpc>
                <a:spcPct val="90000"/>
              </a:lnSpc>
              <a:spcAft>
                <a:spcPts val="600"/>
              </a:spcAft>
              <a:buFont typeface="Arial" panose="020B0604020202020204" pitchFamily="34" charset="0"/>
              <a:buChar char="•"/>
            </a:pPr>
            <a:r>
              <a:rPr lang="en-US" dirty="0">
                <a:latin typeface="Arial Nova" panose="020B0504020202020204" pitchFamily="34" charset="0"/>
              </a:rPr>
              <a:t>Jean Piaget</a:t>
            </a:r>
          </a:p>
          <a:p>
            <a:pPr marL="285750" indent="-228600">
              <a:lnSpc>
                <a:spcPct val="90000"/>
              </a:lnSpc>
              <a:spcAft>
                <a:spcPts val="600"/>
              </a:spcAft>
              <a:buFont typeface="Arial" panose="020B0604020202020204" pitchFamily="34" charset="0"/>
              <a:buChar char="•"/>
            </a:pPr>
            <a:r>
              <a:rPr lang="en-US" dirty="0">
                <a:latin typeface="Arial Nova" panose="020B0504020202020204" pitchFamily="34" charset="0"/>
              </a:rPr>
              <a:t>Lev Vygotsky</a:t>
            </a:r>
          </a:p>
          <a:p>
            <a:pPr marL="285750" indent="-228600">
              <a:lnSpc>
                <a:spcPct val="90000"/>
              </a:lnSpc>
              <a:spcAft>
                <a:spcPts val="600"/>
              </a:spcAft>
              <a:buFont typeface="Arial" panose="020B0604020202020204" pitchFamily="34" charset="0"/>
              <a:buChar char="•"/>
            </a:pPr>
            <a:r>
              <a:rPr lang="en-US" dirty="0">
                <a:latin typeface="Arial Nova" panose="020B0504020202020204" pitchFamily="34" charset="0"/>
              </a:rPr>
              <a:t>Jerome Bruner</a:t>
            </a:r>
          </a:p>
          <a:p>
            <a:pPr marL="285750" indent="-228600">
              <a:lnSpc>
                <a:spcPct val="90000"/>
              </a:lnSpc>
              <a:spcAft>
                <a:spcPts val="600"/>
              </a:spcAft>
              <a:buFont typeface="Arial" panose="020B0604020202020204" pitchFamily="34" charset="0"/>
              <a:buChar char="•"/>
            </a:pPr>
            <a:r>
              <a:rPr lang="en-US" dirty="0">
                <a:latin typeface="Arial Nova" panose="020B0504020202020204" pitchFamily="34" charset="0"/>
              </a:rPr>
              <a:t>Howard Gardner</a:t>
            </a:r>
          </a:p>
        </p:txBody>
      </p:sp>
      <p:sp>
        <p:nvSpPr>
          <p:cNvPr id="13" name="TextBox 12">
            <a:extLst>
              <a:ext uri="{FF2B5EF4-FFF2-40B4-BE49-F238E27FC236}">
                <a16:creationId xmlns:a16="http://schemas.microsoft.com/office/drawing/2014/main" id="{DBB20D88-E9B6-463D-A2B8-1FA265744D76}"/>
              </a:ext>
            </a:extLst>
          </p:cNvPr>
          <p:cNvSpPr txBox="1"/>
          <p:nvPr/>
        </p:nvSpPr>
        <p:spPr>
          <a:xfrm>
            <a:off x="457200" y="3319982"/>
            <a:ext cx="4682836" cy="369332"/>
          </a:xfrm>
          <a:prstGeom prst="rect">
            <a:avLst/>
          </a:prstGeom>
          <a:noFill/>
        </p:spPr>
        <p:txBody>
          <a:bodyPr wrap="square" rtlCol="0">
            <a:spAutoFit/>
          </a:bodyPr>
          <a:lstStyle/>
          <a:p>
            <a:endParaRPr lang="en-US" dirty="0">
              <a:latin typeface="Arial Nova" panose="020B0504020202020204" pitchFamily="34" charset="0"/>
            </a:endParaRPr>
          </a:p>
        </p:txBody>
      </p:sp>
    </p:spTree>
    <p:extLst>
      <p:ext uri="{BB962C8B-B14F-4D97-AF65-F5344CB8AC3E}">
        <p14:creationId xmlns:p14="http://schemas.microsoft.com/office/powerpoint/2010/main" val="2267111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813D4D7-EBD5-463E-AF15-C60E929CC1E8}"/>
              </a:ext>
            </a:extLst>
          </p:cNvPr>
          <p:cNvSpPr>
            <a:spLocks noGrp="1"/>
          </p:cNvSpPr>
          <p:nvPr>
            <p:ph type="title"/>
          </p:nvPr>
        </p:nvSpPr>
        <p:spPr>
          <a:xfrm>
            <a:off x="6094105" y="802955"/>
            <a:ext cx="4977976" cy="1454051"/>
          </a:xfrm>
        </p:spPr>
        <p:txBody>
          <a:bodyPr>
            <a:normAutofit/>
          </a:bodyPr>
          <a:lstStyle/>
          <a:p>
            <a:r>
              <a:rPr lang="en-US" sz="3700">
                <a:solidFill>
                  <a:srgbClr val="000000"/>
                </a:solidFill>
                <a:latin typeface="Arial"/>
                <a:cs typeface="Arial"/>
              </a:rPr>
              <a:t>The West Glamorgan Archives.</a:t>
            </a:r>
          </a:p>
        </p:txBody>
      </p:sp>
      <p:pic>
        <p:nvPicPr>
          <p:cNvPr id="2" name="Picture 2">
            <a:extLst>
              <a:ext uri="{FF2B5EF4-FFF2-40B4-BE49-F238E27FC236}">
                <a16:creationId xmlns:a16="http://schemas.microsoft.com/office/drawing/2014/main" id="{BE0E7277-0C0E-4214-ADA9-B9340C9FA1C9}"/>
              </a:ext>
            </a:extLst>
          </p:cNvPr>
          <p:cNvPicPr>
            <a:picLocks noChangeAspect="1"/>
          </p:cNvPicPr>
          <p:nvPr/>
        </p:nvPicPr>
        <p:blipFill>
          <a:blip r:embed="rId2"/>
          <a:stretch>
            <a:fillRect/>
          </a:stretch>
        </p:blipFill>
        <p:spPr>
          <a:xfrm>
            <a:off x="429349" y="2674020"/>
            <a:ext cx="3661831" cy="1530159"/>
          </a:xfrm>
          <a:prstGeom prst="rect">
            <a:avLst/>
          </a:prstGeom>
        </p:spPr>
      </p:pic>
      <p:sp>
        <p:nvSpPr>
          <p:cNvPr id="5" name="Content Placeholder 4">
            <a:extLst>
              <a:ext uri="{FF2B5EF4-FFF2-40B4-BE49-F238E27FC236}">
                <a16:creationId xmlns:a16="http://schemas.microsoft.com/office/drawing/2014/main" id="{82CD3687-4AC6-48BA-A48B-3C3803675F1B}"/>
              </a:ext>
            </a:extLst>
          </p:cNvPr>
          <p:cNvSpPr>
            <a:spLocks noGrp="1"/>
          </p:cNvSpPr>
          <p:nvPr>
            <p:ph idx="1"/>
          </p:nvPr>
        </p:nvSpPr>
        <p:spPr>
          <a:xfrm>
            <a:off x="6090574" y="2421682"/>
            <a:ext cx="4977578" cy="3639289"/>
          </a:xfrm>
        </p:spPr>
        <p:txBody>
          <a:bodyPr vert="horz" lIns="91440" tIns="45720" rIns="91440" bIns="45720" rtlCol="0" anchor="ctr">
            <a:normAutofit/>
          </a:bodyPr>
          <a:lstStyle/>
          <a:p>
            <a:r>
              <a:rPr lang="en-US" sz="2000">
                <a:solidFill>
                  <a:srgbClr val="000000"/>
                </a:solidFill>
                <a:cs typeface="Calibri"/>
              </a:rPr>
              <a:t>With in the west </a:t>
            </a:r>
            <a:r>
              <a:rPr lang="en-US" sz="2000" err="1">
                <a:solidFill>
                  <a:srgbClr val="000000"/>
                </a:solidFill>
                <a:cs typeface="Calibri"/>
              </a:rPr>
              <a:t>Glamorgan</a:t>
            </a:r>
            <a:r>
              <a:rPr lang="en-US" sz="2000">
                <a:solidFill>
                  <a:srgbClr val="000000"/>
                </a:solidFill>
                <a:cs typeface="Calibri"/>
              </a:rPr>
              <a:t> Archives there are many different things to discovers. By visiting the West </a:t>
            </a:r>
            <a:r>
              <a:rPr lang="en-US" sz="2000" err="1">
                <a:solidFill>
                  <a:srgbClr val="000000"/>
                </a:solidFill>
                <a:cs typeface="Calibri"/>
              </a:rPr>
              <a:t>Glamorgan</a:t>
            </a:r>
            <a:r>
              <a:rPr lang="en-US" sz="2000">
                <a:solidFill>
                  <a:srgbClr val="000000"/>
                </a:solidFill>
                <a:cs typeface="Calibri"/>
              </a:rPr>
              <a:t> Archives you are able to discover the past about your family, as well as the place you live in. </a:t>
            </a:r>
            <a:endParaRPr lang="en-US" sz="2000">
              <a:solidFill>
                <a:srgbClr val="000000"/>
              </a:solidFill>
            </a:endParaRPr>
          </a:p>
          <a:p>
            <a:pPr marL="0" indent="0">
              <a:buNone/>
            </a:pPr>
            <a:endParaRPr lang="en-GB" sz="2000" i="1">
              <a:solidFill>
                <a:srgbClr val="000000"/>
              </a:solidFill>
              <a:cs typeface="Calibri"/>
            </a:endParaRPr>
          </a:p>
          <a:p>
            <a:endParaRPr lang="en-US" sz="2000">
              <a:solidFill>
                <a:srgbClr val="000000"/>
              </a:solidFill>
              <a:cs typeface="Calibri"/>
            </a:endParaRPr>
          </a:p>
        </p:txBody>
      </p:sp>
      <p:sp>
        <p:nvSpPr>
          <p:cNvPr id="6" name="TextBox 5">
            <a:extLst>
              <a:ext uri="{FF2B5EF4-FFF2-40B4-BE49-F238E27FC236}">
                <a16:creationId xmlns:a16="http://schemas.microsoft.com/office/drawing/2014/main" id="{1B737B77-F246-4873-8467-5B4BEF740199}"/>
              </a:ext>
            </a:extLst>
          </p:cNvPr>
          <p:cNvSpPr txBox="1"/>
          <p:nvPr/>
        </p:nvSpPr>
        <p:spPr>
          <a:xfrm>
            <a:off x="2495910" y="4113361"/>
            <a:ext cx="3893388"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cs typeface="Calibri"/>
              </a:rPr>
              <a:t>The city and county of Swansea, 2017</a:t>
            </a:r>
          </a:p>
        </p:txBody>
      </p:sp>
    </p:spTree>
    <p:extLst>
      <p:ext uri="{BB962C8B-B14F-4D97-AF65-F5344CB8AC3E}">
        <p14:creationId xmlns:p14="http://schemas.microsoft.com/office/powerpoint/2010/main" val="109857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C9C1AC-7E8A-4E2D-9400-EEF55F5259D4}"/>
              </a:ext>
            </a:extLst>
          </p:cNvPr>
          <p:cNvSpPr>
            <a:spLocks noGrp="1"/>
          </p:cNvSpPr>
          <p:nvPr>
            <p:ph idx="1"/>
          </p:nvPr>
        </p:nvSpPr>
        <p:spPr/>
        <p:txBody>
          <a:bodyPr vert="horz" lIns="91440" tIns="45720" rIns="91440" bIns="45720" rtlCol="0" anchor="t">
            <a:normAutofit fontScale="62500" lnSpcReduction="20000"/>
          </a:bodyPr>
          <a:lstStyle/>
          <a:p>
            <a:endParaRPr lang="en-US">
              <a:cs typeface="Calibri"/>
            </a:endParaRPr>
          </a:p>
          <a:p>
            <a:r>
              <a:rPr lang="en-US">
                <a:cs typeface="Calibri"/>
              </a:rPr>
              <a:t>This links in to the theorists of Vygotsky. This is because the children are being supported with the use of the machines. This would be seen through Vygotsky's zone of proximal development. This is because the children are unable to use the machines on their own. When the children are given the support they need, they were able to find and research what the wanted to find out. </a:t>
            </a:r>
          </a:p>
          <a:p>
            <a:r>
              <a:rPr lang="en-US">
                <a:cs typeface="Calibri"/>
              </a:rPr>
              <a:t>As well as Vygotsky, Piaget is also seen, this is because the children are encouraged to lead their own learning. For example with in the archives children are able to go and look at the Victorian times, and see what life was like. This links in to Piaget's theory as he believed that </a:t>
            </a:r>
            <a:r>
              <a:rPr lang="en-GB">
                <a:cs typeface="Calibri"/>
              </a:rPr>
              <a:t>learning is "constructed by both the learner and the instructor.”</a:t>
            </a:r>
            <a:r>
              <a:rPr lang="en-GB" i="1">
                <a:cs typeface="Calibri"/>
              </a:rPr>
              <a:t> (</a:t>
            </a:r>
            <a:r>
              <a:rPr lang="en-GB" err="1">
                <a:cs typeface="Calibri"/>
              </a:rPr>
              <a:t>Sosnowski</a:t>
            </a:r>
            <a:r>
              <a:rPr lang="en-GB">
                <a:cs typeface="Calibri"/>
              </a:rPr>
              <a:t>. J, no date). This is promoted with in the archives as after the children are comfortable with using the machines, they are able to use the machines they like a discover what they would like to know. </a:t>
            </a:r>
            <a:endParaRPr lang="en-US">
              <a:cs typeface="Calibri"/>
            </a:endParaRPr>
          </a:p>
          <a:p>
            <a:endParaRPr lang="en-US">
              <a:cs typeface="Calibri"/>
            </a:endParaRPr>
          </a:p>
        </p:txBody>
      </p:sp>
      <p:sp>
        <p:nvSpPr>
          <p:cNvPr id="5" name="Text Placeholder 4">
            <a:extLst>
              <a:ext uri="{FF2B5EF4-FFF2-40B4-BE49-F238E27FC236}">
                <a16:creationId xmlns:a16="http://schemas.microsoft.com/office/drawing/2014/main" id="{EB4A7471-9A0D-4FF4-A4C7-BF7FEE8F8B25}"/>
              </a:ext>
            </a:extLst>
          </p:cNvPr>
          <p:cNvSpPr>
            <a:spLocks noGrp="1"/>
          </p:cNvSpPr>
          <p:nvPr>
            <p:ph type="body" sz="half" idx="2"/>
          </p:nvPr>
        </p:nvSpPr>
        <p:spPr>
          <a:xfrm>
            <a:off x="379713" y="404004"/>
            <a:ext cx="3932237" cy="3811588"/>
          </a:xfrm>
        </p:spPr>
        <p:txBody>
          <a:bodyPr vert="horz" lIns="91440" tIns="45720" rIns="91440" bIns="45720" rtlCol="0" anchor="t">
            <a:noAutofit/>
          </a:bodyPr>
          <a:lstStyle/>
          <a:p>
            <a:pPr>
              <a:buFont typeface="Arial"/>
              <a:buChar char="•"/>
            </a:pPr>
            <a:r>
              <a:rPr lang="en-US" sz="2000">
                <a:cs typeface="Calibri"/>
              </a:rPr>
              <a:t>The west </a:t>
            </a:r>
            <a:r>
              <a:rPr lang="en-US" sz="2000" err="1">
                <a:cs typeface="Calibri"/>
              </a:rPr>
              <a:t>Glamorgan</a:t>
            </a:r>
            <a:r>
              <a:rPr lang="en-US" sz="2000">
                <a:cs typeface="Calibri"/>
              </a:rPr>
              <a:t> Archives links in to the foundation phase, this is because it looks in to the past, and what life may have been like for their ancestors, this means it looks in to knowledge and understanding of the world.</a:t>
            </a:r>
          </a:p>
          <a:p>
            <a:pPr>
              <a:buFont typeface="Arial"/>
              <a:buChar char="•"/>
            </a:pPr>
            <a:r>
              <a:rPr lang="en-US" sz="2000">
                <a:cs typeface="Calibri"/>
              </a:rPr>
              <a:t>By going to the archives the children would be able to be taught how to use the machines. When the children understand they have the opportunity to lead their own learning and research what they want to find out about. </a:t>
            </a:r>
            <a:endParaRPr lang="en-US" sz="2000"/>
          </a:p>
        </p:txBody>
      </p:sp>
    </p:spTree>
    <p:extLst>
      <p:ext uri="{BB962C8B-B14F-4D97-AF65-F5344CB8AC3E}">
        <p14:creationId xmlns:p14="http://schemas.microsoft.com/office/powerpoint/2010/main" val="41295322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close up of a logo&#10;&#10;Description generated with very high confidence">
            <a:extLst>
              <a:ext uri="{FF2B5EF4-FFF2-40B4-BE49-F238E27FC236}">
                <a16:creationId xmlns:a16="http://schemas.microsoft.com/office/drawing/2014/main" id="{7213914A-78D0-4161-9F8D-B6A75AF56E2D}"/>
              </a:ext>
            </a:extLst>
          </p:cNvPr>
          <p:cNvPicPr>
            <a:picLocks noChangeAspect="1"/>
          </p:cNvPicPr>
          <p:nvPr/>
        </p:nvPicPr>
        <p:blipFill>
          <a:blip r:embed="rId2"/>
          <a:stretch>
            <a:fillRect/>
          </a:stretch>
        </p:blipFill>
        <p:spPr>
          <a:xfrm>
            <a:off x="429349" y="2294777"/>
            <a:ext cx="3661831" cy="2288644"/>
          </a:xfrm>
          <a:prstGeom prst="rect">
            <a:avLst/>
          </a:prstGeom>
        </p:spPr>
      </p:pic>
      <p:sp>
        <p:nvSpPr>
          <p:cNvPr id="3" name="Content Placeholder 2">
            <a:extLst>
              <a:ext uri="{FF2B5EF4-FFF2-40B4-BE49-F238E27FC236}">
                <a16:creationId xmlns:a16="http://schemas.microsoft.com/office/drawing/2014/main" id="{A0E5E8D8-FFDA-4D5D-8494-AA67C7D1B90A}"/>
              </a:ext>
            </a:extLst>
          </p:cNvPr>
          <p:cNvSpPr>
            <a:spLocks noGrp="1"/>
          </p:cNvSpPr>
          <p:nvPr>
            <p:ph idx="1"/>
          </p:nvPr>
        </p:nvSpPr>
        <p:spPr>
          <a:xfrm>
            <a:off x="6090574" y="1213984"/>
            <a:ext cx="6027125" cy="5450836"/>
          </a:xfrm>
        </p:spPr>
        <p:txBody>
          <a:bodyPr vert="horz" lIns="91440" tIns="45720" rIns="91440" bIns="45720" rtlCol="0" anchor="ctr">
            <a:noAutofit/>
          </a:bodyPr>
          <a:lstStyle/>
          <a:p>
            <a:r>
              <a:rPr lang="en-GB" sz="1800" dirty="0">
                <a:solidFill>
                  <a:srgbClr val="000000"/>
                </a:solidFill>
                <a:cs typeface="Calibri"/>
              </a:rPr>
              <a:t>The west Glamorgan Archives work with a company called the </a:t>
            </a:r>
            <a:r>
              <a:rPr lang="en-GB" sz="1800" i="1" dirty="0">
                <a:solidFill>
                  <a:srgbClr val="000000"/>
                </a:solidFill>
                <a:cs typeface="Calibri"/>
              </a:rPr>
              <a:t>Thames Explorer Truest.</a:t>
            </a:r>
            <a:r>
              <a:rPr lang="en-GB" sz="1800" dirty="0">
                <a:solidFill>
                  <a:srgbClr val="000000"/>
                </a:solidFill>
                <a:cs typeface="Calibri"/>
              </a:rPr>
              <a:t> The two work together to deliver a session that suites the topic. One session that they deliver is "what impact did the environment have on health in the 19th century". When working together their able to work together to deliver a hands on activity.</a:t>
            </a:r>
          </a:p>
          <a:p>
            <a:r>
              <a:rPr lang="en-GB" sz="1800" dirty="0">
                <a:solidFill>
                  <a:srgbClr val="000000"/>
                </a:solidFill>
                <a:cs typeface="Calibri"/>
              </a:rPr>
              <a:t>This is done by carrying out science investigations to help show the children what the rive water would have looked like during and after the war. The children then compare this to what the river looks like now, to what it use to. This is done by observing a river bank and seeing what wildlife they can see and also if there are any singes of pollutions. </a:t>
            </a:r>
          </a:p>
          <a:p>
            <a:r>
              <a:rPr lang="en-GB" sz="1800" dirty="0">
                <a:solidFill>
                  <a:srgbClr val="000000"/>
                </a:solidFill>
                <a:cs typeface="Calibri"/>
              </a:rPr>
              <a:t>This links in to the theorists Piaget, this is because the child Is taking charge of their learning. Piaget is also seen though the children studying the river, this could be because the child may have not come across or have been told the difference between the sea and a river, this could also be the case to what is found with in the river as they may think that only fish like creatures swim in water. Although this is not what the activity is originally aimed to teach the children.</a:t>
            </a:r>
          </a:p>
        </p:txBody>
      </p:sp>
      <p:sp>
        <p:nvSpPr>
          <p:cNvPr id="6" name="TextBox 5">
            <a:extLst>
              <a:ext uri="{FF2B5EF4-FFF2-40B4-BE49-F238E27FC236}">
                <a16:creationId xmlns:a16="http://schemas.microsoft.com/office/drawing/2014/main" id="{7CC069B4-FD5A-4518-AFB0-3B847F1A9596}"/>
              </a:ext>
            </a:extLst>
          </p:cNvPr>
          <p:cNvSpPr txBox="1"/>
          <p:nvPr/>
        </p:nvSpPr>
        <p:spPr>
          <a:xfrm>
            <a:off x="1388853" y="4429663"/>
            <a:ext cx="3232030" cy="2616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cs typeface="Calibri"/>
              </a:rPr>
              <a:t>the national archives, 2018 </a:t>
            </a:r>
          </a:p>
        </p:txBody>
      </p:sp>
    </p:spTree>
    <p:extLst>
      <p:ext uri="{BB962C8B-B14F-4D97-AF65-F5344CB8AC3E}">
        <p14:creationId xmlns:p14="http://schemas.microsoft.com/office/powerpoint/2010/main" val="329687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BBF502-CEE4-4A55-AAF7-EECD7BD1EFC0}"/>
              </a:ext>
            </a:extLst>
          </p:cNvPr>
          <p:cNvSpPr>
            <a:spLocks noGrp="1"/>
          </p:cNvSpPr>
          <p:nvPr>
            <p:ph idx="1"/>
          </p:nvPr>
        </p:nvSpPr>
        <p:spPr>
          <a:xfrm>
            <a:off x="435634" y="344757"/>
            <a:ext cx="11248845" cy="6019111"/>
          </a:xfrm>
        </p:spPr>
        <p:txBody>
          <a:bodyPr vert="horz" lIns="91440" tIns="45720" rIns="91440" bIns="45720" rtlCol="0" anchor="t">
            <a:normAutofit/>
          </a:bodyPr>
          <a:lstStyle/>
          <a:p>
            <a:pPr>
              <a:buFont typeface="Arial"/>
              <a:buChar char="•"/>
            </a:pPr>
            <a:r>
              <a:rPr lang="en-GB">
                <a:cs typeface="Calibri" panose="020F0502020204030204"/>
              </a:rPr>
              <a:t>As well as Piaget, Howard Gardner theory also seems to be present with in the West Glamorgan Archives, as the children would have to imagine what it would be able to live in the water as well as thinking about what it must have been like for the people that had to live around the area.   </a:t>
            </a:r>
            <a:endParaRPr lang="en-US">
              <a:cs typeface="Calibri" panose="020F0502020204030204"/>
            </a:endParaRPr>
          </a:p>
          <a:p>
            <a:pPr>
              <a:buFont typeface="Arial"/>
              <a:buChar char="•"/>
            </a:pPr>
            <a:r>
              <a:rPr lang="en-US">
                <a:cs typeface="Calibri" panose="020F0502020204030204"/>
              </a:rPr>
              <a:t>Howard Gardner is also present with in the archives as the children may need to have to use their mathematics to </a:t>
            </a:r>
            <a:r>
              <a:rPr lang="en-US" err="1">
                <a:cs typeface="Calibri" panose="020F0502020204030204"/>
              </a:rPr>
              <a:t>recognise</a:t>
            </a:r>
            <a:r>
              <a:rPr lang="en-US">
                <a:cs typeface="Calibri" panose="020F0502020204030204"/>
              </a:rPr>
              <a:t> numbers to see when the documents were from and how long ago this was. </a:t>
            </a:r>
          </a:p>
          <a:p>
            <a:pPr marL="0" indent="0">
              <a:buNone/>
            </a:pPr>
            <a:r>
              <a:rPr lang="en-US">
                <a:cs typeface="Calibri" panose="020F0502020204030204"/>
              </a:rPr>
              <a:t>  </a:t>
            </a:r>
          </a:p>
        </p:txBody>
      </p:sp>
    </p:spTree>
    <p:extLst>
      <p:ext uri="{BB962C8B-B14F-4D97-AF65-F5344CB8AC3E}">
        <p14:creationId xmlns:p14="http://schemas.microsoft.com/office/powerpoint/2010/main" val="10555227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2B667-7565-4643-8015-E29A34B80799}"/>
              </a:ext>
            </a:extLst>
          </p:cNvPr>
          <p:cNvSpPr>
            <a:spLocks noGrp="1"/>
          </p:cNvSpPr>
          <p:nvPr>
            <p:ph type="title"/>
          </p:nvPr>
        </p:nvSpPr>
        <p:spPr>
          <a:xfrm>
            <a:off x="-2" y="98425"/>
            <a:ext cx="12192000" cy="1325563"/>
          </a:xfrm>
        </p:spPr>
        <p:txBody>
          <a:bodyPr>
            <a:normAutofit/>
          </a:bodyPr>
          <a:lstStyle/>
          <a:p>
            <a:pPr algn="ctr"/>
            <a:r>
              <a:rPr lang="en-US" sz="3600" b="1" u="sng" dirty="0">
                <a:latin typeface="Arial Nova" panose="020B0504020202020204" pitchFamily="34" charset="0"/>
              </a:rPr>
              <a:t>Conclusion</a:t>
            </a:r>
            <a:endParaRPr lang="en-GB" sz="3600" b="1" u="sng" dirty="0">
              <a:latin typeface="Arial Nova" panose="020B0504020202020204" pitchFamily="34" charset="0"/>
            </a:endParaRPr>
          </a:p>
        </p:txBody>
      </p:sp>
      <p:sp>
        <p:nvSpPr>
          <p:cNvPr id="3" name="Content Placeholder 2">
            <a:extLst>
              <a:ext uri="{FF2B5EF4-FFF2-40B4-BE49-F238E27FC236}">
                <a16:creationId xmlns:a16="http://schemas.microsoft.com/office/drawing/2014/main" id="{D7DC088B-E5CB-480B-8CBB-D6A92E746486}"/>
              </a:ext>
            </a:extLst>
          </p:cNvPr>
          <p:cNvSpPr>
            <a:spLocks noGrp="1"/>
          </p:cNvSpPr>
          <p:nvPr>
            <p:ph idx="1"/>
          </p:nvPr>
        </p:nvSpPr>
        <p:spPr>
          <a:xfrm>
            <a:off x="1409700" y="1112043"/>
            <a:ext cx="9315450" cy="4633913"/>
          </a:xfrm>
        </p:spPr>
        <p:txBody>
          <a:bodyPr/>
          <a:lstStyle/>
          <a:p>
            <a:pPr marL="0" indent="0">
              <a:buNone/>
            </a:pPr>
            <a:r>
              <a:rPr lang="en-US" dirty="0"/>
              <a:t>Overall, we have discovered that the four sites of education are actively promoting Foundation Phase and different learning theories and they have good relationship with schools to help promote children's learning  and independent learning.</a:t>
            </a:r>
            <a:br>
              <a:rPr lang="en-US" dirty="0"/>
            </a:br>
            <a:r>
              <a:rPr lang="en-US" dirty="0"/>
              <a:t>From the four sites we visited we found out that two theorists were the most common, which were; Piaget and Vygotsky and both theorist linked within the Foundation Phase</a:t>
            </a:r>
          </a:p>
          <a:p>
            <a:endParaRPr lang="en-GB" dirty="0"/>
          </a:p>
        </p:txBody>
      </p:sp>
    </p:spTree>
    <p:extLst>
      <p:ext uri="{BB962C8B-B14F-4D97-AF65-F5344CB8AC3E}">
        <p14:creationId xmlns:p14="http://schemas.microsoft.com/office/powerpoint/2010/main" val="21719884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922</TotalTime>
  <Words>772</Words>
  <Application>Microsoft Office PowerPoint</Application>
  <PresentationFormat>Widescreen</PresentationFormat>
  <Paragraphs>55</Paragraphs>
  <Slides>14</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Arial Nova</vt:lpstr>
      <vt:lpstr>Calibri</vt:lpstr>
      <vt:lpstr>Calibri Light</vt:lpstr>
      <vt:lpstr>Wingdings</vt:lpstr>
      <vt:lpstr>Office Theme</vt:lpstr>
      <vt:lpstr>PowerPoint Presentation</vt:lpstr>
      <vt:lpstr>Introduction</vt:lpstr>
      <vt:lpstr>Theorists that relate to Swansea Museum</vt:lpstr>
      <vt:lpstr>Swansea Museum</vt:lpstr>
      <vt:lpstr>The Dylan Thomas Centre</vt:lpstr>
      <vt:lpstr>Some activities set up for children at The Dylan Thomas Centre</vt:lpstr>
      <vt:lpstr>PowerPoint Presentation</vt:lpstr>
      <vt:lpstr>Theorists that link in with The Dylan Thomas Centre</vt:lpstr>
      <vt:lpstr>The Glynn Vivian  Art Gallery</vt:lpstr>
      <vt:lpstr>The West Glamorgan Archives.</vt:lpstr>
      <vt:lpstr>PowerPoint Presentation</vt:lpstr>
      <vt:lpstr>PowerPoint Presentation</vt:lpstr>
      <vt:lpstr>PowerPoint Presentation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gemma childs</dc:creator>
  <cp:lastModifiedBy>gemma childs</cp:lastModifiedBy>
  <cp:revision>19</cp:revision>
  <dcterms:created xsi:type="dcterms:W3CDTF">2019-01-20T17:31:25Z</dcterms:created>
  <dcterms:modified xsi:type="dcterms:W3CDTF">2019-01-21T08:54:16Z</dcterms:modified>
</cp:coreProperties>
</file>