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3E7FF"/>
    <a:srgbClr val="74BCD6"/>
    <a:srgbClr val="00A6E3"/>
    <a:srgbClr val="46BEEA"/>
    <a:srgbClr val="00B0F0"/>
    <a:srgbClr val="45BBE6"/>
    <a:srgbClr val="27B5E8"/>
    <a:srgbClr val="00A7E4"/>
    <a:srgbClr val="29B5E8"/>
    <a:srgbClr val="00A4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p:scale>
          <a:sx n="125" d="100"/>
          <a:sy n="125" d="100"/>
        </p:scale>
        <p:origin x="138" y="-46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2095078"/>
            <a:ext cx="7200900" cy="4456853"/>
          </a:xfrm>
        </p:spPr>
        <p:txBody>
          <a:bodyPr anchor="b"/>
          <a:lstStyle>
            <a:lvl1pPr algn="ctr">
              <a:defRPr sz="4500"/>
            </a:lvl1pPr>
          </a:lstStyle>
          <a:p>
            <a:r>
              <a:rPr lang="en-GB"/>
              <a:t>Click to edit Master title style</a:t>
            </a:r>
            <a:endParaRPr lang="en-GB" dirty="0"/>
          </a:p>
        </p:txBody>
      </p:sp>
      <p:sp>
        <p:nvSpPr>
          <p:cNvPr id="3" name="Subtitle 2"/>
          <p:cNvSpPr>
            <a:spLocks noGrp="1"/>
          </p:cNvSpPr>
          <p:nvPr>
            <p:ph type="subTitle" idx="1"/>
          </p:nvPr>
        </p:nvSpPr>
        <p:spPr>
          <a:xfrm>
            <a:off x="1200150" y="6723805"/>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2"/>
            <a:ext cx="8281035" cy="5325109"/>
          </a:xfrm>
        </p:spPr>
        <p:txBody>
          <a:bodyPr anchor="b"/>
          <a:lstStyle>
            <a:lvl1pPr>
              <a:defRPr sz="4500"/>
            </a:lvl1pPr>
          </a:lstStyle>
          <a:p>
            <a:r>
              <a:rPr lang="en-GB"/>
              <a:t>Click to edit Master title style</a:t>
            </a:r>
            <a:endParaRPr lang="en-GB" dirty="0"/>
          </a:p>
        </p:txBody>
      </p:sp>
      <p:sp>
        <p:nvSpPr>
          <p:cNvPr id="3" name="Text Placeholder 2"/>
          <p:cNvSpPr>
            <a:spLocks noGrp="1"/>
          </p:cNvSpPr>
          <p:nvPr>
            <p:ph type="body" idx="1"/>
          </p:nvPr>
        </p:nvSpPr>
        <p:spPr>
          <a:xfrm>
            <a:off x="655082" y="8566999"/>
            <a:ext cx="8281035" cy="280034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660083"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4860608"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68"/>
            <a:ext cx="8281035" cy="2474384"/>
          </a:xfrm>
        </p:spPr>
        <p:txBody>
          <a:bodyPr/>
          <a:lstStyle/>
          <a:p>
            <a:r>
              <a:rPr lang="en-GB"/>
              <a:t>Click to edit Master title style</a:t>
            </a:r>
            <a:endParaRPr lang="en-GB" dirty="0"/>
          </a:p>
        </p:txBody>
      </p:sp>
      <p:sp>
        <p:nvSpPr>
          <p:cNvPr id="3" name="Text Placeholder 2"/>
          <p:cNvSpPr>
            <a:spLocks noGrp="1"/>
          </p:cNvSpPr>
          <p:nvPr>
            <p:ph type="body" idx="1"/>
          </p:nvPr>
        </p:nvSpPr>
        <p:spPr>
          <a:xfrm>
            <a:off x="661334" y="3138172"/>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61334" y="4676141"/>
            <a:ext cx="4061757"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4860608" y="3138172"/>
            <a:ext cx="4081760"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60608" y="4676141"/>
            <a:ext cx="4081760"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endParaRPr lang="en-GB" dirty="0"/>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endParaRPr lang="en-GB" dirty="0"/>
          </a:p>
        </p:txBody>
      </p:sp>
      <p:sp>
        <p:nvSpPr>
          <p:cNvPr id="3" name="Picture Placeholder 2"/>
          <p:cNvSpPr>
            <a:spLocks noGrp="1"/>
          </p:cNvSpPr>
          <p:nvPr>
            <p:ph type="pic" idx="1"/>
          </p:nvPr>
        </p:nvSpPr>
        <p:spPr>
          <a:xfrm>
            <a:off x="4081760" y="1843196"/>
            <a:ext cx="4860608" cy="909743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68"/>
            <a:ext cx="8281035" cy="2474384"/>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660083" y="3407834"/>
            <a:ext cx="8281035" cy="812249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hyperlink" Target="https://www.gov.uk/" TargetMode="External"/><Relationship Id="rId7" Type="http://schemas.openxmlformats.org/officeDocument/2006/relationships/hyperlink" Target="https://cks.nice.org.uk/topics/diabetes-type-2/" TargetMode="External"/><Relationship Id="rId2" Type="http://schemas.openxmlformats.org/officeDocument/2006/relationships/hyperlink" Target="https://www.diabetes.org.uk/"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11" Type="http://schemas.openxmlformats.org/officeDocument/2006/relationships/hyperlink" Target="https://www.who.int/news-room/fact-sheets/detail/diabetes" TargetMode="External"/><Relationship Id="rId5" Type="http://schemas.openxmlformats.org/officeDocument/2006/relationships/hyperlink" Target="https://www.england.nhs.uk/" TargetMode="External"/><Relationship Id="rId10" Type="http://schemas.openxmlformats.org/officeDocument/2006/relationships/hyperlink" Target="https://www.gov.uk/government/statistics/diabetes-profile-update-april-2026/diabetes-profile-statistical-commentary-april-2026" TargetMode="External"/><Relationship Id="rId4" Type="http://schemas.openxmlformats.org/officeDocument/2006/relationships/hyperlink" Target="https://www.goodthingsfoundation.org/" TargetMode="External"/><Relationship Id="rId9" Type="http://schemas.openxmlformats.org/officeDocument/2006/relationships/hyperlink" Target="https://fingertips.ph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3F40E3-9385-2056-D5C8-8EC6A69BEDA4}"/>
              </a:ext>
            </a:extLst>
          </p:cNvPr>
          <p:cNvPicPr>
            <a:picLocks noChangeAspect="1"/>
          </p:cNvPicPr>
          <p:nvPr/>
        </p:nvPicPr>
        <p:blipFill>
          <a:blip r:embed="rId2"/>
          <a:stretch>
            <a:fillRect/>
          </a:stretch>
        </p:blipFill>
        <p:spPr>
          <a:xfrm>
            <a:off x="0" y="239639"/>
            <a:ext cx="3609344" cy="1172410"/>
          </a:xfrm>
          <a:prstGeom prst="rect">
            <a:avLst/>
          </a:prstGeom>
        </p:spPr>
      </p:pic>
      <p:sp>
        <p:nvSpPr>
          <p:cNvPr id="6" name="TextBox 1">
            <a:extLst>
              <a:ext uri="{FF2B5EF4-FFF2-40B4-BE49-F238E27FC236}">
                <a16:creationId xmlns:a16="http://schemas.microsoft.com/office/drawing/2014/main" id="{856DAB73-E54C-B460-3B9B-F2ADE54A404B}"/>
              </a:ext>
            </a:extLst>
          </p:cNvPr>
          <p:cNvSpPr txBox="1"/>
          <p:nvPr/>
        </p:nvSpPr>
        <p:spPr>
          <a:xfrm>
            <a:off x="1460744" y="3278604"/>
            <a:ext cx="6987837" cy="8513346"/>
          </a:xfrm>
          <a:prstGeom prst="rect">
            <a:avLst/>
          </a:prstGeom>
          <a:noFill/>
        </p:spPr>
        <p:txBody>
          <a:bodyPr rot="0" spcFirstLastPara="0" vert="horz" wrap="square" lIns="56632" tIns="28316" rIns="56632" bIns="28316"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lnSpc>
                <a:spcPts val="1674"/>
              </a:lnSpc>
            </a:pPr>
            <a:r>
              <a:rPr lang="en-GB" sz="2800" dirty="0">
                <a:latin typeface="Arial"/>
                <a:cs typeface="Arial"/>
              </a:rPr>
              <a:t>Name: Chizoma Awoyemi </a:t>
            </a:r>
            <a:endParaRPr lang="en-US" sz="2800" dirty="0">
              <a:latin typeface="Arial"/>
              <a:cs typeface="Arial"/>
            </a:endParaRPr>
          </a:p>
          <a:p>
            <a:pPr algn="ctr">
              <a:lnSpc>
                <a:spcPts val="1673"/>
              </a:lnSpc>
            </a:pPr>
            <a:endParaRPr lang="en-GB" sz="2800" dirty="0">
              <a:latin typeface="Arial"/>
              <a:cs typeface="Arial"/>
            </a:endParaRPr>
          </a:p>
          <a:p>
            <a:pPr algn="ctr" rtl="0">
              <a:lnSpc>
                <a:spcPts val="1674"/>
              </a:lnSpc>
            </a:pPr>
            <a:r>
              <a:rPr lang="en-GB" sz="2800" dirty="0">
                <a:latin typeface="Arial"/>
                <a:cs typeface="Arial"/>
              </a:rPr>
              <a:t>Student ID: 2223400 </a:t>
            </a:r>
          </a:p>
          <a:p>
            <a:pPr algn="ctr">
              <a:lnSpc>
                <a:spcPts val="1674"/>
              </a:lnSpc>
            </a:pPr>
            <a:endParaRPr lang="en-GB" sz="2800" dirty="0">
              <a:latin typeface="Arial"/>
              <a:ea typeface="Segoe UI"/>
              <a:cs typeface="Arial"/>
            </a:endParaRPr>
          </a:p>
          <a:p>
            <a:pPr algn="ctr">
              <a:lnSpc>
                <a:spcPts val="1674"/>
              </a:lnSpc>
            </a:pPr>
            <a:r>
              <a:rPr lang="en-GB" sz="2800" dirty="0">
                <a:latin typeface="Arial"/>
                <a:cs typeface="Arial"/>
              </a:rPr>
              <a:t>Assignment Title: Poster Presentation </a:t>
            </a:r>
          </a:p>
          <a:p>
            <a:pPr algn="ctr">
              <a:lnSpc>
                <a:spcPts val="1673"/>
              </a:lnSpc>
            </a:pPr>
            <a:endParaRPr lang="en-GB" sz="2800" dirty="0">
              <a:latin typeface="Arial"/>
              <a:cs typeface="Arial"/>
            </a:endParaRPr>
          </a:p>
          <a:p>
            <a:pPr algn="ctr">
              <a:lnSpc>
                <a:spcPts val="1673"/>
              </a:lnSpc>
            </a:pPr>
            <a:r>
              <a:rPr lang="en-GB" sz="2800" dirty="0">
                <a:latin typeface="Arial"/>
                <a:cs typeface="Arial"/>
              </a:rPr>
              <a:t>Component 1</a:t>
            </a:r>
            <a:endParaRPr lang="en-GB" dirty="0">
              <a:latin typeface="Aptos" panose="02110004020202020204"/>
              <a:cs typeface="Arial"/>
            </a:endParaRPr>
          </a:p>
          <a:p>
            <a:pPr algn="ctr">
              <a:lnSpc>
                <a:spcPts val="1673"/>
              </a:lnSpc>
            </a:pPr>
            <a:endParaRPr lang="en-GB" dirty="0"/>
          </a:p>
          <a:p>
            <a:pPr algn="ctr" rtl="0">
              <a:lnSpc>
                <a:spcPts val="1674"/>
              </a:lnSpc>
            </a:pPr>
            <a:r>
              <a:rPr lang="en-GB" sz="2800" dirty="0">
                <a:latin typeface="Arial"/>
                <a:cs typeface="Arial"/>
              </a:rPr>
              <a:t>Module: Practice-Based Research </a:t>
            </a:r>
          </a:p>
          <a:p>
            <a:pPr algn="ctr">
              <a:lnSpc>
                <a:spcPts val="1674"/>
              </a:lnSpc>
            </a:pPr>
            <a:endParaRPr lang="en-GB" sz="2800" dirty="0">
              <a:latin typeface="Arial"/>
              <a:ea typeface="Segoe UI"/>
              <a:cs typeface="Arial"/>
            </a:endParaRPr>
          </a:p>
          <a:p>
            <a:pPr algn="ctr">
              <a:lnSpc>
                <a:spcPts val="1673"/>
              </a:lnSpc>
            </a:pPr>
            <a:endParaRPr lang="en-GB" sz="2800" dirty="0">
              <a:latin typeface="Arial"/>
              <a:cs typeface="Arial"/>
            </a:endParaRPr>
          </a:p>
          <a:p>
            <a:pPr algn="ctr">
              <a:lnSpc>
                <a:spcPts val="1674"/>
              </a:lnSpc>
            </a:pPr>
            <a:r>
              <a:rPr lang="en-GB" sz="2800" dirty="0">
                <a:latin typeface="Arial"/>
                <a:cs typeface="Arial"/>
              </a:rPr>
              <a:t>Programme: MSc Public Health and</a:t>
            </a:r>
          </a:p>
          <a:p>
            <a:pPr algn="ctr">
              <a:lnSpc>
                <a:spcPts val="1673"/>
              </a:lnSpc>
            </a:pPr>
            <a:endParaRPr lang="en-GB" sz="2800" dirty="0">
              <a:latin typeface="Arial"/>
              <a:cs typeface="Arial"/>
            </a:endParaRPr>
          </a:p>
          <a:p>
            <a:pPr algn="ctr">
              <a:lnSpc>
                <a:spcPts val="1673"/>
              </a:lnSpc>
            </a:pPr>
            <a:r>
              <a:rPr lang="en-GB" sz="2800" dirty="0">
                <a:latin typeface="Arial"/>
                <a:cs typeface="Arial"/>
              </a:rPr>
              <a:t>Social Care in Practice </a:t>
            </a:r>
            <a:endParaRPr lang="en-GB" dirty="0">
              <a:latin typeface="Aptos" panose="02110004020202020204"/>
              <a:cs typeface="Arial"/>
            </a:endParaRPr>
          </a:p>
          <a:p>
            <a:pPr algn="ctr">
              <a:lnSpc>
                <a:spcPts val="1673"/>
              </a:lnSpc>
            </a:pPr>
            <a:endParaRPr lang="en-GB" dirty="0"/>
          </a:p>
          <a:p>
            <a:pPr algn="ctr">
              <a:lnSpc>
                <a:spcPts val="1673"/>
              </a:lnSpc>
            </a:pPr>
            <a:endParaRPr lang="en-GB" dirty="0">
              <a:latin typeface="Aptos"/>
              <a:cs typeface="Arial"/>
            </a:endParaRPr>
          </a:p>
          <a:p>
            <a:pPr algn="ctr">
              <a:lnSpc>
                <a:spcPts val="1673"/>
              </a:lnSpc>
            </a:pPr>
            <a:endParaRPr lang="en-GB" dirty="0">
              <a:latin typeface="Aptos"/>
              <a:cs typeface="Arial"/>
            </a:endParaRPr>
          </a:p>
          <a:p>
            <a:pPr algn="ctr" rtl="0">
              <a:lnSpc>
                <a:spcPts val="1674"/>
              </a:lnSpc>
            </a:pPr>
            <a:r>
              <a:rPr lang="en-GB" sz="2800" dirty="0">
                <a:latin typeface="Arial"/>
                <a:cs typeface="Arial"/>
              </a:rPr>
              <a:t>Module Code: LCHS7008 </a:t>
            </a:r>
          </a:p>
          <a:p>
            <a:pPr algn="ctr">
              <a:lnSpc>
                <a:spcPts val="1673"/>
              </a:lnSpc>
            </a:pPr>
            <a:endParaRPr lang="en-GB" sz="2800" dirty="0">
              <a:latin typeface="Arial"/>
              <a:ea typeface="Segoe UI"/>
              <a:cs typeface="Arial"/>
            </a:endParaRPr>
          </a:p>
          <a:p>
            <a:pPr algn="ctr">
              <a:lnSpc>
                <a:spcPts val="1674"/>
              </a:lnSpc>
            </a:pPr>
            <a:endParaRPr lang="en-GB" sz="2800" dirty="0">
              <a:latin typeface="Arial"/>
              <a:cs typeface="Arial"/>
            </a:endParaRPr>
          </a:p>
          <a:p>
            <a:pPr algn="ctr" rtl="0">
              <a:lnSpc>
                <a:spcPts val="1674"/>
              </a:lnSpc>
            </a:pPr>
            <a:r>
              <a:rPr lang="en-GB" sz="2800" dirty="0">
                <a:latin typeface="Arial"/>
                <a:cs typeface="Arial"/>
              </a:rPr>
              <a:t>Lecturer: Dr Junaid Shaikh </a:t>
            </a:r>
          </a:p>
          <a:p>
            <a:pPr algn="ctr"/>
            <a:endParaRPr lang="en-GB" sz="2800" dirty="0">
              <a:latin typeface="Arial"/>
              <a:cs typeface="Arial"/>
            </a:endParaRPr>
          </a:p>
          <a:p>
            <a:pPr algn="ctr"/>
            <a:r>
              <a:rPr lang="en-GB" sz="2800" dirty="0">
                <a:latin typeface="Arial"/>
                <a:cs typeface="Arial"/>
              </a:rPr>
              <a:t>Title </a:t>
            </a:r>
            <a:endParaRPr lang="en-GB" sz="2800" dirty="0">
              <a:highlight>
                <a:srgbClr val="C6C6C6"/>
              </a:highlight>
              <a:latin typeface="Arial"/>
              <a:cs typeface="Arial"/>
            </a:endParaRPr>
          </a:p>
          <a:p>
            <a:pPr algn="ctr"/>
            <a:r>
              <a:rPr lang="en-GB" sz="2800" dirty="0">
                <a:latin typeface="Arial"/>
                <a:cs typeface="Arial"/>
              </a:rPr>
              <a:t>The Evaluation of the role of Digital Exclusion for Access in Primary Care for Adults with Type 2 Diabetes Mellitus in the UK: A Systematic Review</a:t>
            </a:r>
            <a:endParaRPr lang="en-GB" sz="2800" dirty="0">
              <a:highlight>
                <a:srgbClr val="C6C6C6"/>
              </a:highlight>
              <a:latin typeface="Arial"/>
              <a:cs typeface="Arial"/>
            </a:endParaRPr>
          </a:p>
          <a:p>
            <a:pPr algn="ctr"/>
            <a:endParaRPr lang="en-GB" sz="2800" dirty="0">
              <a:highlight>
                <a:srgbClr val="C6C6C6"/>
              </a:highlight>
              <a:latin typeface="Arial"/>
              <a:cs typeface="Arial"/>
            </a:endParaRPr>
          </a:p>
          <a:p>
            <a:pPr algn="ctr"/>
            <a:endParaRPr lang="en-GB" sz="2800" dirty="0">
              <a:latin typeface="Arial"/>
              <a:cs typeface="Arial"/>
            </a:endParaRPr>
          </a:p>
          <a:p>
            <a:pPr algn="ctr"/>
            <a:endParaRPr lang="en-GB" sz="28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C049390-3D0A-D34F-B637-DCD9D77B7AB2}"/>
              </a:ext>
            </a:extLst>
          </p:cNvPr>
          <p:cNvSpPr/>
          <p:nvPr/>
        </p:nvSpPr>
        <p:spPr>
          <a:xfrm>
            <a:off x="0" y="-16414"/>
            <a:ext cx="9601199" cy="1654713"/>
          </a:xfrm>
          <a:prstGeom prst="rect">
            <a:avLst/>
          </a:prstGeom>
          <a:gradFill flip="none" rotWithShape="1">
            <a:gsLst>
              <a:gs pos="100000">
                <a:schemeClr val="accent2">
                  <a:lumMod val="60000"/>
                  <a:lumOff val="40000"/>
                </a:schemeClr>
              </a:gs>
              <a:gs pos="0">
                <a:srgbClr val="8FBED3"/>
              </a:gs>
              <a:gs pos="100000">
                <a:schemeClr val="accent1">
                  <a:lumMod val="45000"/>
                  <a:lumOff val="55000"/>
                </a:schemeClr>
              </a:gs>
              <a:gs pos="7000">
                <a:schemeClr val="accent1">
                  <a:lumMod val="45000"/>
                  <a:lumOff val="55000"/>
                </a:schemeClr>
              </a:gs>
              <a:gs pos="10000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386DD3CE-B6DA-5E28-5268-0784E5174E58}"/>
              </a:ext>
            </a:extLst>
          </p:cNvPr>
          <p:cNvSpPr/>
          <p:nvPr/>
        </p:nvSpPr>
        <p:spPr>
          <a:xfrm>
            <a:off x="152400" y="1963085"/>
            <a:ext cx="3143250" cy="2570814"/>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0636AA8-F429-EF4D-B9B8-6CDA112952B7}"/>
              </a:ext>
            </a:extLst>
          </p:cNvPr>
          <p:cNvSpPr/>
          <p:nvPr/>
        </p:nvSpPr>
        <p:spPr>
          <a:xfrm>
            <a:off x="152400" y="1752599"/>
            <a:ext cx="3143250" cy="6477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Definition of Type 2 Diabetes Mellitus</a:t>
            </a: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9B76BA1C-6CC8-A84C-B06E-74DB770F5DEC}"/>
              </a:ext>
            </a:extLst>
          </p:cNvPr>
          <p:cNvSpPr/>
          <p:nvPr/>
        </p:nvSpPr>
        <p:spPr>
          <a:xfrm>
            <a:off x="92077" y="4750017"/>
            <a:ext cx="3143250" cy="2655603"/>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4C9A62CA-E344-6F3A-B96D-7E657249EC19}"/>
              </a:ext>
            </a:extLst>
          </p:cNvPr>
          <p:cNvSpPr/>
          <p:nvPr/>
        </p:nvSpPr>
        <p:spPr>
          <a:xfrm>
            <a:off x="3498854" y="1829488"/>
            <a:ext cx="2952750" cy="5638802"/>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0B4E40F1-CB9C-7F06-0B2F-656FFA26431B}"/>
              </a:ext>
            </a:extLst>
          </p:cNvPr>
          <p:cNvSpPr/>
          <p:nvPr/>
        </p:nvSpPr>
        <p:spPr>
          <a:xfrm>
            <a:off x="6667498" y="2096188"/>
            <a:ext cx="2781299" cy="5372102"/>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30BDFFC-EE95-5F4F-F07A-C13F2BE06FBB}"/>
              </a:ext>
            </a:extLst>
          </p:cNvPr>
          <p:cNvSpPr/>
          <p:nvPr/>
        </p:nvSpPr>
        <p:spPr>
          <a:xfrm>
            <a:off x="6667500" y="1733548"/>
            <a:ext cx="2781300" cy="61053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Research Objective</a:t>
            </a:r>
          </a:p>
        </p:txBody>
      </p:sp>
      <p:sp>
        <p:nvSpPr>
          <p:cNvPr id="13" name="Rectangle 12">
            <a:extLst>
              <a:ext uri="{FF2B5EF4-FFF2-40B4-BE49-F238E27FC236}">
                <a16:creationId xmlns:a16="http://schemas.microsoft.com/office/drawing/2014/main" id="{A0BC0470-D4A2-87B1-D94C-3438C3FA1939}"/>
              </a:ext>
            </a:extLst>
          </p:cNvPr>
          <p:cNvSpPr/>
          <p:nvPr/>
        </p:nvSpPr>
        <p:spPr>
          <a:xfrm>
            <a:off x="0" y="12467285"/>
            <a:ext cx="9601199" cy="334315"/>
          </a:xfrm>
          <a:prstGeom prst="rect">
            <a:avLst/>
          </a:prstGeom>
          <a:gradFill flip="none" rotWithShape="1">
            <a:gsLst>
              <a:gs pos="100000">
                <a:schemeClr val="accent2">
                  <a:lumMod val="60000"/>
                  <a:lumOff val="40000"/>
                </a:schemeClr>
              </a:gs>
              <a:gs pos="0">
                <a:srgbClr val="8FBED3"/>
              </a:gs>
              <a:gs pos="100000">
                <a:schemeClr val="accent1">
                  <a:lumMod val="45000"/>
                  <a:lumOff val="55000"/>
                </a:schemeClr>
              </a:gs>
              <a:gs pos="7000">
                <a:schemeClr val="accent1">
                  <a:lumMod val="45000"/>
                  <a:lumOff val="55000"/>
                </a:schemeClr>
              </a:gs>
              <a:gs pos="10000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E69A9AB-3525-DE86-C40E-422762D952ED}"/>
              </a:ext>
            </a:extLst>
          </p:cNvPr>
          <p:cNvSpPr/>
          <p:nvPr/>
        </p:nvSpPr>
        <p:spPr>
          <a:xfrm>
            <a:off x="0" y="7525085"/>
            <a:ext cx="9601200" cy="1438278"/>
          </a:xfrm>
          <a:prstGeom prst="rect">
            <a:avLst/>
          </a:prstGeom>
          <a:gradFill flip="none" rotWithShape="1">
            <a:gsLst>
              <a:gs pos="100000">
                <a:schemeClr val="accent2">
                  <a:lumMod val="60000"/>
                  <a:lumOff val="40000"/>
                  <a:alpha val="10000"/>
                </a:schemeClr>
              </a:gs>
              <a:gs pos="100000">
                <a:srgbClr val="CFB1A0"/>
              </a:gs>
              <a:gs pos="0">
                <a:srgbClr val="8FBED3">
                  <a:alpha val="56000"/>
                </a:srgbClr>
              </a:gs>
              <a:gs pos="0">
                <a:schemeClr val="accent1">
                  <a:lumMod val="45000"/>
                  <a:lumOff val="55000"/>
                </a:schemeClr>
              </a:gs>
              <a:gs pos="0">
                <a:schemeClr val="accent1">
                  <a:lumMod val="45000"/>
                  <a:lumOff val="55000"/>
                </a:schemeClr>
              </a:gs>
              <a:gs pos="100000">
                <a:srgbClr val="CFB1A0"/>
              </a:gs>
              <a:gs pos="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7E6916A5-2435-6421-B4E6-AE6968385D42}"/>
              </a:ext>
            </a:extLst>
          </p:cNvPr>
          <p:cNvSpPr/>
          <p:nvPr/>
        </p:nvSpPr>
        <p:spPr>
          <a:xfrm>
            <a:off x="5219701" y="9065825"/>
            <a:ext cx="4191002" cy="3146334"/>
          </a:xfrm>
          <a:prstGeom prst="rect">
            <a:avLst/>
          </a:prstGeom>
          <a:solidFill>
            <a:srgbClr val="A3E7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D8C974EF-3028-9F7B-78EA-0804F139335D}"/>
              </a:ext>
            </a:extLst>
          </p:cNvPr>
          <p:cNvSpPr txBox="1"/>
          <p:nvPr/>
        </p:nvSpPr>
        <p:spPr>
          <a:xfrm>
            <a:off x="628650" y="308568"/>
            <a:ext cx="7200904"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evaluation of the role of digital exclusion for access in primary care for adults with type 2 diabetes mellitus in the UK: A systematic review</a:t>
            </a:r>
          </a:p>
        </p:txBody>
      </p:sp>
      <p:sp>
        <p:nvSpPr>
          <p:cNvPr id="34" name="TextBox 33">
            <a:extLst>
              <a:ext uri="{FF2B5EF4-FFF2-40B4-BE49-F238E27FC236}">
                <a16:creationId xmlns:a16="http://schemas.microsoft.com/office/drawing/2014/main" id="{0A5D6965-FA3C-B345-2E41-0B305D115A8D}"/>
              </a:ext>
            </a:extLst>
          </p:cNvPr>
          <p:cNvSpPr txBox="1"/>
          <p:nvPr/>
        </p:nvSpPr>
        <p:spPr>
          <a:xfrm>
            <a:off x="7333493" y="2406340"/>
            <a:ext cx="2331198" cy="138499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To determine the prevalence and critical factors related to digital exclusion in individuals with T2DM in the UK. </a:t>
            </a:r>
            <a:br>
              <a:rPr lang="en-GB" dirty="0"/>
            </a:br>
            <a:br>
              <a:rPr lang="en-GB" dirty="0"/>
            </a:br>
            <a:endParaRPr lang="en-GB" dirty="0"/>
          </a:p>
        </p:txBody>
      </p:sp>
      <p:sp>
        <p:nvSpPr>
          <p:cNvPr id="41" name="TextBox 40">
            <a:extLst>
              <a:ext uri="{FF2B5EF4-FFF2-40B4-BE49-F238E27FC236}">
                <a16:creationId xmlns:a16="http://schemas.microsoft.com/office/drawing/2014/main" id="{DC8029A5-6352-8FF4-F3CF-4A3DCB356B8C}"/>
              </a:ext>
            </a:extLst>
          </p:cNvPr>
          <p:cNvSpPr txBox="1"/>
          <p:nvPr/>
        </p:nvSpPr>
        <p:spPr>
          <a:xfrm>
            <a:off x="5437559" y="7248086"/>
            <a:ext cx="2870200" cy="276999"/>
          </a:xfrm>
          <a:prstGeom prst="rect">
            <a:avLst/>
          </a:prstGeom>
          <a:noFill/>
        </p:spPr>
        <p:txBody>
          <a:bodyPr wrap="square" rtlCol="0">
            <a:spAutoFit/>
          </a:bodyPr>
          <a:lstStyle/>
          <a:p>
            <a:pPr fontAlgn="base"/>
            <a:r>
              <a:rPr lang="en-GB" sz="1200" dirty="0">
                <a:latin typeface="Arial" panose="020B0604020202020204" pitchFamily="34" charset="0"/>
                <a:cs typeface="Arial" panose="020B0604020202020204" pitchFamily="34" charset="0"/>
              </a:rPr>
              <a:t>(OHID, 2026)</a:t>
            </a:r>
          </a:p>
        </p:txBody>
      </p:sp>
      <p:sp>
        <p:nvSpPr>
          <p:cNvPr id="42" name="TextBox 41">
            <a:extLst>
              <a:ext uri="{FF2B5EF4-FFF2-40B4-BE49-F238E27FC236}">
                <a16:creationId xmlns:a16="http://schemas.microsoft.com/office/drawing/2014/main" id="{2B25C840-11D2-0009-63F3-74011E298B7D}"/>
              </a:ext>
            </a:extLst>
          </p:cNvPr>
          <p:cNvSpPr txBox="1"/>
          <p:nvPr/>
        </p:nvSpPr>
        <p:spPr>
          <a:xfrm>
            <a:off x="110447" y="2656540"/>
            <a:ext cx="2069027" cy="1569660"/>
          </a:xfrm>
          <a:prstGeom prst="rect">
            <a:avLst/>
          </a:prstGeom>
          <a:noFill/>
        </p:spPr>
        <p:txBody>
          <a:bodyPr wrap="square" rtlCol="0">
            <a:spAutoFit/>
          </a:bodyPr>
          <a:lstStyle/>
          <a:p>
            <a:r>
              <a:rPr lang="en-GB" sz="1200" dirty="0"/>
              <a:t>Type 2 Diabetes Mellitus is a chronic disease in which the body does not use insulin efficiently and does not make enough insulin, causing excessive blood glucose levels (NICE, 2026; Diabetes UK, 2026).</a:t>
            </a:r>
            <a:endParaRPr lang="en-GB" sz="12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9EE67B01-FDC4-5844-F0BC-9CC53F92E47C}"/>
              </a:ext>
            </a:extLst>
          </p:cNvPr>
          <p:cNvSpPr txBox="1"/>
          <p:nvPr/>
        </p:nvSpPr>
        <p:spPr>
          <a:xfrm>
            <a:off x="152400" y="4953000"/>
            <a:ext cx="2857502" cy="369332"/>
          </a:xfrm>
          <a:prstGeom prst="rect">
            <a:avLst/>
          </a:prstGeom>
          <a:noFill/>
        </p:spPr>
        <p:txBody>
          <a:bodyPr wrap="square" rtlCol="0">
            <a:spAutoFit/>
          </a:bodyPr>
          <a:lstStyle/>
          <a:p>
            <a:endParaRPr lang="en-GB" dirty="0"/>
          </a:p>
        </p:txBody>
      </p:sp>
      <p:sp>
        <p:nvSpPr>
          <p:cNvPr id="48" name="TextBox 47">
            <a:extLst>
              <a:ext uri="{FF2B5EF4-FFF2-40B4-BE49-F238E27FC236}">
                <a16:creationId xmlns:a16="http://schemas.microsoft.com/office/drawing/2014/main" id="{49D89453-F376-1779-8D1B-4238DC3CD7AD}"/>
              </a:ext>
            </a:extLst>
          </p:cNvPr>
          <p:cNvSpPr txBox="1"/>
          <p:nvPr/>
        </p:nvSpPr>
        <p:spPr>
          <a:xfrm>
            <a:off x="9601200" y="7479267"/>
            <a:ext cx="2209800" cy="369332"/>
          </a:xfrm>
          <a:prstGeom prst="rect">
            <a:avLst/>
          </a:prstGeom>
          <a:noFill/>
        </p:spPr>
        <p:txBody>
          <a:bodyPr wrap="square" rtlCol="0">
            <a:spAutoFit/>
          </a:bodyPr>
          <a:lstStyle/>
          <a:p>
            <a:r>
              <a:rPr lang="en-GB" dirty="0"/>
              <a:t>3</a:t>
            </a:r>
          </a:p>
        </p:txBody>
      </p:sp>
      <p:pic>
        <p:nvPicPr>
          <p:cNvPr id="37" name="Picture 36">
            <a:extLst>
              <a:ext uri="{FF2B5EF4-FFF2-40B4-BE49-F238E27FC236}">
                <a16:creationId xmlns:a16="http://schemas.microsoft.com/office/drawing/2014/main" id="{26D2FC80-C83D-8CFF-E772-1A447089B5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7521" y="2556449"/>
            <a:ext cx="1158130" cy="1881307"/>
          </a:xfrm>
          <a:prstGeom prst="rect">
            <a:avLst/>
          </a:prstGeom>
        </p:spPr>
      </p:pic>
      <p:sp>
        <p:nvSpPr>
          <p:cNvPr id="47" name="Rectangle 46">
            <a:extLst>
              <a:ext uri="{FF2B5EF4-FFF2-40B4-BE49-F238E27FC236}">
                <a16:creationId xmlns:a16="http://schemas.microsoft.com/office/drawing/2014/main" id="{C03EC5AB-6FF3-07FB-EC86-3C1B8534DC2F}"/>
              </a:ext>
            </a:extLst>
          </p:cNvPr>
          <p:cNvSpPr/>
          <p:nvPr/>
        </p:nvSpPr>
        <p:spPr>
          <a:xfrm>
            <a:off x="0" y="7515223"/>
            <a:ext cx="9601200" cy="29339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Complications of Type 2 Diabetes Mellitus</a:t>
            </a:r>
          </a:p>
        </p:txBody>
      </p:sp>
      <p:cxnSp>
        <p:nvCxnSpPr>
          <p:cNvPr id="52" name="Straight Connector 51">
            <a:extLst>
              <a:ext uri="{FF2B5EF4-FFF2-40B4-BE49-F238E27FC236}">
                <a16:creationId xmlns:a16="http://schemas.microsoft.com/office/drawing/2014/main" id="{2C12A1E7-8E14-C401-D7EC-BA463F6ADFD4}"/>
              </a:ext>
            </a:extLst>
          </p:cNvPr>
          <p:cNvCxnSpPr/>
          <p:nvPr/>
        </p:nvCxnSpPr>
        <p:spPr>
          <a:xfrm>
            <a:off x="1623170" y="7966783"/>
            <a:ext cx="0" cy="697468"/>
          </a:xfrm>
          <a:prstGeom prst="line">
            <a:avLst/>
          </a:prstGeom>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132002F8-80FF-8107-2F5D-03E318E94C84}"/>
              </a:ext>
            </a:extLst>
          </p:cNvPr>
          <p:cNvCxnSpPr/>
          <p:nvPr/>
        </p:nvCxnSpPr>
        <p:spPr>
          <a:xfrm>
            <a:off x="3606796" y="7966783"/>
            <a:ext cx="0" cy="697468"/>
          </a:xfrm>
          <a:prstGeom prst="line">
            <a:avLst/>
          </a:prstGeom>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FFE1C3F-2B9B-5CF7-D27E-1A7B06F7B7F3}"/>
              </a:ext>
            </a:extLst>
          </p:cNvPr>
          <p:cNvCxnSpPr/>
          <p:nvPr/>
        </p:nvCxnSpPr>
        <p:spPr>
          <a:xfrm>
            <a:off x="4800598" y="7994279"/>
            <a:ext cx="0" cy="697468"/>
          </a:xfrm>
          <a:prstGeom prst="line">
            <a:avLst/>
          </a:prstGeom>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ABECA8BA-98F7-DD4B-14DD-6DFC32B06AE7}"/>
              </a:ext>
            </a:extLst>
          </p:cNvPr>
          <p:cNvCxnSpPr/>
          <p:nvPr/>
        </p:nvCxnSpPr>
        <p:spPr>
          <a:xfrm>
            <a:off x="6248399" y="7995311"/>
            <a:ext cx="0" cy="697468"/>
          </a:xfrm>
          <a:prstGeom prst="line">
            <a:avLst/>
          </a:prstGeom>
        </p:spPr>
        <p:style>
          <a:lnRef idx="2">
            <a:schemeClr val="accent1"/>
          </a:lnRef>
          <a:fillRef idx="0">
            <a:schemeClr val="accent1"/>
          </a:fillRef>
          <a:effectRef idx="1">
            <a:schemeClr val="accent1"/>
          </a:effectRef>
          <a:fontRef idx="minor">
            <a:schemeClr val="tx1"/>
          </a:fontRef>
        </p:style>
      </p:cxnSp>
      <p:cxnSp>
        <p:nvCxnSpPr>
          <p:cNvPr id="65" name="Straight Connector 64">
            <a:extLst>
              <a:ext uri="{FF2B5EF4-FFF2-40B4-BE49-F238E27FC236}">
                <a16:creationId xmlns:a16="http://schemas.microsoft.com/office/drawing/2014/main" id="{329FBDFB-A29C-CF25-240C-A3D044763F21}"/>
              </a:ext>
            </a:extLst>
          </p:cNvPr>
          <p:cNvCxnSpPr/>
          <p:nvPr/>
        </p:nvCxnSpPr>
        <p:spPr>
          <a:xfrm>
            <a:off x="7829554" y="7985317"/>
            <a:ext cx="0" cy="678934"/>
          </a:xfrm>
          <a:prstGeom prst="line">
            <a:avLst/>
          </a:prstGeom>
        </p:spPr>
        <p:style>
          <a:lnRef idx="2">
            <a:schemeClr val="accent1"/>
          </a:lnRef>
          <a:fillRef idx="0">
            <a:schemeClr val="accent1"/>
          </a:fillRef>
          <a:effectRef idx="1">
            <a:schemeClr val="accent1"/>
          </a:effectRef>
          <a:fontRef idx="minor">
            <a:schemeClr val="tx1"/>
          </a:fontRef>
        </p:style>
      </p:cxnSp>
      <p:sp>
        <p:nvSpPr>
          <p:cNvPr id="68" name="TextBox 67">
            <a:extLst>
              <a:ext uri="{FF2B5EF4-FFF2-40B4-BE49-F238E27FC236}">
                <a16:creationId xmlns:a16="http://schemas.microsoft.com/office/drawing/2014/main" id="{7FB3017C-CE46-61AF-BFC4-D989D47F7D75}"/>
              </a:ext>
            </a:extLst>
          </p:cNvPr>
          <p:cNvSpPr txBox="1"/>
          <p:nvPr/>
        </p:nvSpPr>
        <p:spPr>
          <a:xfrm>
            <a:off x="-57149" y="7948741"/>
            <a:ext cx="1577221" cy="1107996"/>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 Heart disease and stroke (cardiovascular disease).</a:t>
            </a:r>
            <a:br>
              <a:rPr lang="en-GB" dirty="0"/>
            </a:br>
            <a:endParaRPr lang="en-GB" dirty="0"/>
          </a:p>
        </p:txBody>
      </p:sp>
      <p:sp>
        <p:nvSpPr>
          <p:cNvPr id="69" name="TextBox 68">
            <a:extLst>
              <a:ext uri="{FF2B5EF4-FFF2-40B4-BE49-F238E27FC236}">
                <a16:creationId xmlns:a16="http://schemas.microsoft.com/office/drawing/2014/main" id="{E3F62A56-AD9B-C00A-7DAC-37E3721FCA40}"/>
              </a:ext>
            </a:extLst>
          </p:cNvPr>
          <p:cNvSpPr txBox="1"/>
          <p:nvPr/>
        </p:nvSpPr>
        <p:spPr>
          <a:xfrm>
            <a:off x="1612891" y="7952930"/>
            <a:ext cx="1981203"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👁️Diabetic retinopathy (damage to the eyes and loss of eyesight). </a:t>
            </a:r>
          </a:p>
        </p:txBody>
      </p:sp>
      <p:sp>
        <p:nvSpPr>
          <p:cNvPr id="73" name="TextBox 72">
            <a:extLst>
              <a:ext uri="{FF2B5EF4-FFF2-40B4-BE49-F238E27FC236}">
                <a16:creationId xmlns:a16="http://schemas.microsoft.com/office/drawing/2014/main" id="{F565451B-BA3A-1CEC-BE7D-798D5C486739}"/>
              </a:ext>
            </a:extLst>
          </p:cNvPr>
          <p:cNvSpPr txBox="1"/>
          <p:nvPr/>
        </p:nvSpPr>
        <p:spPr>
          <a:xfrm>
            <a:off x="3644898" y="7963116"/>
            <a:ext cx="1409700" cy="646331"/>
          </a:xfrm>
          <a:prstGeom prst="rect">
            <a:avLst/>
          </a:prstGeom>
          <a:noFill/>
        </p:spPr>
        <p:txBody>
          <a:bodyPr wrap="square" rtlCol="0">
            <a:spAutoFit/>
          </a:bodyPr>
          <a:lstStyle/>
          <a:p>
            <a:r>
              <a:rPr lang="en-GB" sz="1200" dirty="0"/>
              <a:t>🧠</a:t>
            </a:r>
          </a:p>
          <a:p>
            <a:r>
              <a:rPr lang="en-GB" sz="1200" dirty="0">
                <a:latin typeface="Arial" panose="020B0604020202020204" pitchFamily="34" charset="0"/>
                <a:cs typeface="Arial" panose="020B0604020202020204" pitchFamily="34" charset="0"/>
              </a:rPr>
              <a:t>Nerve injury (neuropathy</a:t>
            </a:r>
            <a:r>
              <a:rPr lang="en-GB" sz="1100" dirty="0">
                <a:latin typeface="Arial" panose="020B0604020202020204" pitchFamily="34" charset="0"/>
                <a:cs typeface="Arial" panose="020B0604020202020204" pitchFamily="34" charset="0"/>
              </a:rPr>
              <a:t>).</a:t>
            </a:r>
          </a:p>
        </p:txBody>
      </p:sp>
      <p:sp>
        <p:nvSpPr>
          <p:cNvPr id="74" name="TextBox 73">
            <a:extLst>
              <a:ext uri="{FF2B5EF4-FFF2-40B4-BE49-F238E27FC236}">
                <a16:creationId xmlns:a16="http://schemas.microsoft.com/office/drawing/2014/main" id="{F4BF80F9-A32B-CD26-C671-787310F8C840}"/>
              </a:ext>
            </a:extLst>
          </p:cNvPr>
          <p:cNvSpPr txBox="1"/>
          <p:nvPr/>
        </p:nvSpPr>
        <p:spPr>
          <a:xfrm>
            <a:off x="4772025" y="8004314"/>
            <a:ext cx="1577221" cy="73866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Kidney disease (nephropathy).</a:t>
            </a:r>
          </a:p>
          <a:p>
            <a:endParaRPr lang="en-GB" dirty="0"/>
          </a:p>
        </p:txBody>
      </p:sp>
      <p:sp>
        <p:nvSpPr>
          <p:cNvPr id="75" name="TextBox 74">
            <a:extLst>
              <a:ext uri="{FF2B5EF4-FFF2-40B4-BE49-F238E27FC236}">
                <a16:creationId xmlns:a16="http://schemas.microsoft.com/office/drawing/2014/main" id="{A30DC6B5-F1E5-1BA1-D912-18E119753F55}"/>
              </a:ext>
            </a:extLst>
          </p:cNvPr>
          <p:cNvSpPr txBox="1"/>
          <p:nvPr/>
        </p:nvSpPr>
        <p:spPr>
          <a:xfrm>
            <a:off x="6376906" y="8016534"/>
            <a:ext cx="1590837" cy="87716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 Foot problems, ulcers and possible amputation.</a:t>
            </a:r>
          </a:p>
          <a:p>
            <a:endParaRPr lang="en-GB" dirty="0"/>
          </a:p>
        </p:txBody>
      </p:sp>
      <p:sp>
        <p:nvSpPr>
          <p:cNvPr id="76" name="TextBox 75">
            <a:extLst>
              <a:ext uri="{FF2B5EF4-FFF2-40B4-BE49-F238E27FC236}">
                <a16:creationId xmlns:a16="http://schemas.microsoft.com/office/drawing/2014/main" id="{FD905D85-0CE7-473D-47CB-8BCA86D95E61}"/>
              </a:ext>
            </a:extLst>
          </p:cNvPr>
          <p:cNvSpPr txBox="1"/>
          <p:nvPr/>
        </p:nvSpPr>
        <p:spPr>
          <a:xfrm>
            <a:off x="7852701" y="8023385"/>
            <a:ext cx="1817593" cy="93871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 Poor blood circulation and slow healing of wounds.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(NHS England, 2025)</a:t>
            </a:r>
          </a:p>
        </p:txBody>
      </p:sp>
      <p:pic>
        <p:nvPicPr>
          <p:cNvPr id="81" name="Picture 80">
            <a:extLst>
              <a:ext uri="{FF2B5EF4-FFF2-40B4-BE49-F238E27FC236}">
                <a16:creationId xmlns:a16="http://schemas.microsoft.com/office/drawing/2014/main" id="{B2B60AEE-6A7B-9BF9-3531-47102DE872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28" y="4744385"/>
            <a:ext cx="3143249" cy="2578285"/>
          </a:xfrm>
          <a:prstGeom prst="rect">
            <a:avLst/>
          </a:prstGeom>
        </p:spPr>
      </p:pic>
      <p:sp>
        <p:nvSpPr>
          <p:cNvPr id="83" name="TextBox 82">
            <a:extLst>
              <a:ext uri="{FF2B5EF4-FFF2-40B4-BE49-F238E27FC236}">
                <a16:creationId xmlns:a16="http://schemas.microsoft.com/office/drawing/2014/main" id="{6D4A6F3E-F4F5-7687-10E9-84B7B597EB88}"/>
              </a:ext>
            </a:extLst>
          </p:cNvPr>
          <p:cNvSpPr txBox="1"/>
          <p:nvPr/>
        </p:nvSpPr>
        <p:spPr>
          <a:xfrm>
            <a:off x="1411144" y="7275135"/>
            <a:ext cx="2391527" cy="507831"/>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(NICE, 2026; WHO, 2025</a:t>
            </a:r>
            <a:r>
              <a:rPr lang="en-GB" sz="900" dirty="0"/>
              <a:t>)</a:t>
            </a:r>
          </a:p>
          <a:p>
            <a:endParaRPr lang="en-GB" dirty="0"/>
          </a:p>
        </p:txBody>
      </p:sp>
      <p:sp>
        <p:nvSpPr>
          <p:cNvPr id="84" name="TextBox 83">
            <a:extLst>
              <a:ext uri="{FF2B5EF4-FFF2-40B4-BE49-F238E27FC236}">
                <a16:creationId xmlns:a16="http://schemas.microsoft.com/office/drawing/2014/main" id="{B39F1BCD-EC9F-04CB-6AB1-10DBAC49EBDA}"/>
              </a:ext>
            </a:extLst>
          </p:cNvPr>
          <p:cNvSpPr txBox="1"/>
          <p:nvPr/>
        </p:nvSpPr>
        <p:spPr>
          <a:xfrm>
            <a:off x="3644895" y="4145320"/>
            <a:ext cx="46301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Prevalence &amp; incidence</a:t>
            </a:r>
            <a:endParaRPr lang="en-GB" dirty="0">
              <a:latin typeface="Arial" panose="020B0604020202020204" pitchFamily="34" charset="0"/>
              <a:cs typeface="Arial" panose="020B0604020202020204" pitchFamily="34" charset="0"/>
            </a:endParaRPr>
          </a:p>
        </p:txBody>
      </p:sp>
      <p:pic>
        <p:nvPicPr>
          <p:cNvPr id="85" name="Picture 84" descr="Health matters: preventing Type 2 Diabetes - GOV.UK">
            <a:extLst>
              <a:ext uri="{FF2B5EF4-FFF2-40B4-BE49-F238E27FC236}">
                <a16:creationId xmlns:a16="http://schemas.microsoft.com/office/drawing/2014/main" id="{2B36CCF5-36B7-91DC-FE91-75339526EA13}"/>
              </a:ext>
            </a:extLst>
          </p:cNvPr>
          <p:cNvPicPr>
            <a:picLocks noChangeAspect="1"/>
          </p:cNvPicPr>
          <p:nvPr/>
        </p:nvPicPr>
        <p:blipFill>
          <a:blip r:embed="rId4"/>
          <a:stretch>
            <a:fillRect/>
          </a:stretch>
        </p:blipFill>
        <p:spPr>
          <a:xfrm>
            <a:off x="3523491" y="4551506"/>
            <a:ext cx="2965440" cy="2713486"/>
          </a:xfrm>
          <a:prstGeom prst="rect">
            <a:avLst/>
          </a:prstGeom>
        </p:spPr>
      </p:pic>
      <p:sp>
        <p:nvSpPr>
          <p:cNvPr id="90" name="TextBox 89">
            <a:extLst>
              <a:ext uri="{FF2B5EF4-FFF2-40B4-BE49-F238E27FC236}">
                <a16:creationId xmlns:a16="http://schemas.microsoft.com/office/drawing/2014/main" id="{AC0526B0-7EB6-8E19-78A1-B53F90CB3C5C}"/>
              </a:ext>
            </a:extLst>
          </p:cNvPr>
          <p:cNvSpPr txBox="1"/>
          <p:nvPr/>
        </p:nvSpPr>
        <p:spPr>
          <a:xfrm>
            <a:off x="3606051" y="2344085"/>
            <a:ext cx="264234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p>
        </p:txBody>
      </p:sp>
      <p:cxnSp>
        <p:nvCxnSpPr>
          <p:cNvPr id="92" name="Straight Connector 91">
            <a:extLst>
              <a:ext uri="{FF2B5EF4-FFF2-40B4-BE49-F238E27FC236}">
                <a16:creationId xmlns:a16="http://schemas.microsoft.com/office/drawing/2014/main" id="{CC8E5410-F8DF-76C8-C08F-8F068AF7610E}"/>
              </a:ext>
            </a:extLst>
          </p:cNvPr>
          <p:cNvCxnSpPr>
            <a:cxnSpLocks/>
          </p:cNvCxnSpPr>
          <p:nvPr/>
        </p:nvCxnSpPr>
        <p:spPr>
          <a:xfrm>
            <a:off x="3644898" y="4134029"/>
            <a:ext cx="2642348" cy="5851"/>
          </a:xfrm>
          <a:prstGeom prst="line">
            <a:avLst/>
          </a:prstGeom>
          <a:ln>
            <a:solidFill>
              <a:schemeClr val="accent2"/>
            </a:solidFill>
          </a:ln>
        </p:spPr>
        <p:style>
          <a:lnRef idx="2">
            <a:schemeClr val="accent1"/>
          </a:lnRef>
          <a:fillRef idx="0">
            <a:schemeClr val="accent1"/>
          </a:fillRef>
          <a:effectRef idx="1">
            <a:schemeClr val="accent1"/>
          </a:effectRef>
          <a:fontRef idx="minor">
            <a:schemeClr val="tx1"/>
          </a:fontRef>
        </p:style>
      </p:cxnSp>
      <p:sp>
        <p:nvSpPr>
          <p:cNvPr id="96" name="TextBox 95">
            <a:extLst>
              <a:ext uri="{FF2B5EF4-FFF2-40B4-BE49-F238E27FC236}">
                <a16:creationId xmlns:a16="http://schemas.microsoft.com/office/drawing/2014/main" id="{77224643-FF8A-89BF-2982-68162089EF7A}"/>
              </a:ext>
            </a:extLst>
          </p:cNvPr>
          <p:cNvSpPr txBox="1"/>
          <p:nvPr/>
        </p:nvSpPr>
        <p:spPr>
          <a:xfrm>
            <a:off x="5596308" y="9448800"/>
            <a:ext cx="3738190" cy="369332"/>
          </a:xfrm>
          <a:prstGeom prst="rect">
            <a:avLst/>
          </a:prstGeom>
          <a:noFill/>
        </p:spPr>
        <p:txBody>
          <a:bodyPr wrap="square" rtlCol="0">
            <a:spAutoFit/>
          </a:bodyPr>
          <a:lstStyle/>
          <a:p>
            <a:r>
              <a:rPr lang="en-GB" dirty="0"/>
              <a:t>.</a:t>
            </a:r>
          </a:p>
        </p:txBody>
      </p:sp>
      <p:sp>
        <p:nvSpPr>
          <p:cNvPr id="101" name="TextBox 100">
            <a:extLst>
              <a:ext uri="{FF2B5EF4-FFF2-40B4-BE49-F238E27FC236}">
                <a16:creationId xmlns:a16="http://schemas.microsoft.com/office/drawing/2014/main" id="{27E4D825-7446-E25C-59C2-3173CEEDE10B}"/>
              </a:ext>
            </a:extLst>
          </p:cNvPr>
          <p:cNvSpPr txBox="1"/>
          <p:nvPr/>
        </p:nvSpPr>
        <p:spPr>
          <a:xfrm>
            <a:off x="7579703" y="9310982"/>
            <a:ext cx="1754795" cy="369332"/>
          </a:xfrm>
          <a:prstGeom prst="rect">
            <a:avLst/>
          </a:prstGeom>
          <a:noFill/>
        </p:spPr>
        <p:txBody>
          <a:bodyPr wrap="square" rtlCol="0">
            <a:spAutoFit/>
          </a:bodyPr>
          <a:lstStyle/>
          <a:p>
            <a:r>
              <a:rPr lang="en-GB" dirty="0"/>
              <a:t>.</a:t>
            </a:r>
          </a:p>
        </p:txBody>
      </p:sp>
      <p:sp>
        <p:nvSpPr>
          <p:cNvPr id="102" name="TextBox 101">
            <a:extLst>
              <a:ext uri="{FF2B5EF4-FFF2-40B4-BE49-F238E27FC236}">
                <a16:creationId xmlns:a16="http://schemas.microsoft.com/office/drawing/2014/main" id="{1177D045-DF4C-E99F-0F10-36A92F9EE4BF}"/>
              </a:ext>
            </a:extLst>
          </p:cNvPr>
          <p:cNvSpPr txBox="1"/>
          <p:nvPr/>
        </p:nvSpPr>
        <p:spPr>
          <a:xfrm>
            <a:off x="3784604" y="2465688"/>
            <a:ext cx="2609851"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To systematically assess the impact of digital exclusion for access to primary care among adults in the UK  with type 2 diabetes mellitus. </a:t>
            </a:r>
          </a:p>
        </p:txBody>
      </p:sp>
      <p:sp>
        <p:nvSpPr>
          <p:cNvPr id="103" name="TextBox 102">
            <a:extLst>
              <a:ext uri="{FF2B5EF4-FFF2-40B4-BE49-F238E27FC236}">
                <a16:creationId xmlns:a16="http://schemas.microsoft.com/office/drawing/2014/main" id="{14DAB734-57BE-AD7F-1483-39C3981E2B02}"/>
              </a:ext>
            </a:extLst>
          </p:cNvPr>
          <p:cNvSpPr txBox="1"/>
          <p:nvPr/>
        </p:nvSpPr>
        <p:spPr>
          <a:xfrm>
            <a:off x="4015157" y="1843115"/>
            <a:ext cx="285750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Research aim</a:t>
            </a:r>
          </a:p>
        </p:txBody>
      </p:sp>
      <p:cxnSp>
        <p:nvCxnSpPr>
          <p:cNvPr id="105" name="Straight Connector 104">
            <a:extLst>
              <a:ext uri="{FF2B5EF4-FFF2-40B4-BE49-F238E27FC236}">
                <a16:creationId xmlns:a16="http://schemas.microsoft.com/office/drawing/2014/main" id="{5B5522D8-4A5F-8F81-C6BD-6FEF09150939}"/>
              </a:ext>
            </a:extLst>
          </p:cNvPr>
          <p:cNvCxnSpPr/>
          <p:nvPr/>
        </p:nvCxnSpPr>
        <p:spPr>
          <a:xfrm>
            <a:off x="3843720" y="2332417"/>
            <a:ext cx="2108196" cy="0"/>
          </a:xfrm>
          <a:prstGeom prst="line">
            <a:avLst/>
          </a:prstGeom>
          <a:ln>
            <a:solidFill>
              <a:schemeClr val="accent2"/>
            </a:solidFill>
          </a:ln>
        </p:spPr>
        <p:style>
          <a:lnRef idx="2">
            <a:schemeClr val="accent1"/>
          </a:lnRef>
          <a:fillRef idx="0">
            <a:schemeClr val="accent1"/>
          </a:fillRef>
          <a:effectRef idx="1">
            <a:schemeClr val="accent1"/>
          </a:effectRef>
          <a:fontRef idx="minor">
            <a:schemeClr val="tx1"/>
          </a:fontRef>
        </p:style>
      </p:cxnSp>
      <p:sp>
        <p:nvSpPr>
          <p:cNvPr id="106" name="Flowchart: Connector 105">
            <a:extLst>
              <a:ext uri="{FF2B5EF4-FFF2-40B4-BE49-F238E27FC236}">
                <a16:creationId xmlns:a16="http://schemas.microsoft.com/office/drawing/2014/main" id="{CE3BE4C2-8598-4470-C7D6-BEE7CE3C5017}"/>
              </a:ext>
            </a:extLst>
          </p:cNvPr>
          <p:cNvSpPr/>
          <p:nvPr/>
        </p:nvSpPr>
        <p:spPr>
          <a:xfrm>
            <a:off x="6715131" y="2453652"/>
            <a:ext cx="659790" cy="655857"/>
          </a:xfrm>
          <a:prstGeom prst="flowChartConnector">
            <a:avLst/>
          </a:prstGeom>
          <a:gradFill flip="none" rotWithShape="1">
            <a:gsLst>
              <a:gs pos="100000">
                <a:schemeClr val="accent2"/>
              </a:gs>
              <a:gs pos="0">
                <a:schemeClr val="accent1">
                  <a:lumMod val="45000"/>
                  <a:lumOff val="55000"/>
                </a:schemeClr>
              </a:gs>
              <a:gs pos="0">
                <a:schemeClr val="accent1">
                  <a:lumMod val="45000"/>
                  <a:lumOff val="55000"/>
                </a:schemeClr>
              </a:gs>
              <a:gs pos="10000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1.</a:t>
            </a:r>
          </a:p>
        </p:txBody>
      </p:sp>
      <p:sp>
        <p:nvSpPr>
          <p:cNvPr id="108" name="Flowchart: Connector 107">
            <a:extLst>
              <a:ext uri="{FF2B5EF4-FFF2-40B4-BE49-F238E27FC236}">
                <a16:creationId xmlns:a16="http://schemas.microsoft.com/office/drawing/2014/main" id="{9BE36B1F-E0DD-1082-E61F-DC66327D676E}"/>
              </a:ext>
            </a:extLst>
          </p:cNvPr>
          <p:cNvSpPr/>
          <p:nvPr/>
        </p:nvSpPr>
        <p:spPr>
          <a:xfrm>
            <a:off x="6701129" y="3517682"/>
            <a:ext cx="659790" cy="655857"/>
          </a:xfrm>
          <a:prstGeom prst="flowChartConnector">
            <a:avLst/>
          </a:prstGeom>
          <a:gradFill flip="none" rotWithShape="1">
            <a:gsLst>
              <a:gs pos="100000">
                <a:schemeClr val="accent2"/>
              </a:gs>
              <a:gs pos="0">
                <a:schemeClr val="accent1">
                  <a:lumMod val="45000"/>
                  <a:lumOff val="55000"/>
                </a:schemeClr>
              </a:gs>
              <a:gs pos="0">
                <a:schemeClr val="accent1">
                  <a:lumMod val="45000"/>
                  <a:lumOff val="55000"/>
                </a:schemeClr>
              </a:gs>
              <a:gs pos="10000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2.</a:t>
            </a:r>
          </a:p>
        </p:txBody>
      </p:sp>
      <p:sp>
        <p:nvSpPr>
          <p:cNvPr id="112" name="TextBox 111">
            <a:extLst>
              <a:ext uri="{FF2B5EF4-FFF2-40B4-BE49-F238E27FC236}">
                <a16:creationId xmlns:a16="http://schemas.microsoft.com/office/drawing/2014/main" id="{720D0F98-7C42-3735-7B36-6CB1F481574B}"/>
              </a:ext>
            </a:extLst>
          </p:cNvPr>
          <p:cNvSpPr txBox="1"/>
          <p:nvPr/>
        </p:nvSpPr>
        <p:spPr>
          <a:xfrm>
            <a:off x="7440036" y="3456285"/>
            <a:ext cx="2008761" cy="138499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To explore the impact of digital exclusion on access to primary-care services for adults with T2DM. </a:t>
            </a:r>
            <a:br>
              <a:rPr lang="en-GB" dirty="0"/>
            </a:br>
            <a:br>
              <a:rPr lang="en-GB" dirty="0"/>
            </a:br>
            <a:endParaRPr lang="en-GB" dirty="0"/>
          </a:p>
        </p:txBody>
      </p:sp>
      <p:sp>
        <p:nvSpPr>
          <p:cNvPr id="114" name="Flowchart: Connector 113">
            <a:extLst>
              <a:ext uri="{FF2B5EF4-FFF2-40B4-BE49-F238E27FC236}">
                <a16:creationId xmlns:a16="http://schemas.microsoft.com/office/drawing/2014/main" id="{E8EC5DF1-E09C-0700-2020-46CA0494F123}"/>
              </a:ext>
            </a:extLst>
          </p:cNvPr>
          <p:cNvSpPr/>
          <p:nvPr/>
        </p:nvSpPr>
        <p:spPr>
          <a:xfrm>
            <a:off x="6701129" y="4661541"/>
            <a:ext cx="659790" cy="655857"/>
          </a:xfrm>
          <a:prstGeom prst="flowChartConnector">
            <a:avLst/>
          </a:prstGeom>
          <a:gradFill flip="none" rotWithShape="1">
            <a:gsLst>
              <a:gs pos="100000">
                <a:schemeClr val="accent2"/>
              </a:gs>
              <a:gs pos="0">
                <a:schemeClr val="accent1">
                  <a:lumMod val="45000"/>
                  <a:lumOff val="55000"/>
                </a:schemeClr>
              </a:gs>
              <a:gs pos="0">
                <a:schemeClr val="accent1">
                  <a:lumMod val="45000"/>
                  <a:lumOff val="55000"/>
                </a:schemeClr>
              </a:gs>
              <a:gs pos="100000">
                <a:schemeClr val="accent1">
                  <a:lumMod val="30000"/>
                  <a:lumOff val="7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3.</a:t>
            </a:r>
          </a:p>
        </p:txBody>
      </p:sp>
      <p:sp>
        <p:nvSpPr>
          <p:cNvPr id="115" name="TextBox 114">
            <a:extLst>
              <a:ext uri="{FF2B5EF4-FFF2-40B4-BE49-F238E27FC236}">
                <a16:creationId xmlns:a16="http://schemas.microsoft.com/office/drawing/2014/main" id="{B3DAF5B9-38A2-7234-8A44-695E3BFD5723}"/>
              </a:ext>
            </a:extLst>
          </p:cNvPr>
          <p:cNvSpPr txBox="1"/>
          <p:nvPr/>
        </p:nvSpPr>
        <p:spPr>
          <a:xfrm>
            <a:off x="7373226" y="4506230"/>
            <a:ext cx="2008761"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To identify evidence-based interventions and methods to eliminate digital exclusion and improve equal access to primary care.</a:t>
            </a:r>
          </a:p>
        </p:txBody>
      </p:sp>
      <p:sp>
        <p:nvSpPr>
          <p:cNvPr id="117" name="Rectangle 116">
            <a:extLst>
              <a:ext uri="{FF2B5EF4-FFF2-40B4-BE49-F238E27FC236}">
                <a16:creationId xmlns:a16="http://schemas.microsoft.com/office/drawing/2014/main" id="{3810C491-D695-D645-7F97-3C8FF66DCB5E}"/>
              </a:ext>
            </a:extLst>
          </p:cNvPr>
          <p:cNvSpPr/>
          <p:nvPr/>
        </p:nvSpPr>
        <p:spPr>
          <a:xfrm>
            <a:off x="152400" y="9096401"/>
            <a:ext cx="4902198" cy="3277509"/>
          </a:xfrm>
          <a:prstGeom prst="rect">
            <a:avLst/>
          </a:prstGeom>
          <a:gradFill flip="none" rotWithShape="1">
            <a:gsLst>
              <a:gs pos="0">
                <a:srgbClr val="A3E7FF"/>
              </a:gs>
              <a:gs pos="50000">
                <a:schemeClr val="accent2">
                  <a:tint val="44500"/>
                  <a:satMod val="160000"/>
                </a:schemeClr>
              </a:gs>
              <a:gs pos="100000">
                <a:schemeClr val="accent2">
                  <a:tint val="23500"/>
                  <a:satMod val="160000"/>
                </a:schemeClr>
              </a:gs>
            </a:gsLst>
            <a:lin ang="10800000" scaled="1"/>
            <a:tileRect/>
          </a:gradFill>
          <a:ln w="31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8" name="TextBox 117">
            <a:extLst>
              <a:ext uri="{FF2B5EF4-FFF2-40B4-BE49-F238E27FC236}">
                <a16:creationId xmlns:a16="http://schemas.microsoft.com/office/drawing/2014/main" id="{48EFB1DA-0E3D-1463-CBFC-1D45990F2302}"/>
              </a:ext>
            </a:extLst>
          </p:cNvPr>
          <p:cNvSpPr txBox="1"/>
          <p:nvPr/>
        </p:nvSpPr>
        <p:spPr>
          <a:xfrm>
            <a:off x="228967" y="9488465"/>
            <a:ext cx="4749050" cy="2308324"/>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Primary care provides T2DM monitoring, medication reviews, diabetes education, visits, and assistance to prevent complications (NICE, 2026). Online appointment systems, digital consultations, electronic records, and other digital healthcare services have transformed primary care (NHS England, 2023). Digital exclusion can prevent adults from using these services. Poor internet connectivity, digital skills, finances, equipment, and confidence are obstacles (Good Things Foundation, 2024; NHS England, 2025).This discovery is crucial for persons with T2DM who need continuing primary-care support. This will examine how digital exclusion affects this group in the UK, using evidence to identify issues and solutions.</a:t>
            </a:r>
          </a:p>
        </p:txBody>
      </p:sp>
      <p:sp>
        <p:nvSpPr>
          <p:cNvPr id="120" name="Rectangle 119">
            <a:extLst>
              <a:ext uri="{FF2B5EF4-FFF2-40B4-BE49-F238E27FC236}">
                <a16:creationId xmlns:a16="http://schemas.microsoft.com/office/drawing/2014/main" id="{80FE628B-FF10-ACEA-FBA3-1610FBD71524}"/>
              </a:ext>
            </a:extLst>
          </p:cNvPr>
          <p:cNvSpPr/>
          <p:nvPr/>
        </p:nvSpPr>
        <p:spPr>
          <a:xfrm>
            <a:off x="152400" y="9096402"/>
            <a:ext cx="4902198" cy="3523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Background and Rationale</a:t>
            </a:r>
          </a:p>
        </p:txBody>
      </p:sp>
      <p:sp>
        <p:nvSpPr>
          <p:cNvPr id="4" name="Rectangle 3">
            <a:extLst>
              <a:ext uri="{FF2B5EF4-FFF2-40B4-BE49-F238E27FC236}">
                <a16:creationId xmlns:a16="http://schemas.microsoft.com/office/drawing/2014/main" id="{CB49CF76-8A10-3D2B-8FE7-1BA5F0D8962C}"/>
              </a:ext>
            </a:extLst>
          </p:cNvPr>
          <p:cNvSpPr/>
          <p:nvPr/>
        </p:nvSpPr>
        <p:spPr>
          <a:xfrm>
            <a:off x="5219701" y="9065825"/>
            <a:ext cx="4191002" cy="362417"/>
          </a:xfrm>
          <a:prstGeom prst="rect">
            <a:avLst/>
          </a:prstGeom>
          <a:solidFill>
            <a:schemeClr val="bg1">
              <a:lumMod val="95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Research impact</a:t>
            </a:r>
          </a:p>
        </p:txBody>
      </p:sp>
      <p:sp>
        <p:nvSpPr>
          <p:cNvPr id="15" name="TextBox 14">
            <a:extLst>
              <a:ext uri="{FF2B5EF4-FFF2-40B4-BE49-F238E27FC236}">
                <a16:creationId xmlns:a16="http://schemas.microsoft.com/office/drawing/2014/main" id="{14025BDC-AA4D-CE58-D4F9-6960677D7CC8}"/>
              </a:ext>
            </a:extLst>
          </p:cNvPr>
          <p:cNvSpPr txBox="1"/>
          <p:nvPr/>
        </p:nvSpPr>
        <p:spPr>
          <a:xfrm>
            <a:off x="5190985" y="9428242"/>
            <a:ext cx="4191002" cy="263149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Target population: The research may enhance diabetes management and primary care access. </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Public health: Results may inform digital exclusion and health inequality efforts (OHID, 2025).</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Primary care: The review could help create accessible digital solutions alongside phone and in-person options.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Policy and commissioning: Results may aid NHS inclusion and equitable digital healthcare planning.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Healthcare professionals: The study may raise awareness of digital hurdles and promote person-centred care (NHS England, 2023; NHS England, 2025).</a:t>
            </a:r>
          </a:p>
        </p:txBody>
      </p:sp>
      <p:sp>
        <p:nvSpPr>
          <p:cNvPr id="25" name="Rectangle 24">
            <a:extLst>
              <a:ext uri="{FF2B5EF4-FFF2-40B4-BE49-F238E27FC236}">
                <a16:creationId xmlns:a16="http://schemas.microsoft.com/office/drawing/2014/main" id="{6279DDC4-97E8-87F1-7A43-878FDB3A9F51}"/>
              </a:ext>
            </a:extLst>
          </p:cNvPr>
          <p:cNvSpPr/>
          <p:nvPr/>
        </p:nvSpPr>
        <p:spPr>
          <a:xfrm>
            <a:off x="6662292" y="5776225"/>
            <a:ext cx="2794307" cy="44741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Research question </a:t>
            </a:r>
          </a:p>
        </p:txBody>
      </p:sp>
      <p:sp>
        <p:nvSpPr>
          <p:cNvPr id="26" name="TextBox 25">
            <a:extLst>
              <a:ext uri="{FF2B5EF4-FFF2-40B4-BE49-F238E27FC236}">
                <a16:creationId xmlns:a16="http://schemas.microsoft.com/office/drawing/2014/main" id="{5FB11762-2B28-7600-D454-2B325658ADF9}"/>
              </a:ext>
            </a:extLst>
          </p:cNvPr>
          <p:cNvSpPr txBox="1"/>
          <p:nvPr/>
        </p:nvSpPr>
        <p:spPr>
          <a:xfrm>
            <a:off x="6675362" y="6202182"/>
            <a:ext cx="2619378"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What is the impact of digital exclusion on access to primary care in adults living with type 2 diabetes mellitus in the UK?</a:t>
            </a:r>
          </a:p>
        </p:txBody>
      </p:sp>
      <p:sp>
        <p:nvSpPr>
          <p:cNvPr id="3" name="TextBox 2">
            <a:extLst>
              <a:ext uri="{FF2B5EF4-FFF2-40B4-BE49-F238E27FC236}">
                <a16:creationId xmlns:a16="http://schemas.microsoft.com/office/drawing/2014/main" id="{894F7203-6F66-C5A0-CE0C-8D613FBD277F}"/>
              </a:ext>
            </a:extLst>
          </p:cNvPr>
          <p:cNvSpPr txBox="1"/>
          <p:nvPr/>
        </p:nvSpPr>
        <p:spPr>
          <a:xfrm>
            <a:off x="2171701" y="4497064"/>
            <a:ext cx="2813050"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(NICE 2026)</a:t>
            </a:r>
            <a:endParaRPr lang="en-GB" sz="900" dirty="0"/>
          </a:p>
        </p:txBody>
      </p:sp>
    </p:spTree>
    <p:extLst>
      <p:ext uri="{BB962C8B-B14F-4D97-AF65-F5344CB8AC3E}">
        <p14:creationId xmlns:p14="http://schemas.microsoft.com/office/powerpoint/2010/main" val="4055360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A07B-16D4-7111-7DAB-F88655E05999}"/>
              </a:ext>
            </a:extLst>
          </p:cNvPr>
          <p:cNvSpPr>
            <a:spLocks noGrp="1"/>
          </p:cNvSpPr>
          <p:nvPr>
            <p:ph type="title"/>
          </p:nvPr>
        </p:nvSpPr>
        <p:spPr>
          <a:xfrm>
            <a:off x="660082" y="5453168"/>
            <a:ext cx="8281035" cy="2474384"/>
          </a:xfrm>
        </p:spPr>
        <p:txBody>
          <a:bodyPr>
            <a:noAutofit/>
          </a:bodyPr>
          <a:lstStyle/>
          <a:p>
            <a:r>
              <a:rPr lang="en-GB" sz="1600" dirty="0">
                <a:latin typeface="Arial" panose="020B0604020202020204" pitchFamily="34" charset="0"/>
                <a:cs typeface="Arial" panose="020B0604020202020204" pitchFamily="34" charset="0"/>
              </a:rPr>
              <a:t>1. Age UK (2023) </a:t>
            </a:r>
            <a:r>
              <a:rPr lang="en-GB" sz="1600" i="1" dirty="0">
                <a:latin typeface="Arial" panose="020B0604020202020204" pitchFamily="34" charset="0"/>
                <a:cs typeface="Arial" panose="020B0604020202020204" pitchFamily="34" charset="0"/>
              </a:rPr>
              <a:t>Later life in a digital world</a:t>
            </a:r>
            <a:r>
              <a:rPr lang="en-GB" sz="1600" dirty="0">
                <a:latin typeface="Arial" panose="020B0604020202020204" pitchFamily="34" charset="0"/>
                <a:cs typeface="Arial" panose="020B0604020202020204" pitchFamily="34" charset="0"/>
              </a:rPr>
              <a:t>. London: Age UK.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2. Diabetes UK (2024) </a:t>
            </a:r>
            <a:r>
              <a:rPr lang="en-GB" sz="1600" i="1" dirty="0">
                <a:latin typeface="Arial" panose="020B0604020202020204" pitchFamily="34" charset="0"/>
                <a:cs typeface="Arial" panose="020B0604020202020204" pitchFamily="34" charset="0"/>
              </a:rPr>
              <a:t>Type 2 diabetes: younger adults and rising diagnoses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https://www.diabetes.org.uk/</a:t>
            </a:r>
            <a:r>
              <a:rPr lang="en-GB" sz="1600" dirty="0">
                <a:latin typeface="Arial" panose="020B0604020202020204" pitchFamily="34" charset="0"/>
                <a:cs typeface="Arial" panose="020B0604020202020204" pitchFamily="34" charset="0"/>
              </a:rPr>
              <a:t> (Accessed: 28 September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3. Diabetes UK (2025) </a:t>
            </a:r>
            <a:r>
              <a:rPr lang="en-GB" sz="1600" i="1" dirty="0">
                <a:latin typeface="Arial" panose="020B0604020202020204" pitchFamily="34" charset="0"/>
                <a:cs typeface="Arial" panose="020B0604020202020204" pitchFamily="34" charset="0"/>
              </a:rPr>
              <a:t>Diabetes prevalence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https://www.diabetes.org.uk/</a:t>
            </a:r>
            <a:r>
              <a:rPr lang="en-GB" sz="1600" dirty="0">
                <a:latin typeface="Arial" panose="020B0604020202020204" pitchFamily="34" charset="0"/>
                <a:cs typeface="Arial" panose="020B0604020202020204" pitchFamily="34" charset="0"/>
              </a:rPr>
              <a:t> (Accessed: 27 September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4. Department of Health and Social Care (2025) </a:t>
            </a:r>
            <a:r>
              <a:rPr lang="en-GB" sz="1600" i="1" dirty="0">
                <a:latin typeface="Arial" panose="020B0604020202020204" pitchFamily="34" charset="0"/>
                <a:cs typeface="Arial" panose="020B0604020202020204" pitchFamily="34" charset="0"/>
              </a:rPr>
              <a:t>Health trends and variation in England 2025</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https://www.gov.uk/</a:t>
            </a:r>
            <a:r>
              <a:rPr lang="en-GB" sz="1600" dirty="0">
                <a:latin typeface="Arial" panose="020B0604020202020204" pitchFamily="34" charset="0"/>
                <a:cs typeface="Arial" panose="020B0604020202020204" pitchFamily="34" charset="0"/>
              </a:rPr>
              <a:t> (Accessed: 30 September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5.  Good Things Foundation (2024) </a:t>
            </a:r>
            <a:r>
              <a:rPr lang="en-GB" sz="1600" i="1" dirty="0">
                <a:latin typeface="Arial" panose="020B0604020202020204" pitchFamily="34" charset="0"/>
                <a:cs typeface="Arial" panose="020B0604020202020204" pitchFamily="34" charset="0"/>
              </a:rPr>
              <a:t>Digital inclusion in the UK</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https://www.goodthingsfoundation.org/</a:t>
            </a:r>
            <a:r>
              <a:rPr lang="en-GB" sz="1600" dirty="0">
                <a:latin typeface="Arial" panose="020B0604020202020204" pitchFamily="34" charset="0"/>
                <a:cs typeface="Arial" panose="020B0604020202020204" pitchFamily="34" charset="0"/>
              </a:rPr>
              <a:t> (Accessed: 2 October 2026).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6. NHS England (2023) </a:t>
            </a:r>
            <a:r>
              <a:rPr lang="en-GB" sz="1600" i="1" dirty="0">
                <a:latin typeface="Arial" panose="020B0604020202020204" pitchFamily="34" charset="0"/>
                <a:cs typeface="Arial" panose="020B0604020202020204" pitchFamily="34" charset="0"/>
              </a:rPr>
              <a:t>Supporting digital inclusion in general practice: 10 top tips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https://www.england.nhs.uk/</a:t>
            </a:r>
            <a:r>
              <a:rPr lang="en-GB" sz="1600" dirty="0">
                <a:latin typeface="Arial" panose="020B0604020202020204" pitchFamily="34" charset="0"/>
                <a:cs typeface="Arial" panose="020B0604020202020204" pitchFamily="34" charset="0"/>
              </a:rPr>
              <a:t> (Accessed: 5 October 2026).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7. NHS England (2025) </a:t>
            </a:r>
            <a:r>
              <a:rPr lang="en-GB" sz="1600" i="1" dirty="0">
                <a:latin typeface="Arial" panose="020B0604020202020204" pitchFamily="34" charset="0"/>
                <a:cs typeface="Arial" panose="020B0604020202020204" pitchFamily="34" charset="0"/>
              </a:rPr>
              <a:t>Health equalities and digital inclusion</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https://www.england.nhs.uk/</a:t>
            </a:r>
            <a:r>
              <a:rPr lang="en-GB" sz="1600" dirty="0">
                <a:latin typeface="Arial" panose="020B0604020202020204" pitchFamily="34" charset="0"/>
                <a:cs typeface="Arial" panose="020B0604020202020204" pitchFamily="34" charset="0"/>
              </a:rPr>
              <a:t> (Accessed: 5 October 2026).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8. NICE (2026) </a:t>
            </a:r>
            <a:r>
              <a:rPr lang="en-GB" sz="1600" i="1" dirty="0">
                <a:latin typeface="Arial" panose="020B0604020202020204" pitchFamily="34" charset="0"/>
                <a:cs typeface="Arial" panose="020B0604020202020204" pitchFamily="34" charset="0"/>
              </a:rPr>
              <a:t>Type 2 diabetes in adults: management (NG28)</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https://www.nice.org.uk/guidance/ng28</a:t>
            </a: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 (Accessed: 26 September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9. NICE (2026) </a:t>
            </a:r>
            <a:r>
              <a:rPr lang="en-GB" sz="1600" i="1" dirty="0">
                <a:latin typeface="Arial" panose="020B0604020202020204" pitchFamily="34" charset="0"/>
                <a:cs typeface="Arial" panose="020B0604020202020204" pitchFamily="34" charset="0"/>
              </a:rPr>
              <a:t>Diabetes - type 2: Clinical Knowledge Summaries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https://cks.nice.org.uk/topics/diabetes-type-2/</a:t>
            </a:r>
            <a:r>
              <a:rPr lang="en-GB" sz="1600" dirty="0">
                <a:latin typeface="Arial" panose="020B0604020202020204" pitchFamily="34" charset="0"/>
                <a:cs typeface="Arial" panose="020B0604020202020204" pitchFamily="34" charset="0"/>
              </a:rPr>
              <a:t> (Accessed: 9 October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10  NICE (2026) </a:t>
            </a:r>
            <a:r>
              <a:rPr lang="en-GB" sz="1600" i="1" dirty="0">
                <a:latin typeface="Arial" panose="020B0604020202020204" pitchFamily="34" charset="0"/>
                <a:cs typeface="Arial" panose="020B0604020202020204" pitchFamily="34" charset="0"/>
              </a:rPr>
              <a:t>Implementation advice: health inequalities in type 2 diabetes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https://www.nice.org.uk/</a:t>
            </a:r>
            <a:r>
              <a:rPr lang="en-GB" sz="1600" dirty="0">
                <a:latin typeface="Arial" panose="020B0604020202020204" pitchFamily="34" charset="0"/>
                <a:cs typeface="Arial" panose="020B0604020202020204" pitchFamily="34" charset="0"/>
              </a:rPr>
              <a:t> (Accessed: 1 October 2026).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11. Office for Health Improvement and Disparities (2025) </a:t>
            </a:r>
            <a:r>
              <a:rPr lang="en-GB" sz="1600" i="1" dirty="0">
                <a:latin typeface="Arial" panose="020B0604020202020204" pitchFamily="34" charset="0"/>
                <a:cs typeface="Arial" panose="020B0604020202020204" pitchFamily="34" charset="0"/>
              </a:rPr>
              <a:t>Diabetes: GP recorded prevalence, England, 2024</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9"/>
              </a:rPr>
              <a:t>https://fingertips.phe.org.uk/</a:t>
            </a:r>
            <a:r>
              <a:rPr lang="en-GB" sz="1600" dirty="0">
                <a:latin typeface="Arial" panose="020B0604020202020204" pitchFamily="34" charset="0"/>
                <a:cs typeface="Arial" panose="020B0604020202020204" pitchFamily="34" charset="0"/>
              </a:rPr>
              <a:t> (Accessed: 6 October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12. Office for Health Improvement and Disparities (OHID) (2026) </a:t>
            </a:r>
            <a:r>
              <a:rPr lang="en-GB" sz="1600" i="1" dirty="0">
                <a:latin typeface="Arial" panose="020B0604020202020204" pitchFamily="34" charset="0"/>
                <a:cs typeface="Arial" panose="020B0604020202020204" pitchFamily="34" charset="0"/>
              </a:rPr>
              <a:t>Diabetes profile: statistical commentary, April 2026</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0"/>
              </a:rPr>
              <a:t>https://www.gov.uk/government/statistics/diabetes-profile-update-april-2026/diabetes-profile-statistical-commentary-april-2026</a:t>
            </a:r>
            <a:r>
              <a:rPr lang="en-GB" sz="1600" dirty="0">
                <a:latin typeface="Arial" panose="020B0604020202020204" pitchFamily="34" charset="0"/>
                <a:cs typeface="Arial" panose="020B0604020202020204" pitchFamily="34" charset="0"/>
              </a:rPr>
              <a:t> (Accessed: 9 October 2026).</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13. Page, M.J. et al. (2021) ‘The PRISMA 2020 statement: an updated guideline for reporting systematic reviews’, </a:t>
            </a:r>
            <a:r>
              <a:rPr lang="en-GB" sz="1600" i="1" dirty="0">
                <a:latin typeface="Arial" panose="020B0604020202020204" pitchFamily="34" charset="0"/>
                <a:cs typeface="Arial" panose="020B0604020202020204" pitchFamily="34" charset="0"/>
              </a:rPr>
              <a:t>BMJ</a:t>
            </a:r>
            <a:r>
              <a:rPr lang="en-GB" sz="1600" dirty="0">
                <a:latin typeface="Arial" panose="020B0604020202020204" pitchFamily="34" charset="0"/>
                <a:cs typeface="Arial" panose="020B0604020202020204" pitchFamily="34" charset="0"/>
              </a:rPr>
              <a:t>, 372, n71. https://doi.org/10.1136/bmj.n71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14. Van Deursen, A.J.A.M. and van Dijk, J.A.G.M. (2019) ‘The first-level digital divide shifts from inequalities in physical access to inequalities in material access’, </a:t>
            </a:r>
            <a:r>
              <a:rPr lang="en-GB" sz="1600" i="1" dirty="0">
                <a:latin typeface="Arial" panose="020B0604020202020204" pitchFamily="34" charset="0"/>
                <a:cs typeface="Arial" panose="020B0604020202020204" pitchFamily="34" charset="0"/>
              </a:rPr>
              <a:t>New Media &amp; Society</a:t>
            </a:r>
            <a:r>
              <a:rPr lang="en-GB" sz="1600" dirty="0">
                <a:latin typeface="Arial" panose="020B0604020202020204" pitchFamily="34" charset="0"/>
                <a:cs typeface="Arial" panose="020B0604020202020204" pitchFamily="34" charset="0"/>
              </a:rPr>
              <a:t>, 21(2), pp.</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15. World Health Organization (WHO) (2025) </a:t>
            </a:r>
            <a:r>
              <a:rPr lang="en-GB" sz="1600" i="1" dirty="0">
                <a:latin typeface="Arial" panose="020B0604020202020204" pitchFamily="34" charset="0"/>
                <a:cs typeface="Arial" panose="020B0604020202020204" pitchFamily="34" charset="0"/>
              </a:rPr>
              <a:t>Diabetes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1"/>
              </a:rPr>
              <a:t>https://www.who.int/news-room/fact-sheets/detail/diabetes</a:t>
            </a:r>
            <a:r>
              <a:rPr lang="en-GB" sz="1600" dirty="0">
                <a:latin typeface="Arial" panose="020B0604020202020204" pitchFamily="34" charset="0"/>
                <a:cs typeface="Arial" panose="020B0604020202020204" pitchFamily="34" charset="0"/>
              </a:rPr>
              <a:t>  (Accessed: 9 October 2026).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D78E8C3-BE47-21A1-B5A3-3C6D528C1192}"/>
              </a:ext>
            </a:extLst>
          </p:cNvPr>
          <p:cNvSpPr txBox="1"/>
          <p:nvPr/>
        </p:nvSpPr>
        <p:spPr>
          <a:xfrm>
            <a:off x="3971925" y="428625"/>
            <a:ext cx="687705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6032636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1170</Words>
  <Application>Microsoft Office PowerPoint</Application>
  <PresentationFormat>A3 Paper (297x420 mm)</PresentationFormat>
  <Paragraphs>67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1. Age UK (2023) Later life in a digital world. London: Age UK.    2. Diabetes UK (2024) Type 2 diabetes: younger adults and rising diagnoses. Available at: https://www.diabetes.org.uk/ (Accessed: 28 September 2026).  3. Diabetes UK (2025) Diabetes prevalence. Available at: https://www.diabetes.org.uk/ (Accessed: 27 September 2026).  4. Department of Health and Social Care (2025) Health trends and variation in England 2025. Available at: https://www.gov.uk/ (Accessed: 30 September 2026).  5.  Good Things Foundation (2024) Digital inclusion in the UK. Available at: https://www.goodthingsfoundation.org/ (Accessed: 2 October 2026).   6. NHS England (2023) Supporting digital inclusion in general practice: 10 top tips. Available at: https://www.england.nhs.uk/ (Accessed: 5 October 2026).   7. NHS England (2025) Health equalities and digital inclusion. Available at: https://www.england.nhs.uk/ (Accessed: 5 October 2026).   8. NICE (2026) Type 2 diabetes in adults: management (NG28). Available at: https://www.nice.org.uk/guidance/ng28  (Accessed: 26 September 2026).   9. NICE (2026) Diabetes - type 2: Clinical Knowledge Summaries. Available at: https://cks.nice.org.uk/topics/diabetes-type-2/ (Accessed: 9 October 2026).  10  NICE (2026) Implementation advice: health inequalities in type 2 diabetes. Available at: https://www.nice.org.uk/ (Accessed: 1 October 2026).   11. Office for Health Improvement and Disparities (2025) Diabetes: GP recorded prevalence, England, 2024. Available at: https://fingertips.phe.org.uk/ (Accessed: 6 October 2026).  12. Office for Health Improvement and Disparities (OHID) (2026) Diabetes profile: statistical commentary, April 2026. Available at: https://www.gov.uk/government/statistics/diabetes-profile-update-april-2026/diabetes-profile-statistical-commentary-april-2026 (Accessed: 9 October 2026).  13. Page, M.J. et al. (2021) ‘The PRISMA 2020 statement: an updated guideline for reporting systematic reviews’, BMJ, 372, n71. https://doi.org/10.1136/bmj.n71   14. Van Deursen, A.J.A.M. and van Dijk, J.A.G.M. (2019) ‘The first-level digital divide shifts from inequalities in physical access to inequalities in material access’, New Media &amp; Society, 21(2), pp.  15. World Health Organization (WHO) (2025) Diabetes. Available at: https://www.who.int/news-room/fact-sheets/detail/diabetes  (Accessed: 9 October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John Orek</dc:creator>
  <cp:lastModifiedBy>John Orek</cp:lastModifiedBy>
  <cp:revision>619</cp:revision>
  <dcterms:created xsi:type="dcterms:W3CDTF">2026-10-07T18:21:03Z</dcterms:created>
  <dcterms:modified xsi:type="dcterms:W3CDTF">2026-10-11T00:48:17Z</dcterms:modified>
</cp:coreProperties>
</file>