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8" r:id="rId3"/>
    <p:sldId id="257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61" r:id="rId13"/>
    <p:sldId id="262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9922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93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5114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026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766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8403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382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432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673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765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3483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3901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924836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3694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5798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503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EADAF2-C034-403A-BE49-78873FC00145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EDEF6B0-1A4E-4401-873A-58A0B0F0D06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8990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DB492-30DD-4C17-BF7C-6BC9619F449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err="1"/>
              <a:t>Prynhawn</a:t>
            </a:r>
            <a:r>
              <a:rPr lang="en-GB" dirty="0"/>
              <a:t> da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Mr Stacey </a:t>
            </a:r>
            <a:r>
              <a:rPr lang="en-GB" dirty="0" err="1"/>
              <a:t>Dw</a:t>
            </a:r>
            <a:r>
              <a:rPr lang="en-GB" dirty="0"/>
              <a:t> I </a:t>
            </a:r>
          </a:p>
        </p:txBody>
      </p:sp>
    </p:spTree>
    <p:extLst>
      <p:ext uri="{BB962C8B-B14F-4D97-AF65-F5344CB8AC3E}">
        <p14:creationId xmlns:p14="http://schemas.microsoft.com/office/powerpoint/2010/main" val="12621587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27455-432A-4012-8A6C-CE14112C4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1013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altLang="en-US" sz="3200" dirty="0">
                <a:solidFill>
                  <a:schemeClr val="accent1"/>
                </a:solidFill>
                <a:latin typeface="inherit"/>
              </a:rPr>
              <a:t>Heddiw mae'r dyddiad yn: 				The date today is: </a:t>
            </a:r>
            <a:endParaRPr lang="en-GB" sz="3200" dirty="0">
              <a:solidFill>
                <a:schemeClr val="accent1"/>
              </a:solidFill>
            </a:endParaRPr>
          </a:p>
          <a:p>
            <a:pPr marL="0" indent="0" algn="ctr">
              <a:buNone/>
            </a:pPr>
            <a:endParaRPr lang="en-GB" sz="3200" dirty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en-GB" sz="3200" dirty="0" err="1">
                <a:solidFill>
                  <a:schemeClr val="accent1"/>
                </a:solidFill>
              </a:rPr>
              <a:t>Dydd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mawrth</a:t>
            </a:r>
            <a:r>
              <a:rPr lang="en-GB" sz="3200" dirty="0">
                <a:solidFill>
                  <a:schemeClr val="accent1"/>
                </a:solidFill>
              </a:rPr>
              <a:t>, Y </a:t>
            </a:r>
            <a:r>
              <a:rPr lang="en-GB" sz="3200" dirty="0" err="1">
                <a:solidFill>
                  <a:schemeClr val="accent1"/>
                </a:solidFill>
              </a:rPr>
              <a:t>pumed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ar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  <a:r>
              <a:rPr lang="en-GB" sz="3200" dirty="0" err="1">
                <a:solidFill>
                  <a:schemeClr val="accent1"/>
                </a:solidFill>
              </a:rPr>
              <a:t>hygain</a:t>
            </a:r>
            <a:r>
              <a:rPr lang="en-GB" sz="3200" dirty="0">
                <a:solidFill>
                  <a:schemeClr val="accent1"/>
                </a:solidFill>
              </a:rPr>
              <a:t> o </a:t>
            </a:r>
            <a:r>
              <a:rPr lang="en-GB" sz="3200" dirty="0" err="1">
                <a:solidFill>
                  <a:schemeClr val="accent1"/>
                </a:solidFill>
              </a:rPr>
              <a:t>chwefror</a:t>
            </a:r>
            <a:r>
              <a:rPr lang="en-GB" sz="3200" dirty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78D5870C-9A56-4682-A07C-307398504E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1182" y="1934941"/>
            <a:ext cx="65" cy="24174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17457" rIns="0" bIns="-17457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53108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5F6F5-7301-4F34-A9D4-103B55257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675861"/>
            <a:ext cx="8596668" cy="536550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/>
                </a:solidFill>
              </a:rPr>
              <a:t>Today we are learning… the weather </a:t>
            </a:r>
          </a:p>
          <a:p>
            <a:r>
              <a:rPr lang="en-GB" sz="3600" dirty="0">
                <a:solidFill>
                  <a:schemeClr val="accent1"/>
                </a:solidFill>
              </a:rPr>
              <a:t>Heddiw </a:t>
            </a:r>
            <a:r>
              <a:rPr lang="en-GB" sz="3600" dirty="0" err="1">
                <a:solidFill>
                  <a:schemeClr val="accent1"/>
                </a:solidFill>
              </a:rPr>
              <a:t>rydyn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ni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yn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mynd</a:t>
            </a:r>
            <a:r>
              <a:rPr lang="en-GB" sz="3600" dirty="0">
                <a:solidFill>
                  <a:schemeClr val="accent1"/>
                </a:solidFill>
              </a:rPr>
              <a:t> I </a:t>
            </a:r>
            <a:r>
              <a:rPr lang="en-GB" sz="3600" dirty="0" err="1">
                <a:solidFill>
                  <a:schemeClr val="accent1"/>
                </a:solidFill>
              </a:rPr>
              <a:t>dysgu’r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  <a:r>
              <a:rPr lang="en-GB" sz="3600" dirty="0" err="1">
                <a:solidFill>
                  <a:schemeClr val="accent1"/>
                </a:solidFill>
              </a:rPr>
              <a:t>tywydd</a:t>
            </a:r>
            <a:r>
              <a:rPr lang="en-GB" sz="3600" dirty="0">
                <a:solidFill>
                  <a:schemeClr val="accent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904820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4" name="Straight Connector 7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6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7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8" name="Isosceles Triangle 8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884321-04F5-41B7-9344-35FF7BD2E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 </a:t>
            </a:r>
            <a:r>
              <a:rPr lang="en-US" sz="4400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hi’n</a:t>
            </a:r>
            <a:r>
              <a:rPr lang="en-US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heulog</a:t>
            </a:r>
            <a:r>
              <a:rPr lang="en-US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400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heddiw</a:t>
            </a:r>
            <a:r>
              <a:rPr lang="en-US" sz="4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– It is sunny today  </a:t>
            </a:r>
          </a:p>
        </p:txBody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6" name="Picture 2" descr="Image result for sunshine">
            <a:extLst>
              <a:ext uri="{FF2B5EF4-FFF2-40B4-BE49-F238E27FC236}">
                <a16:creationId xmlns:a16="http://schemas.microsoft.com/office/drawing/2014/main" id="{38AB70CD-0EB3-4C66-A5F2-0A3CE66950B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40617" y="1261330"/>
            <a:ext cx="4335340" cy="43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9764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AC735A-EC46-4CAA-A0FF-AFD8AC3D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 hi’n gymylog heddiw – It is cloudy today   </a:t>
            </a:r>
          </a:p>
        </p:txBody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0" name="Picture 2" descr="Image result for cloudy clipart">
            <a:extLst>
              <a:ext uri="{FF2B5EF4-FFF2-40B4-BE49-F238E27FC236}">
                <a16:creationId xmlns:a16="http://schemas.microsoft.com/office/drawing/2014/main" id="{4D9AD4B3-7002-4FD5-BE2E-41E9231EF22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604" y="1550139"/>
            <a:ext cx="3765692" cy="3765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2294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B32FB7-AB33-4CFB-A0CB-E844FD541A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55" y="1261331"/>
            <a:ext cx="3497565" cy="300266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 hi’n stormus heddiw – It is stormy today  </a:t>
            </a:r>
          </a:p>
        </p:txBody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AA330523-F25B-4007-B3E5-ABB5637D16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074" name="Picture 2" descr="Image result for stormy day clipart">
            <a:extLst>
              <a:ext uri="{FF2B5EF4-FFF2-40B4-BE49-F238E27FC236}">
                <a16:creationId xmlns:a16="http://schemas.microsoft.com/office/drawing/2014/main" id="{ED0B620E-4E92-4169-9752-423647A08CC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99409" y="1261330"/>
            <a:ext cx="4676547" cy="4335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46169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" name="Group 70">
            <a:extLst>
              <a:ext uri="{FF2B5EF4-FFF2-40B4-BE49-F238E27FC236}">
                <a16:creationId xmlns:a16="http://schemas.microsoft.com/office/drawing/2014/main" id="{B4DE830A-B531-4A3B-96F6-0ECE88B085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2813DF2C-461A-4A8F-9679-A172790D1F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>
              <a:extLst>
                <a:ext uri="{FF2B5EF4-FFF2-40B4-BE49-F238E27FC236}">
                  <a16:creationId xmlns:a16="http://schemas.microsoft.com/office/drawing/2014/main" id="{54CD3A85-C039-4249-86E4-1EB9318B5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4" name="Rectangle 23">
              <a:extLst>
                <a:ext uri="{FF2B5EF4-FFF2-40B4-BE49-F238E27FC236}">
                  <a16:creationId xmlns:a16="http://schemas.microsoft.com/office/drawing/2014/main" id="{887EA6D2-2883-42C2-993D-094CA6D65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Rectangle 25">
              <a:extLst>
                <a:ext uri="{FF2B5EF4-FFF2-40B4-BE49-F238E27FC236}">
                  <a16:creationId xmlns:a16="http://schemas.microsoft.com/office/drawing/2014/main" id="{3B895046-636F-4D1B-ACA4-29AA0CB332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Isosceles Triangle 75">
              <a:extLst>
                <a:ext uri="{FF2B5EF4-FFF2-40B4-BE49-F238E27FC236}">
                  <a16:creationId xmlns:a16="http://schemas.microsoft.com/office/drawing/2014/main" id="{C6B0CDE3-E054-4EDD-A43B-F96843D8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27">
              <a:extLst>
                <a:ext uri="{FF2B5EF4-FFF2-40B4-BE49-F238E27FC236}">
                  <a16:creationId xmlns:a16="http://schemas.microsoft.com/office/drawing/2014/main" id="{3B66B1A2-F145-4C9B-85CC-4BF30D58CB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Rectangle 28">
              <a:extLst>
                <a:ext uri="{FF2B5EF4-FFF2-40B4-BE49-F238E27FC236}">
                  <a16:creationId xmlns:a16="http://schemas.microsoft.com/office/drawing/2014/main" id="{5D4FC972-94B3-4035-8D31-E668C132B4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29">
              <a:extLst>
                <a:ext uri="{FF2B5EF4-FFF2-40B4-BE49-F238E27FC236}">
                  <a16:creationId xmlns:a16="http://schemas.microsoft.com/office/drawing/2014/main" id="{374B9941-AFBE-4A77-A50E-B6EA04A746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0" name="Isosceles Triangle 79">
              <a:extLst>
                <a:ext uri="{FF2B5EF4-FFF2-40B4-BE49-F238E27FC236}">
                  <a16:creationId xmlns:a16="http://schemas.microsoft.com/office/drawing/2014/main" id="{27A982C5-2C38-4CE9-BC18-94697AD657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1" name="Isosceles Triangle 80">
              <a:extLst>
                <a:ext uri="{FF2B5EF4-FFF2-40B4-BE49-F238E27FC236}">
                  <a16:creationId xmlns:a16="http://schemas.microsoft.com/office/drawing/2014/main" id="{0060D8D1-7BB1-498F-AFBB-ADAC130A9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A43179-16CA-4A6A-8624-4C9FE86F7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337" y="1265314"/>
            <a:ext cx="4299666" cy="32491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Mae hi’n braf heddiw – It is nice today </a:t>
            </a:r>
          </a:p>
        </p:txBody>
      </p:sp>
      <p:sp>
        <p:nvSpPr>
          <p:cNvPr id="83" name="Isosceles Triangle 82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098" name="Picture 2" descr="Image result for cloudy with sun clipart">
            <a:extLst>
              <a:ext uri="{FF2B5EF4-FFF2-40B4-BE49-F238E27FC236}">
                <a16:creationId xmlns:a16="http://schemas.microsoft.com/office/drawing/2014/main" id="{4062D312-ED45-43E5-A570-BBFE328E157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604" y="2100184"/>
            <a:ext cx="3765692" cy="2665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16598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unshine">
            <a:extLst>
              <a:ext uri="{FF2B5EF4-FFF2-40B4-BE49-F238E27FC236}">
                <a16:creationId xmlns:a16="http://schemas.microsoft.com/office/drawing/2014/main" id="{065AF88B-7BF8-45CD-804D-FD91AF8931A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620445" y="936970"/>
            <a:ext cx="38100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F353A2-FCF3-47FB-84F7-004CFE57606B}"/>
              </a:ext>
            </a:extLst>
          </p:cNvPr>
          <p:cNvSpPr txBox="1"/>
          <p:nvPr/>
        </p:nvSpPr>
        <p:spPr>
          <a:xfrm>
            <a:off x="2729469" y="5076651"/>
            <a:ext cx="3591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Heulog</a:t>
            </a:r>
            <a:r>
              <a:rPr lang="en-GB" sz="4000" dirty="0">
                <a:solidFill>
                  <a:schemeClr val="accent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03135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cloudy clipart">
            <a:extLst>
              <a:ext uri="{FF2B5EF4-FFF2-40B4-BE49-F238E27FC236}">
                <a16:creationId xmlns:a16="http://schemas.microsoft.com/office/drawing/2014/main" id="{73CC05BC-0EB0-49E9-9908-24278FF84A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5613" y="517319"/>
            <a:ext cx="3881437" cy="388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D1A46E-651A-447B-ACF6-F3627372A557}"/>
              </a:ext>
            </a:extLst>
          </p:cNvPr>
          <p:cNvSpPr txBox="1"/>
          <p:nvPr/>
        </p:nvSpPr>
        <p:spPr>
          <a:xfrm>
            <a:off x="1895613" y="4398756"/>
            <a:ext cx="368926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Gymylog</a:t>
            </a:r>
            <a:r>
              <a:rPr lang="en-GB" sz="40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9326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stormy day clipart">
            <a:extLst>
              <a:ext uri="{FF2B5EF4-FFF2-40B4-BE49-F238E27FC236}">
                <a16:creationId xmlns:a16="http://schemas.microsoft.com/office/drawing/2014/main" id="{E1044706-C487-47A1-8CEA-A1C59AD5967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51623" y="1083212"/>
            <a:ext cx="3712772" cy="3441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D1E386-D70B-4507-AF43-8A98797252A5}"/>
              </a:ext>
            </a:extLst>
          </p:cNvPr>
          <p:cNvSpPr txBox="1"/>
          <p:nvPr/>
        </p:nvSpPr>
        <p:spPr>
          <a:xfrm>
            <a:off x="2051623" y="4837043"/>
            <a:ext cx="37127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Stormus</a:t>
            </a:r>
            <a:endParaRPr lang="en-GB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782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mage result for cloudy with sun clipart">
            <a:extLst>
              <a:ext uri="{FF2B5EF4-FFF2-40B4-BE49-F238E27FC236}">
                <a16:creationId xmlns:a16="http://schemas.microsoft.com/office/drawing/2014/main" id="{4C99D59F-20C5-4771-8BDB-47421158E5E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63868" y="478302"/>
            <a:ext cx="4760182" cy="336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DB1574-98D0-4F6C-8B5B-D390F2A5F628}"/>
              </a:ext>
            </a:extLst>
          </p:cNvPr>
          <p:cNvSpPr txBox="1"/>
          <p:nvPr/>
        </p:nvSpPr>
        <p:spPr>
          <a:xfrm>
            <a:off x="1667327" y="4288395"/>
            <a:ext cx="34887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</a:rPr>
              <a:t>Braf</a:t>
            </a:r>
            <a:endParaRPr lang="en-GB" sz="40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1775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4306A-1184-4529-AE8A-817E40C3B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How is the weather today? –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tewydd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? </a:t>
            </a:r>
          </a:p>
        </p:txBody>
      </p:sp>
      <p:pic>
        <p:nvPicPr>
          <p:cNvPr id="5" name="Picture 2" descr="Image result for sunshine">
            <a:extLst>
              <a:ext uri="{FF2B5EF4-FFF2-40B4-BE49-F238E27FC236}">
                <a16:creationId xmlns:a16="http://schemas.microsoft.com/office/drawing/2014/main" id="{A920C6C1-A249-4150-BD5F-56BE74C0DAD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595" y="1930400"/>
            <a:ext cx="1599455" cy="159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A08FF6A-01F7-4E9B-8720-1058109C17C8}"/>
              </a:ext>
            </a:extLst>
          </p:cNvPr>
          <p:cNvSpPr txBox="1"/>
          <p:nvPr/>
        </p:nvSpPr>
        <p:spPr>
          <a:xfrm>
            <a:off x="904595" y="3631096"/>
            <a:ext cx="15994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err="1">
                <a:solidFill>
                  <a:schemeClr val="accent1"/>
                </a:solidFill>
              </a:rPr>
              <a:t>Heulog</a:t>
            </a:r>
            <a:endParaRPr lang="en-GB" dirty="0"/>
          </a:p>
        </p:txBody>
      </p:sp>
      <p:pic>
        <p:nvPicPr>
          <p:cNvPr id="9" name="Picture 2" descr="Image result for cloudy clipart">
            <a:extLst>
              <a:ext uri="{FF2B5EF4-FFF2-40B4-BE49-F238E27FC236}">
                <a16:creationId xmlns:a16="http://schemas.microsoft.com/office/drawing/2014/main" id="{910B9E89-EC81-40A2-830D-9584A1EE89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83164" y="1829545"/>
            <a:ext cx="1599455" cy="1599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57232F6-7241-4E38-9BFD-F31E9F7A6955}"/>
              </a:ext>
            </a:extLst>
          </p:cNvPr>
          <p:cNvSpPr txBox="1"/>
          <p:nvPr/>
        </p:nvSpPr>
        <p:spPr>
          <a:xfrm>
            <a:off x="3166608" y="3631096"/>
            <a:ext cx="14325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Gymylog</a:t>
            </a:r>
            <a:r>
              <a:rPr lang="en-GB" dirty="0"/>
              <a:t> </a:t>
            </a:r>
          </a:p>
        </p:txBody>
      </p:sp>
      <p:pic>
        <p:nvPicPr>
          <p:cNvPr id="11" name="Picture 2" descr="Image result for stormy day clipart">
            <a:extLst>
              <a:ext uri="{FF2B5EF4-FFF2-40B4-BE49-F238E27FC236}">
                <a16:creationId xmlns:a16="http://schemas.microsoft.com/office/drawing/2014/main" id="{49D085AC-66DE-4CE9-ADD5-97F654F83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50043" y="2039369"/>
            <a:ext cx="1599455" cy="128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0FD816-990A-442C-8959-D79D9327CE76}"/>
              </a:ext>
            </a:extLst>
          </p:cNvPr>
          <p:cNvSpPr txBox="1"/>
          <p:nvPr/>
        </p:nvSpPr>
        <p:spPr>
          <a:xfrm>
            <a:off x="5344860" y="3631096"/>
            <a:ext cx="1209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accent1"/>
                </a:solidFill>
              </a:rPr>
              <a:t>Stormus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13" name="Picture 2" descr="Image result for cloudy with sun clipart">
            <a:extLst>
              <a:ext uri="{FF2B5EF4-FFF2-40B4-BE49-F238E27FC236}">
                <a16:creationId xmlns:a16="http://schemas.microsoft.com/office/drawing/2014/main" id="{D5FF7609-A743-4807-AB81-4C36421219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16922" y="2039369"/>
            <a:ext cx="1602975" cy="1134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1BBED76-9CD4-44E2-9B0C-3DDFBEE9E7EC}"/>
              </a:ext>
            </a:extLst>
          </p:cNvPr>
          <p:cNvSpPr txBox="1"/>
          <p:nvPr/>
        </p:nvSpPr>
        <p:spPr>
          <a:xfrm>
            <a:off x="7216922" y="3631096"/>
            <a:ext cx="13364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Braf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02301FF-E1A9-458C-8209-31CA058D5EAF}"/>
              </a:ext>
            </a:extLst>
          </p:cNvPr>
          <p:cNvSpPr txBox="1"/>
          <p:nvPr/>
        </p:nvSpPr>
        <p:spPr>
          <a:xfrm>
            <a:off x="904595" y="5300870"/>
            <a:ext cx="791530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accent1"/>
                </a:solidFill>
              </a:rPr>
              <a:t>Mae </a:t>
            </a:r>
            <a:r>
              <a:rPr lang="en-GB" sz="4400" dirty="0" err="1">
                <a:solidFill>
                  <a:schemeClr val="accent1"/>
                </a:solidFill>
              </a:rPr>
              <a:t>hi’n</a:t>
            </a:r>
            <a:r>
              <a:rPr lang="en-GB" sz="4400" dirty="0">
                <a:solidFill>
                  <a:schemeClr val="accent1"/>
                </a:solidFill>
              </a:rPr>
              <a:t> _______ </a:t>
            </a:r>
            <a:r>
              <a:rPr lang="en-GB" sz="4400" dirty="0" err="1">
                <a:solidFill>
                  <a:schemeClr val="accent1"/>
                </a:solidFill>
              </a:rPr>
              <a:t>heddiw</a:t>
            </a:r>
            <a:endParaRPr lang="en-GB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57654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74018-3B7D-4F58-92C0-12EF5D6F9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dirty="0" err="1"/>
              <a:t>Diolch</a:t>
            </a:r>
            <a:r>
              <a:rPr lang="en-GB" sz="9600" dirty="0"/>
              <a:t> </a:t>
            </a:r>
            <a:r>
              <a:rPr lang="en-GB" sz="9600" dirty="0" err="1"/>
              <a:t>yn</a:t>
            </a:r>
            <a:r>
              <a:rPr lang="en-GB" sz="9600" dirty="0"/>
              <a:t> </a:t>
            </a:r>
            <a:r>
              <a:rPr lang="en-GB" sz="9600" dirty="0" err="1"/>
              <a:t>fawr</a:t>
            </a:r>
            <a:r>
              <a:rPr lang="en-GB" sz="9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287599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658</TotalTime>
  <Words>87</Words>
  <Application>Microsoft Office PowerPoint</Application>
  <PresentationFormat>Widescreen</PresentationFormat>
  <Paragraphs>21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inherit</vt:lpstr>
      <vt:lpstr>Trebuchet MS</vt:lpstr>
      <vt:lpstr>Wingdings 3</vt:lpstr>
      <vt:lpstr>Facet</vt:lpstr>
      <vt:lpstr>Prynhawn da dosbarth pedwar    Mr Stacey Dw I </vt:lpstr>
      <vt:lpstr>PowerPoint Presentation</vt:lpstr>
      <vt:lpstr>PowerPoint Presentation</vt:lpstr>
      <vt:lpstr>Mae hi’n heulog heddiw – It is sunny today  </vt:lpstr>
      <vt:lpstr>Mae hi’n gymylog heddiw – It is cloudy today   </vt:lpstr>
      <vt:lpstr>Mae hi’n stormus heddiw – It is stormy today  </vt:lpstr>
      <vt:lpstr>Mae hi’n braf heddiw – It is nice today </vt:lpstr>
      <vt:lpstr>PowerPoint Presentation</vt:lpstr>
      <vt:lpstr>PowerPoint Presentation</vt:lpstr>
      <vt:lpstr>PowerPoint Presentation</vt:lpstr>
      <vt:lpstr>PowerPoint Presentation</vt:lpstr>
      <vt:lpstr>How is the weather today? – Sut mae’r tewydd heddiw? </vt:lpstr>
      <vt:lpstr>Diolch yn fawr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Prynhawn da dosbarth pedwar</dc:title>
  <dc:creator>lukestacey4@gmail.com</dc:creator>
  <cp:lastModifiedBy>lukestacey4@gmail.com</cp:lastModifiedBy>
  <cp:revision>18</cp:revision>
  <dcterms:created xsi:type="dcterms:W3CDTF">2020-02-12T11:33:37Z</dcterms:created>
  <dcterms:modified xsi:type="dcterms:W3CDTF">2020-02-25T12:39:44Z</dcterms:modified>
</cp:coreProperties>
</file>