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4"/>
  </p:sldMasterIdLst>
  <p:sldIdLst>
    <p:sldId id="260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FF3300"/>
    <a:srgbClr val="FF0066"/>
    <a:srgbClr val="4472C4"/>
    <a:srgbClr val="9933FF"/>
    <a:srgbClr val="FFFF66"/>
    <a:srgbClr val="FF3399"/>
    <a:srgbClr val="009900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517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664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451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461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049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179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054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653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002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250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3770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4816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5976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7901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657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2098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590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069135B-96EF-441E-8EE2-D47EAC447BFC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45BB6C0-4A87-46DF-974F-54D8BC73A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697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  <p:sldLayoutId id="214748378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hristmasstockimages.com/free/abstract/slides/purple_glitter_bokeh.htm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38000" b="-3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26E7C3C-E1D9-84E3-EC76-21DE2649E3CE}"/>
              </a:ext>
            </a:extLst>
          </p:cNvPr>
          <p:cNvSpPr txBox="1"/>
          <p:nvPr/>
        </p:nvSpPr>
        <p:spPr>
          <a:xfrm>
            <a:off x="1002889" y="0"/>
            <a:ext cx="10176387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My Emotional Intelligence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Alina Cocirlea-2123036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57AF84-C74A-5D6A-6A84-2441A0258A63}"/>
              </a:ext>
            </a:extLst>
          </p:cNvPr>
          <p:cNvSpPr txBox="1"/>
          <p:nvPr/>
        </p:nvSpPr>
        <p:spPr>
          <a:xfrm>
            <a:off x="7379110" y="1190801"/>
            <a:ext cx="2231923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Self-management</a:t>
            </a:r>
          </a:p>
          <a:p>
            <a:pPr algn="ctr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  Capacity to manage negative thoughts</a:t>
            </a:r>
          </a:p>
          <a:p>
            <a:pPr marL="171450" indent="-171450" algn="ctr">
              <a:buFont typeface="Wingdings" panose="05000000000000000000" pitchFamily="2" charset="2"/>
              <a:buChar char="§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    Focusing on positivity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C34D289-9052-918B-3A83-AF5BBBC080BB}"/>
              </a:ext>
            </a:extLst>
          </p:cNvPr>
          <p:cNvSpPr/>
          <p:nvPr/>
        </p:nvSpPr>
        <p:spPr>
          <a:xfrm>
            <a:off x="1740309" y="1251026"/>
            <a:ext cx="2231923" cy="120506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algn="ctr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Good listener</a:t>
            </a:r>
          </a:p>
          <a:p>
            <a:pPr marL="171450" indent="-171450" algn="ctr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Good communicator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9EDC0D-9636-A8AF-1F45-E69B98570B5A}"/>
              </a:ext>
            </a:extLst>
          </p:cNvPr>
          <p:cNvSpPr/>
          <p:nvPr/>
        </p:nvSpPr>
        <p:spPr>
          <a:xfrm>
            <a:off x="181895" y="958543"/>
            <a:ext cx="1410931" cy="2207695"/>
          </a:xfrm>
          <a:prstGeom prst="rect">
            <a:avLst/>
          </a:prstGeom>
          <a:solidFill>
            <a:srgbClr val="FF33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  <a:p>
            <a:pPr algn="ctr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 recognize when emotions may impact judgement</a:t>
            </a:r>
          </a:p>
          <a:p>
            <a:pPr marL="171450" indent="-171450" algn="ctr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Managing emotions</a:t>
            </a:r>
          </a:p>
          <a:p>
            <a:pPr marL="171450" indent="-171450" algn="ctr">
              <a:buFont typeface="Wingdings" panose="05000000000000000000" pitchFamily="2" charset="2"/>
              <a:buChar char="§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AFB370E8-0311-B077-2FEA-2D7827EDFE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1411487"/>
              </p:ext>
            </p:extLst>
          </p:nvPr>
        </p:nvGraphicFramePr>
        <p:xfrm>
          <a:off x="3185652" y="3022963"/>
          <a:ext cx="4542504" cy="8229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37061">
                  <a:extLst>
                    <a:ext uri="{9D8B030D-6E8A-4147-A177-3AD203B41FA5}">
                      <a16:colId xmlns:a16="http://schemas.microsoft.com/office/drawing/2014/main" val="1457865993"/>
                    </a:ext>
                  </a:extLst>
                </a:gridCol>
                <a:gridCol w="1145700">
                  <a:extLst>
                    <a:ext uri="{9D8B030D-6E8A-4147-A177-3AD203B41FA5}">
                      <a16:colId xmlns:a16="http://schemas.microsoft.com/office/drawing/2014/main" val="2184654857"/>
                    </a:ext>
                  </a:extLst>
                </a:gridCol>
                <a:gridCol w="1199536">
                  <a:extLst>
                    <a:ext uri="{9D8B030D-6E8A-4147-A177-3AD203B41FA5}">
                      <a16:colId xmlns:a16="http://schemas.microsoft.com/office/drawing/2014/main" val="4199914545"/>
                    </a:ext>
                  </a:extLst>
                </a:gridCol>
                <a:gridCol w="1160207">
                  <a:extLst>
                    <a:ext uri="{9D8B030D-6E8A-4147-A177-3AD203B41FA5}">
                      <a16:colId xmlns:a16="http://schemas.microsoft.com/office/drawing/2014/main" val="2487133455"/>
                    </a:ext>
                  </a:extLst>
                </a:gridCol>
              </a:tblGrid>
              <a:tr h="364685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Social-Awareness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</a:t>
                      </a:r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729829"/>
                  </a:ext>
                </a:extLst>
              </a:tr>
              <a:tr h="172153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5454747"/>
                  </a:ext>
                </a:extLst>
              </a:tr>
            </a:tbl>
          </a:graphicData>
        </a:graphic>
      </p:graphicFrame>
      <p:pic>
        <p:nvPicPr>
          <p:cNvPr id="11" name="Picture 10" descr="A person taking a selfie&#10;&#10;Description automatically generated">
            <a:extLst>
              <a:ext uri="{FF2B5EF4-FFF2-40B4-BE49-F238E27FC236}">
                <a16:creationId xmlns:a16="http://schemas.microsoft.com/office/drawing/2014/main" id="{1DA1E835-CC7E-6533-BE9C-FA88BD5C1D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4684" y="917026"/>
            <a:ext cx="2349910" cy="2019908"/>
          </a:xfrm>
          <a:prstGeom prst="rect">
            <a:avLst/>
          </a:prstGeom>
        </p:spPr>
      </p:pic>
      <p:sp>
        <p:nvSpPr>
          <p:cNvPr id="4" name="Flowchart: Punched Tape 3">
            <a:extLst>
              <a:ext uri="{FF2B5EF4-FFF2-40B4-BE49-F238E27FC236}">
                <a16:creationId xmlns:a16="http://schemas.microsoft.com/office/drawing/2014/main" id="{EF7037CE-72B2-3B2F-4CEE-4234AF296965}"/>
              </a:ext>
            </a:extLst>
          </p:cNvPr>
          <p:cNvSpPr/>
          <p:nvPr/>
        </p:nvSpPr>
        <p:spPr>
          <a:xfrm>
            <a:off x="63909" y="3170545"/>
            <a:ext cx="3057834" cy="1360845"/>
          </a:xfrm>
          <a:prstGeom prst="flowChartPunchedTape">
            <a:avLst/>
          </a:prstGeom>
          <a:solidFill>
            <a:srgbClr val="FFFF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Mental Health</a:t>
            </a:r>
          </a:p>
          <a:p>
            <a:pPr algn="ctr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Understanding my emotions has improved my mental health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Practising meditation every evening</a:t>
            </a:r>
          </a:p>
        </p:txBody>
      </p:sp>
      <p:sp>
        <p:nvSpPr>
          <p:cNvPr id="8" name="Hexagon 7">
            <a:extLst>
              <a:ext uri="{FF2B5EF4-FFF2-40B4-BE49-F238E27FC236}">
                <a16:creationId xmlns:a16="http://schemas.microsoft.com/office/drawing/2014/main" id="{EB2B4325-961B-E569-3BF2-9D553C5D1372}"/>
              </a:ext>
            </a:extLst>
          </p:cNvPr>
          <p:cNvSpPr/>
          <p:nvPr/>
        </p:nvSpPr>
        <p:spPr>
          <a:xfrm>
            <a:off x="4822722" y="3858773"/>
            <a:ext cx="3057833" cy="1315068"/>
          </a:xfrm>
          <a:prstGeom prst="hexagon">
            <a:avLst>
              <a:gd name="adj" fmla="val 64217"/>
              <a:gd name="vf" fmla="val 115470"/>
            </a:avLst>
          </a:prstGeom>
          <a:solidFill>
            <a:srgbClr val="00B0F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Work performance</a:t>
            </a:r>
          </a:p>
          <a:p>
            <a:pPr algn="ctr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Flexibility and adaptability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124E6189-5C9B-A9EB-E194-7C71BEC3AC39}"/>
              </a:ext>
            </a:extLst>
          </p:cNvPr>
          <p:cNvSpPr/>
          <p:nvPr/>
        </p:nvSpPr>
        <p:spPr>
          <a:xfrm>
            <a:off x="231054" y="4795636"/>
            <a:ext cx="2374494" cy="1591665"/>
          </a:xfrm>
          <a:prstGeom prst="flowChartConnector">
            <a:avLst/>
          </a:prstGeom>
          <a:solidFill>
            <a:srgbClr val="FF3399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15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Physical Health</a:t>
            </a:r>
          </a:p>
          <a:p>
            <a:pPr algn="ctr">
              <a:lnSpc>
                <a:spcPct val="115000"/>
              </a:lnSpc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Ability to recognize and manage stress</a:t>
            </a:r>
          </a:p>
          <a:p>
            <a:pPr marL="285750" indent="-285750" algn="ctr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Be aware of healthy diet </a:t>
            </a:r>
          </a:p>
          <a:p>
            <a:pPr marL="285750" indent="-285750" algn="ctr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9133281-7F80-CE80-5495-DECBF5580B37}"/>
              </a:ext>
            </a:extLst>
          </p:cNvPr>
          <p:cNvSpPr/>
          <p:nvPr/>
        </p:nvSpPr>
        <p:spPr>
          <a:xfrm>
            <a:off x="8475407" y="3309991"/>
            <a:ext cx="1356852" cy="161597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Relationships with Family and Friends</a:t>
            </a:r>
            <a:endParaRPr lang="en-GB" sz="14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1D4D095-687C-5135-2D09-66FE9C141AEA}"/>
              </a:ext>
            </a:extLst>
          </p:cNvPr>
          <p:cNvSpPr/>
          <p:nvPr/>
        </p:nvSpPr>
        <p:spPr>
          <a:xfrm>
            <a:off x="9832259" y="3429000"/>
            <a:ext cx="1897626" cy="137795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Patient and supportive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 show understanding and love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D09BDDEA-7AC1-938F-3F73-CA8D945AD0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9496" y="4880629"/>
            <a:ext cx="4542504" cy="196668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DD8E0EA-1D9D-16E6-BB02-173E9C1D8E56}"/>
              </a:ext>
            </a:extLst>
          </p:cNvPr>
          <p:cNvSpPr/>
          <p:nvPr/>
        </p:nvSpPr>
        <p:spPr>
          <a:xfrm>
            <a:off x="10225549" y="1080104"/>
            <a:ext cx="1750142" cy="387696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Intelligence</a:t>
            </a:r>
            <a:endParaRPr lang="en-GB" sz="14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F378EB-D233-AA86-5601-70A00E838272}"/>
              </a:ext>
            </a:extLst>
          </p:cNvPr>
          <p:cNvSpPr/>
          <p:nvPr/>
        </p:nvSpPr>
        <p:spPr>
          <a:xfrm>
            <a:off x="10225549" y="1473524"/>
            <a:ext cx="1750142" cy="15620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Harmoniously interactions with different personalities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Adaptability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4809942-1C36-B948-6B5B-53BF9643B8FE}"/>
              </a:ext>
            </a:extLst>
          </p:cNvPr>
          <p:cNvSpPr/>
          <p:nvPr/>
        </p:nvSpPr>
        <p:spPr>
          <a:xfrm>
            <a:off x="2733367" y="4901060"/>
            <a:ext cx="2546555" cy="571262"/>
          </a:xfrm>
          <a:prstGeom prst="rect">
            <a:avLst/>
          </a:prstGeom>
          <a:solidFill>
            <a:srgbClr val="9933FF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15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Workplace Relationship Management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ACBC45C-47AE-B224-2971-3C1442DFFD04}"/>
              </a:ext>
            </a:extLst>
          </p:cNvPr>
          <p:cNvSpPr/>
          <p:nvPr/>
        </p:nvSpPr>
        <p:spPr>
          <a:xfrm>
            <a:off x="2733368" y="5536530"/>
            <a:ext cx="2546554" cy="914400"/>
          </a:xfrm>
          <a:prstGeom prst="rect">
            <a:avLst/>
          </a:prstGeom>
          <a:solidFill>
            <a:srgbClr val="CC66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work harmoniously with my colleagues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Supportive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C1FF298A-419D-9A16-C3D3-FEECA2FF12D2}"/>
              </a:ext>
            </a:extLst>
          </p:cNvPr>
          <p:cNvSpPr/>
          <p:nvPr/>
        </p:nvSpPr>
        <p:spPr>
          <a:xfrm>
            <a:off x="5471651" y="5413752"/>
            <a:ext cx="1907459" cy="1193647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Resilience</a:t>
            </a:r>
          </a:p>
          <a:p>
            <a:pPr algn="ctr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Optimistic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Perseverant</a:t>
            </a:r>
          </a:p>
          <a:p>
            <a:pPr algn="ctr"/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§"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98604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5" ma:contentTypeDescription="Create a new document." ma:contentTypeScope="" ma:versionID="6ad15b3bc4a3de76465816b6f13c53eb">
  <xsd:schema xmlns:xsd="http://www.w3.org/2001/XMLSchema" xmlns:xs="http://www.w3.org/2001/XMLSchema" xmlns:p="http://schemas.microsoft.com/office/2006/metadata/properties" xmlns:ns3="2185e222-3c8d-40d1-8655-532d5209bd26" targetNamespace="http://schemas.microsoft.com/office/2006/metadata/properties" ma:root="true" ma:fieldsID="848d6d95022ee0423289df338913c5ad" ns3:_="">
    <xsd:import namespace="2185e222-3c8d-40d1-8655-532d5209bd2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98C59A1-9975-4BA0-BE6D-2A150BA69A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85e222-3c8d-40d1-8655-532d5209bd2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B57F0D6-535A-4BF5-BEAD-FA2C1E072F4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9D4C9F7-E7A6-4520-8A7A-A41C230AAF77}">
  <ds:schemaRefs>
    <ds:schemaRef ds:uri="http://purl.org/dc/elements/1.1/"/>
    <ds:schemaRef ds:uri="2185e222-3c8d-40d1-8655-532d5209bd26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176</TotalTime>
  <Words>111</Words>
  <Application>Microsoft Office PowerPoint</Application>
  <PresentationFormat>Widescreen</PresentationFormat>
  <Paragraphs>55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Century Gothic</vt:lpstr>
      <vt:lpstr>Wingdings</vt:lpstr>
      <vt:lpstr>Wingdings 3</vt:lpstr>
      <vt:lpstr>Ion Boardroom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Cocirlea (2123036)</dc:creator>
  <cp:lastModifiedBy>Alina Cocirlea (2123036)</cp:lastModifiedBy>
  <cp:revision>36</cp:revision>
  <dcterms:created xsi:type="dcterms:W3CDTF">2024-12-02T18:59:00Z</dcterms:created>
  <dcterms:modified xsi:type="dcterms:W3CDTF">2024-12-05T18:29:17Z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