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21"/>
  </p:notesMasterIdLst>
  <p:sldIdLst>
    <p:sldId id="320" r:id="rId6"/>
    <p:sldId id="345" r:id="rId7"/>
    <p:sldId id="343" r:id="rId8"/>
    <p:sldId id="344" r:id="rId9"/>
    <p:sldId id="324" r:id="rId10"/>
    <p:sldId id="362" r:id="rId11"/>
    <p:sldId id="325" r:id="rId12"/>
    <p:sldId id="363" r:id="rId13"/>
    <p:sldId id="354" r:id="rId14"/>
    <p:sldId id="355" r:id="rId15"/>
    <p:sldId id="356" r:id="rId16"/>
    <p:sldId id="326" r:id="rId17"/>
    <p:sldId id="327" r:id="rId18"/>
    <p:sldId id="328" r:id="rId19"/>
    <p:sldId id="364" r:id="rId20"/>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77" d="100"/>
          <a:sy n="77" d="100"/>
        </p:scale>
        <p:origin x="456" y="78"/>
      </p:cViewPr>
      <p:guideLst/>
    </p:cSldViewPr>
  </p:slideViewPr>
  <p:notesTextViewPr>
    <p:cViewPr>
      <p:scale>
        <a:sx n="1" d="1"/>
        <a:sy n="1" d="1"/>
      </p:scale>
      <p:origin x="0" y="0"/>
    </p:cViewPr>
  </p:notesTextViewPr>
  <p:notesViewPr>
    <p:cSldViewPr snapToGrid="0">
      <p:cViewPr>
        <p:scale>
          <a:sx n="100" d="100"/>
          <a:sy n="100" d="100"/>
        </p:scale>
        <p:origin x="189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10C1F6-AE27-41C3-AFF7-12AB0E00F66D}" type="datetimeFigureOut">
              <a:rPr lang="en-GB" smtClean="0"/>
              <a:t>13/07/2020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0F6AE9-A89F-43A4-B9DD-8AB263480737}" type="slidenum">
              <a:rPr lang="en-GB" smtClean="0"/>
              <a:t>‹#›</a:t>
            </a:fld>
            <a:endParaRPr lang="en-GB"/>
          </a:p>
        </p:txBody>
      </p:sp>
    </p:spTree>
    <p:extLst>
      <p:ext uri="{BB962C8B-B14F-4D97-AF65-F5344CB8AC3E}">
        <p14:creationId xmlns:p14="http://schemas.microsoft.com/office/powerpoint/2010/main" val="41482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825E4A2-309C-4210-9E33-70D509A0B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6FC3B5-639F-4A06-A12F-4C97F2A4CC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Slides 1-8</a:t>
            </a:r>
          </a:p>
          <a:p>
            <a:endParaRPr lang="en-GB" altLang="en-US" dirty="0"/>
          </a:p>
        </p:txBody>
      </p:sp>
      <p:sp>
        <p:nvSpPr>
          <p:cNvPr id="44036" name="Slide Number Placeholder 3">
            <a:extLst>
              <a:ext uri="{FF2B5EF4-FFF2-40B4-BE49-F238E27FC236}">
                <a16:creationId xmlns:a16="http://schemas.microsoft.com/office/drawing/2014/main" id="{594E0BA5-E112-4466-A7C1-96581EC2CC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0F1BD-E3C3-461F-9D54-A31A70BA10B2}"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D66AE6D-6CBA-48DC-90E4-6FE505D3E8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50AADAC-2F1B-41AC-856A-5A600E80F1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325B0124-80C0-4E5D-AC9E-DD4457CA3C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68ED6-74C3-460E-B48B-22A5ECC57B5E}"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D32465F-0452-4F0B-8F16-0C920C81F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AE1121B-1594-417E-BB1A-B3009D57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Cyfeiriwch at y ffaith bod pob ardal Porth Agored gyda lefel ganolog/ uchel o siaradwyr Cymraeg.</a:t>
            </a:r>
          </a:p>
          <a:p>
            <a:r>
              <a:rPr lang="cy-GB" altLang="en-US" dirty="0"/>
              <a:t>Sut mae’r “Cynnig Rhagweithiol” yn cael ei weithredu yn eich gweithle (os ydyw’n cael ei weithredu). Sut mae’n effeithio ar y gwasanaeth a’r bobl yr ydych yn gweithio â hwy? </a:t>
            </a:r>
          </a:p>
          <a:p>
            <a:r>
              <a:rPr lang="cy-GB" altLang="en-US" dirty="0"/>
              <a:t>Ymarferiad: Beth mae’r cynnig Rhagweithiol yn ei olygu i chi? </a:t>
            </a:r>
          </a:p>
          <a:p>
            <a:r>
              <a:rPr lang="cy-GB" altLang="en-US" dirty="0"/>
              <a:t>Sut mae hyn wedi bod/yn cael ei weithredu yn eich gweithle? </a:t>
            </a:r>
          </a:p>
          <a:p>
            <a:r>
              <a:rPr lang="cy-GB" altLang="en-US" dirty="0"/>
              <a:t>Beth, os o gwbl, yw’r anawsterau wrth weithredu’r cynnig rhagweithiol? </a:t>
            </a:r>
          </a:p>
          <a:p>
            <a:r>
              <a:rPr lang="cy-GB" altLang="en-US" dirty="0"/>
              <a:t>Ystyriwch hyn mewn perthynas â’r clipiau fideo “Mwy na Geiriau”. </a:t>
            </a:r>
          </a:p>
          <a:p>
            <a:r>
              <a:rPr lang="cy-GB" altLang="en-US" dirty="0"/>
              <a:t>Eglurwch: Mae angen iddynt gyfeirio at y Cynnig Rhagweithiol yn y portffolio (adran 3 a 4) a sicrhau eu bod yn cyfeirio ato.   </a:t>
            </a:r>
          </a:p>
          <a:p>
            <a:pPr lvl="0">
              <a:defRPr/>
            </a:pPr>
            <a:r>
              <a:rPr lang="cy-GB" altLang="en-US" dirty="0"/>
              <a:t>Cyfeiriwch at/trafodwch glipiau fideo sydd angen cyfeirio atynt yn y sylw (adran 3)</a:t>
            </a:r>
          </a:p>
        </p:txBody>
      </p:sp>
      <p:sp>
        <p:nvSpPr>
          <p:cNvPr id="50180" name="Slide Number Placeholder 3">
            <a:extLst>
              <a:ext uri="{FF2B5EF4-FFF2-40B4-BE49-F238E27FC236}">
                <a16:creationId xmlns:a16="http://schemas.microsoft.com/office/drawing/2014/main" id="{ED4E3288-3E44-4BEB-AAB1-FECEFCCC2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B8CF7A-5D02-4438-B804-A88D79164141}"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E747BE-80D6-4B6A-B6EE-0644173DAB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561EC15-1783-4D1F-A07F-944D8BB6CF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a:t>Crynhoi yr ymarferiad: Gweler atodiad 7 am fwy o fanylion.</a:t>
            </a:r>
          </a:p>
        </p:txBody>
      </p:sp>
      <p:sp>
        <p:nvSpPr>
          <p:cNvPr id="52228" name="Slide Number Placeholder 3">
            <a:extLst>
              <a:ext uri="{FF2B5EF4-FFF2-40B4-BE49-F238E27FC236}">
                <a16:creationId xmlns:a16="http://schemas.microsoft.com/office/drawing/2014/main" id="{3BFCFBB1-1D74-4CE3-9B7A-330584E38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513B88-7F56-449D-812B-496EEA8A30E2}"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B11088B-2D5E-41C7-88E5-795DF26D2A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DC86AD88-D6AC-49EB-AEC3-545BC40D41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Beth meant angen eu hystyried mewn perthynas â’r gyfraith?</a:t>
            </a:r>
          </a:p>
          <a:p>
            <a:endParaRPr lang="en-GB" altLang="en-US"/>
          </a:p>
        </p:txBody>
      </p:sp>
      <p:sp>
        <p:nvSpPr>
          <p:cNvPr id="60420" name="Slide Number Placeholder 3">
            <a:extLst>
              <a:ext uri="{FF2B5EF4-FFF2-40B4-BE49-F238E27FC236}">
                <a16:creationId xmlns:a16="http://schemas.microsoft.com/office/drawing/2014/main" id="{D829A597-A5F0-4717-B324-60CC6CD525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87B0AB-0131-4F01-874E-FA32D99FF992}"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Trafodwch sut y mae’r safonau yn berthnasol i’ch gwaith?</a:t>
            </a:r>
          </a:p>
        </p:txBody>
      </p:sp>
      <p:sp>
        <p:nvSpPr>
          <p:cNvPr id="4" name="Slide Number Placeholder 3"/>
          <p:cNvSpPr>
            <a:spLocks noGrp="1"/>
          </p:cNvSpPr>
          <p:nvPr>
            <p:ph type="sldNum" sz="quarter" idx="5"/>
          </p:nvPr>
        </p:nvSpPr>
        <p:spPr/>
        <p:txBody>
          <a:bodyPr/>
          <a:lstStyle/>
          <a:p>
            <a:fld id="{550F6AE9-A89F-43A4-B9DD-8AB263480737}" type="slidenum">
              <a:rPr lang="en-GB" smtClean="0"/>
              <a:t>6</a:t>
            </a:fld>
            <a:endParaRPr lang="en-GB"/>
          </a:p>
        </p:txBody>
      </p:sp>
    </p:spTree>
    <p:extLst>
      <p:ext uri="{BB962C8B-B14F-4D97-AF65-F5344CB8AC3E}">
        <p14:creationId xmlns:p14="http://schemas.microsoft.com/office/powerpoint/2010/main" val="647312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C964DB-7401-46D8-8D31-68ABC1247A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ACD5C8A-D9DB-410E-AD0D-8654978575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Os nad yw’r dysgwyr wedi gwyli’r clipiau fideo, yna mae modd edrych ar 1 neu 2. Bydd angen egluro nad oes disgwyliad iddynt gyfeirio'n uniongyrchol at y fideos ond i’w defnyddio’n hytrach i’w cynorthwyo i feddwl ynglŷn â phaham y mae mor bwysig.  Dilyn hyn gyda thrafodaeth neu eu trafod mewn perthynas â’r ymarferiad nesaf.</a:t>
            </a:r>
          </a:p>
          <a:p>
            <a:endParaRPr lang="en-GB" altLang="en-US" dirty="0"/>
          </a:p>
          <a:p>
            <a:endParaRPr lang="cy-GB" altLang="en-US" dirty="0"/>
          </a:p>
        </p:txBody>
      </p:sp>
      <p:sp>
        <p:nvSpPr>
          <p:cNvPr id="48132" name="Slide Number Placeholder 3">
            <a:extLst>
              <a:ext uri="{FF2B5EF4-FFF2-40B4-BE49-F238E27FC236}">
                <a16:creationId xmlns:a16="http://schemas.microsoft.com/office/drawing/2014/main" id="{E5C4C292-6CFA-4074-958B-CDAAC72A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1BD631-319A-4DEE-A23C-B2ABF804C194}"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Ymarferion 5 a 6- dod a’r </a:t>
            </a:r>
            <a:r>
              <a:rPr lang="cy-GB" dirty="0" err="1"/>
              <a:t>powerpoint</a:t>
            </a:r>
            <a:r>
              <a:rPr lang="cy-GB" dirty="0"/>
              <a:t> i be a gwaith grwp (</a:t>
            </a:r>
            <a:r>
              <a:rPr lang="cy-GB" dirty="0" err="1"/>
              <a:t>round</a:t>
            </a:r>
            <a:r>
              <a:rPr lang="cy-GB" dirty="0"/>
              <a:t> robin)</a:t>
            </a:r>
          </a:p>
        </p:txBody>
      </p:sp>
      <p:sp>
        <p:nvSpPr>
          <p:cNvPr id="4" name="Slide Number Placeholder 3"/>
          <p:cNvSpPr>
            <a:spLocks noGrp="1"/>
          </p:cNvSpPr>
          <p:nvPr>
            <p:ph type="sldNum" sz="quarter" idx="5"/>
          </p:nvPr>
        </p:nvSpPr>
        <p:spPr/>
        <p:txBody>
          <a:bodyPr/>
          <a:lstStyle/>
          <a:p>
            <a:fld id="{550F6AE9-A89F-43A4-B9DD-8AB263480737}" type="slidenum">
              <a:rPr lang="en-GB" smtClean="0"/>
              <a:t>8</a:t>
            </a:fld>
            <a:endParaRPr lang="en-GB"/>
          </a:p>
        </p:txBody>
      </p:sp>
    </p:spTree>
    <p:extLst>
      <p:ext uri="{BB962C8B-B14F-4D97-AF65-F5344CB8AC3E}">
        <p14:creationId xmlns:p14="http://schemas.microsoft.com/office/powerpoint/2010/main" val="2520843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BA93BE6-B7ED-47DA-8CEA-A2602D49B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D3F4552-E0E0-4104-B6ED-7E8FB2C64A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err="1"/>
              <a:t>Sleidiay</a:t>
            </a:r>
            <a:r>
              <a:rPr lang="cy-GB" altLang="en-US" dirty="0"/>
              <a:t> 9-15. Meysydd y maent angen eu hystyried mewn perthynas a Chymru a’i diwylliant yn y portffolio a’r gweithle.</a:t>
            </a:r>
          </a:p>
        </p:txBody>
      </p:sp>
      <p:sp>
        <p:nvSpPr>
          <p:cNvPr id="54276" name="Slide Number Placeholder 3">
            <a:extLst>
              <a:ext uri="{FF2B5EF4-FFF2-40B4-BE49-F238E27FC236}">
                <a16:creationId xmlns:a16="http://schemas.microsoft.com/office/drawing/2014/main" id="{7F0D4EA2-F9D1-4D25-ADFF-B44B80236D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DAB5E7-0A78-4D9E-8EF5-F7693BB647F2}"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AB107F1-F1AF-4D1F-9FB0-99D0DEB785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452DF6B8-A7DE-4B7F-9AC1-D74A1798F6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79DCC1A3-911E-4949-906F-CD82CA73DB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56664F-BF82-4589-A6DC-3182EE5A98BC}" type="slidenum">
              <a:rPr lang="en-GB" altLang="en-US" smtClean="0"/>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C829495-4D13-4409-B398-1CF4A5C07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CFCBF08-A18B-4C44-ADF6-586C25AC86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Gellir ei berthnasu i’r Ddeddf a’r pwyslais ar ddiwylliant.</a:t>
            </a:r>
          </a:p>
          <a:p>
            <a:endParaRPr lang="en-GB" altLang="en-US"/>
          </a:p>
        </p:txBody>
      </p:sp>
      <p:sp>
        <p:nvSpPr>
          <p:cNvPr id="58372" name="Slide Number Placeholder 3">
            <a:extLst>
              <a:ext uri="{FF2B5EF4-FFF2-40B4-BE49-F238E27FC236}">
                <a16:creationId xmlns:a16="http://schemas.microsoft.com/office/drawing/2014/main" id="{D1289FB0-94E3-4241-827C-1694E0EF5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B8245F-3C96-4D45-9908-9BF4C5E0FD33}"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FBB045-3B21-45CD-B2F5-F5B45BFCA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05F1211-87AA-4E5E-86E1-653919E54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Trafodaeth: gwahanol ffyrdd y mae asiantaethau gwahanol yn cyfathrebu, camddealltwriaeth (perthnasu i’r clip fideo lle nad oedd galluedd wedi ei ddarganfod ond mai mater iaith oedd hyn mewn gwirionedd).  Iaith sydd yn cael ei ddefnyddio mewn lleoliad meddygol, iaith sydd yn cael ei ddefnyddio mewn perthynas â’r gyfraith, gwasanaethau, defnydd o acronyms ayb.</a:t>
            </a:r>
          </a:p>
          <a:p>
            <a:endParaRPr lang="en-GB" altLang="en-US"/>
          </a:p>
        </p:txBody>
      </p:sp>
      <p:sp>
        <p:nvSpPr>
          <p:cNvPr id="64516" name="Slide Number Placeholder 3">
            <a:extLst>
              <a:ext uri="{FF2B5EF4-FFF2-40B4-BE49-F238E27FC236}">
                <a16:creationId xmlns:a16="http://schemas.microsoft.com/office/drawing/2014/main" id="{0CA15637-AC90-4D3A-B8E3-53DC43F6A3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0B25B3-9C14-4D32-9B7C-972130783EC6}" type="slidenum">
              <a:rPr lang="en-GB" altLang="en-US" smtClean="0"/>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C6B27254-21D9-4B4F-80FE-E8005FF89B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463E00B2-71AD-48E2-A837-B9E2E5D3FB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6564" name="Slide Number Placeholder 3">
            <a:extLst>
              <a:ext uri="{FF2B5EF4-FFF2-40B4-BE49-F238E27FC236}">
                <a16:creationId xmlns:a16="http://schemas.microsoft.com/office/drawing/2014/main" id="{761C1291-E8B6-4018-83C6-E2560BCBA8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C4CAFD-5C26-4EFB-9A48-7DC3E36499FC}" type="slidenum">
              <a:rPr lang="en-GB" altLang="en-US" smtClean="0"/>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D4E9ECDE-A60C-4949-9E40-D343E5DE85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5ECECF2C-C701-453A-AC54-518F023B2CB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8612" name="Slide Number Placeholder 3">
            <a:extLst>
              <a:ext uri="{FF2B5EF4-FFF2-40B4-BE49-F238E27FC236}">
                <a16:creationId xmlns:a16="http://schemas.microsoft.com/office/drawing/2014/main" id="{437D91C1-3944-4432-B192-C13A0EC7DA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99435B-674D-4ED3-B37A-DD0A86DB3E9F}"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Ymarferiad</a:t>
            </a:r>
            <a:r>
              <a:rPr lang="en-GB" dirty="0"/>
              <a:t> 7 </a:t>
            </a:r>
            <a:r>
              <a:rPr lang="en-GB" dirty="0" err="1"/>
              <a:t>i’w</a:t>
            </a:r>
            <a:r>
              <a:rPr lang="en-GB" dirty="0"/>
              <a:t> </a:t>
            </a:r>
            <a:r>
              <a:rPr lang="en-GB" dirty="0" err="1"/>
              <a:t>gwblhau</a:t>
            </a:r>
            <a:r>
              <a:rPr lang="en-GB" dirty="0"/>
              <a:t> </a:t>
            </a:r>
            <a:r>
              <a:rPr lang="en-GB" dirty="0" err="1"/>
              <a:t>yn</a:t>
            </a:r>
            <a:r>
              <a:rPr lang="en-GB" dirty="0"/>
              <a:t> </a:t>
            </a:r>
            <a:r>
              <a:rPr lang="en-GB" dirty="0" err="1"/>
              <a:t>ystod</a:t>
            </a:r>
            <a:r>
              <a:rPr lang="en-GB" dirty="0"/>
              <a:t> y </a:t>
            </a:r>
            <a:r>
              <a:rPr lang="en-GB" dirty="0" err="1"/>
              <a:t>toriad</a:t>
            </a:r>
            <a:r>
              <a:rPr lang="en-GB" dirty="0"/>
              <a:t>.</a:t>
            </a:r>
          </a:p>
          <a:p>
            <a:r>
              <a:rPr lang="en-GB" dirty="0" err="1"/>
              <a:t>Gorffen</a:t>
            </a:r>
            <a:r>
              <a:rPr lang="en-GB" dirty="0"/>
              <a:t> y </a:t>
            </a:r>
            <a:r>
              <a:rPr lang="en-GB" dirty="0" err="1"/>
              <a:t>cyfarfod</a:t>
            </a:r>
            <a:r>
              <a:rPr lang="en-GB" dirty="0"/>
              <a:t>.</a:t>
            </a:r>
          </a:p>
        </p:txBody>
      </p:sp>
      <p:sp>
        <p:nvSpPr>
          <p:cNvPr id="4" name="Slide Number Placeholder 3"/>
          <p:cNvSpPr>
            <a:spLocks noGrp="1"/>
          </p:cNvSpPr>
          <p:nvPr>
            <p:ph type="sldNum" sz="quarter" idx="5"/>
          </p:nvPr>
        </p:nvSpPr>
        <p:spPr/>
        <p:txBody>
          <a:bodyPr/>
          <a:lstStyle/>
          <a:p>
            <a:fld id="{550F6AE9-A89F-43A4-B9DD-8AB263480737}" type="slidenum">
              <a:rPr lang="en-GB" smtClean="0"/>
              <a:t>15</a:t>
            </a:fld>
            <a:endParaRPr lang="en-GB"/>
          </a:p>
        </p:txBody>
      </p:sp>
    </p:spTree>
    <p:extLst>
      <p:ext uri="{BB962C8B-B14F-4D97-AF65-F5344CB8AC3E}">
        <p14:creationId xmlns:p14="http://schemas.microsoft.com/office/powerpoint/2010/main" val="5566215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AE5600C2-016A-497C-B659-51F8E4CC94D0}" type="datetimeFigureOut">
              <a:rPr lang="en-GB" smtClean="0"/>
              <a:t>13/07/2020</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38080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AE5600C2-016A-497C-B659-51F8E4CC94D0}" type="datetimeFigureOut">
              <a:rPr lang="en-GB" smtClean="0"/>
              <a:t>13/07/2020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395408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AE5600C2-016A-497C-B659-51F8E4CC94D0}" type="datetimeFigureOut">
              <a:rPr lang="en-GB" smtClean="0"/>
              <a:t>13/07/2020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42178527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AE5600C2-016A-497C-B659-51F8E4CC94D0}" type="datetimeFigureOut">
              <a:rPr lang="en-GB" smtClean="0"/>
              <a:t>13/07/2020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22550620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AE5600C2-016A-497C-B659-51F8E4CC94D0}" type="datetimeFigureOut">
              <a:rPr lang="en-GB" smtClean="0"/>
              <a:t>13/07/2020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121038734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AE5600C2-016A-497C-B659-51F8E4CC94D0}" type="datetimeFigureOut">
              <a:rPr lang="en-GB" smtClean="0"/>
              <a:t>13/07/2020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428214281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AE5600C2-016A-497C-B659-51F8E4CC94D0}" type="datetimeFigureOut">
              <a:rPr lang="en-GB" smtClean="0"/>
              <a:t>13/07/2020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2505713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AE5600C2-016A-497C-B659-51F8E4CC94D0}" type="datetimeFigureOut">
              <a:rPr lang="en-GB" smtClean="0"/>
              <a:t>13/07/2020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36345656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AE5600C2-016A-497C-B659-51F8E4CC94D0}" type="datetimeFigureOut">
              <a:rPr lang="en-GB" smtClean="0"/>
              <a:t>13/07/2020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340193417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AE5600C2-016A-497C-B659-51F8E4CC94D0}" type="datetimeFigureOut">
              <a:rPr lang="en-GB" smtClean="0"/>
              <a:t>13/07/2020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2755857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AE5600C2-016A-497C-B659-51F8E4CC94D0}" type="datetimeFigureOut">
              <a:rPr lang="en-GB" smtClean="0"/>
              <a:t>13/07/2020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D6180E1A-8C5A-4210-BC6B-20A92FFC435A}" type="slidenum">
              <a:rPr lang="en-GB" smtClean="0"/>
              <a:t>‹#›</a:t>
            </a:fld>
            <a:endParaRPr lang="en-GB"/>
          </a:p>
        </p:txBody>
      </p:sp>
    </p:spTree>
    <p:extLst>
      <p:ext uri="{BB962C8B-B14F-4D97-AF65-F5344CB8AC3E}">
        <p14:creationId xmlns:p14="http://schemas.microsoft.com/office/powerpoint/2010/main" val="4017825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349027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AE5600C2-016A-497C-B659-51F8E4CC94D0}" type="datetimeFigureOut">
              <a:rPr lang="en-GB" smtClean="0"/>
              <a:t>13/07/2020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D6180E1A-8C5A-4210-BC6B-20A92FFC435A}" type="slidenum">
              <a:rPr lang="en-GB" smtClean="0"/>
              <a:t>‹#›</a:t>
            </a:fld>
            <a:endParaRPr lang="en-GB"/>
          </a:p>
        </p:txBody>
      </p:sp>
    </p:spTree>
    <p:extLst>
      <p:ext uri="{BB962C8B-B14F-4D97-AF65-F5344CB8AC3E}">
        <p14:creationId xmlns:p14="http://schemas.microsoft.com/office/powerpoint/2010/main" val="3168996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etrBjAg2ES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youtu.be/4-f1PpCD8VQ" TargetMode="External"/><Relationship Id="rId5" Type="http://schemas.openxmlformats.org/officeDocument/2006/relationships/hyperlink" Target="https://youtu.be/6DMId2bTles" TargetMode="External"/><Relationship Id="rId4" Type="http://schemas.openxmlformats.org/officeDocument/2006/relationships/hyperlink" Target="https://youtu.be/9kVLjnGIuOg"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313C1-F7C3-468E-8EEB-0E3A12886C23}"/>
              </a:ext>
            </a:extLst>
          </p:cNvPr>
          <p:cNvSpPr>
            <a:spLocks noGrp="1"/>
          </p:cNvSpPr>
          <p:nvPr>
            <p:ph idx="1"/>
          </p:nvPr>
        </p:nvSpPr>
        <p:spPr/>
        <p:txBody>
          <a:bodyPr/>
          <a:lstStyle/>
          <a:p>
            <a:pPr>
              <a:defRPr/>
            </a:pPr>
            <a:endParaRPr lang="en-GB" dirty="0"/>
          </a:p>
          <a:p>
            <a:pPr>
              <a:defRPr/>
            </a:pPr>
            <a:endParaRPr lang="en-GB" dirty="0"/>
          </a:p>
          <a:p>
            <a:pPr marL="109537" indent="0" algn="ctr">
              <a:buNone/>
              <a:defRPr/>
            </a:pPr>
            <a:r>
              <a:rPr lang="cy-GB" altLang="en-US" sz="4800" dirty="0">
                <a:latin typeface="Arial" panose="020B0604020202020204" pitchFamily="34" charset="0"/>
                <a:cs typeface="Arial" panose="020B0604020202020204" pitchFamily="34" charset="0"/>
              </a:rPr>
              <a:t>Yr Iaith Gymraeg a Diwylliant</a:t>
            </a:r>
            <a:endParaRPr lang="cy-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67123643-1F64-430E-B9EC-F11300C155E5}"/>
              </a:ext>
            </a:extLst>
          </p:cNvPr>
          <p:cNvSpPr>
            <a:spLocks noGrp="1"/>
          </p:cNvSpPr>
          <p:nvPr>
            <p:ph type="title"/>
          </p:nvPr>
        </p:nvSpPr>
        <p:spPr/>
        <p:txBody>
          <a:bodyPr/>
          <a:lstStyle/>
          <a:p>
            <a:pPr eaLnBrk="1" hangingPunct="1">
              <a:defRPr/>
            </a:pPr>
            <a:r>
              <a:rPr lang="en-GB" altLang="en-US" dirty="0" err="1"/>
              <a:t>Rhan</a:t>
            </a:r>
            <a:r>
              <a:rPr lang="en-GB" altLang="en-US" dirty="0"/>
              <a:t> 2</a:t>
            </a:r>
          </a:p>
        </p:txBody>
      </p:sp>
      <p:sp>
        <p:nvSpPr>
          <p:cNvPr id="43013" name="Slide Number Placeholder 5">
            <a:extLst>
              <a:ext uri="{FF2B5EF4-FFF2-40B4-BE49-F238E27FC236}">
                <a16:creationId xmlns:a16="http://schemas.microsoft.com/office/drawing/2014/main" id="{3F01E215-C306-417B-9CC5-3F4FA3CE0E8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313B6C-1B43-4641-8585-E46B08028149}" type="slidenum">
              <a:rPr lang="en-GB" altLang="en-US" smtClean="0"/>
              <a:pPr/>
              <a:t>1</a:t>
            </a:fld>
            <a:endParaRPr lang="en-GB" altLang="en-US"/>
          </a:p>
        </p:txBody>
      </p:sp>
      <p:pic>
        <p:nvPicPr>
          <p:cNvPr id="43012" name="Picture 4">
            <a:extLst>
              <a:ext uri="{FF2B5EF4-FFF2-40B4-BE49-F238E27FC236}">
                <a16:creationId xmlns:a16="http://schemas.microsoft.com/office/drawing/2014/main" id="{07AC8506-4CDE-4E6C-8E93-0B91B86361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399620-8F08-40C6-809E-D4AFDD3EB024}"/>
              </a:ext>
            </a:extLst>
          </p:cNvPr>
          <p:cNvSpPr>
            <a:spLocks noGrp="1"/>
          </p:cNvSpPr>
          <p:nvPr>
            <p:ph type="title"/>
          </p:nvPr>
        </p:nvSpPr>
        <p:spPr>
          <a:xfrm>
            <a:off x="1775520" y="273050"/>
            <a:ext cx="8435280" cy="995710"/>
          </a:xfrm>
        </p:spPr>
        <p:txBody>
          <a:bodyPr>
            <a:normAutofit fontScale="90000"/>
          </a:bodyPr>
          <a:lstStyle/>
          <a:p>
            <a:pPr>
              <a:defRPr/>
            </a:pPr>
            <a:r>
              <a:rPr lang="cy-GB" sz="4000" dirty="0">
                <a:latin typeface="Arial" panose="020B0604020202020204" pitchFamily="34" charset="0"/>
                <a:cs typeface="Arial" panose="020B0604020202020204" pitchFamily="34" charset="0"/>
              </a:rPr>
              <a:t>Y Cyd-destun Cymreig yn y Portffolio</a:t>
            </a:r>
          </a:p>
        </p:txBody>
      </p:sp>
      <p:sp>
        <p:nvSpPr>
          <p:cNvPr id="5" name="Content Placeholder 4">
            <a:extLst>
              <a:ext uri="{FF2B5EF4-FFF2-40B4-BE49-F238E27FC236}">
                <a16:creationId xmlns:a16="http://schemas.microsoft.com/office/drawing/2014/main" id="{AD4826CE-0449-42B0-BF6B-065381D44DD9}"/>
              </a:ext>
            </a:extLst>
          </p:cNvPr>
          <p:cNvSpPr>
            <a:spLocks noGrp="1"/>
          </p:cNvSpPr>
          <p:nvPr>
            <p:ph sz="quarter" idx="2"/>
          </p:nvPr>
        </p:nvSpPr>
        <p:spPr>
          <a:xfrm>
            <a:off x="809897" y="1268414"/>
            <a:ext cx="5214667" cy="4897437"/>
          </a:xfrm>
        </p:spPr>
        <p:txBody>
          <a:bodyPr/>
          <a:lstStyle/>
          <a:p>
            <a:pPr marL="109537" indent="0">
              <a:buNone/>
              <a:defRPr/>
            </a:pPr>
            <a:r>
              <a:rPr lang="cy-GB" b="1" dirty="0">
                <a:latin typeface="Arial" panose="020B0604020202020204" pitchFamily="34" charset="0"/>
                <a:cs typeface="Arial" panose="020B0604020202020204" pitchFamily="34" charset="0"/>
              </a:rPr>
              <a:t>Arsylwi (Adran 3)</a:t>
            </a:r>
          </a:p>
          <a:p>
            <a:pPr marL="109537" indent="0">
              <a:buNone/>
              <a:defRPr/>
            </a:pPr>
            <a:r>
              <a:rPr lang="cy-GB" dirty="0">
                <a:latin typeface="Arial" panose="020B0604020202020204" pitchFamily="34" charset="0"/>
                <a:cs typeface="Arial" panose="020B0604020202020204" pitchFamily="34" charset="0"/>
              </a:rPr>
              <a:t>Gwylio’r 4 fideo ‘Mwy na Geiriau’ a cynnwys yn eich adlewyrchiad: </a:t>
            </a:r>
          </a:p>
          <a:p>
            <a:pPr>
              <a:defRPr/>
            </a:pPr>
            <a:r>
              <a:rPr lang="cy-GB" dirty="0">
                <a:latin typeface="Arial" panose="020B0604020202020204" pitchFamily="34" charset="0"/>
                <a:cs typeface="Arial" panose="020B0604020202020204" pitchFamily="34" charset="0"/>
              </a:rPr>
              <a:t>Amrediad o enghreifftiau mewn perthynas â defnydd a dewis iaith, a sensitifrwydd diwylliannol</a:t>
            </a:r>
          </a:p>
          <a:p>
            <a:pPr>
              <a:defRPr/>
            </a:pPr>
            <a:r>
              <a:rPr lang="cy-GB" dirty="0">
                <a:latin typeface="Arial" panose="020B0604020202020204" pitchFamily="34" charset="0"/>
                <a:cs typeface="Arial" panose="020B0604020202020204" pitchFamily="34" charset="0"/>
              </a:rPr>
              <a:t>Adlewyrchu ar brofiad personol ynghylch pam fod angen i iaith fod yn rhan hanfodol o asesiad a darparu gwasanaethau </a:t>
            </a:r>
          </a:p>
          <a:p>
            <a:pPr>
              <a:defRPr/>
            </a:pPr>
            <a:r>
              <a:rPr lang="cy-GB" dirty="0">
                <a:latin typeface="Arial" panose="020B0604020202020204" pitchFamily="34" charset="0"/>
                <a:cs typeface="Arial" panose="020B0604020202020204" pitchFamily="34" charset="0"/>
              </a:rPr>
              <a:t>Cynnwys yr egwyddorion “Cynnig Rhagweithiol”</a:t>
            </a:r>
          </a:p>
        </p:txBody>
      </p:sp>
      <p:sp>
        <p:nvSpPr>
          <p:cNvPr id="7" name="Content Placeholder 6">
            <a:extLst>
              <a:ext uri="{FF2B5EF4-FFF2-40B4-BE49-F238E27FC236}">
                <a16:creationId xmlns:a16="http://schemas.microsoft.com/office/drawing/2014/main" id="{E1BCBFBB-D3B2-408E-A84D-7728A212A510}"/>
              </a:ext>
            </a:extLst>
          </p:cNvPr>
          <p:cNvSpPr>
            <a:spLocks noGrp="1"/>
          </p:cNvSpPr>
          <p:nvPr>
            <p:ph sz="quarter" idx="4"/>
          </p:nvPr>
        </p:nvSpPr>
        <p:spPr>
          <a:xfrm>
            <a:off x="6024564" y="1268414"/>
            <a:ext cx="5151859" cy="5184775"/>
          </a:xfrm>
        </p:spPr>
        <p:txBody>
          <a:bodyPr/>
          <a:lstStyle/>
          <a:p>
            <a:pPr marL="109537" indent="0">
              <a:buNone/>
              <a:defRPr/>
            </a:pPr>
            <a:r>
              <a:rPr lang="cy-GB" b="1" dirty="0">
                <a:latin typeface="Arial" panose="020B0604020202020204" pitchFamily="34" charset="0"/>
                <a:cs typeface="Arial" panose="020B0604020202020204" pitchFamily="34" charset="0"/>
              </a:rPr>
              <a:t>Diogelu (Adran 4)</a:t>
            </a:r>
            <a:endParaRPr lang="cy-GB" dirty="0">
              <a:latin typeface="Arial" panose="020B0604020202020204" pitchFamily="34" charset="0"/>
              <a:cs typeface="Arial" panose="020B0604020202020204" pitchFamily="34" charset="0"/>
            </a:endParaRPr>
          </a:p>
          <a:p>
            <a:pPr>
              <a:defRPr/>
            </a:pPr>
            <a:r>
              <a:rPr lang="cy-GB" dirty="0">
                <a:latin typeface="Arial" panose="020B0604020202020204" pitchFamily="34" charset="0"/>
                <a:cs typeface="Arial" panose="020B0604020202020204" pitchFamily="34" charset="0"/>
              </a:rPr>
              <a:t>Adlewyrchu’n feirniadol ar y dimensiwn penodol o weithio yng Nghymru</a:t>
            </a:r>
          </a:p>
          <a:p>
            <a:pPr>
              <a:defRPr/>
            </a:pPr>
            <a:r>
              <a:rPr lang="cy-GB" dirty="0">
                <a:latin typeface="Arial" panose="020B0604020202020204" pitchFamily="34" charset="0"/>
                <a:cs typeface="Arial" panose="020B0604020202020204" pitchFamily="34" charset="0"/>
              </a:rPr>
              <a:t>Adlewyrchu ar brofiadau personol sy’n tystiolaethu’r heriau sy’n cael eu hwynebu yn y Sector Gofal yng Nghymru</a:t>
            </a:r>
          </a:p>
          <a:p>
            <a:pPr>
              <a:defRPr/>
            </a:pPr>
            <a:r>
              <a:rPr lang="cy-GB" dirty="0">
                <a:latin typeface="Arial" panose="020B0604020202020204" pitchFamily="34" charset="0"/>
                <a:cs typeface="Arial" panose="020B0604020202020204" pitchFamily="34" charset="0"/>
              </a:rPr>
              <a:t>Arddangos dealltwriaeth o leoliad daearyddol, diwylliant, sefydliadau a’r ieithoedd a siaradir</a:t>
            </a:r>
          </a:p>
          <a:p>
            <a:pPr>
              <a:defRPr/>
            </a:pPr>
            <a:r>
              <a:rPr lang="cy-GB" dirty="0">
                <a:latin typeface="Arial" panose="020B0604020202020204" pitchFamily="34" charset="0"/>
                <a:cs typeface="Arial" panose="020B0604020202020204" pitchFamily="34" charset="0"/>
              </a:rPr>
              <a:t>Amlinellu’r agweddau penodol o weithio’n Nghymru.</a:t>
            </a:r>
          </a:p>
        </p:txBody>
      </p:sp>
      <p:sp>
        <p:nvSpPr>
          <p:cNvPr id="45061" name="Slide Number Placeholder 7">
            <a:extLst>
              <a:ext uri="{FF2B5EF4-FFF2-40B4-BE49-F238E27FC236}">
                <a16:creationId xmlns:a16="http://schemas.microsoft.com/office/drawing/2014/main" id="{DEF805AD-895C-4042-9A28-04D60CF959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E97561-B462-484F-9C1B-A0699DE81859}" type="slidenum">
              <a:rPr lang="en-GB" altLang="en-US" smtClean="0"/>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6418B-5A22-450C-AC59-2FFB9CCC0F9B}"/>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cy-GB" sz="3200"/>
              <a:t>Deddf Gwasanaethau Cymdeithasol a Llesiant (Cymru) – Y Cynnig Rhagweithiol – Mwy na Geiriau </a:t>
            </a:r>
          </a:p>
        </p:txBody>
      </p:sp>
      <p:sp>
        <p:nvSpPr>
          <p:cNvPr id="49154" name="Content Placeholder 4">
            <a:extLst>
              <a:ext uri="{FF2B5EF4-FFF2-40B4-BE49-F238E27FC236}">
                <a16:creationId xmlns:a16="http://schemas.microsoft.com/office/drawing/2014/main" id="{B4A7AA1F-9AAA-4CFF-BDD3-3DE3890ABB58}"/>
              </a:ext>
            </a:extLst>
          </p:cNvPr>
          <p:cNvSpPr>
            <a:spLocks noGrp="1"/>
          </p:cNvSpPr>
          <p:nvPr>
            <p:ph sz="quarter" idx="2"/>
          </p:nvPr>
        </p:nvSpPr>
        <p:spPr>
          <a:xfrm>
            <a:off x="609600" y="1444295"/>
            <a:ext cx="5834063" cy="4556455"/>
          </a:xfrm>
        </p:spPr>
        <p:txBody>
          <a:bodyPr wrap="square" anchor="t">
            <a:noAutofit/>
          </a:bodyPr>
          <a:lstStyle/>
          <a:p>
            <a:pPr>
              <a:lnSpc>
                <a:spcPct val="90000"/>
              </a:lnSpc>
            </a:pPr>
            <a:r>
              <a:rPr lang="cy-GB" altLang="en-US" sz="2200" dirty="0"/>
              <a:t>Yn syml, ystyr ‘Cynnig Rhagweithiol’ yw darparu gwasanaeth yn y Gymraeg heb i rywun orfod gofyn amdano.  </a:t>
            </a:r>
          </a:p>
          <a:p>
            <a:pPr>
              <a:lnSpc>
                <a:spcPct val="90000"/>
              </a:lnSpc>
            </a:pPr>
            <a:r>
              <a:rPr lang="cy-GB" altLang="en-US" sz="2200" dirty="0"/>
              <a:t>Dylai’r iaith Gymraeg fod yr un mor weledol â’r Saesneg. </a:t>
            </a:r>
          </a:p>
          <a:p>
            <a:pPr>
              <a:lnSpc>
                <a:spcPct val="90000"/>
              </a:lnSpc>
            </a:pPr>
            <a:r>
              <a:rPr lang="cy-GB" altLang="en-US" sz="2200" dirty="0"/>
              <a:t>Mae darparu gwasanaeth sy’n rhoi’r defnyddiwr gwasanaeth yn ganolog yn allweddol i’r ‘Cynnig Rhagweithiol’. </a:t>
            </a:r>
          </a:p>
          <a:p>
            <a:pPr>
              <a:lnSpc>
                <a:spcPct val="90000"/>
              </a:lnSpc>
            </a:pPr>
            <a:r>
              <a:rPr lang="cy-GB" altLang="en-US" sz="2200" dirty="0"/>
              <a:t>Yn ymarferol, mae hyn yn golygu darparu gwasanaeth pwrpasol sy’n galluogi’r unigolyn i gael ei sicrhau ei fod ef / hi yn rheoli’r sefyllfa ac yn deall yn llawn pa wasanaethau sy’n cael eu cynnig. </a:t>
            </a:r>
          </a:p>
        </p:txBody>
      </p:sp>
      <p:sp>
        <p:nvSpPr>
          <p:cNvPr id="49156" name="Slide Number Placeholder 5" hidden="1">
            <a:extLst>
              <a:ext uri="{FF2B5EF4-FFF2-40B4-BE49-F238E27FC236}">
                <a16:creationId xmlns:a16="http://schemas.microsoft.com/office/drawing/2014/main" id="{DE093A0B-39EF-4D22-8DBC-1DC52D5B59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B9CCB7AD-F6A6-4583-91C8-A47FF6171C7A}" type="slidenum">
              <a:rPr lang="en-GB" altLang="en-US" smtClean="0"/>
              <a:pPr>
                <a:spcAft>
                  <a:spcPts val="600"/>
                </a:spcAft>
              </a:pPr>
              <a:t>3</a:t>
            </a:fld>
            <a:endParaRPr lang="en-GB" altLang="en-US"/>
          </a:p>
        </p:txBody>
      </p:sp>
      <p:pic>
        <p:nvPicPr>
          <p:cNvPr id="12" name="Picture 11">
            <a:extLst>
              <a:ext uri="{FF2B5EF4-FFF2-40B4-BE49-F238E27FC236}">
                <a16:creationId xmlns:a16="http://schemas.microsoft.com/office/drawing/2014/main" id="{CC3E8323-5CDF-4D8D-9192-76A18F929604}"/>
              </a:ext>
            </a:extLst>
          </p:cNvPr>
          <p:cNvPicPr>
            <a:picLocks noChangeAspect="1"/>
          </p:cNvPicPr>
          <p:nvPr/>
        </p:nvPicPr>
        <p:blipFill>
          <a:blip r:embed="rId3"/>
          <a:stretch>
            <a:fillRect/>
          </a:stretch>
        </p:blipFill>
        <p:spPr>
          <a:xfrm>
            <a:off x="6800849" y="1416050"/>
            <a:ext cx="4651641" cy="473392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181C11-2B44-4FB4-B26D-F9C88F65432E}"/>
              </a:ext>
            </a:extLst>
          </p:cNvPr>
          <p:cNvSpPr>
            <a:spLocks noGrp="1"/>
          </p:cNvSpPr>
          <p:nvPr>
            <p:ph idx="1"/>
          </p:nvPr>
        </p:nvSpPr>
        <p:spPr>
          <a:xfrm>
            <a:off x="485775" y="1403350"/>
            <a:ext cx="10972800" cy="4738688"/>
          </a:xfrm>
        </p:spPr>
        <p:txBody>
          <a:bodyPr/>
          <a:lstStyle/>
          <a:p>
            <a:pPr>
              <a:defRPr/>
            </a:pPr>
            <a:r>
              <a:rPr lang="cy-GB" sz="2400" dirty="0">
                <a:latin typeface="Arial" panose="020B0604020202020204" pitchFamily="34" charset="0"/>
                <a:cs typeface="Arial" panose="020B0604020202020204" pitchFamily="34" charset="0"/>
              </a:rPr>
              <a:t>Mae’n golygu peidio â gwneud tybiaethau fod pob siaradwr Cymraeg yn siarad Saesneg beth bynnag! </a:t>
            </a:r>
          </a:p>
          <a:p>
            <a:pPr>
              <a:defRPr/>
            </a:pPr>
            <a:r>
              <a:rPr lang="cy-GB" sz="2400" dirty="0">
                <a:latin typeface="Arial" panose="020B0604020202020204" pitchFamily="34" charset="0"/>
                <a:cs typeface="Arial" panose="020B0604020202020204" pitchFamily="34" charset="0"/>
              </a:rPr>
              <a:t>Mae’n sicrhau fod defnyddwyr gwasanaeth sy’n siaradwyr Cymraeg yn cael eu trin ag urddas a pharch drwy ofyn iddynt beth yw eu dewis iaith a gweithredu ar hynny.  </a:t>
            </a:r>
          </a:p>
          <a:p>
            <a:pPr>
              <a:defRPr/>
            </a:pPr>
            <a:r>
              <a:rPr lang="cy-GB" sz="2400" dirty="0">
                <a:latin typeface="Arial" panose="020B0604020202020204" pitchFamily="34" charset="0"/>
                <a:cs typeface="Arial" panose="020B0604020202020204" pitchFamily="34" charset="0"/>
              </a:rPr>
              <a:t>Mae’n ddull rhagweithiol sy’n sicrhau bod angen iaith yn cael ei adnabod fel rhan hanfodol o ddarpariaeth gwasanaeth diogel o ansawdd uchel.</a:t>
            </a:r>
          </a:p>
          <a:p>
            <a:pPr>
              <a:defRPr/>
            </a:pPr>
            <a:r>
              <a:rPr lang="cy-GB" sz="2400" dirty="0">
                <a:latin typeface="Arial" panose="020B0604020202020204" pitchFamily="34" charset="0"/>
                <a:cs typeface="Arial" panose="020B0604020202020204" pitchFamily="34" charset="0"/>
              </a:rPr>
              <a:t>Yn ogystal, mae gwneud ‘Cynnig Rhagweithiol’ yn golygu creu’r awyrgylch cywir ble mae defnyddwyr gwasanaeth yn teimlo’n rymus a hyderus y bydd eu hanghenion yn cael eu bodloni. </a:t>
            </a:r>
            <a:r>
              <a:rPr lang="cy-GB" sz="1400" dirty="0">
                <a:latin typeface="Arial" panose="020B0604020202020204" pitchFamily="34" charset="0"/>
                <a:cs typeface="Arial" panose="020B0604020202020204" pitchFamily="34" charset="0"/>
              </a:rPr>
              <a:t>Mwy na geiriau -  </a:t>
            </a:r>
            <a:r>
              <a:rPr lang="cy-GB" sz="1400" dirty="0">
                <a:latin typeface="Arial" panose="020B0604020202020204" pitchFamily="34" charset="0"/>
                <a:cs typeface="Arial" panose="020B0604020202020204" pitchFamily="34" charset="0"/>
                <a:hlinkClick r:id="rId3"/>
              </a:rPr>
              <a:t>www.gov.wales</a:t>
            </a:r>
            <a:r>
              <a:rPr lang="cy-GB" sz="1400" dirty="0">
                <a:latin typeface="Arial" panose="020B0604020202020204" pitchFamily="34" charset="0"/>
                <a:cs typeface="Arial" panose="020B0604020202020204" pitchFamily="34" charset="0"/>
              </a:rPr>
              <a:t> (ar gael ar </a:t>
            </a:r>
            <a:r>
              <a:rPr lang="cy-GB" sz="1400" dirty="0" err="1">
                <a:latin typeface="Arial" panose="020B0604020202020204" pitchFamily="34" charset="0"/>
                <a:cs typeface="Arial" panose="020B0604020202020204" pitchFamily="34" charset="0"/>
              </a:rPr>
              <a:t>Moodle</a:t>
            </a:r>
            <a:r>
              <a:rPr lang="cy-GB" sz="1400" dirty="0"/>
              <a:t>)</a:t>
            </a:r>
          </a:p>
          <a:p>
            <a:pPr>
              <a:defRPr/>
            </a:pPr>
            <a:r>
              <a:rPr lang="en-GB" sz="2400" dirty="0"/>
              <a:t> </a:t>
            </a:r>
          </a:p>
          <a:p>
            <a:pPr marL="109537" indent="0">
              <a:buNone/>
              <a:defRPr/>
            </a:pPr>
            <a:endParaRPr lang="en-GB" sz="2000" dirty="0"/>
          </a:p>
        </p:txBody>
      </p:sp>
      <p:sp>
        <p:nvSpPr>
          <p:cNvPr id="3" name="Title 2">
            <a:extLst>
              <a:ext uri="{FF2B5EF4-FFF2-40B4-BE49-F238E27FC236}">
                <a16:creationId xmlns:a16="http://schemas.microsoft.com/office/drawing/2014/main" id="{60308488-693C-41A1-A0B2-4BFB93F96DF9}"/>
              </a:ext>
            </a:extLst>
          </p:cNvPr>
          <p:cNvSpPr>
            <a:spLocks noGrp="1"/>
          </p:cNvSpPr>
          <p:nvPr>
            <p:ph type="title"/>
          </p:nvPr>
        </p:nvSpPr>
        <p:spPr/>
        <p:txBody>
          <a:bodyPr/>
          <a:lstStyle/>
          <a:p>
            <a:pPr>
              <a:defRPr/>
            </a:pPr>
            <a:r>
              <a:rPr lang="cy-GB" dirty="0">
                <a:latin typeface="Arial" panose="020B0604020202020204" pitchFamily="34" charset="0"/>
                <a:cs typeface="Arial" panose="020B0604020202020204" pitchFamily="34" charset="0"/>
              </a:rPr>
              <a:t>Y Cynnig Rhagweithiol </a:t>
            </a:r>
          </a:p>
        </p:txBody>
      </p:sp>
      <p:sp>
        <p:nvSpPr>
          <p:cNvPr id="51204" name="Slide Number Placeholder 6">
            <a:extLst>
              <a:ext uri="{FF2B5EF4-FFF2-40B4-BE49-F238E27FC236}">
                <a16:creationId xmlns:a16="http://schemas.microsoft.com/office/drawing/2014/main" id="{98260E75-8EDA-4F4C-84C4-C78F809C416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6B77CC-177D-4BE7-AFE8-C4696461160C}" type="slidenum">
              <a:rPr lang="en-GB" altLang="en-US" smtClean="0"/>
              <a:pPr/>
              <a:t>4</a:t>
            </a:fld>
            <a:endParaRPr lang="en-GB" altLang="en-US"/>
          </a:p>
        </p:txBody>
      </p:sp>
      <p:pic>
        <p:nvPicPr>
          <p:cNvPr id="5" name="Picture 4">
            <a:extLst>
              <a:ext uri="{FF2B5EF4-FFF2-40B4-BE49-F238E27FC236}">
                <a16:creationId xmlns:a16="http://schemas.microsoft.com/office/drawing/2014/main" id="{3BA01A18-7869-413A-9E3E-8D098BAF32B3}"/>
              </a:ext>
            </a:extLst>
          </p:cNvPr>
          <p:cNvPicPr>
            <a:picLocks noChangeAspect="1"/>
          </p:cNvPicPr>
          <p:nvPr/>
        </p:nvPicPr>
        <p:blipFill>
          <a:blip r:embed="rId4"/>
          <a:stretch>
            <a:fillRect/>
          </a:stretch>
        </p:blipFill>
        <p:spPr>
          <a:xfrm>
            <a:off x="10015538" y="5015444"/>
            <a:ext cx="1758420" cy="1758420"/>
          </a:xfrm>
          <a:prstGeom prst="rect">
            <a:avLst/>
          </a:prstGeom>
          <a:noFill/>
          <a:ln>
            <a:noFill/>
            <a:prstDash val="sysDash"/>
            <a:miter lim="800000"/>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6B99359-9516-4982-8347-65CD21119642}"/>
              </a:ext>
            </a:extLst>
          </p:cNvPr>
          <p:cNvSpPr>
            <a:spLocks noGrp="1"/>
          </p:cNvSpPr>
          <p:nvPr>
            <p:ph idx="1"/>
          </p:nvPr>
        </p:nvSpPr>
        <p:spPr>
          <a:xfrm>
            <a:off x="1981200" y="1557338"/>
            <a:ext cx="8229600" cy="4386262"/>
          </a:xfrm>
        </p:spPr>
        <p:txBody>
          <a:bodyPr/>
          <a:lstStyle/>
          <a:p>
            <a:pPr eaLnBrk="1" hangingPunct="1"/>
            <a:r>
              <a:rPr lang="cy-GB" altLang="en-US">
                <a:latin typeface="Arial" panose="020B0604020202020204" pitchFamily="34" charset="0"/>
                <a:cs typeface="Arial" panose="020B0604020202020204" pitchFamily="34" charset="0"/>
              </a:rPr>
              <a:t>Daeth yn gyfraith yn 2011</a:t>
            </a:r>
          </a:p>
          <a:p>
            <a:pPr eaLnBrk="1" hangingPunct="1"/>
            <a:r>
              <a:rPr lang="cy-GB" altLang="en-US">
                <a:latin typeface="Arial" panose="020B0604020202020204" pitchFamily="34" charset="0"/>
                <a:cs typeface="Arial" panose="020B0604020202020204" pitchFamily="34" charset="0"/>
              </a:rPr>
              <a:t>Diddymodd Fwrdd yr Iaith Gymraeg</a:t>
            </a:r>
          </a:p>
          <a:p>
            <a:pPr eaLnBrk="1" hangingPunct="1"/>
            <a:r>
              <a:rPr lang="cy-GB" altLang="en-US">
                <a:latin typeface="Arial" panose="020B0604020202020204" pitchFamily="34" charset="0"/>
                <a:cs typeface="Arial" panose="020B0604020202020204" pitchFamily="34" charset="0"/>
              </a:rPr>
              <a:t>Sefydlodd Gomisiynydd y Gymraeg</a:t>
            </a:r>
          </a:p>
          <a:p>
            <a:pPr eaLnBrk="1" hangingPunct="1"/>
            <a:r>
              <a:rPr lang="cy-GB" altLang="en-US">
                <a:latin typeface="Arial" panose="020B0604020202020204" pitchFamily="34" charset="0"/>
                <a:cs typeface="Arial" panose="020B0604020202020204" pitchFamily="34" charset="0"/>
              </a:rPr>
              <a:t>Cadarnhaodd statws swyddogol y Gymraeg</a:t>
            </a:r>
          </a:p>
          <a:p>
            <a:pPr eaLnBrk="1" hangingPunct="1"/>
            <a:r>
              <a:rPr lang="cy-GB" altLang="en-US">
                <a:latin typeface="Arial" panose="020B0604020202020204" pitchFamily="34" charset="0"/>
                <a:cs typeface="Arial" panose="020B0604020202020204" pitchFamily="34" charset="0"/>
              </a:rPr>
              <a:t>Creodd hawliau i siaradwyr Cymraeg </a:t>
            </a:r>
          </a:p>
          <a:p>
            <a:pPr eaLnBrk="1" hangingPunct="1"/>
            <a:r>
              <a:rPr lang="cy-GB" altLang="en-US">
                <a:latin typeface="Arial" panose="020B0604020202020204" pitchFamily="34" charset="0"/>
                <a:cs typeface="Arial" panose="020B0604020202020204" pitchFamily="34" charset="0"/>
              </a:rPr>
              <a:t>Cyflwynodd ddyletswyddau ar ffurf safonau’r Gymraeg</a:t>
            </a:r>
          </a:p>
        </p:txBody>
      </p:sp>
      <p:sp>
        <p:nvSpPr>
          <p:cNvPr id="8194" name="Title 1">
            <a:extLst>
              <a:ext uri="{FF2B5EF4-FFF2-40B4-BE49-F238E27FC236}">
                <a16:creationId xmlns:a16="http://schemas.microsoft.com/office/drawing/2014/main" id="{28ED9901-A4F5-4381-B8FA-054F30C89845}"/>
              </a:ext>
            </a:extLst>
          </p:cNvPr>
          <p:cNvSpPr>
            <a:spLocks noGrp="1"/>
          </p:cNvSpPr>
          <p:nvPr>
            <p:ph type="title"/>
          </p:nvPr>
        </p:nvSpPr>
        <p:spPr/>
        <p:txBody>
          <a:bodyPr/>
          <a:lstStyle/>
          <a:p>
            <a:pPr eaLnBrk="1" hangingPunct="1">
              <a:defRPr/>
            </a:pPr>
            <a:r>
              <a:rPr lang="cy-GB" altLang="en-US" dirty="0">
                <a:latin typeface="Arial" panose="020B0604020202020204" pitchFamily="34" charset="0"/>
                <a:cs typeface="Arial" panose="020B0604020202020204" pitchFamily="34" charset="0"/>
              </a:rPr>
              <a:t>Mesur yr Iaith (Cymru</a:t>
            </a:r>
            <a:r>
              <a:rPr lang="en-GB" altLang="en-US" dirty="0">
                <a:latin typeface="Arial" panose="020B0604020202020204" pitchFamily="34" charset="0"/>
                <a:cs typeface="Arial" panose="020B0604020202020204" pitchFamily="34" charset="0"/>
              </a:rPr>
              <a:t>) 2011</a:t>
            </a:r>
          </a:p>
        </p:txBody>
      </p:sp>
      <p:sp>
        <p:nvSpPr>
          <p:cNvPr id="59397" name="Slide Number Placeholder 4">
            <a:extLst>
              <a:ext uri="{FF2B5EF4-FFF2-40B4-BE49-F238E27FC236}">
                <a16:creationId xmlns:a16="http://schemas.microsoft.com/office/drawing/2014/main" id="{0BF973E5-1E55-4643-A92D-7751E4FC2B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84536C-803E-45C1-95D0-2FB8307A09BB}" type="slidenum">
              <a:rPr lang="en-GB" altLang="en-US" smtClean="0"/>
              <a:pPr/>
              <a:t>5</a:t>
            </a:fld>
            <a:endParaRPr lang="en-GB" altLang="en-US"/>
          </a:p>
        </p:txBody>
      </p:sp>
      <p:pic>
        <p:nvPicPr>
          <p:cNvPr id="59396" name="Picture 3">
            <a:extLst>
              <a:ext uri="{FF2B5EF4-FFF2-40B4-BE49-F238E27FC236}">
                <a16:creationId xmlns:a16="http://schemas.microsoft.com/office/drawing/2014/main" id="{BD6F16C4-4397-4D7C-8D9A-C2EF1B4380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0213" y="4895850"/>
            <a:ext cx="33909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300164"/>
            <a:ext cx="10515600" cy="5065010"/>
          </a:xfrm>
        </p:spPr>
        <p:txBody>
          <a:bodyPr>
            <a:normAutofit fontScale="92500" lnSpcReduction="10000"/>
          </a:bodyPr>
          <a:lstStyle/>
          <a:p>
            <a:pPr lvl="0"/>
            <a:r>
              <a:rPr lang="en-US" dirty="0"/>
              <a:t>Mae </a:t>
            </a:r>
            <a:r>
              <a:rPr lang="en-US" dirty="0" err="1"/>
              <a:t>Mesur</a:t>
            </a:r>
            <a:r>
              <a:rPr lang="en-US" dirty="0"/>
              <a:t> y </a:t>
            </a:r>
            <a:r>
              <a:rPr lang="en-US" dirty="0" err="1"/>
              <a:t>Gymraeg</a:t>
            </a:r>
            <a:r>
              <a:rPr lang="en-US" dirty="0"/>
              <a:t> (</a:t>
            </a:r>
            <a:r>
              <a:rPr lang="en-US" dirty="0" err="1"/>
              <a:t>Cymru</a:t>
            </a:r>
            <a:r>
              <a:rPr lang="en-US" dirty="0"/>
              <a:t>) 2011 </a:t>
            </a:r>
            <a:r>
              <a:rPr lang="en-US" dirty="0" err="1"/>
              <a:t>yn</a:t>
            </a:r>
            <a:r>
              <a:rPr lang="en-US" dirty="0"/>
              <a:t> </a:t>
            </a:r>
            <a:r>
              <a:rPr lang="en-US" dirty="0" err="1"/>
              <a:t>caniatáu</a:t>
            </a:r>
            <a:r>
              <a:rPr lang="en-US" dirty="0"/>
              <a:t> </a:t>
            </a:r>
            <a:r>
              <a:rPr lang="en-US" dirty="0" err="1"/>
              <a:t>i</a:t>
            </a:r>
            <a:r>
              <a:rPr lang="en-US" dirty="0"/>
              <a:t> </a:t>
            </a:r>
            <a:r>
              <a:rPr lang="en-US" dirty="0" err="1"/>
              <a:t>Weinidogion</a:t>
            </a:r>
            <a:r>
              <a:rPr lang="en-US" dirty="0"/>
              <a:t> </a:t>
            </a:r>
            <a:r>
              <a:rPr lang="en-US" dirty="0" err="1"/>
              <a:t>Cymru</a:t>
            </a:r>
            <a:r>
              <a:rPr lang="en-US" dirty="0"/>
              <a:t> </a:t>
            </a:r>
            <a:r>
              <a:rPr lang="en-US" dirty="0" err="1"/>
              <a:t>bennu</a:t>
            </a:r>
            <a:r>
              <a:rPr lang="en-US" dirty="0"/>
              <a:t> 5 math o </a:t>
            </a:r>
            <a:r>
              <a:rPr lang="en-US" dirty="0" err="1"/>
              <a:t>safonau</a:t>
            </a:r>
            <a:r>
              <a:rPr lang="en-US" dirty="0"/>
              <a:t> </a:t>
            </a:r>
            <a:r>
              <a:rPr lang="en-US" dirty="0" err="1"/>
              <a:t>yn</a:t>
            </a:r>
            <a:r>
              <a:rPr lang="en-US" dirty="0"/>
              <a:t> y </a:t>
            </a:r>
            <a:r>
              <a:rPr lang="en-US" dirty="0" err="1"/>
              <a:t>rheoliadau</a:t>
            </a:r>
            <a:r>
              <a:rPr lang="en-US" dirty="0"/>
              <a:t>:</a:t>
            </a:r>
            <a:endParaRPr lang="cy-GB" dirty="0"/>
          </a:p>
          <a:p>
            <a:pPr lvl="0"/>
            <a:r>
              <a:rPr lang="en-US" dirty="0" err="1"/>
              <a:t>Safonau</a:t>
            </a:r>
            <a:r>
              <a:rPr lang="en-US" dirty="0"/>
              <a:t> </a:t>
            </a:r>
            <a:r>
              <a:rPr lang="en-US" dirty="0" err="1"/>
              <a:t>cyflenwi</a:t>
            </a:r>
            <a:r>
              <a:rPr lang="en-US" dirty="0"/>
              <a:t> </a:t>
            </a:r>
            <a:r>
              <a:rPr lang="en-US" dirty="0" err="1"/>
              <a:t>gwasanaethau</a:t>
            </a:r>
            <a:endParaRPr lang="cy-GB" dirty="0"/>
          </a:p>
          <a:p>
            <a:pPr lvl="0"/>
            <a:r>
              <a:rPr lang="en-US" dirty="0" err="1"/>
              <a:t>Safonau</a:t>
            </a:r>
            <a:r>
              <a:rPr lang="en-US" dirty="0"/>
              <a:t> </a:t>
            </a:r>
            <a:r>
              <a:rPr lang="en-US" dirty="0" err="1"/>
              <a:t>llunio</a:t>
            </a:r>
            <a:r>
              <a:rPr lang="en-US" dirty="0"/>
              <a:t> </a:t>
            </a:r>
            <a:r>
              <a:rPr lang="en-US" dirty="0" err="1"/>
              <a:t>polisïau</a:t>
            </a:r>
            <a:endParaRPr lang="cy-GB" dirty="0"/>
          </a:p>
          <a:p>
            <a:pPr lvl="0"/>
            <a:r>
              <a:rPr lang="en-US" dirty="0" err="1"/>
              <a:t>Safonau</a:t>
            </a:r>
            <a:r>
              <a:rPr lang="en-US" dirty="0"/>
              <a:t> </a:t>
            </a:r>
            <a:r>
              <a:rPr lang="en-US" dirty="0" err="1"/>
              <a:t>gweithredu</a:t>
            </a:r>
            <a:endParaRPr lang="cy-GB" dirty="0"/>
          </a:p>
          <a:p>
            <a:pPr lvl="0"/>
            <a:r>
              <a:rPr lang="en-US" dirty="0" err="1"/>
              <a:t>Safonau</a:t>
            </a:r>
            <a:r>
              <a:rPr lang="en-US" dirty="0"/>
              <a:t> </a:t>
            </a:r>
            <a:r>
              <a:rPr lang="en-US" dirty="0" err="1"/>
              <a:t>hybu</a:t>
            </a:r>
            <a:endParaRPr lang="cy-GB" dirty="0"/>
          </a:p>
          <a:p>
            <a:pPr lvl="0"/>
            <a:r>
              <a:rPr lang="en-US" dirty="0" err="1"/>
              <a:t>Safonau</a:t>
            </a:r>
            <a:r>
              <a:rPr lang="en-US" dirty="0"/>
              <a:t> </a:t>
            </a:r>
            <a:r>
              <a:rPr lang="en-US" dirty="0" err="1"/>
              <a:t>cadw</a:t>
            </a:r>
            <a:r>
              <a:rPr lang="en-US" dirty="0"/>
              <a:t> </a:t>
            </a:r>
            <a:r>
              <a:rPr lang="en-US" dirty="0" err="1"/>
              <a:t>cofnodion</a:t>
            </a:r>
            <a:r>
              <a:rPr lang="en-US" dirty="0"/>
              <a:t>.</a:t>
            </a:r>
            <a:endParaRPr lang="cy-GB" dirty="0"/>
          </a:p>
          <a:p>
            <a:r>
              <a:rPr lang="en-US" dirty="0" err="1"/>
              <a:t>Gweinidogion</a:t>
            </a:r>
            <a:r>
              <a:rPr lang="en-US" dirty="0"/>
              <a:t> </a:t>
            </a:r>
            <a:r>
              <a:rPr lang="en-US" dirty="0" err="1"/>
              <a:t>Cymru</a:t>
            </a:r>
            <a:r>
              <a:rPr lang="en-US" dirty="0"/>
              <a:t> </a:t>
            </a:r>
            <a:r>
              <a:rPr lang="en-US" dirty="0" err="1"/>
              <a:t>sy’n</a:t>
            </a:r>
            <a:r>
              <a:rPr lang="en-US" dirty="0"/>
              <a:t> </a:t>
            </a:r>
            <a:r>
              <a:rPr lang="en-US" dirty="0" err="1"/>
              <a:t>pennu’r</a:t>
            </a:r>
            <a:r>
              <a:rPr lang="en-US" dirty="0"/>
              <a:t> </a:t>
            </a:r>
            <a:r>
              <a:rPr lang="en-US" dirty="0" err="1"/>
              <a:t>safonau</a:t>
            </a:r>
            <a:r>
              <a:rPr lang="en-US" dirty="0"/>
              <a:t>, a mater </a:t>
            </a:r>
            <a:r>
              <a:rPr lang="en-US" dirty="0" err="1"/>
              <a:t>i’r</a:t>
            </a:r>
            <a:r>
              <a:rPr lang="en-US" dirty="0"/>
              <a:t> </a:t>
            </a:r>
            <a:r>
              <a:rPr lang="en-US" dirty="0" err="1"/>
              <a:t>Comisiynydd</a:t>
            </a:r>
            <a:r>
              <a:rPr lang="en-US" dirty="0"/>
              <a:t> </a:t>
            </a:r>
            <a:r>
              <a:rPr lang="en-US" dirty="0" err="1"/>
              <a:t>yw</a:t>
            </a:r>
            <a:r>
              <a:rPr lang="en-US" dirty="0"/>
              <a:t> </a:t>
            </a:r>
            <a:r>
              <a:rPr lang="en-US" dirty="0" err="1"/>
              <a:t>penderfynu</a:t>
            </a:r>
            <a:r>
              <a:rPr lang="en-US" dirty="0"/>
              <a:t> pa </a:t>
            </a:r>
            <a:r>
              <a:rPr lang="en-US" dirty="0" err="1"/>
              <a:t>safonau</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gorff</a:t>
            </a:r>
            <a:r>
              <a:rPr lang="en-US" dirty="0"/>
              <a:t> </a:t>
            </a:r>
            <a:r>
              <a:rPr lang="en-US" dirty="0" err="1"/>
              <a:t>gydymffurfio</a:t>
            </a:r>
            <a:r>
              <a:rPr lang="en-US" dirty="0"/>
              <a:t> â </a:t>
            </a:r>
            <a:r>
              <a:rPr lang="en-US" dirty="0" err="1"/>
              <a:t>hwy</a:t>
            </a:r>
            <a:r>
              <a:rPr lang="en-US" dirty="0"/>
              <a:t> </a:t>
            </a:r>
            <a:r>
              <a:rPr lang="en-US" dirty="0" err="1"/>
              <a:t>trwy</a:t>
            </a:r>
            <a:r>
              <a:rPr lang="en-US" dirty="0"/>
              <a:t> </a:t>
            </a:r>
            <a:r>
              <a:rPr lang="en-US" dirty="0" err="1"/>
              <a:t>gyflwyno</a:t>
            </a:r>
            <a:r>
              <a:rPr lang="en-US" dirty="0"/>
              <a:t> </a:t>
            </a:r>
            <a:r>
              <a:rPr lang="en-US" dirty="0" err="1"/>
              <a:t>hysbysiad</a:t>
            </a:r>
            <a:r>
              <a:rPr lang="en-US" dirty="0"/>
              <a:t> </a:t>
            </a:r>
            <a:r>
              <a:rPr lang="en-US" dirty="0" err="1"/>
              <a:t>cydymffurfio</a:t>
            </a:r>
            <a:r>
              <a:rPr lang="en-US" dirty="0"/>
              <a:t> </a:t>
            </a:r>
            <a:r>
              <a:rPr lang="en-US" dirty="0" err="1"/>
              <a:t>i’r</a:t>
            </a:r>
            <a:r>
              <a:rPr lang="en-US" dirty="0"/>
              <a:t> </a:t>
            </a:r>
            <a:r>
              <a:rPr lang="en-US" dirty="0" err="1"/>
              <a:t>corff</a:t>
            </a:r>
            <a:r>
              <a:rPr lang="en-US" dirty="0"/>
              <a:t> </a:t>
            </a:r>
            <a:r>
              <a:rPr lang="en-US" dirty="0" err="1"/>
              <a:t>hwnnw</a:t>
            </a:r>
            <a:r>
              <a:rPr lang="en-US" dirty="0"/>
              <a:t>. Gall </a:t>
            </a:r>
            <a:r>
              <a:rPr lang="en-US" dirty="0" err="1"/>
              <a:t>hysbysiad</a:t>
            </a:r>
            <a:r>
              <a:rPr lang="en-US" dirty="0"/>
              <a:t> </a:t>
            </a:r>
            <a:r>
              <a:rPr lang="en-US" dirty="0" err="1"/>
              <a:t>cydymffurfio</a:t>
            </a:r>
            <a:r>
              <a:rPr lang="en-US" dirty="0"/>
              <a:t> â </a:t>
            </a:r>
            <a:r>
              <a:rPr lang="en-US" dirty="0" err="1"/>
              <a:t>safonau</a:t>
            </a:r>
            <a:r>
              <a:rPr lang="en-US" dirty="0"/>
              <a:t> </a:t>
            </a:r>
            <a:r>
              <a:rPr lang="en-US" dirty="0" err="1"/>
              <a:t>mewn</a:t>
            </a:r>
            <a:r>
              <a:rPr lang="en-US" dirty="0"/>
              <a:t> </a:t>
            </a:r>
            <a:r>
              <a:rPr lang="en-US" dirty="0" err="1"/>
              <a:t>rhai</a:t>
            </a:r>
            <a:r>
              <a:rPr lang="en-US" dirty="0"/>
              <a:t> </a:t>
            </a:r>
            <a:r>
              <a:rPr lang="en-US" dirty="0" err="1"/>
              <a:t>amgylchiadau</a:t>
            </a:r>
            <a:r>
              <a:rPr lang="en-US" dirty="0"/>
              <a:t> </a:t>
            </a:r>
            <a:r>
              <a:rPr lang="en-US" dirty="0" err="1"/>
              <a:t>neu</a:t>
            </a:r>
            <a:r>
              <a:rPr lang="en-US" dirty="0"/>
              <a:t> </a:t>
            </a:r>
            <a:r>
              <a:rPr lang="en-US" dirty="0" err="1"/>
              <a:t>mewn</a:t>
            </a:r>
            <a:r>
              <a:rPr lang="en-US" dirty="0"/>
              <a:t> </a:t>
            </a:r>
            <a:r>
              <a:rPr lang="en-US" dirty="0" err="1"/>
              <a:t>ardaloedd</a:t>
            </a:r>
            <a:r>
              <a:rPr lang="en-US" dirty="0"/>
              <a:t> </a:t>
            </a:r>
            <a:r>
              <a:rPr lang="en-US" dirty="0" err="1"/>
              <a:t>gwahanol</a:t>
            </a:r>
            <a:r>
              <a:rPr lang="en-US" dirty="0"/>
              <a:t>. </a:t>
            </a:r>
            <a:r>
              <a:rPr lang="en-US" dirty="0" err="1"/>
              <a:t>Nid</a:t>
            </a:r>
            <a:r>
              <a:rPr lang="en-US" dirty="0"/>
              <a:t> </a:t>
            </a:r>
            <a:r>
              <a:rPr lang="en-US" dirty="0" err="1"/>
              <a:t>oes</a:t>
            </a:r>
            <a:r>
              <a:rPr lang="en-US" dirty="0"/>
              <a:t> </a:t>
            </a:r>
            <a:r>
              <a:rPr lang="en-US" dirty="0" err="1"/>
              <a:t>rhaid</a:t>
            </a:r>
            <a:r>
              <a:rPr lang="en-US" dirty="0"/>
              <a:t> </a:t>
            </a:r>
            <a:r>
              <a:rPr lang="en-US" dirty="0" err="1"/>
              <a:t>i’r</a:t>
            </a:r>
            <a:r>
              <a:rPr lang="en-US" dirty="0"/>
              <a:t> </a:t>
            </a:r>
            <a:r>
              <a:rPr lang="en-US" dirty="0" err="1"/>
              <a:t>comisiynydd</a:t>
            </a:r>
            <a:r>
              <a:rPr lang="en-US" dirty="0"/>
              <a:t> </a:t>
            </a:r>
            <a:r>
              <a:rPr lang="en-US" dirty="0" err="1"/>
              <a:t>fynnu</a:t>
            </a:r>
            <a:r>
              <a:rPr lang="en-US" dirty="0"/>
              <a:t> bod </a:t>
            </a:r>
            <a:r>
              <a:rPr lang="en-US" dirty="0" err="1"/>
              <a:t>pob</a:t>
            </a:r>
            <a:r>
              <a:rPr lang="en-US" dirty="0"/>
              <a:t> </a:t>
            </a:r>
            <a:r>
              <a:rPr lang="en-US" dirty="0" err="1"/>
              <a:t>corff</a:t>
            </a:r>
            <a:r>
              <a:rPr lang="en-US" dirty="0"/>
              <a:t> </a:t>
            </a:r>
            <a:r>
              <a:rPr lang="en-US" dirty="0" err="1"/>
              <a:t>yn</a:t>
            </a:r>
            <a:r>
              <a:rPr lang="en-US" dirty="0"/>
              <a:t> </a:t>
            </a:r>
            <a:r>
              <a:rPr lang="en-US" dirty="0" err="1"/>
              <a:t>cydymffurfio</a:t>
            </a:r>
            <a:r>
              <a:rPr lang="en-US" dirty="0"/>
              <a:t> â </a:t>
            </a:r>
            <a:r>
              <a:rPr lang="en-US" dirty="0" err="1"/>
              <a:t>phob</a:t>
            </a:r>
            <a:r>
              <a:rPr lang="en-US" dirty="0"/>
              <a:t> </a:t>
            </a:r>
            <a:r>
              <a:rPr lang="en-US" dirty="0" err="1"/>
              <a:t>safon</a:t>
            </a:r>
            <a:r>
              <a:rPr lang="en-US" dirty="0"/>
              <a:t>.</a:t>
            </a:r>
            <a:endParaRPr lang="cy-GB" dirty="0"/>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Mesur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Gymraeg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1ED847CF-5B7A-4205-BE7E-2CB391C8D1E7}"/>
              </a:ext>
            </a:extLst>
          </p:cNvPr>
          <p:cNvSpPr>
            <a:spLocks noGrp="1"/>
          </p:cNvSpPr>
          <p:nvPr>
            <p:ph idx="1"/>
          </p:nvPr>
        </p:nvSpPr>
        <p:spPr>
          <a:xfrm>
            <a:off x="1981200" y="908050"/>
            <a:ext cx="8229600" cy="5689600"/>
          </a:xfrm>
        </p:spPr>
        <p:txBody>
          <a:bodyPr/>
          <a:lstStyle/>
          <a:p>
            <a:pPr marL="107950" indent="0">
              <a:buNone/>
            </a:pPr>
            <a:r>
              <a:rPr lang="pl-PL" altLang="en-US" b="1"/>
              <a:t>Mwy na geiriau - Gwenan Prysor</a:t>
            </a:r>
            <a:endParaRPr lang="en-GB" altLang="en-US" b="1"/>
          </a:p>
          <a:p>
            <a:pPr marL="107950" indent="0">
              <a:buNone/>
            </a:pPr>
            <a:r>
              <a:rPr lang="en-GB" altLang="en-US">
                <a:hlinkClick r:id="rId3"/>
              </a:rPr>
              <a:t>https://youtu.be/etrBjAg2ESY</a:t>
            </a:r>
            <a:endParaRPr lang="en-GB" altLang="en-US"/>
          </a:p>
          <a:p>
            <a:pPr marL="107950" indent="0">
              <a:buNone/>
            </a:pPr>
            <a:r>
              <a:rPr lang="en-GB" altLang="en-US" b="1"/>
              <a:t>Mwy na geiriau - Hywel Jones</a:t>
            </a:r>
            <a:endParaRPr lang="en-GB" altLang="en-US"/>
          </a:p>
          <a:p>
            <a:pPr marL="107950" indent="0">
              <a:buNone/>
            </a:pPr>
            <a:r>
              <a:rPr lang="en-GB" altLang="en-US">
                <a:hlinkClick r:id="rId4"/>
              </a:rPr>
              <a:t>https://youtu.be/9kVLjnGIuOg</a:t>
            </a:r>
            <a:endParaRPr lang="en-GB" altLang="en-US"/>
          </a:p>
          <a:p>
            <a:pPr marL="107950" indent="0">
              <a:buNone/>
            </a:pPr>
            <a:r>
              <a:rPr lang="pl-PL" altLang="en-US" b="1"/>
              <a:t>Mwy na geiriau - Wyn Gruffydd</a:t>
            </a:r>
            <a:endParaRPr lang="en-GB" altLang="en-US"/>
          </a:p>
          <a:p>
            <a:pPr marL="107950" indent="0">
              <a:buNone/>
            </a:pPr>
            <a:r>
              <a:rPr lang="en-GB" altLang="en-US">
                <a:hlinkClick r:id="rId5"/>
              </a:rPr>
              <a:t>https://youtu.be/6DMId2bTles</a:t>
            </a:r>
            <a:endParaRPr lang="en-GB" altLang="en-US"/>
          </a:p>
          <a:p>
            <a:pPr marL="107950" indent="0">
              <a:buNone/>
            </a:pPr>
            <a:r>
              <a:rPr lang="en-GB" altLang="en-US" b="1"/>
              <a:t>Mwy na geiriau - Iola Gruffydd </a:t>
            </a:r>
            <a:r>
              <a:rPr lang="en-GB" altLang="en-US">
                <a:hlinkClick r:id="rId6"/>
              </a:rPr>
              <a:t>https://youtu.be/4-f1PpCD8VQ</a:t>
            </a:r>
            <a:endParaRPr lang="en-GB" altLang="en-US"/>
          </a:p>
          <a:p>
            <a:pPr marL="107950" indent="0">
              <a:buNone/>
            </a:pPr>
            <a:r>
              <a:rPr lang="en-GB" altLang="en-US" sz="2000"/>
              <a:t>Bydd </a:t>
            </a:r>
            <a:r>
              <a:rPr lang="cy-GB" altLang="en-US" sz="2000"/>
              <a:t>angen sicrhau eich</a:t>
            </a:r>
            <a:r>
              <a:rPr lang="en-GB" altLang="en-US" sz="2000"/>
              <a:t> bod yn gwylio’r clipiau fideo sydd ar gael drwy fynediad i Moodle. Bydd yn eich cynorthwyo i feddwl am eich profiadau ac i fyfyrio ar pam y dylai iaith fod yn rhan hanfodol o asesu a darparu gwasanaeth.</a:t>
            </a:r>
          </a:p>
          <a:p>
            <a:pPr marL="107950" indent="0">
              <a:buNone/>
            </a:pPr>
            <a:endParaRPr lang="en-GB" altLang="en-US"/>
          </a:p>
        </p:txBody>
      </p:sp>
      <p:sp>
        <p:nvSpPr>
          <p:cNvPr id="9218" name="Title 1">
            <a:extLst>
              <a:ext uri="{FF2B5EF4-FFF2-40B4-BE49-F238E27FC236}">
                <a16:creationId xmlns:a16="http://schemas.microsoft.com/office/drawing/2014/main" id="{3303A046-B411-4909-98EE-E4861F864473}"/>
              </a:ext>
            </a:extLst>
          </p:cNvPr>
          <p:cNvSpPr>
            <a:spLocks noGrp="1"/>
          </p:cNvSpPr>
          <p:nvPr>
            <p:ph type="title"/>
          </p:nvPr>
        </p:nvSpPr>
        <p:spPr>
          <a:xfrm>
            <a:off x="1981200" y="274638"/>
            <a:ext cx="8229600" cy="634082"/>
          </a:xfrm>
        </p:spPr>
        <p:txBody>
          <a:bodyPr>
            <a:normAutofit fontScale="90000"/>
          </a:bodyPr>
          <a:lstStyle/>
          <a:p>
            <a:pPr eaLnBrk="1" hangingPunct="1">
              <a:defRPr/>
            </a:pPr>
            <a:r>
              <a:rPr lang="pl-PL" dirty="0"/>
              <a:t>Mwy na geiriau</a:t>
            </a:r>
            <a:endParaRPr lang="en-GB" altLang="en-US" dirty="0">
              <a:latin typeface="Arial" panose="020B0604020202020204" pitchFamily="34" charset="0"/>
              <a:cs typeface="Arial" panose="020B0604020202020204" pitchFamily="34" charset="0"/>
            </a:endParaRPr>
          </a:p>
        </p:txBody>
      </p:sp>
      <p:sp>
        <p:nvSpPr>
          <p:cNvPr id="47108" name="Slide Number Placeholder 4">
            <a:extLst>
              <a:ext uri="{FF2B5EF4-FFF2-40B4-BE49-F238E27FC236}">
                <a16:creationId xmlns:a16="http://schemas.microsoft.com/office/drawing/2014/main" id="{EA742656-88FF-4FD1-B98B-AA858B3427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CC1F5-A1B0-4413-B9D9-4EFE59378255}" type="slidenum">
              <a:rPr lang="en-GB" altLang="en-US" smtClean="0"/>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264889-ACE8-4444-9AD9-D9C9F406023B}"/>
              </a:ext>
            </a:extLst>
          </p:cNvPr>
          <p:cNvSpPr>
            <a:spLocks noGrp="1"/>
          </p:cNvSpPr>
          <p:nvPr>
            <p:ph idx="1"/>
          </p:nvPr>
        </p:nvSpPr>
        <p:spPr>
          <a:xfrm>
            <a:off x="609600" y="966651"/>
            <a:ext cx="10972800" cy="5040449"/>
          </a:xfrm>
        </p:spPr>
        <p:txBody>
          <a:bodyPr/>
          <a:lstStyle/>
          <a:p>
            <a:r>
              <a:rPr lang="cy-GB" b="1" dirty="0"/>
              <a:t>Ymarferiad 5</a:t>
            </a:r>
            <a:endParaRPr lang="en-GB" dirty="0"/>
          </a:p>
          <a:p>
            <a:r>
              <a:rPr lang="cy-GB" dirty="0"/>
              <a:t>Pam y dylai iaith fod yn rhan greiddiol o’r broses asesu a darparu gwasanaeth yng Nghymru?</a:t>
            </a:r>
            <a:endParaRPr lang="en-GB" dirty="0"/>
          </a:p>
          <a:p>
            <a:r>
              <a:rPr lang="cy-GB" dirty="0"/>
              <a:t>Pa anghenion ieithyddol sydd angen i chi ei hystyried yn eich lleoliad gwaith wrth weithio gydag unigolion/gofalwyr? </a:t>
            </a:r>
            <a:endParaRPr lang="en-GB" dirty="0"/>
          </a:p>
          <a:p>
            <a:r>
              <a:rPr lang="cy-GB" dirty="0"/>
              <a:t>Beth allwch chi ei wneud i sicrhau eich bod yn gweithio yn unol ag egwyddorion y Cynnig Rhagweithiol?</a:t>
            </a:r>
          </a:p>
          <a:p>
            <a:r>
              <a:rPr lang="cy-GB" b="1" dirty="0"/>
              <a:t> Ymarferiad 6</a:t>
            </a:r>
            <a:endParaRPr lang="en-GB" dirty="0"/>
          </a:p>
          <a:p>
            <a:r>
              <a:rPr lang="cy-GB" b="1" dirty="0"/>
              <a:t> </a:t>
            </a:r>
            <a:r>
              <a:rPr lang="cy-GB" dirty="0"/>
              <a:t>Pa ddeddfwriaeth/ polisi/ gweithdrefnau y gallai fod angen i chi ei ystyried mewn perthynas ag anghenion iaith a chyfathrebu’n effeithiol yn eich gweithle? </a:t>
            </a:r>
            <a:endParaRPr lang="en-GB" dirty="0"/>
          </a:p>
          <a:p>
            <a:endParaRPr lang="en-GB" dirty="0"/>
          </a:p>
          <a:p>
            <a:endParaRPr lang="en-GB" dirty="0"/>
          </a:p>
        </p:txBody>
      </p:sp>
      <p:sp>
        <p:nvSpPr>
          <p:cNvPr id="3" name="Title 2">
            <a:extLst>
              <a:ext uri="{FF2B5EF4-FFF2-40B4-BE49-F238E27FC236}">
                <a16:creationId xmlns:a16="http://schemas.microsoft.com/office/drawing/2014/main" id="{6B9D136B-ECF7-43E3-BBB4-4AA38046F85C}"/>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3842857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6">
            <a:extLst>
              <a:ext uri="{FF2B5EF4-FFF2-40B4-BE49-F238E27FC236}">
                <a16:creationId xmlns:a16="http://schemas.microsoft.com/office/drawing/2014/main" id="{5FE073D9-8EE3-4994-99C8-DE942BCA3DBF}"/>
              </a:ext>
            </a:extLst>
          </p:cNvPr>
          <p:cNvSpPr>
            <a:spLocks noGrp="1"/>
          </p:cNvSpPr>
          <p:nvPr>
            <p:ph idx="1"/>
          </p:nvPr>
        </p:nvSpPr>
        <p:spPr/>
        <p:txBody>
          <a:bodyPr>
            <a:normAutofit/>
          </a:bodyPr>
          <a:lstStyle/>
          <a:p>
            <a:r>
              <a:rPr lang="cy-GB" altLang="en-US" sz="2000">
                <a:latin typeface="Arial" panose="020B0604020202020204" pitchFamily="34" charset="0"/>
                <a:cs typeface="Arial" panose="020B0604020202020204" pitchFamily="34" charset="0"/>
              </a:rPr>
              <a:t>Dirywiad ôl-ddiwydiannol </a:t>
            </a:r>
          </a:p>
          <a:p>
            <a:r>
              <a:rPr lang="cy-GB" altLang="en-US" sz="2000">
                <a:latin typeface="Arial" panose="020B0604020202020204" pitchFamily="34" charset="0"/>
                <a:cs typeface="Arial" panose="020B0604020202020204" pitchFamily="34" charset="0"/>
              </a:rPr>
              <a:t>Tlodi </a:t>
            </a:r>
          </a:p>
          <a:p>
            <a:r>
              <a:rPr lang="cy-GB" altLang="en-US" sz="2000">
                <a:latin typeface="Arial" panose="020B0604020202020204" pitchFamily="34" charset="0"/>
                <a:cs typeface="Arial" panose="020B0604020202020204" pitchFamily="34" charset="0"/>
              </a:rPr>
              <a:t>Diweithdra</a:t>
            </a:r>
          </a:p>
          <a:p>
            <a:r>
              <a:rPr lang="cy-GB" altLang="en-US" sz="2000">
                <a:latin typeface="Arial" panose="020B0604020202020204" pitchFamily="34" charset="0"/>
                <a:cs typeface="Arial" panose="020B0604020202020204" pitchFamily="34" charset="0"/>
              </a:rPr>
              <a:t>Tai gwael</a:t>
            </a:r>
          </a:p>
          <a:p>
            <a:r>
              <a:rPr lang="cy-GB" altLang="en-US" sz="2000">
                <a:latin typeface="Arial" panose="020B0604020202020204" pitchFamily="34" charset="0"/>
                <a:cs typeface="Arial" panose="020B0604020202020204" pitchFamily="34" charset="0"/>
              </a:rPr>
              <a:t>Lleoliad daearyddol </a:t>
            </a:r>
          </a:p>
          <a:p>
            <a:r>
              <a:rPr lang="cy-GB" altLang="en-US" sz="2000">
                <a:latin typeface="Arial" panose="020B0604020202020204" pitchFamily="34" charset="0"/>
                <a:cs typeface="Arial" panose="020B0604020202020204" pitchFamily="34" charset="0"/>
              </a:rPr>
              <a:t>Crefydd</a:t>
            </a:r>
          </a:p>
          <a:p>
            <a:r>
              <a:rPr lang="cy-GB" altLang="en-US" sz="2000">
                <a:latin typeface="Arial" panose="020B0604020202020204" pitchFamily="34" charset="0"/>
                <a:cs typeface="Arial" panose="020B0604020202020204" pitchFamily="34" charset="0"/>
              </a:rPr>
              <a:t>Ardal ddifreintiedig </a:t>
            </a:r>
          </a:p>
          <a:p>
            <a:r>
              <a:rPr lang="cy-GB" altLang="en-US" sz="2000">
                <a:latin typeface="Arial" panose="020B0604020202020204" pitchFamily="34" charset="0"/>
                <a:cs typeface="Arial" panose="020B0604020202020204" pitchFamily="34" charset="0"/>
              </a:rPr>
              <a:t>Rôl merched yn y teulu a’r gweithlu </a:t>
            </a:r>
          </a:p>
          <a:p>
            <a:r>
              <a:rPr lang="cy-GB" altLang="en-US" sz="2000">
                <a:latin typeface="Arial" panose="020B0604020202020204" pitchFamily="34" charset="0"/>
                <a:cs typeface="Arial" panose="020B0604020202020204" pitchFamily="34" charset="0"/>
              </a:rPr>
              <a:t>Materion mewn perthynas â rhyw a chyfeiriadedd rhywiol</a:t>
            </a:r>
          </a:p>
          <a:p>
            <a:r>
              <a:rPr lang="cy-GB" altLang="en-US" sz="2000">
                <a:latin typeface="Arial" panose="020B0604020202020204" pitchFamily="34" charset="0"/>
                <a:cs typeface="Arial" panose="020B0604020202020204" pitchFamily="34" charset="0"/>
              </a:rPr>
              <a:t>Fframwaith gwleidyddol/ sefydliadau / deddfwriaeth</a:t>
            </a:r>
          </a:p>
          <a:p>
            <a:r>
              <a:rPr lang="cy-GB" altLang="en-US" sz="2000">
                <a:latin typeface="Arial" panose="020B0604020202020204" pitchFamily="34" charset="0"/>
                <a:cs typeface="Arial" panose="020B0604020202020204" pitchFamily="34" charset="0"/>
              </a:rPr>
              <a:t>Isadeiledd </a:t>
            </a:r>
          </a:p>
        </p:txBody>
      </p:sp>
      <p:sp>
        <p:nvSpPr>
          <p:cNvPr id="6" name="Title 5">
            <a:extLst>
              <a:ext uri="{FF2B5EF4-FFF2-40B4-BE49-F238E27FC236}">
                <a16:creationId xmlns:a16="http://schemas.microsoft.com/office/drawing/2014/main" id="{0BA136B0-F9CC-46A4-9EF6-8FAAAB0F49AF}"/>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Y Cyd-destun Cymreig </a:t>
            </a:r>
            <a:br>
              <a:rPr lang="cy-GB" sz="3200" dirty="0">
                <a:latin typeface="Arial" panose="020B0604020202020204" pitchFamily="34" charset="0"/>
                <a:cs typeface="Arial" panose="020B0604020202020204" pitchFamily="34" charset="0"/>
              </a:rPr>
            </a:br>
            <a:r>
              <a:rPr lang="cy-GB" sz="3200" dirty="0">
                <a:latin typeface="Arial" panose="020B0604020202020204" pitchFamily="34" charset="0"/>
                <a:cs typeface="Arial" panose="020B0604020202020204" pitchFamily="34" charset="0"/>
              </a:rPr>
              <a:t>Efallai y byddwch yn dymuno ystyried:</a:t>
            </a:r>
          </a:p>
        </p:txBody>
      </p:sp>
      <p:sp>
        <p:nvSpPr>
          <p:cNvPr id="53252" name="Slide Number Placeholder 4">
            <a:extLst>
              <a:ext uri="{FF2B5EF4-FFF2-40B4-BE49-F238E27FC236}">
                <a16:creationId xmlns:a16="http://schemas.microsoft.com/office/drawing/2014/main" id="{D8E01793-8A19-408C-B95B-46AC7211C9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1E4CE6-03AB-41AC-872C-9D3C0B221DA2}" type="slidenum">
              <a:rPr lang="en-GB" altLang="en-US" smtClean="0"/>
              <a:pPr/>
              <a:t>9</a:t>
            </a:fld>
            <a:endParaRPr lang="en-GB" altLang="en-US"/>
          </a:p>
        </p:txBody>
      </p:sp>
      <p:pic>
        <p:nvPicPr>
          <p:cNvPr id="2" name="Picture 1">
            <a:extLst>
              <a:ext uri="{FF2B5EF4-FFF2-40B4-BE49-F238E27FC236}">
                <a16:creationId xmlns:a16="http://schemas.microsoft.com/office/drawing/2014/main" id="{A801EB26-9C81-4122-9BB5-742AB67EBA6C}"/>
              </a:ext>
            </a:extLst>
          </p:cNvPr>
          <p:cNvPicPr>
            <a:picLocks noChangeAspect="1"/>
          </p:cNvPicPr>
          <p:nvPr/>
        </p:nvPicPr>
        <p:blipFill>
          <a:blip r:embed="rId3"/>
          <a:stretch>
            <a:fillRect/>
          </a:stretch>
        </p:blipFill>
        <p:spPr>
          <a:xfrm>
            <a:off x="8932861" y="4126970"/>
            <a:ext cx="2499784" cy="2499784"/>
          </a:xfrm>
          <a:prstGeom prst="rect">
            <a:avLst/>
          </a:prstGeom>
        </p:spPr>
      </p:pic>
      <p:pic>
        <p:nvPicPr>
          <p:cNvPr id="3" name="Picture 2">
            <a:extLst>
              <a:ext uri="{FF2B5EF4-FFF2-40B4-BE49-F238E27FC236}">
                <a16:creationId xmlns:a16="http://schemas.microsoft.com/office/drawing/2014/main" id="{73C77D17-3688-4405-A878-784D723EE8CF}"/>
              </a:ext>
            </a:extLst>
          </p:cNvPr>
          <p:cNvPicPr>
            <a:picLocks noChangeAspect="1"/>
          </p:cNvPicPr>
          <p:nvPr/>
        </p:nvPicPr>
        <p:blipFill>
          <a:blip r:embed="rId4"/>
          <a:stretch>
            <a:fillRect/>
          </a:stretch>
        </p:blipFill>
        <p:spPr>
          <a:xfrm>
            <a:off x="8415338" y="850900"/>
            <a:ext cx="3114146" cy="28932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4">
            <a:extLst>
              <a:ext uri="{FF2B5EF4-FFF2-40B4-BE49-F238E27FC236}">
                <a16:creationId xmlns:a16="http://schemas.microsoft.com/office/drawing/2014/main" id="{CD316D88-7CD1-42BF-AD6E-F4DCA4927D52}"/>
              </a:ext>
            </a:extLst>
          </p:cNvPr>
          <p:cNvSpPr>
            <a:spLocks noGrp="1"/>
          </p:cNvSpPr>
          <p:nvPr>
            <p:ph idx="1"/>
          </p:nvPr>
        </p:nvSpPr>
        <p:spPr>
          <a:xfrm>
            <a:off x="609600" y="1481138"/>
            <a:ext cx="10972800" cy="4525962"/>
          </a:xfrm>
        </p:spPr>
        <p:txBody>
          <a:bodyPr/>
          <a:lstStyle/>
          <a:p>
            <a:r>
              <a:rPr lang="cy-GB" altLang="en-US">
                <a:latin typeface="Arial" panose="020B0604020202020204" pitchFamily="34" charset="0"/>
                <a:cs typeface="Arial" panose="020B0604020202020204" pitchFamily="34" charset="0"/>
              </a:rPr>
              <a:t>Mynediad cyfartal i wybodaeth a gwasanaethau</a:t>
            </a:r>
          </a:p>
          <a:p>
            <a:r>
              <a:rPr lang="cy-GB" altLang="en-US">
                <a:latin typeface="Arial" panose="020B0604020202020204" pitchFamily="34" charset="0"/>
                <a:cs typeface="Arial" panose="020B0604020202020204" pitchFamily="34" charset="0"/>
              </a:rPr>
              <a:t>Gwasanaethau cyfieithu a chyfieithu ar y pryd</a:t>
            </a:r>
          </a:p>
          <a:p>
            <a:r>
              <a:rPr lang="cy-GB" altLang="en-US">
                <a:latin typeface="Arial" panose="020B0604020202020204" pitchFamily="34" charset="0"/>
                <a:cs typeface="Arial" panose="020B0604020202020204" pitchFamily="34" charset="0"/>
              </a:rPr>
              <a:t>Dewis gwybyddus a chaniatâd gwybyddus</a:t>
            </a:r>
          </a:p>
          <a:p>
            <a:r>
              <a:rPr lang="cy-GB" altLang="en-US">
                <a:latin typeface="Arial" panose="020B0604020202020204" pitchFamily="34" charset="0"/>
                <a:cs typeface="Arial" panose="020B0604020202020204" pitchFamily="34" charset="0"/>
              </a:rPr>
              <a:t>Adnoddau cyfyngedig </a:t>
            </a:r>
          </a:p>
          <a:p>
            <a:r>
              <a:rPr lang="cy-GB" altLang="en-US">
                <a:latin typeface="Arial" panose="020B0604020202020204" pitchFamily="34" charset="0"/>
                <a:cs typeface="Arial" panose="020B0604020202020204" pitchFamily="34" charset="0"/>
              </a:rPr>
              <a:t>Atebolrwydd cyhoeddus </a:t>
            </a:r>
          </a:p>
          <a:p>
            <a:r>
              <a:rPr lang="cy-GB" altLang="en-US">
                <a:latin typeface="Arial" panose="020B0604020202020204" pitchFamily="34" charset="0"/>
                <a:cs typeface="Arial" panose="020B0604020202020204" pitchFamily="34" charset="0"/>
              </a:rPr>
              <a:t>Eithrio cymdeithasol </a:t>
            </a:r>
          </a:p>
          <a:p>
            <a:r>
              <a:rPr lang="cy-GB" altLang="en-US">
                <a:latin typeface="Arial" panose="020B0604020202020204" pitchFamily="34" charset="0"/>
                <a:cs typeface="Arial" panose="020B0604020202020204" pitchFamily="34" charset="0"/>
              </a:rPr>
              <a:t>Mynediad i’r grŵp diwylliannol   </a:t>
            </a:r>
          </a:p>
          <a:p>
            <a:r>
              <a:rPr lang="cy-GB" altLang="en-US">
                <a:latin typeface="Arial" panose="020B0604020202020204" pitchFamily="34" charset="0"/>
                <a:cs typeface="Arial" panose="020B0604020202020204" pitchFamily="34" charset="0"/>
              </a:rPr>
              <a:t>Anghydraddoldeb iechyd </a:t>
            </a:r>
          </a:p>
          <a:p>
            <a:endParaRPr lang="en-GB" altLang="en-US" dirty="0"/>
          </a:p>
        </p:txBody>
      </p:sp>
      <p:sp>
        <p:nvSpPr>
          <p:cNvPr id="4" name="Title 3">
            <a:extLst>
              <a:ext uri="{FF2B5EF4-FFF2-40B4-BE49-F238E27FC236}">
                <a16:creationId xmlns:a16="http://schemas.microsoft.com/office/drawing/2014/main" id="{8B32BF4F-CA05-4282-A1B1-7F5B8C09C706}"/>
              </a:ext>
            </a:extLst>
          </p:cNvPr>
          <p:cNvSpPr>
            <a:spLocks noGrp="1"/>
          </p:cNvSpPr>
          <p:nvPr>
            <p:ph type="title"/>
          </p:nvPr>
        </p:nvSpPr>
        <p:spPr>
          <a:xfrm>
            <a:off x="609600" y="274638"/>
            <a:ext cx="10972800" cy="1143000"/>
          </a:xfrm>
        </p:spPr>
        <p:txBody>
          <a:bodyPr/>
          <a:lstStyle/>
          <a:p>
            <a:pPr>
              <a:defRPr/>
            </a:pPr>
            <a:r>
              <a:rPr lang="cy-GB" sz="3600">
                <a:latin typeface="Arial" panose="020B0604020202020204" pitchFamily="34" charset="0"/>
                <a:cs typeface="Arial" panose="020B0604020202020204" pitchFamily="34" charset="0"/>
              </a:rPr>
              <a:t>Materion Cydraddoldeb</a:t>
            </a:r>
            <a:endParaRPr lang="cy-GB" sz="3600" dirty="0">
              <a:latin typeface="Arial" panose="020B0604020202020204" pitchFamily="34" charset="0"/>
              <a:cs typeface="Arial" panose="020B0604020202020204" pitchFamily="34" charset="0"/>
            </a:endParaRPr>
          </a:p>
        </p:txBody>
      </p:sp>
      <p:sp>
        <p:nvSpPr>
          <p:cNvPr id="55300" name="Slide Number Placeholder 5">
            <a:extLst>
              <a:ext uri="{FF2B5EF4-FFF2-40B4-BE49-F238E27FC236}">
                <a16:creationId xmlns:a16="http://schemas.microsoft.com/office/drawing/2014/main" id="{5FEBBBAC-D303-411B-B744-164DC91C3DC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EF29099-3903-4F79-813D-32E0F45CFDB6}" type="slidenum">
              <a:rPr lang="en-GB" altLang="en-US" smtClean="0"/>
              <a:pPr/>
              <a:t>10</a:t>
            </a:fld>
            <a:endParaRPr lang="en-GB" altLang="en-US"/>
          </a:p>
        </p:txBody>
      </p:sp>
      <p:pic>
        <p:nvPicPr>
          <p:cNvPr id="3" name="Picture 2" descr="A picture containing drawing&#10;&#10;Description automatically generated">
            <a:extLst>
              <a:ext uri="{FF2B5EF4-FFF2-40B4-BE49-F238E27FC236}">
                <a16:creationId xmlns:a16="http://schemas.microsoft.com/office/drawing/2014/main" id="{B6751668-CAAB-48B1-93E4-35455A0EF0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3739" y="4728769"/>
            <a:ext cx="4485746" cy="184030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A39F6D37-9223-42C8-A4BF-2F9E17DA779C}"/>
              </a:ext>
            </a:extLst>
          </p:cNvPr>
          <p:cNvSpPr>
            <a:spLocks noGrp="1"/>
          </p:cNvSpPr>
          <p:nvPr>
            <p:ph idx="1"/>
          </p:nvPr>
        </p:nvSpPr>
        <p:spPr>
          <a:xfrm>
            <a:off x="609600" y="1773238"/>
            <a:ext cx="9601200" cy="4233862"/>
          </a:xfrm>
        </p:spPr>
        <p:txBody>
          <a:bodyPr/>
          <a:lstStyle/>
          <a:p>
            <a:pPr>
              <a:lnSpc>
                <a:spcPct val="90000"/>
              </a:lnSpc>
            </a:pPr>
            <a:r>
              <a:rPr lang="cy-GB" altLang="en-US" sz="2400" dirty="0">
                <a:latin typeface="Arial" panose="020B0604020202020204" pitchFamily="34" charset="0"/>
                <a:cs typeface="Arial" panose="020B0604020202020204" pitchFamily="34" charset="0"/>
              </a:rPr>
              <a:t>Gallant fod dan anfantais e.e. tlodi, daearyddiaeth, ardal, tai, cyrhaeddiad addysgiadol, gwahaniaethu </a:t>
            </a:r>
          </a:p>
          <a:p>
            <a:pPr>
              <a:lnSpc>
                <a:spcPct val="90000"/>
              </a:lnSpc>
            </a:pPr>
            <a:r>
              <a:rPr lang="cy-GB" altLang="en-US" sz="2400" dirty="0">
                <a:latin typeface="Arial" panose="020B0604020202020204" pitchFamily="34" charset="0"/>
                <a:cs typeface="Arial" panose="020B0604020202020204" pitchFamily="34" charset="0"/>
              </a:rPr>
              <a:t>Ynysu cymdeithasol (gall fod yn fwy mewn ardaloedd gwledig) </a:t>
            </a:r>
          </a:p>
          <a:p>
            <a:pPr>
              <a:lnSpc>
                <a:spcPct val="90000"/>
              </a:lnSpc>
            </a:pPr>
            <a:r>
              <a:rPr lang="cy-GB" altLang="en-US" sz="2400" dirty="0">
                <a:latin typeface="Arial" panose="020B0604020202020204" pitchFamily="34" charset="0"/>
                <a:cs typeface="Arial" panose="020B0604020202020204" pitchFamily="34" charset="0"/>
              </a:rPr>
              <a:t>Ansicr sut mae’r system yn gweithio: gofyn am help, atgyfeirio</a:t>
            </a:r>
          </a:p>
          <a:p>
            <a:pPr>
              <a:lnSpc>
                <a:spcPct val="90000"/>
              </a:lnSpc>
            </a:pPr>
            <a:r>
              <a:rPr lang="cy-GB" altLang="en-US" sz="2400" dirty="0">
                <a:latin typeface="Arial" panose="020B0604020202020204" pitchFamily="34" charset="0"/>
                <a:cs typeface="Arial" panose="020B0604020202020204" pitchFamily="34" charset="0"/>
              </a:rPr>
              <a:t>Gallant fod ag anghenion iechyd cymhleth </a:t>
            </a:r>
          </a:p>
          <a:p>
            <a:pPr>
              <a:lnSpc>
                <a:spcPct val="90000"/>
              </a:lnSpc>
            </a:pPr>
            <a:r>
              <a:rPr lang="cy-GB" altLang="en-US" sz="2400" dirty="0">
                <a:latin typeface="Arial" panose="020B0604020202020204" pitchFamily="34" charset="0"/>
                <a:cs typeface="Arial" panose="020B0604020202020204" pitchFamily="34" charset="0"/>
              </a:rPr>
              <a:t>Ddim yn grŵp homogenaidd – ychwanegu at y cymhlethdodau</a:t>
            </a:r>
          </a:p>
          <a:p>
            <a:pPr>
              <a:lnSpc>
                <a:spcPct val="90000"/>
              </a:lnSpc>
            </a:pPr>
            <a:r>
              <a:rPr lang="cy-GB" altLang="en-US" sz="2400" dirty="0">
                <a:latin typeface="Arial" panose="020B0604020202020204" pitchFamily="34" charset="0"/>
                <a:cs typeface="Arial" panose="020B0604020202020204" pitchFamily="34" charset="0"/>
              </a:rPr>
              <a:t>Mynediad i iechyd a hawliau budd-daliadau</a:t>
            </a:r>
          </a:p>
          <a:p>
            <a:pPr>
              <a:lnSpc>
                <a:spcPct val="90000"/>
              </a:lnSpc>
            </a:pPr>
            <a:r>
              <a:rPr lang="cy-GB" altLang="en-US" sz="2400" dirty="0">
                <a:latin typeface="Arial" panose="020B0604020202020204" pitchFamily="34" charset="0"/>
                <a:cs typeface="Arial" panose="020B0604020202020204" pitchFamily="34" charset="0"/>
              </a:rPr>
              <a:t>Gwahanol gredoau iechyd ac arferion diwylliannol</a:t>
            </a:r>
          </a:p>
          <a:p>
            <a:pPr>
              <a:lnSpc>
                <a:spcPct val="90000"/>
              </a:lnSpc>
            </a:pPr>
            <a:r>
              <a:rPr lang="cy-GB" altLang="en-US" sz="2400" dirty="0">
                <a:latin typeface="Arial" panose="020B0604020202020204" pitchFamily="34" charset="0"/>
                <a:cs typeface="Arial" panose="020B0604020202020204" pitchFamily="34" charset="0"/>
              </a:rPr>
              <a:t>Gwahanol gredoau ac arferion ysbrydol </a:t>
            </a:r>
          </a:p>
          <a:p>
            <a:pPr>
              <a:lnSpc>
                <a:spcPct val="90000"/>
              </a:lnSpc>
            </a:pPr>
            <a:r>
              <a:rPr lang="cy-GB" altLang="en-US" sz="2400" dirty="0">
                <a:latin typeface="Arial" panose="020B0604020202020204" pitchFamily="34" charset="0"/>
                <a:cs typeface="Arial" panose="020B0604020202020204" pitchFamily="34" charset="0"/>
              </a:rPr>
              <a:t>Eu hiaith gyntaf yn iaith heblaw am Gymraeg neu Saesneg </a:t>
            </a:r>
          </a:p>
          <a:p>
            <a:endParaRPr lang="en-GB" altLang="en-US" dirty="0"/>
          </a:p>
        </p:txBody>
      </p:sp>
      <p:sp>
        <p:nvSpPr>
          <p:cNvPr id="3" name="Title 2">
            <a:extLst>
              <a:ext uri="{FF2B5EF4-FFF2-40B4-BE49-F238E27FC236}">
                <a16:creationId xmlns:a16="http://schemas.microsoft.com/office/drawing/2014/main" id="{21E28BC8-8DD1-4B49-98EE-FED6475DF566}"/>
              </a:ext>
            </a:extLst>
          </p:cNvPr>
          <p:cNvSpPr>
            <a:spLocks noGrp="1"/>
          </p:cNvSpPr>
          <p:nvPr>
            <p:ph type="title"/>
          </p:nvPr>
        </p:nvSpPr>
        <p:spPr/>
        <p:txBody>
          <a:bodyPr>
            <a:noAutofit/>
          </a:bodyPr>
          <a:lstStyle/>
          <a:p>
            <a:pPr>
              <a:defRPr/>
            </a:pPr>
            <a:r>
              <a:rPr lang="cy-GB" sz="3000" dirty="0">
                <a:latin typeface="Arial" panose="020B0604020202020204" pitchFamily="34" charset="0"/>
                <a:cs typeface="Arial" panose="020B0604020202020204" pitchFamily="34" charset="0"/>
              </a:rPr>
              <a:t>Anghenion Ychwanegol  </a:t>
            </a:r>
            <a:br>
              <a:rPr lang="cy-GB" sz="3000" dirty="0">
                <a:latin typeface="Arial" panose="020B0604020202020204" pitchFamily="34" charset="0"/>
                <a:cs typeface="Arial" panose="020B0604020202020204" pitchFamily="34" charset="0"/>
              </a:rPr>
            </a:br>
            <a:r>
              <a:rPr lang="cy-GB" sz="3000" dirty="0">
                <a:latin typeface="Arial" panose="020B0604020202020204" pitchFamily="34" charset="0"/>
                <a:cs typeface="Arial" panose="020B0604020202020204" pitchFamily="34" charset="0"/>
              </a:rPr>
              <a:t>Grwpiau Lleiafrifoedd Ethnig yng Nghymru</a:t>
            </a:r>
          </a:p>
        </p:txBody>
      </p:sp>
      <p:sp>
        <p:nvSpPr>
          <p:cNvPr id="57348" name="Slide Number Placeholder 5">
            <a:extLst>
              <a:ext uri="{FF2B5EF4-FFF2-40B4-BE49-F238E27FC236}">
                <a16:creationId xmlns:a16="http://schemas.microsoft.com/office/drawing/2014/main" id="{4751D68C-49A8-4381-831B-88E85EC674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54AE94-5E8F-4CCD-93A7-1346F1EEA495}" type="slidenum">
              <a:rPr lang="en-GB" altLang="en-US" smtClean="0"/>
              <a:pPr/>
              <a:t>11</a:t>
            </a:fld>
            <a:endParaRPr lang="en-GB" altLang="en-US"/>
          </a:p>
        </p:txBody>
      </p:sp>
      <p:pic>
        <p:nvPicPr>
          <p:cNvPr id="2" name="Picture 1">
            <a:extLst>
              <a:ext uri="{FF2B5EF4-FFF2-40B4-BE49-F238E27FC236}">
                <a16:creationId xmlns:a16="http://schemas.microsoft.com/office/drawing/2014/main" id="{41544B88-F988-414F-A8EA-EF87682736BF}"/>
              </a:ext>
            </a:extLst>
          </p:cNvPr>
          <p:cNvPicPr>
            <a:picLocks noChangeAspect="1"/>
          </p:cNvPicPr>
          <p:nvPr/>
        </p:nvPicPr>
        <p:blipFill>
          <a:blip r:embed="rId3"/>
          <a:stretch>
            <a:fillRect/>
          </a:stretch>
        </p:blipFill>
        <p:spPr>
          <a:xfrm>
            <a:off x="9115425" y="4657725"/>
            <a:ext cx="2825155" cy="211613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Content Placeholder 2">
            <a:extLst>
              <a:ext uri="{FF2B5EF4-FFF2-40B4-BE49-F238E27FC236}">
                <a16:creationId xmlns:a16="http://schemas.microsoft.com/office/drawing/2014/main" id="{D7234E56-836F-4ECB-A6FE-5A78AB765B3A}"/>
              </a:ext>
            </a:extLst>
          </p:cNvPr>
          <p:cNvSpPr>
            <a:spLocks noGrp="1"/>
          </p:cNvSpPr>
          <p:nvPr>
            <p:ph idx="1"/>
          </p:nvPr>
        </p:nvSpPr>
        <p:spPr>
          <a:xfrm>
            <a:off x="1128713" y="1328738"/>
            <a:ext cx="9082087" cy="5233987"/>
          </a:xfrm>
        </p:spPr>
        <p:txBody>
          <a:bodyPr/>
          <a:lstStyle/>
          <a:p>
            <a:pPr marL="109537" indent="0">
              <a:buNone/>
              <a:defRPr/>
            </a:pPr>
            <a:r>
              <a:rPr lang="cy-GB" altLang="en-US" sz="2800" dirty="0">
                <a:latin typeface="Arial" panose="020B0604020202020204" pitchFamily="34" charset="0"/>
                <a:cs typeface="Arial" panose="020B0604020202020204" pitchFamily="34" charset="0"/>
              </a:rPr>
              <a:t>Trafododd Gast a </a:t>
            </a:r>
            <a:r>
              <a:rPr lang="cy-GB" altLang="en-US" sz="2800" dirty="0" err="1">
                <a:latin typeface="Arial" panose="020B0604020202020204" pitchFamily="34" charset="0"/>
                <a:cs typeface="Arial" panose="020B0604020202020204" pitchFamily="34" charset="0"/>
              </a:rPr>
              <a:t>Patmore</a:t>
            </a:r>
            <a:r>
              <a:rPr lang="cy-GB" altLang="en-US" sz="2800" dirty="0">
                <a:latin typeface="Arial" panose="020B0604020202020204" pitchFamily="34" charset="0"/>
                <a:cs typeface="Arial" panose="020B0604020202020204" pitchFamily="34" charset="0"/>
              </a:rPr>
              <a:t> (2012) ystyron a </a:t>
            </a:r>
            <a:r>
              <a:rPr lang="cy-GB" altLang="en-US" sz="2800" dirty="0" err="1">
                <a:latin typeface="Arial" panose="020B0604020202020204" pitchFamily="34" charset="0"/>
                <a:cs typeface="Arial" panose="020B0604020202020204" pitchFamily="34" charset="0"/>
              </a:rPr>
              <a:t>rennir</a:t>
            </a:r>
            <a:r>
              <a:rPr lang="cy-GB" altLang="en-US" sz="2800" dirty="0">
                <a:latin typeface="Arial" panose="020B0604020202020204" pitchFamily="34" charset="0"/>
                <a:cs typeface="Arial" panose="020B0604020202020204" pitchFamily="34" charset="0"/>
              </a:rPr>
              <a:t> o fewn cymunedau </a:t>
            </a:r>
          </a:p>
          <a:p>
            <a:pPr marL="109537" indent="0">
              <a:buNone/>
              <a:defRPr/>
            </a:pPr>
            <a:r>
              <a:rPr lang="cy-GB" altLang="en-US" sz="2800" dirty="0">
                <a:latin typeface="Arial" panose="020B0604020202020204" pitchFamily="34" charset="0"/>
                <a:cs typeface="Arial" panose="020B0604020202020204" pitchFamily="34" charset="0"/>
              </a:rPr>
              <a:t>O ran ‘</a:t>
            </a:r>
            <a:r>
              <a:rPr lang="cy-GB" altLang="en-US" sz="2800" i="1" dirty="0" err="1">
                <a:latin typeface="Arial" panose="020B0604020202020204" pitchFamily="34" charset="0"/>
                <a:cs typeface="Arial" panose="020B0604020202020204" pitchFamily="34" charset="0"/>
              </a:rPr>
              <a:t>in-groups</a:t>
            </a:r>
            <a:r>
              <a:rPr lang="cy-GB" altLang="en-US" sz="2800" dirty="0">
                <a:latin typeface="Arial" panose="020B0604020202020204" pitchFamily="34" charset="0"/>
                <a:cs typeface="Arial" panose="020B0604020202020204" pitchFamily="34" charset="0"/>
              </a:rPr>
              <a:t>’ ac ‘</a:t>
            </a:r>
            <a:r>
              <a:rPr lang="cy-GB" altLang="en-US" sz="2800" i="1" dirty="0" err="1">
                <a:latin typeface="Arial" panose="020B0604020202020204" pitchFamily="34" charset="0"/>
                <a:cs typeface="Arial" panose="020B0604020202020204" pitchFamily="34" charset="0"/>
              </a:rPr>
              <a:t>out-groups</a:t>
            </a:r>
            <a:r>
              <a:rPr lang="cy-GB" altLang="en-US" sz="2800" dirty="0">
                <a:latin typeface="Arial" panose="020B0604020202020204" pitchFamily="34" charset="0"/>
                <a:cs typeface="Arial" panose="020B0604020202020204" pitchFamily="34" charset="0"/>
              </a:rPr>
              <a:t>’, gall rhain fod yn gysylltiedig â’r iaith a siaredir:</a:t>
            </a:r>
          </a:p>
          <a:p>
            <a:pPr eaLnBrk="1" hangingPunct="1">
              <a:defRPr/>
            </a:pPr>
            <a:r>
              <a:rPr lang="cy-GB" altLang="en-US" sz="2800" dirty="0">
                <a:latin typeface="Arial" panose="020B0604020202020204" pitchFamily="34" charset="0"/>
                <a:cs typeface="Arial" panose="020B0604020202020204" pitchFamily="34" charset="0"/>
              </a:rPr>
              <a:t>Mae ieithoedd cyffredin yn cynorthwyo i ddatblygu diwylliannau </a:t>
            </a:r>
          </a:p>
          <a:p>
            <a:pPr eaLnBrk="1" hangingPunct="1">
              <a:defRPr/>
            </a:pPr>
            <a:r>
              <a:rPr lang="cy-GB" altLang="en-US" sz="2800" dirty="0">
                <a:latin typeface="Arial" panose="020B0604020202020204" pitchFamily="34" charset="0"/>
                <a:cs typeface="Arial" panose="020B0604020202020204" pitchFamily="34" charset="0"/>
              </a:rPr>
              <a:t>Gall diwylliant a dull cyfathrebu gweithwyr cymdeithasol effeithio ar y gwasanaethau a ddarperir </a:t>
            </a:r>
          </a:p>
          <a:p>
            <a:pPr eaLnBrk="1" hangingPunct="1">
              <a:defRPr/>
            </a:pPr>
            <a:r>
              <a:rPr lang="cy-GB" altLang="en-US" sz="2800" dirty="0">
                <a:latin typeface="Arial" panose="020B0604020202020204" pitchFamily="34" charset="0"/>
                <a:cs typeface="Arial" panose="020B0604020202020204" pitchFamily="34" charset="0"/>
              </a:rPr>
              <a:t>Gall iaith y gweithle creu rhwystrau, e.e. cyfathrebu llaw fer – sut mae negeseuon yn cael eu cyfleu a’u derbyn ac ati. </a:t>
            </a:r>
          </a:p>
        </p:txBody>
      </p:sp>
      <p:sp>
        <p:nvSpPr>
          <p:cNvPr id="10242" name="Title 1">
            <a:extLst>
              <a:ext uri="{FF2B5EF4-FFF2-40B4-BE49-F238E27FC236}">
                <a16:creationId xmlns:a16="http://schemas.microsoft.com/office/drawing/2014/main" id="{3A8A3728-EA29-49A9-A2F2-28B3EC45070D}"/>
              </a:ext>
            </a:extLst>
          </p:cNvPr>
          <p:cNvSpPr>
            <a:spLocks noGrp="1"/>
          </p:cNvSpPr>
          <p:nvPr>
            <p:ph type="title"/>
          </p:nvPr>
        </p:nvSpPr>
        <p:spPr>
          <a:xfrm>
            <a:off x="1128713" y="295275"/>
            <a:ext cx="9082087" cy="1143000"/>
          </a:xfrm>
        </p:spPr>
        <p:txBody>
          <a:bodyPr/>
          <a:lstStyle/>
          <a:p>
            <a:pPr eaLnBrk="1" hangingPunct="1">
              <a:defRPr/>
            </a:pPr>
            <a:r>
              <a:rPr lang="cy-GB" altLang="en-US" dirty="0">
                <a:latin typeface="Arial" panose="020B0604020202020204" pitchFamily="34" charset="0"/>
                <a:cs typeface="Arial" panose="020B0604020202020204" pitchFamily="34" charset="0"/>
              </a:rPr>
              <a:t>Diwylliant a Chyfathrebu</a:t>
            </a:r>
          </a:p>
        </p:txBody>
      </p:sp>
      <p:sp>
        <p:nvSpPr>
          <p:cNvPr id="63492" name="Slide Number Placeholder 4">
            <a:extLst>
              <a:ext uri="{FF2B5EF4-FFF2-40B4-BE49-F238E27FC236}">
                <a16:creationId xmlns:a16="http://schemas.microsoft.com/office/drawing/2014/main" id="{3123591B-8DB3-437A-89F4-7072BB224B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E906A7-1554-4716-B6D1-50760292961C}" type="slidenum">
              <a:rPr lang="en-GB" altLang="en-US" smtClean="0"/>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Content Placeholder 2">
            <a:extLst>
              <a:ext uri="{FF2B5EF4-FFF2-40B4-BE49-F238E27FC236}">
                <a16:creationId xmlns:a16="http://schemas.microsoft.com/office/drawing/2014/main" id="{3D6E6C58-A1A3-43FC-8905-6A36F5FF7907}"/>
              </a:ext>
            </a:extLst>
          </p:cNvPr>
          <p:cNvSpPr>
            <a:spLocks noGrp="1"/>
          </p:cNvSpPr>
          <p:nvPr>
            <p:ph idx="1"/>
          </p:nvPr>
        </p:nvSpPr>
        <p:spPr/>
        <p:txBody>
          <a:bodyPr>
            <a:normAutofit/>
          </a:bodyPr>
          <a:lstStyle/>
          <a:p>
            <a:pPr marL="109537" indent="0">
              <a:buNone/>
              <a:defRPr/>
            </a:pPr>
            <a:r>
              <a:rPr lang="cy-GB" altLang="en-US" sz="3000" dirty="0">
                <a:latin typeface="Arial" panose="020B0604020202020204" pitchFamily="34" charset="0"/>
                <a:cs typeface="Arial" panose="020B0604020202020204" pitchFamily="34" charset="0"/>
              </a:rPr>
              <a:t>Rhoi sylw i:</a:t>
            </a:r>
          </a:p>
          <a:p>
            <a:pPr eaLnBrk="1" hangingPunct="1">
              <a:defRPr/>
            </a:pPr>
            <a:r>
              <a:rPr lang="cy-GB" altLang="en-US" sz="3000" dirty="0">
                <a:latin typeface="Arial" panose="020B0604020202020204" pitchFamily="34" charset="0"/>
                <a:cs typeface="Arial" panose="020B0604020202020204" pitchFamily="34" charset="0"/>
              </a:rPr>
              <a:t>Amrediad o ddiwylliannau, grwpiau ethnig a ieithoedd yng Nghymru.</a:t>
            </a:r>
          </a:p>
          <a:p>
            <a:pPr eaLnBrk="1" hangingPunct="1">
              <a:defRPr/>
            </a:pPr>
            <a:r>
              <a:rPr lang="cy-GB" altLang="en-US" sz="3000" dirty="0">
                <a:latin typeface="Arial" panose="020B0604020202020204" pitchFamily="34" charset="0"/>
                <a:cs typeface="Arial" panose="020B0604020202020204" pitchFamily="34" charset="0"/>
              </a:rPr>
              <a:t>Materion perthnasol i weithwyr cymdeithasol sy’n rhan o ddiwylliant mwyafrif. </a:t>
            </a:r>
          </a:p>
          <a:p>
            <a:pPr eaLnBrk="1" hangingPunct="1">
              <a:defRPr/>
            </a:pPr>
            <a:r>
              <a:rPr lang="cy-GB" altLang="en-US" sz="3000" dirty="0">
                <a:latin typeface="Arial" panose="020B0604020202020204" pitchFamily="34" charset="0"/>
                <a:cs typeface="Arial" panose="020B0604020202020204" pitchFamily="34" charset="0"/>
              </a:rPr>
              <a:t>Ymwybyddiaeth o’n credoau diwylliannol a’n dull cyfathrebu ein hunain. </a:t>
            </a:r>
          </a:p>
          <a:p>
            <a:pPr eaLnBrk="1" hangingPunct="1">
              <a:defRPr/>
            </a:pPr>
            <a:r>
              <a:rPr lang="cy-GB" altLang="en-US" sz="3000" dirty="0">
                <a:latin typeface="Arial" panose="020B0604020202020204" pitchFamily="34" charset="0"/>
                <a:cs typeface="Arial" panose="020B0604020202020204" pitchFamily="34" charset="0"/>
              </a:rPr>
              <a:t>Y broblem wrth wneud tybiaethau  </a:t>
            </a:r>
          </a:p>
          <a:p>
            <a:pPr eaLnBrk="1" hangingPunct="1">
              <a:defRPr/>
            </a:pPr>
            <a:r>
              <a:rPr lang="cy-GB" altLang="en-US" sz="3000" dirty="0">
                <a:latin typeface="Arial" panose="020B0604020202020204" pitchFamily="34" charset="0"/>
                <a:cs typeface="Arial" panose="020B0604020202020204" pitchFamily="34" charset="0"/>
              </a:rPr>
              <a:t>Mae diwylliannau yn ddeinamig, nid yn statig. </a:t>
            </a:r>
          </a:p>
        </p:txBody>
      </p:sp>
      <p:sp>
        <p:nvSpPr>
          <p:cNvPr id="11266" name="Title 1">
            <a:extLst>
              <a:ext uri="{FF2B5EF4-FFF2-40B4-BE49-F238E27FC236}">
                <a16:creationId xmlns:a16="http://schemas.microsoft.com/office/drawing/2014/main" id="{8D9165A4-0D88-4031-9A3B-82FE8A3777AF}"/>
              </a:ext>
            </a:extLst>
          </p:cNvPr>
          <p:cNvSpPr>
            <a:spLocks noGrp="1"/>
          </p:cNvSpPr>
          <p:nvPr>
            <p:ph type="title"/>
          </p:nvPr>
        </p:nvSpPr>
        <p:spPr/>
        <p:txBody>
          <a:bodyPr>
            <a:normAutofit/>
          </a:bodyPr>
          <a:lstStyle/>
          <a:p>
            <a:pPr eaLnBrk="1" hangingPunct="1">
              <a:defRPr/>
            </a:pPr>
            <a:r>
              <a:rPr lang="cy-GB" altLang="en-US" dirty="0">
                <a:latin typeface="Arial" panose="020B0604020202020204" pitchFamily="34" charset="0"/>
                <a:cs typeface="Arial" panose="020B0604020202020204" pitchFamily="34" charset="0"/>
              </a:rPr>
              <a:t>Ymarfer sy’n Sensitif i Ddiwylliant</a:t>
            </a:r>
          </a:p>
        </p:txBody>
      </p:sp>
      <p:sp>
        <p:nvSpPr>
          <p:cNvPr id="65540" name="Slide Number Placeholder 4">
            <a:extLst>
              <a:ext uri="{FF2B5EF4-FFF2-40B4-BE49-F238E27FC236}">
                <a16:creationId xmlns:a16="http://schemas.microsoft.com/office/drawing/2014/main" id="{7EE22CDD-EE16-469C-BEE7-70036363351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DE34869-2F1F-4F5F-899B-187DFD6022B1}" type="slidenum">
              <a:rPr lang="en-GB" altLang="en-US" smtClean="0"/>
              <a:pPr/>
              <a:t>13</a:t>
            </a:fld>
            <a:endParaRPr lang="en-GB" altLang="en-US"/>
          </a:p>
        </p:txBody>
      </p:sp>
      <p:pic>
        <p:nvPicPr>
          <p:cNvPr id="3" name="Picture 2" descr="A close up of a logo&#10;&#10;Description automatically generated">
            <a:extLst>
              <a:ext uri="{FF2B5EF4-FFF2-40B4-BE49-F238E27FC236}">
                <a16:creationId xmlns:a16="http://schemas.microsoft.com/office/drawing/2014/main" id="{DFC91D45-7183-4E9A-97A8-777C5F2A0D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2833" y="5010151"/>
            <a:ext cx="2895600" cy="158115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D7244157-34A6-46AB-93C8-45A498F24355}"/>
              </a:ext>
            </a:extLst>
          </p:cNvPr>
          <p:cNvSpPr>
            <a:spLocks noGrp="1"/>
          </p:cNvSpPr>
          <p:nvPr>
            <p:ph type="title"/>
          </p:nvPr>
        </p:nvSpPr>
        <p:spPr>
          <a:xfrm>
            <a:off x="609600" y="273050"/>
            <a:ext cx="10972800" cy="1143000"/>
          </a:xfrm>
        </p:spPr>
        <p:txBody>
          <a:bodyPr anchor="ctr">
            <a:normAutofit/>
          </a:bodyPr>
          <a:lstStyle/>
          <a:p>
            <a:pPr eaLnBrk="1" hangingPunct="1">
              <a:lnSpc>
                <a:spcPct val="90000"/>
              </a:lnSpc>
              <a:defRPr/>
            </a:pPr>
            <a:r>
              <a:rPr lang="cy-GB" altLang="en-US" sz="3500"/>
              <a:t>Gwaith Cymdeithasol mewn Cyd-destun Gwledig</a:t>
            </a:r>
          </a:p>
        </p:txBody>
      </p:sp>
      <p:sp>
        <p:nvSpPr>
          <p:cNvPr id="52226" name="Content Placeholder 2">
            <a:extLst>
              <a:ext uri="{FF2B5EF4-FFF2-40B4-BE49-F238E27FC236}">
                <a16:creationId xmlns:a16="http://schemas.microsoft.com/office/drawing/2014/main" id="{3825670A-715E-411B-9F41-1C9F701F4639}"/>
              </a:ext>
            </a:extLst>
          </p:cNvPr>
          <p:cNvSpPr>
            <a:spLocks noGrp="1"/>
          </p:cNvSpPr>
          <p:nvPr>
            <p:ph sz="quarter" idx="2"/>
          </p:nvPr>
        </p:nvSpPr>
        <p:spPr>
          <a:xfrm>
            <a:off x="609600" y="1444295"/>
            <a:ext cx="6048375" cy="4599318"/>
          </a:xfrm>
        </p:spPr>
        <p:txBody>
          <a:bodyPr wrap="square" anchor="t">
            <a:noAutofit/>
          </a:bodyPr>
          <a:lstStyle/>
          <a:p>
            <a:pPr marL="109537" indent="0">
              <a:lnSpc>
                <a:spcPct val="90000"/>
              </a:lnSpc>
              <a:buNone/>
              <a:defRPr/>
            </a:pPr>
            <a:r>
              <a:rPr lang="cy-GB" altLang="en-US" sz="2800" dirty="0"/>
              <a:t>Dylech nodi:</a:t>
            </a:r>
          </a:p>
          <a:p>
            <a:pPr eaLnBrk="1" hangingPunct="1">
              <a:lnSpc>
                <a:spcPct val="90000"/>
              </a:lnSpc>
              <a:defRPr/>
            </a:pPr>
            <a:r>
              <a:rPr lang="cy-GB" altLang="en-US" sz="2800" dirty="0"/>
              <a:t>Materion sy’n gysylltiedig â byw a gweithio mewn ardal wledig </a:t>
            </a:r>
          </a:p>
          <a:p>
            <a:pPr eaLnBrk="1" hangingPunct="1">
              <a:lnSpc>
                <a:spcPct val="90000"/>
              </a:lnSpc>
              <a:defRPr/>
            </a:pPr>
            <a:r>
              <a:rPr lang="cy-GB" altLang="en-US" sz="2800" dirty="0"/>
              <a:t>Ymyleiddio </a:t>
            </a:r>
          </a:p>
          <a:p>
            <a:pPr eaLnBrk="1" hangingPunct="1">
              <a:lnSpc>
                <a:spcPct val="90000"/>
              </a:lnSpc>
              <a:defRPr/>
            </a:pPr>
            <a:r>
              <a:rPr lang="cy-GB" altLang="en-US" sz="2800" dirty="0"/>
              <a:t>Problemau’n unigol </a:t>
            </a:r>
          </a:p>
          <a:p>
            <a:pPr eaLnBrk="1" hangingPunct="1">
              <a:lnSpc>
                <a:spcPct val="90000"/>
              </a:lnSpc>
              <a:defRPr/>
            </a:pPr>
            <a:r>
              <a:rPr lang="cy-GB" altLang="en-US" sz="2800" dirty="0"/>
              <a:t>‘Y Ddelfryd wledig’</a:t>
            </a:r>
          </a:p>
          <a:p>
            <a:pPr eaLnBrk="1" hangingPunct="1">
              <a:lnSpc>
                <a:spcPct val="90000"/>
              </a:lnSpc>
              <a:defRPr/>
            </a:pPr>
            <a:r>
              <a:rPr lang="cy-GB" altLang="en-US" sz="2800" dirty="0"/>
              <a:t>‘Anweledig’</a:t>
            </a:r>
          </a:p>
          <a:p>
            <a:pPr eaLnBrk="1" hangingPunct="1">
              <a:lnSpc>
                <a:spcPct val="90000"/>
              </a:lnSpc>
              <a:defRPr/>
            </a:pPr>
            <a:r>
              <a:rPr lang="cy-GB" altLang="en-US" sz="2800" dirty="0"/>
              <a:t>Anghenion gwahanol ddiwylliannau ac ethnigrwydd </a:t>
            </a:r>
          </a:p>
          <a:p>
            <a:pPr eaLnBrk="1" hangingPunct="1">
              <a:lnSpc>
                <a:spcPct val="90000"/>
              </a:lnSpc>
              <a:defRPr/>
            </a:pPr>
            <a:r>
              <a:rPr lang="cy-GB" altLang="en-US" sz="2800" dirty="0"/>
              <a:t>Tlodi gwledig </a:t>
            </a:r>
          </a:p>
        </p:txBody>
      </p:sp>
      <p:pic>
        <p:nvPicPr>
          <p:cNvPr id="67588" name="Picture 3">
            <a:extLst>
              <a:ext uri="{FF2B5EF4-FFF2-40B4-BE49-F238E27FC236}">
                <a16:creationId xmlns:a16="http://schemas.microsoft.com/office/drawing/2014/main" id="{CB5A24B0-8120-4E71-9718-4BF5DF4BA9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13012" y="1444295"/>
            <a:ext cx="4116926" cy="4960156"/>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67589" name="Slide Number Placeholder 4" hidden="1">
            <a:extLst>
              <a:ext uri="{FF2B5EF4-FFF2-40B4-BE49-F238E27FC236}">
                <a16:creationId xmlns:a16="http://schemas.microsoft.com/office/drawing/2014/main" id="{41D75168-FB1B-4C3B-A38C-91A9D25795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EC1E449-5010-4F2A-9CDB-704E2B91F268}" type="slidenum">
              <a:rPr lang="en-GB" altLang="en-US" smtClean="0"/>
              <a:pPr>
                <a:spcAft>
                  <a:spcPts val="600"/>
                </a:spcAft>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4EC2A286-8EF5-411A-94CB-0AFE2A0358C5}"/>
              </a:ext>
            </a:extLst>
          </p:cNvPr>
          <p:cNvSpPr>
            <a:spLocks noGrp="1"/>
          </p:cNvSpPr>
          <p:nvPr>
            <p:ph idx="1"/>
          </p:nvPr>
        </p:nvSpPr>
        <p:spPr>
          <a:xfrm>
            <a:off x="609600" y="1045029"/>
            <a:ext cx="10972800" cy="4962071"/>
          </a:xfrm>
        </p:spPr>
        <p:txBody>
          <a:bodyPr/>
          <a:lstStyle/>
          <a:p>
            <a:r>
              <a:rPr lang="cy-GB" sz="3200" b="1" dirty="0"/>
              <a:t>Ymarferiad 7</a:t>
            </a:r>
            <a:endParaRPr lang="cy-GB" sz="3200" dirty="0"/>
          </a:p>
          <a:p>
            <a:r>
              <a:rPr lang="cy-GB" sz="3200" dirty="0"/>
              <a:t>Adlewyrchwch ar eich profiad eich hun o weithio fel gweithiwr cymdeithasol yng Nghymru a’i gysylltu i’ch gwaith a’r gweithle  </a:t>
            </a:r>
            <a:endParaRPr lang="en-GB" sz="3200" dirty="0"/>
          </a:p>
          <a:p>
            <a:r>
              <a:rPr lang="cy-GB" sz="3200" dirty="0"/>
              <a:t>Gan ddefnyddio esiampl o’r gweithle ystyriwch sut y gall y materion isod gael effaith ar yr unigolion/ teuluoedd/ gofalwyr rydych yn gweithio a hwy :</a:t>
            </a:r>
            <a:endParaRPr lang="en-GB" sz="3200" dirty="0"/>
          </a:p>
          <a:p>
            <a:r>
              <a:rPr lang="cy-GB" sz="3200" dirty="0"/>
              <a:t>iaith, diwylliannau, agweddau cymdeithasol, economaidd a gwleidyddol, daearyddiaeth a sefydliadau gael.</a:t>
            </a:r>
            <a:endParaRPr lang="en-GB" sz="3200" dirty="0"/>
          </a:p>
        </p:txBody>
      </p:sp>
      <p:sp>
        <p:nvSpPr>
          <p:cNvPr id="7" name="Title 6">
            <a:extLst>
              <a:ext uri="{FF2B5EF4-FFF2-40B4-BE49-F238E27FC236}">
                <a16:creationId xmlns:a16="http://schemas.microsoft.com/office/drawing/2014/main" id="{79483E46-4E7E-42B3-9FD6-8282D7DC5594}"/>
              </a:ext>
            </a:extLst>
          </p:cNvPr>
          <p:cNvSpPr>
            <a:spLocks noGrp="1"/>
          </p:cNvSpPr>
          <p:nvPr>
            <p:ph type="title"/>
          </p:nvPr>
        </p:nvSpPr>
        <p:spPr>
          <a:xfrm>
            <a:off x="609600" y="274638"/>
            <a:ext cx="10972800" cy="770391"/>
          </a:xfrm>
        </p:spPr>
        <p:txBody>
          <a:bodyPr>
            <a:normAutofit/>
          </a:bodyPr>
          <a:lstStyle/>
          <a:p>
            <a:r>
              <a:rPr lang="en-GB" dirty="0"/>
              <a:t>Ymarferiad 7 </a:t>
            </a:r>
            <a:r>
              <a:rPr lang="en-GB" dirty="0" err="1"/>
              <a:t>i’w</a:t>
            </a:r>
            <a:r>
              <a:rPr lang="en-GB" dirty="0"/>
              <a:t> </a:t>
            </a:r>
            <a:r>
              <a:rPr lang="en-GB" dirty="0" err="1"/>
              <a:t>gwblhau</a:t>
            </a:r>
            <a:r>
              <a:rPr lang="en-GB" dirty="0"/>
              <a:t> </a:t>
            </a:r>
            <a:r>
              <a:rPr lang="en-GB" dirty="0" err="1"/>
              <a:t>cyn</a:t>
            </a:r>
            <a:r>
              <a:rPr lang="en-GB" dirty="0"/>
              <a:t> </a:t>
            </a:r>
            <a:r>
              <a:rPr lang="en-GB" dirty="0" err="1"/>
              <a:t>sesiwn</a:t>
            </a:r>
            <a:r>
              <a:rPr lang="en-GB" dirty="0"/>
              <a:t> 3</a:t>
            </a:r>
          </a:p>
        </p:txBody>
      </p:sp>
    </p:spTree>
    <p:extLst>
      <p:ext uri="{BB962C8B-B14F-4D97-AF65-F5344CB8AC3E}">
        <p14:creationId xmlns:p14="http://schemas.microsoft.com/office/powerpoint/2010/main" val="1340978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BB359E19FBE4B248A2F4856A5F506AA1" ma:contentTypeVersion="1" ma:contentTypeDescription="Dogfen ar gyfer defnydd cyffredinol. Drwy ddefnyddio hwn, byddwn yn sicrhau metadata cyson ar draws yr holl ddogfennau" ma:contentTypeScope="" ma:versionID="db8376de44b6c96294d103a1304be4dd">
  <xsd:schema xmlns:xsd="http://www.w3.org/2001/XMLSchema" xmlns:xs="http://www.w3.org/2001/XMLSchema" xmlns:p="http://schemas.microsoft.com/office/2006/metadata/properties" xmlns:ns2="d91f2355-c79c-4942-b1d4-b53202503f7b" targetNamespace="http://schemas.microsoft.com/office/2006/metadata/properties" ma:root="true" ma:fieldsID="195ce64e9451662b3c57f7eec77517bc"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39876997-ede7-426c-8540-26aeba452ce7}" ma:internalName="TaxCatchAll" ma:showField="CatchAllData" ma:web="30667b4d-21d3-4faa-9819-dab70b0cac0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39876997-ede7-426c-8540-26aeba452ce7}" ma:internalName="TaxCatchAllLabel" ma:readOnly="true" ma:showField="CatchAllDataLabel" ma:web="30667b4d-21d3-4faa-9819-dab70b0cac00">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Swyddogol Sensitif</TermName>
          <TermId xmlns="http://schemas.microsoft.com/office/infopath/2007/PartnerControls">93d40ef2-de4e-446a-9cd4-9e15ffd37424</TermId>
        </TermInfo>
      </Terms>
    </d1780b1f095142689bede48a1a592c27>
    <CurrentStatus xmlns="d91f2355-c79c-4942-b1d4-b53202503f7b">Drafft</CurrentStatus>
    <ke93f16e132f4fd988b16f5cfb0cdfe5 xmlns="d91f2355-c79c-4942-b1d4-b53202503f7b">
      <Terms xmlns="http://schemas.microsoft.com/office/infopath/2007/PartnerControls">
        <TermInfo xmlns="http://schemas.microsoft.com/office/infopath/2007/PartnerControls">
          <TermName xmlns="http://schemas.microsoft.com/office/infopath/2007/PartnerControls">Dysgu a Datblygu'r Gweithlu</TermName>
          <TermId xmlns="http://schemas.microsoft.com/office/infopath/2007/PartnerControls">60739eba-c942-450e-bbfe-b5e4fa6a1f68</TermId>
        </TermInfo>
      </Terms>
    </ke93f16e132f4fd988b16f5cfb0cdfe5>
    <fc21e95941e341fd9527e12848537719 xmlns="d91f2355-c79c-4942-b1d4-b53202503f7b">
      <Terms xmlns="http://schemas.microsoft.com/office/infopath/2007/PartnerControls"/>
    </fc21e95941e341fd9527e12848537719>
    <DocumentOwner xmlns="d91f2355-c79c-4942-b1d4-b53202503f7b">
      <UserInfo>
        <DisplayName>Paul Gillian Laybourne (OEDOLION)</DisplayName>
        <AccountId>15</AccountId>
        <AccountType/>
      </UserInfo>
    </DocumentOwner>
    <MigrationDetails xmlns="d91f2355-c79c-4942-b1d4-b53202503f7b" xsi:nil="true"/>
    <TaxCatchAll xmlns="d91f2355-c79c-4942-b1d4-b53202503f7b">
      <Value>2</Value>
      <Value>6</Value>
    </TaxCatchAl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haredContentType xmlns="Microsoft.SharePoint.Taxonomy.ContentTypeSync" SourceId="3eea98ac-f451-44df-b5cb-3b1154eab1c5" ContentTypeId="0x01010027448A19590E40ABB966CC44EC05A41001" PreviousValue="false"/>
</file>

<file path=customXml/itemProps1.xml><?xml version="1.0" encoding="utf-8"?>
<ds:datastoreItem xmlns:ds="http://schemas.openxmlformats.org/officeDocument/2006/customXml" ds:itemID="{AFC30C6A-EC8C-40A9-91D3-43EB9DE4B2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DD5153-5D60-4657-B0DB-C6219B1A824A}">
  <ds:schemaRefs>
    <ds:schemaRef ds:uri="http://schemas.microsoft.com/office/infopath/2007/PartnerControls"/>
    <ds:schemaRef ds:uri="http://purl.org/dc/terms/"/>
    <ds:schemaRef ds:uri="d91f2355-c79c-4942-b1d4-b53202503f7b"/>
    <ds:schemaRef ds:uri="http://schemas.microsoft.com/office/2006/documentManagement/types"/>
    <ds:schemaRef ds:uri="http://purl.org/dc/dcmitype/"/>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EADAA13-16EE-408C-AAD4-D4F7D4E22F6C}">
  <ds:schemaRefs>
    <ds:schemaRef ds:uri="http://schemas.microsoft.com/sharepoint/v3/contenttype/forms"/>
  </ds:schemaRefs>
</ds:datastoreItem>
</file>

<file path=customXml/itemProps4.xml><?xml version="1.0" encoding="utf-8"?>
<ds:datastoreItem xmlns:ds="http://schemas.openxmlformats.org/officeDocument/2006/customXml" ds:itemID="{7D238A90-831F-4BE9-ADE4-54C0D8534F41}">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otalTime>36</TotalTime>
  <Words>1428</Words>
  <Application>Microsoft Office PowerPoint</Application>
  <PresentationFormat>Widescreen</PresentationFormat>
  <Paragraphs>160</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Lucida Sans Unicode</vt:lpstr>
      <vt:lpstr>Verdana</vt:lpstr>
      <vt:lpstr>Wingdings 2</vt:lpstr>
      <vt:lpstr>Wingdings 3</vt:lpstr>
      <vt:lpstr>Theme1</vt:lpstr>
      <vt:lpstr>Rhan 2</vt:lpstr>
      <vt:lpstr>Y Cyd-destun Cymreig yn y Portffolio</vt:lpstr>
      <vt:lpstr>Deddf Gwasanaethau Cymdeithasol a Llesiant (Cymru) – Y Cynnig Rhagweithiol – Mwy na Geiriau </vt:lpstr>
      <vt:lpstr>Y Cynnig Rhagweithiol </vt:lpstr>
      <vt:lpstr>Mesur yr Iaith (Cymru) 2011</vt:lpstr>
      <vt:lpstr>Mesur Y Gymraeg (Cymru) 2011</vt:lpstr>
      <vt:lpstr>Mwy na geiriau</vt:lpstr>
      <vt:lpstr>PowerPoint Presentation</vt:lpstr>
      <vt:lpstr>Y Cyd-destun Cymreig  Efallai y byddwch yn dymuno ystyried:</vt:lpstr>
      <vt:lpstr>Materion Cydraddoldeb</vt:lpstr>
      <vt:lpstr>Anghenion Ychwanegol   Grwpiau Lleiafrifoedd Ethnig yng Nghymru</vt:lpstr>
      <vt:lpstr>Diwylliant a Chyfathrebu</vt:lpstr>
      <vt:lpstr>Ymarfer sy’n Sensitif i Ddiwylliant</vt:lpstr>
      <vt:lpstr>Gwaith Cymdeithasol mewn Cyd-destun Gwledig</vt:lpstr>
      <vt:lpstr>Ymarferiad 7 i’w gwblhau cyn sesiwn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Rhan 2</dc:title>
  <dc:creator>Paula Mccreary</dc:creator>
  <cp:lastModifiedBy>Paula Mccreary</cp:lastModifiedBy>
  <cp:revision>10</cp:revision>
  <dcterms:created xsi:type="dcterms:W3CDTF">2020-06-30T16:07:19Z</dcterms:created>
  <dcterms:modified xsi:type="dcterms:W3CDTF">2020-07-13T09:23:51Z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0x01010027448A19590E40ABB966CC44EC05A4100100BB359E19FBE4B248A2F4856A5F506AA1</vt:lpwstr>
  </property>
  <property fmtid="{D5CDD505-2E9C-101B-9397-08002B2CF9AE}" pid="3" name="TaxKeyword">
    <vt:lpwstr/>
  </property>
  <property fmtid="{D5CDD505-2E9C-101B-9397-08002B2CF9AE}" pid="4" name="OriginatingFunction">
    <vt:lpwstr/>
  </property>
  <property fmtid="{D5CDD505-2E9C-101B-9397-08002B2CF9AE}" pid="5" name="Classification">
    <vt:lpwstr>2;#Dysgu a Datblygu'r Gweithlu|60739eba-c942-450e-bbfe-b5e4fa6a1f68</vt:lpwstr>
  </property>
  <property fmtid="{D5CDD505-2E9C-101B-9397-08002B2CF9AE}" pid="6" name="_cx_SecurityMarkings">
    <vt:lpwstr>6;#Swyddogol Sensitif|93d40ef2-de4e-446a-9cd4-9e15ffd37424</vt:lpwstr>
  </property>
</Properties>
</file>