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AB72A-5B65-45AC-8BF8-E109D62323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CD9A99-9B4B-4F62-B320-06DFE62D30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7229B-F082-494B-B06C-D7014D256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4269C-42ED-4C66-A6C8-A1C559555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66A48-1FBB-497B-AC2A-688C7A80A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728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213FA-EC3C-4352-A9DC-AD503A50B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30EC6-22A1-4139-8485-7498E1367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6D527-07CE-4C5C-A39E-67C4FE205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A8D0D-12E3-4FBC-B2CC-9FF747C99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16CC1-F204-485E-BF78-2961A41A1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25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57101-1E14-4F12-BE7D-7E0FAC28E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5DA2F2-2D5F-40A0-A2FD-D79AF72C5B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3A62F-B837-4BA4-BF50-D7B5043E2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D6239-6256-4E44-B673-CE7E105DF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54B6CB-1B26-4FB0-8500-083E93BF2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72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C4B89-D283-42AD-93FC-B4386296E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4A86-D0D6-499B-B942-3DCAE1CC84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3E8209-10C9-4F42-879A-71AC0A73F2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2D774-31CA-4581-B5E9-538D3E0AE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A21203-89B5-4A4A-A1ED-27F8393E6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591A7E-23B7-461F-BF03-AF3121360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46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C39EF-AA08-4883-A589-DEAC31B45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1F6201-184B-4D3E-A3AB-6C461B7E7E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41ECB-4CFF-4CD3-AC70-9B3ECAD2DE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0FA711-7C51-4DDA-B604-2DF1304A95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19FE22-C590-45E9-A36B-9AE71B78F5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9FB302-2D14-4658-9C1A-88203C2F7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A30BE9-B012-4681-811F-3E796998C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3EAFD3-E95F-4476-9D99-8FA29B28B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599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3114B-25B4-4448-AA3B-C9E4CB590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74D007-864D-4BAF-BE07-B57431BAA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9B4BA2-FC6B-4514-94D8-A387DDC49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FAB90-45FB-4D63-9E52-1B8958C74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3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CD9897-ADBE-4657-B09D-4F894B6E3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50DA1E-3866-4BF6-8912-78952EDB6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C97C9D-FAA0-4191-AFFF-8E90EB3F0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023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51E76-935C-4706-B2CF-7A9046C15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83D4B-3E8F-4761-BC03-C91559F41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0DDA33-C75F-47F7-A319-0D08E4877D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3B0C1B-FADE-47CB-BBCE-BE26C169E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274503-DA14-4BD3-B118-984795D9D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22DD8E-82A6-4911-B9A7-B36C62490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233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49601-12B5-4238-AFC9-FA0058740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67D134-E07F-4628-B48B-61369FAE99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2C973-E595-4E11-BF3C-27967CC82F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223B0-1B9C-410F-A672-025FA0869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6A79A9-C7F5-483D-98F4-C48750C97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1F48D-FA94-4B1C-B385-C8151D801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808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93BBD-77AB-4023-B696-E1E825DFC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0160EE-1300-43CD-9E80-5447172106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865A3-BB10-447B-AA07-E0C28520E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824985-73FC-4601-86F0-BBB1D267D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6AF3E-F082-4F90-9D72-F94F73B96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53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DEB3B9-41B1-4CEE-B56D-1F8F123C4C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61D33E-C975-46C3-944B-7437B19A8F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7F82F-7075-4AE9-BCF0-5272AF8CD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97814-9B58-452A-A61E-29AE8C98F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6F64D-5C6B-4D8D-B425-B13BAA965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09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ED6B0-EC11-4A06-B4E8-396C975E9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011BA-1F39-40FE-9DFF-E35E604364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DE782-B35A-4614-B276-33019C786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5A60F-FEEE-437E-AFC4-56398F198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2C30F-42C1-40B8-B627-963B8B788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703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4CAF2C-CA85-437A-B4CB-58AB4B3B9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9A268-D215-4FAC-A420-42A59BAB6C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8686B-16CC-4571-BA6E-09498BDFD3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C621B9-0A88-49F7-925D-F79807E1DF9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D4B69-84C9-4835-A5FB-0D1C4250A3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56A30-92B4-45BF-B439-B187944D73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4F9670-88FF-467E-9954-B2AA28F21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719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9D58CE-5CFE-4E0E-8819-B9C36DA1D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57342-2CD6-44E5-A36D-88A839A4CE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3AD1F-08A2-4674-AD28-483625A2E0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21DD3-7646-472C-A029-365D81F75274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141C0-D13B-49AC-990E-7216A108B9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74436-E4FA-4B61-9154-2083C40FA0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944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D4B36-EF29-4C69-BCDC-5FD5D4F58E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43622"/>
          </a:xfrm>
        </p:spPr>
        <p:txBody>
          <a:bodyPr>
            <a:normAutofit/>
          </a:bodyPr>
          <a:lstStyle/>
          <a:p>
            <a:r>
              <a:rPr lang="en-GB" sz="5400" dirty="0"/>
              <a:t>Steam Power Plant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4ADBC2-EF1F-4B7D-B79D-03B048B274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2601506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9655D-1AD8-4C9B-B8FE-DCFF4AE98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3420"/>
            <a:ext cx="10515600" cy="700666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Steam plant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AB558-F55C-408F-B25E-E68CA4067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171" y="878068"/>
            <a:ext cx="11614697" cy="5655956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Rankine Cycle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 realistic for the Carnot cycle to be ‘put into practice’, but a modified Carnot cycle is possible.  This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ideal cycle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steam plant is known as the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Rankine cycle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which is a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constant pressure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flow process cycle; operates between a high &amp; low pressure.  A simple steam plant is shown below.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026" name="Picture 2" descr="Steam Rankine Cycle - an overview | ScienceDirect Topics">
            <a:extLst>
              <a:ext uri="{FF2B5EF4-FFF2-40B4-BE49-F238E27FC236}">
                <a16:creationId xmlns:a16="http://schemas.microsoft.com/office/drawing/2014/main" id="{5964CF5A-7F15-4586-84C7-CFC502BC0D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281" y="3221596"/>
            <a:ext cx="4501587" cy="337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E785E4-7CD5-4733-8F63-B9A234F1FA5B}"/>
              </a:ext>
            </a:extLst>
          </p:cNvPr>
          <p:cNvSpPr txBox="1"/>
          <p:nvPr/>
        </p:nvSpPr>
        <p:spPr>
          <a:xfrm>
            <a:off x="345171" y="3429000"/>
            <a:ext cx="671569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Diagram opposite shows 4 distinct elements of a steam power plant.  For calculations usual to neglect feed pump supplying water to the boiler.  Each item in the closed system involves a steady flow process.</a:t>
            </a:r>
          </a:p>
          <a:p>
            <a:endParaRPr lang="en-GB" sz="800" dirty="0"/>
          </a:p>
          <a:p>
            <a:r>
              <a:rPr lang="en-GB" sz="2400" dirty="0"/>
              <a:t>Numbers on diagram used to represent the four processes in the plant and </a:t>
            </a:r>
            <a:r>
              <a:rPr lang="en-GB" sz="2400" i="1" dirty="0"/>
              <a:t>enthalpy</a:t>
            </a:r>
            <a:r>
              <a:rPr lang="en-GB" sz="2400" dirty="0"/>
              <a:t> is the property that is used in calculations.  The feed pump acts as the compressor in the cycle.</a:t>
            </a:r>
          </a:p>
        </p:txBody>
      </p:sp>
    </p:spTree>
    <p:extLst>
      <p:ext uri="{BB962C8B-B14F-4D97-AF65-F5344CB8AC3E}">
        <p14:creationId xmlns:p14="http://schemas.microsoft.com/office/powerpoint/2010/main" val="2239915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20364-6ECA-49E7-A46F-12D2155C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6124"/>
            <a:ext cx="10515600" cy="72488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Steam plant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2164B-C995-4881-A86E-A0009F645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90" y="1029456"/>
            <a:ext cx="12036055" cy="5746794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1-2  reversible, adiabatic compression in a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 pump	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sz="1800" i="1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h</a:t>
            </a:r>
            <a:r>
              <a:rPr lang="en-GB" sz="1800" i="1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h</a:t>
            </a:r>
            <a:r>
              <a:rPr lang="en-GB" sz="1800" i="1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  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work is given per unit mass, i.e. kJ/kg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2-3  reversible, constant pressure heat transfer (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steam generator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	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</a:t>
            </a:r>
            <a:r>
              <a:rPr lang="en-GB" sz="1800" i="1" baseline="-25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h</a:t>
            </a:r>
            <a:r>
              <a:rPr lang="en-GB" sz="1800" i="1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h</a:t>
            </a:r>
            <a:r>
              <a:rPr lang="en-GB" sz="1800" i="1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3-4  reversible, adiabatic expansion of steam in a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turbine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sz="1800" i="1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h</a:t>
            </a:r>
            <a:r>
              <a:rPr lang="en-GB" sz="1800" i="1" baseline="-25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h</a:t>
            </a:r>
            <a:r>
              <a:rPr lang="en-GB" sz="1800" i="1" baseline="-25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4-1  reversible, constant pressure heat transfer (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condenser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		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</a:t>
            </a:r>
            <a:r>
              <a:rPr lang="en-GB" sz="1800" i="1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h</a:t>
            </a:r>
            <a:r>
              <a:rPr lang="en-GB" sz="1800" i="1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h</a:t>
            </a:r>
            <a:r>
              <a:rPr lang="en-GB" sz="1800" i="1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</a:p>
          <a:p>
            <a:pPr marL="0" indent="0">
              <a:buNone/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/>
              <a:t> </a:t>
            </a:r>
          </a:p>
        </p:txBody>
      </p:sp>
      <p:pic>
        <p:nvPicPr>
          <p:cNvPr id="10" name="Picture 2" descr="Steam Rankine Cycle - an overview | ScienceDirect Topics">
            <a:extLst>
              <a:ext uri="{FF2B5EF4-FFF2-40B4-BE49-F238E27FC236}">
                <a16:creationId xmlns:a16="http://schemas.microsoft.com/office/drawing/2014/main" id="{3BB1F5F1-0543-4EC7-AE02-182AA3314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87" y="3256975"/>
            <a:ext cx="4501587" cy="337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C99AEBD0-4167-4045-AC49-EB2879B5E62C}"/>
              </a:ext>
            </a:extLst>
          </p:cNvPr>
          <p:cNvGrpSpPr/>
          <p:nvPr/>
        </p:nvGrpSpPr>
        <p:grpSpPr>
          <a:xfrm>
            <a:off x="5531858" y="2856447"/>
            <a:ext cx="6512107" cy="4174039"/>
            <a:chOff x="5526143" y="2535371"/>
            <a:chExt cx="6512107" cy="4174039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20084D46-35BC-4A76-91FC-D608791D2FA6}"/>
                </a:ext>
              </a:extLst>
            </p:cNvPr>
            <p:cNvGrpSpPr/>
            <p:nvPr/>
          </p:nvGrpSpPr>
          <p:grpSpPr>
            <a:xfrm>
              <a:off x="7783830" y="2535371"/>
              <a:ext cx="4254420" cy="4174039"/>
              <a:chOff x="6816620" y="884121"/>
              <a:chExt cx="5131004" cy="4685351"/>
            </a:xfrm>
          </p:grpSpPr>
          <p:pic>
            <p:nvPicPr>
              <p:cNvPr id="3074" name="Picture 2" descr="VAPOUR &amp; COMBINED POWER CYCLE - Sounak Bhattacharjee">
                <a:extLst>
                  <a:ext uri="{FF2B5EF4-FFF2-40B4-BE49-F238E27FC236}">
                    <a16:creationId xmlns:a16="http://schemas.microsoft.com/office/drawing/2014/main" id="{201E0C3E-8A72-498C-BA22-A6AE5D4C3E9A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16620" y="884121"/>
                <a:ext cx="5040302" cy="4685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1E29697-61CD-46F9-BF2C-022FED54DE3F}"/>
                  </a:ext>
                </a:extLst>
              </p:cNvPr>
              <p:cNvSpPr txBox="1"/>
              <p:nvPr/>
            </p:nvSpPr>
            <p:spPr>
              <a:xfrm>
                <a:off x="7630093" y="2706866"/>
                <a:ext cx="753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Liquid</a:t>
                </a:r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0B57014-E849-42B3-8969-13011A875D7C}"/>
                  </a:ext>
                </a:extLst>
              </p:cNvPr>
              <p:cNvSpPr txBox="1"/>
              <p:nvPr/>
            </p:nvSpPr>
            <p:spPr>
              <a:xfrm>
                <a:off x="10560513" y="3991669"/>
                <a:ext cx="138711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Superheated</a:t>
                </a:r>
              </a:p>
              <a:p>
                <a:r>
                  <a:rPr lang="en-GB" dirty="0"/>
                  <a:t>vapour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761427A-DDDA-447F-B36E-8D0C3FD7F4C4}"/>
                  </a:ext>
                </a:extLst>
              </p:cNvPr>
              <p:cNvSpPr txBox="1"/>
              <p:nvPr/>
            </p:nvSpPr>
            <p:spPr>
              <a:xfrm>
                <a:off x="10313746" y="1778283"/>
                <a:ext cx="5335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H.P.</a:t>
                </a: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1E202A1-62A7-4272-BFAA-301BD0899BF4}"/>
                  </a:ext>
                </a:extLst>
              </p:cNvPr>
              <p:cNvSpPr txBox="1"/>
              <p:nvPr/>
            </p:nvSpPr>
            <p:spPr>
              <a:xfrm>
                <a:off x="10580518" y="3518153"/>
                <a:ext cx="487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L.P.</a:t>
                </a:r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5776598-202E-492E-8EC3-3E67B29CC41C}"/>
                </a:ext>
              </a:extLst>
            </p:cNvPr>
            <p:cNvSpPr txBox="1"/>
            <p:nvPr/>
          </p:nvSpPr>
          <p:spPr>
            <a:xfrm>
              <a:off x="5526144" y="3533521"/>
              <a:ext cx="206633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Saturated liquid line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B6450D64-8DFC-4054-AAE4-73BD4BC8CD75}"/>
                </a:ext>
              </a:extLst>
            </p:cNvPr>
            <p:cNvCxnSpPr/>
            <p:nvPr/>
          </p:nvCxnSpPr>
          <p:spPr>
            <a:xfrm>
              <a:off x="7606665" y="3743325"/>
              <a:ext cx="1617345" cy="46863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368C643-99B7-4A5F-82F7-63C61D72B7D9}"/>
                </a:ext>
              </a:extLst>
            </p:cNvPr>
            <p:cNvSpPr txBox="1"/>
            <p:nvPr/>
          </p:nvSpPr>
          <p:spPr>
            <a:xfrm>
              <a:off x="8395060" y="3092481"/>
              <a:ext cx="1376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Critical point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14D51B63-7A09-4C8C-9E57-833A4501559B}"/>
                </a:ext>
              </a:extLst>
            </p:cNvPr>
            <p:cNvCxnSpPr>
              <a:cxnSpLocks/>
            </p:cNvCxnSpPr>
            <p:nvPr/>
          </p:nvCxnSpPr>
          <p:spPr>
            <a:xfrm>
              <a:off x="9224010" y="3496466"/>
              <a:ext cx="342234" cy="43049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DA000E7-BBF3-491A-A718-F154E7FA1DAF}"/>
                </a:ext>
              </a:extLst>
            </p:cNvPr>
            <p:cNvSpPr txBox="1"/>
            <p:nvPr/>
          </p:nvSpPr>
          <p:spPr>
            <a:xfrm>
              <a:off x="9423064" y="5694924"/>
              <a:ext cx="1282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Wet vapour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FBD7BB93-F919-4096-98AD-4A21BBFC80BD}"/>
                </a:ext>
              </a:extLst>
            </p:cNvPr>
            <p:cNvSpPr txBox="1"/>
            <p:nvPr/>
          </p:nvSpPr>
          <p:spPr>
            <a:xfrm>
              <a:off x="5526143" y="4697285"/>
              <a:ext cx="2199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Saturated vapour line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05461A18-55FE-48D5-9FE9-148B4BE8BB33}"/>
                </a:ext>
              </a:extLst>
            </p:cNvPr>
            <p:cNvCxnSpPr>
              <a:cxnSpLocks/>
            </p:cNvCxnSpPr>
            <p:nvPr/>
          </p:nvCxnSpPr>
          <p:spPr>
            <a:xfrm>
              <a:off x="7705766" y="4895873"/>
              <a:ext cx="2724109" cy="239041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02888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1CEC4-3EA0-45A4-AA73-87DC786FA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8605"/>
            <a:ext cx="10515600" cy="708661"/>
          </a:xfrm>
        </p:spPr>
        <p:txBody>
          <a:bodyPr>
            <a:normAutofit/>
          </a:bodyPr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Steam plant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5EBBA-0E70-426B-82AF-4C5D7CB0E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05" y="925830"/>
            <a:ext cx="11641455" cy="56635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Rankine cycle is a modified form of the Carnot cycle, as shown on the </a:t>
            </a:r>
            <a:r>
              <a:rPr lang="en-GB" sz="2400" i="1" dirty="0"/>
              <a:t>T-s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There is isentropic compression in the feed pump 1-2, and isentropic expansion through the turbine 3-4.  Condensation is extended to the saturated liquid line 4-1.  </a:t>
            </a:r>
          </a:p>
          <a:p>
            <a:pPr marL="0" indent="0">
              <a:buNone/>
            </a:pPr>
            <a:endParaRPr lang="en-GB" sz="24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B5D5C7B-1E60-424B-BC0B-E43F66BD6739}"/>
              </a:ext>
            </a:extLst>
          </p:cNvPr>
          <p:cNvGrpSpPr/>
          <p:nvPr/>
        </p:nvGrpSpPr>
        <p:grpSpPr>
          <a:xfrm>
            <a:off x="5194803" y="2203901"/>
            <a:ext cx="6606802" cy="4174039"/>
            <a:chOff x="5526143" y="2535371"/>
            <a:chExt cx="6512107" cy="4174039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CD2E061-5675-4430-A251-B19F05257FDF}"/>
                </a:ext>
              </a:extLst>
            </p:cNvPr>
            <p:cNvGrpSpPr/>
            <p:nvPr/>
          </p:nvGrpSpPr>
          <p:grpSpPr>
            <a:xfrm>
              <a:off x="7783830" y="2535371"/>
              <a:ext cx="4254420" cy="4174039"/>
              <a:chOff x="6816620" y="884121"/>
              <a:chExt cx="5131004" cy="4685351"/>
            </a:xfrm>
          </p:grpSpPr>
          <p:pic>
            <p:nvPicPr>
              <p:cNvPr id="13" name="Picture 2" descr="VAPOUR &amp; COMBINED POWER CYCLE - Sounak Bhattacharjee">
                <a:extLst>
                  <a:ext uri="{FF2B5EF4-FFF2-40B4-BE49-F238E27FC236}">
                    <a16:creationId xmlns:a16="http://schemas.microsoft.com/office/drawing/2014/main" id="{A2C6122F-F9A9-4AD8-BB16-AAC90001FEE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16620" y="884121"/>
                <a:ext cx="5040302" cy="4685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96C2093-0AD9-4429-8702-3DB260DAEE52}"/>
                  </a:ext>
                </a:extLst>
              </p:cNvPr>
              <p:cNvSpPr txBox="1"/>
              <p:nvPr/>
            </p:nvSpPr>
            <p:spPr>
              <a:xfrm>
                <a:off x="7630093" y="2706866"/>
                <a:ext cx="753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Liquid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F4DBB61-A6C7-4FA8-9D14-9121CBDCFEE9}"/>
                  </a:ext>
                </a:extLst>
              </p:cNvPr>
              <p:cNvSpPr txBox="1"/>
              <p:nvPr/>
            </p:nvSpPr>
            <p:spPr>
              <a:xfrm>
                <a:off x="10560513" y="3991669"/>
                <a:ext cx="138711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Superheated</a:t>
                </a:r>
              </a:p>
              <a:p>
                <a:r>
                  <a:rPr lang="en-GB" dirty="0"/>
                  <a:t>vapour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20314C9-015F-4FD8-B2FC-CD9633AFB2E1}"/>
                  </a:ext>
                </a:extLst>
              </p:cNvPr>
              <p:cNvSpPr txBox="1"/>
              <p:nvPr/>
            </p:nvSpPr>
            <p:spPr>
              <a:xfrm>
                <a:off x="10313746" y="1778283"/>
                <a:ext cx="5335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H.P.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FB2B7247-356D-40A0-9029-C6F812A2C707}"/>
                  </a:ext>
                </a:extLst>
              </p:cNvPr>
              <p:cNvSpPr txBox="1"/>
              <p:nvPr/>
            </p:nvSpPr>
            <p:spPr>
              <a:xfrm>
                <a:off x="10580518" y="3518153"/>
                <a:ext cx="487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L.P.</a:t>
                </a:r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4D13D04-CF07-442E-BF4F-D299FEE4B88E}"/>
                </a:ext>
              </a:extLst>
            </p:cNvPr>
            <p:cNvSpPr txBox="1"/>
            <p:nvPr/>
          </p:nvSpPr>
          <p:spPr>
            <a:xfrm>
              <a:off x="5526144" y="3533521"/>
              <a:ext cx="206633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Saturated liquid line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895E1B1B-A5B0-49C0-BE52-3FD30756F155}"/>
                </a:ext>
              </a:extLst>
            </p:cNvPr>
            <p:cNvCxnSpPr/>
            <p:nvPr/>
          </p:nvCxnSpPr>
          <p:spPr>
            <a:xfrm>
              <a:off x="7606665" y="3743325"/>
              <a:ext cx="1617345" cy="46863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FB28AC6-226B-4DEA-AC79-E974F2A6CBDF}"/>
                </a:ext>
              </a:extLst>
            </p:cNvPr>
            <p:cNvSpPr txBox="1"/>
            <p:nvPr/>
          </p:nvSpPr>
          <p:spPr>
            <a:xfrm>
              <a:off x="8395060" y="3092481"/>
              <a:ext cx="1376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Critical point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A5BAFD0E-4E7D-4884-A64C-18A8322CF450}"/>
                </a:ext>
              </a:extLst>
            </p:cNvPr>
            <p:cNvCxnSpPr>
              <a:cxnSpLocks/>
            </p:cNvCxnSpPr>
            <p:nvPr/>
          </p:nvCxnSpPr>
          <p:spPr>
            <a:xfrm>
              <a:off x="9224010" y="3496466"/>
              <a:ext cx="342234" cy="43049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0D8D8A0-FC5E-431D-AE82-B67D7C11E138}"/>
                </a:ext>
              </a:extLst>
            </p:cNvPr>
            <p:cNvSpPr txBox="1"/>
            <p:nvPr/>
          </p:nvSpPr>
          <p:spPr>
            <a:xfrm>
              <a:off x="9423064" y="5694924"/>
              <a:ext cx="1282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Wet vapour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A96B07B-9DA6-43B3-819C-CD51509CE52C}"/>
                </a:ext>
              </a:extLst>
            </p:cNvPr>
            <p:cNvSpPr txBox="1"/>
            <p:nvPr/>
          </p:nvSpPr>
          <p:spPr>
            <a:xfrm>
              <a:off x="5526143" y="4697285"/>
              <a:ext cx="2199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Saturated vapour line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AFC88E3C-091A-49E6-AE00-613D5A8EC4C4}"/>
                </a:ext>
              </a:extLst>
            </p:cNvPr>
            <p:cNvCxnSpPr>
              <a:cxnSpLocks/>
            </p:cNvCxnSpPr>
            <p:nvPr/>
          </p:nvCxnSpPr>
          <p:spPr>
            <a:xfrm>
              <a:off x="7705766" y="4895873"/>
              <a:ext cx="2724109" cy="239041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CA9B6FD1-B139-4A0C-A706-566D43EDFA7B}"/>
              </a:ext>
            </a:extLst>
          </p:cNvPr>
          <p:cNvSpPr txBox="1"/>
          <p:nvPr/>
        </p:nvSpPr>
        <p:spPr>
          <a:xfrm>
            <a:off x="268604" y="2315602"/>
            <a:ext cx="481774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From 2-3 the feed water is first heated to saturation temperature and a phase change occurs to steam at constant temperature.  Further heating causes steam to become superheated at point 3.</a:t>
            </a:r>
          </a:p>
          <a:p>
            <a:endParaRPr lang="en-GB" sz="800" dirty="0"/>
          </a:p>
          <a:p>
            <a:r>
              <a:rPr lang="en-GB" sz="2400" dirty="0"/>
              <a:t>Note that the feed pump work 2-1 is very small compared to turbine work 3-4 and boiler heat transfer 3-2.</a:t>
            </a:r>
          </a:p>
        </p:txBody>
      </p:sp>
    </p:spTree>
    <p:extLst>
      <p:ext uri="{BB962C8B-B14F-4D97-AF65-F5344CB8AC3E}">
        <p14:creationId xmlns:p14="http://schemas.microsoft.com/office/powerpoint/2010/main" val="2209509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C5361-C70C-45AA-9516-E5804685C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7966"/>
            <a:ext cx="10515600" cy="68072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Rankine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74E4EF7-9524-4DA6-A7CF-DB96122CCF8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97180" y="1045846"/>
                <a:ext cx="11658600" cy="513111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Accounting for the fact that the feed pump work can be neglected, then it can be shown that the Rankine efficiency can be determined from;</a:t>
                </a:r>
              </a:p>
              <a:p>
                <a:pPr marL="0" indent="0">
                  <a:buNone/>
                </a:pPr>
                <a:endParaRPr lang="en-GB" sz="800" dirty="0"/>
              </a:p>
              <a:p>
                <a:pPr marL="0" indent="0">
                  <a:buNone/>
                </a:pPr>
                <a:r>
                  <a:rPr lang="en-GB" sz="24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−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−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400" dirty="0"/>
                  <a:t>		</a:t>
                </a:r>
              </a:p>
              <a:p>
                <a:pPr marL="0" indent="0">
                  <a:buNone/>
                </a:pPr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74E4EF7-9524-4DA6-A7CF-DB96122CCF8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7180" y="1045846"/>
                <a:ext cx="11658600" cy="5131117"/>
              </a:xfrm>
              <a:blipFill>
                <a:blip r:embed="rId2"/>
                <a:stretch>
                  <a:fillRect l="-837" t="-1665" r="-11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>
            <a:extLst>
              <a:ext uri="{FF2B5EF4-FFF2-40B4-BE49-F238E27FC236}">
                <a16:creationId xmlns:a16="http://schemas.microsoft.com/office/drawing/2014/main" id="{F6343F4F-8AB3-4FF9-AFF1-DEE18586D4AC}"/>
              </a:ext>
            </a:extLst>
          </p:cNvPr>
          <p:cNvGrpSpPr/>
          <p:nvPr/>
        </p:nvGrpSpPr>
        <p:grpSpPr>
          <a:xfrm>
            <a:off x="5348978" y="2263421"/>
            <a:ext cx="6606802" cy="4174039"/>
            <a:chOff x="5526143" y="2535371"/>
            <a:chExt cx="6512107" cy="4174039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1496DF08-EFD1-4636-9F9A-86F27CEC40F4}"/>
                </a:ext>
              </a:extLst>
            </p:cNvPr>
            <p:cNvGrpSpPr/>
            <p:nvPr/>
          </p:nvGrpSpPr>
          <p:grpSpPr>
            <a:xfrm>
              <a:off x="7783830" y="2535371"/>
              <a:ext cx="4254420" cy="4174039"/>
              <a:chOff x="6816620" y="884121"/>
              <a:chExt cx="5131004" cy="4685351"/>
            </a:xfrm>
          </p:grpSpPr>
          <p:pic>
            <p:nvPicPr>
              <p:cNvPr id="13" name="Picture 2" descr="VAPOUR &amp; COMBINED POWER CYCLE - Sounak Bhattacharjee">
                <a:extLst>
                  <a:ext uri="{FF2B5EF4-FFF2-40B4-BE49-F238E27FC236}">
                    <a16:creationId xmlns:a16="http://schemas.microsoft.com/office/drawing/2014/main" id="{FFF820C4-1929-4A06-AEE9-6C64EB8C1C8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16620" y="884121"/>
                <a:ext cx="5040302" cy="4685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67F62F17-8045-41BB-83C1-EBB4464A89D8}"/>
                  </a:ext>
                </a:extLst>
              </p:cNvPr>
              <p:cNvSpPr txBox="1"/>
              <p:nvPr/>
            </p:nvSpPr>
            <p:spPr>
              <a:xfrm>
                <a:off x="7630093" y="2706866"/>
                <a:ext cx="753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Liquid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4D0ADDD-15E1-4F67-A2C1-361A6A895F3E}"/>
                  </a:ext>
                </a:extLst>
              </p:cNvPr>
              <p:cNvSpPr txBox="1"/>
              <p:nvPr/>
            </p:nvSpPr>
            <p:spPr>
              <a:xfrm>
                <a:off x="10560513" y="3991669"/>
                <a:ext cx="138711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Superheated</a:t>
                </a:r>
              </a:p>
              <a:p>
                <a:r>
                  <a:rPr lang="en-GB" dirty="0"/>
                  <a:t>vapour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BF884977-0B81-4521-B38B-2C3D461A9472}"/>
                  </a:ext>
                </a:extLst>
              </p:cNvPr>
              <p:cNvSpPr txBox="1"/>
              <p:nvPr/>
            </p:nvSpPr>
            <p:spPr>
              <a:xfrm>
                <a:off x="10313746" y="1778283"/>
                <a:ext cx="5335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H.P.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ACDD131-B4FF-4675-93E7-7C8B3A212C9E}"/>
                  </a:ext>
                </a:extLst>
              </p:cNvPr>
              <p:cNvSpPr txBox="1"/>
              <p:nvPr/>
            </p:nvSpPr>
            <p:spPr>
              <a:xfrm>
                <a:off x="10580518" y="3518153"/>
                <a:ext cx="487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L.P.</a:t>
                </a:r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A8F56ED-DF8F-4A15-A227-7F1B3437C1E7}"/>
                </a:ext>
              </a:extLst>
            </p:cNvPr>
            <p:cNvSpPr txBox="1"/>
            <p:nvPr/>
          </p:nvSpPr>
          <p:spPr>
            <a:xfrm>
              <a:off x="5526144" y="3533521"/>
              <a:ext cx="206633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Saturated liquid line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A20E493B-632F-4018-BB6D-54CD14920632}"/>
                </a:ext>
              </a:extLst>
            </p:cNvPr>
            <p:cNvCxnSpPr/>
            <p:nvPr/>
          </p:nvCxnSpPr>
          <p:spPr>
            <a:xfrm>
              <a:off x="7606665" y="3743325"/>
              <a:ext cx="1617345" cy="46863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A93ED4B-3984-48F8-98BD-F3E95B3734AD}"/>
                </a:ext>
              </a:extLst>
            </p:cNvPr>
            <p:cNvSpPr txBox="1"/>
            <p:nvPr/>
          </p:nvSpPr>
          <p:spPr>
            <a:xfrm>
              <a:off x="8395060" y="3092481"/>
              <a:ext cx="1376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Critical point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568257F2-33AE-4C86-8865-98AF4562B319}"/>
                </a:ext>
              </a:extLst>
            </p:cNvPr>
            <p:cNvCxnSpPr>
              <a:cxnSpLocks/>
            </p:cNvCxnSpPr>
            <p:nvPr/>
          </p:nvCxnSpPr>
          <p:spPr>
            <a:xfrm>
              <a:off x="9224010" y="3496466"/>
              <a:ext cx="342234" cy="43049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8E3D718-170F-454A-B919-1425376DA11B}"/>
                </a:ext>
              </a:extLst>
            </p:cNvPr>
            <p:cNvSpPr txBox="1"/>
            <p:nvPr/>
          </p:nvSpPr>
          <p:spPr>
            <a:xfrm>
              <a:off x="9423064" y="5694924"/>
              <a:ext cx="1282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Wet vapour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5E04B50-1550-4C3F-8E37-6A0C4F631E02}"/>
                </a:ext>
              </a:extLst>
            </p:cNvPr>
            <p:cNvSpPr txBox="1"/>
            <p:nvPr/>
          </p:nvSpPr>
          <p:spPr>
            <a:xfrm>
              <a:off x="5526143" y="4697285"/>
              <a:ext cx="2199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Saturated vapour line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877329FB-5F5E-4CE0-BE70-0F759BFA2161}"/>
                </a:ext>
              </a:extLst>
            </p:cNvPr>
            <p:cNvCxnSpPr>
              <a:cxnSpLocks/>
            </p:cNvCxnSpPr>
            <p:nvPr/>
          </p:nvCxnSpPr>
          <p:spPr>
            <a:xfrm>
              <a:off x="7705766" y="4895873"/>
              <a:ext cx="2724109" cy="239041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7BD03204-49EE-455C-8D1C-E9B0A9EAC2D1}"/>
              </a:ext>
            </a:extLst>
          </p:cNvPr>
          <p:cNvSpPr txBox="1"/>
          <p:nvPr/>
        </p:nvSpPr>
        <p:spPr>
          <a:xfrm>
            <a:off x="182858" y="3063039"/>
            <a:ext cx="499245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enthalpy values are usually found for given pressures &amp; temperatures and may involve interpolation of values from steam tables.  Dryness fraction </a:t>
            </a:r>
            <a:r>
              <a:rPr lang="en-GB" sz="2400" i="1" dirty="0"/>
              <a:t>x</a:t>
            </a:r>
            <a:r>
              <a:rPr lang="en-GB" sz="2400" dirty="0"/>
              <a:t> of the steam will be required because steam exiting turbine (4) will be wet vapour.  </a:t>
            </a:r>
          </a:p>
        </p:txBody>
      </p:sp>
    </p:spTree>
    <p:extLst>
      <p:ext uri="{BB962C8B-B14F-4D97-AF65-F5344CB8AC3E}">
        <p14:creationId xmlns:p14="http://schemas.microsoft.com/office/powerpoint/2010/main" val="4075407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0D6F4-6E99-483E-BC42-CF9FC48F8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2250"/>
            <a:ext cx="10515600" cy="72072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Dryness fraction </a:t>
            </a:r>
            <a:r>
              <a:rPr lang="en-GB" sz="4000" i="1" dirty="0"/>
              <a:t>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E11DB-0C35-4EC1-B8FF-0380D2DA7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610" y="876949"/>
            <a:ext cx="11670030" cy="5618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	Consider the temperature – enthalpy </a:t>
            </a:r>
            <a:r>
              <a:rPr lang="en-GB" sz="2400" i="1" dirty="0"/>
              <a:t>T-h</a:t>
            </a:r>
            <a:r>
              <a:rPr lang="en-GB" sz="2400" dirty="0"/>
              <a:t> diagram below.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026" name="Picture 2" descr="Physics – ARI Armaturen GmbH &amp; Co. KG">
            <a:extLst>
              <a:ext uri="{FF2B5EF4-FFF2-40B4-BE49-F238E27FC236}">
                <a16:creationId xmlns:a16="http://schemas.microsoft.com/office/drawing/2014/main" id="{7CE2A910-2B9F-4C90-B34E-C606F5774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318" y="1699260"/>
            <a:ext cx="6350317" cy="437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CB7D52-5C31-48C2-821D-BE8C4CEA0445}"/>
              </a:ext>
            </a:extLst>
          </p:cNvPr>
          <p:cNvSpPr txBox="1"/>
          <p:nvPr/>
        </p:nvSpPr>
        <p:spPr>
          <a:xfrm>
            <a:off x="6539865" y="4554853"/>
            <a:ext cx="788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x</a:t>
            </a:r>
            <a:r>
              <a:rPr lang="en-GB" sz="2400" dirty="0"/>
              <a:t> = 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0BF367-133B-46B3-ADA8-11BB3BC81315}"/>
              </a:ext>
            </a:extLst>
          </p:cNvPr>
          <p:cNvSpPr txBox="1"/>
          <p:nvPr/>
        </p:nvSpPr>
        <p:spPr>
          <a:xfrm>
            <a:off x="9107805" y="4554854"/>
            <a:ext cx="788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x</a:t>
            </a:r>
            <a:r>
              <a:rPr lang="en-GB" sz="2400" dirty="0"/>
              <a:t> = 1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D9782A-0EF9-4966-817E-974B4F25E166}"/>
              </a:ext>
            </a:extLst>
          </p:cNvPr>
          <p:cNvCxnSpPr>
            <a:cxnSpLocks/>
          </p:cNvCxnSpPr>
          <p:nvPr/>
        </p:nvCxnSpPr>
        <p:spPr>
          <a:xfrm flipH="1" flipV="1">
            <a:off x="6583680" y="4286251"/>
            <a:ext cx="411480" cy="33146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FC9208E-1734-4D85-826E-D1AA79A72E97}"/>
              </a:ext>
            </a:extLst>
          </p:cNvPr>
          <p:cNvCxnSpPr>
            <a:cxnSpLocks/>
          </p:cNvCxnSpPr>
          <p:nvPr/>
        </p:nvCxnSpPr>
        <p:spPr>
          <a:xfrm flipV="1">
            <a:off x="9812655" y="4242911"/>
            <a:ext cx="388620" cy="31194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7E6EFCD-2EC7-4140-8047-515135DCC725}"/>
              </a:ext>
            </a:extLst>
          </p:cNvPr>
          <p:cNvSpPr txBox="1"/>
          <p:nvPr/>
        </p:nvSpPr>
        <p:spPr>
          <a:xfrm>
            <a:off x="7680960" y="4140724"/>
            <a:ext cx="2406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x</a:t>
            </a:r>
            <a:r>
              <a:rPr lang="en-GB" sz="2400" dirty="0"/>
              <a:t> </a:t>
            </a:r>
            <a:r>
              <a:rPr lang="en-GB" dirty="0"/>
              <a:t>increasing →</a:t>
            </a:r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519E40FF-26E4-497A-92EE-2787B53032EF}"/>
              </a:ext>
            </a:extLst>
          </p:cNvPr>
          <p:cNvSpPr/>
          <p:nvPr/>
        </p:nvSpPr>
        <p:spPr>
          <a:xfrm flipH="1" flipV="1">
            <a:off x="9269729" y="3200399"/>
            <a:ext cx="131443" cy="13144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CD31C1-44D5-401D-8EC8-2F7159D6144C}"/>
              </a:ext>
            </a:extLst>
          </p:cNvPr>
          <p:cNvSpPr txBox="1"/>
          <p:nvPr/>
        </p:nvSpPr>
        <p:spPr>
          <a:xfrm>
            <a:off x="9218295" y="2804456"/>
            <a:ext cx="344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x</a:t>
            </a:r>
            <a:endParaRPr lang="en-GB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8976E24-F51F-4E1E-8B5F-BD60D6CCDAF8}"/>
                  </a:ext>
                </a:extLst>
              </p:cNvPr>
              <p:cNvSpPr txBox="1"/>
              <p:nvPr/>
            </p:nvSpPr>
            <p:spPr>
              <a:xfrm>
                <a:off x="371472" y="1331323"/>
                <a:ext cx="4983483" cy="482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i="1" dirty="0"/>
                  <a:t>h</a:t>
                </a:r>
                <a:r>
                  <a:rPr lang="en-GB" sz="2200" i="1" baseline="-25000" dirty="0"/>
                  <a:t>f</a:t>
                </a:r>
                <a:r>
                  <a:rPr lang="en-GB" sz="2200" dirty="0"/>
                  <a:t> is enthalpy of water at saturation temp.</a:t>
                </a:r>
              </a:p>
              <a:p>
                <a:endParaRPr lang="en-GB" sz="800" dirty="0"/>
              </a:p>
              <a:p>
                <a:r>
                  <a:rPr lang="en-GB" sz="2200" i="1" dirty="0"/>
                  <a:t>h</a:t>
                </a:r>
                <a:r>
                  <a:rPr lang="en-GB" sz="2200" i="1" baseline="-25000" dirty="0"/>
                  <a:t>g</a:t>
                </a:r>
                <a:r>
                  <a:rPr lang="en-GB" sz="2200" dirty="0"/>
                  <a:t> is enthalpy of dry steam</a:t>
                </a:r>
              </a:p>
              <a:p>
                <a:endParaRPr lang="en-GB" sz="800" dirty="0"/>
              </a:p>
              <a:p>
                <a:r>
                  <a:rPr lang="en-GB" sz="2200" i="1" dirty="0" err="1"/>
                  <a:t>h</a:t>
                </a:r>
                <a:r>
                  <a:rPr lang="en-GB" sz="2200" i="1" baseline="-25000" dirty="0" err="1"/>
                  <a:t>fg</a:t>
                </a:r>
                <a:r>
                  <a:rPr lang="en-GB" sz="2200" dirty="0"/>
                  <a:t> is </a:t>
                </a:r>
                <a:r>
                  <a:rPr lang="en-GB" sz="2200" i="1" dirty="0"/>
                  <a:t>h</a:t>
                </a:r>
                <a:r>
                  <a:rPr lang="en-GB" sz="2200" i="1" baseline="-25000" dirty="0"/>
                  <a:t>g</a:t>
                </a:r>
                <a:r>
                  <a:rPr lang="en-GB" sz="2200" dirty="0"/>
                  <a:t> – </a:t>
                </a:r>
                <a:r>
                  <a:rPr lang="en-GB" sz="2200" i="1" dirty="0"/>
                  <a:t>h</a:t>
                </a:r>
                <a:r>
                  <a:rPr lang="en-GB" sz="2200" i="1" baseline="-25000" dirty="0"/>
                  <a:t>f</a:t>
                </a:r>
                <a:r>
                  <a:rPr lang="en-GB" sz="2200" dirty="0"/>
                  <a:t> (latent heat of 				</a:t>
                </a:r>
                <a:r>
                  <a:rPr lang="en-GB" sz="2200" dirty="0" err="1"/>
                  <a:t>vapourisation</a:t>
                </a:r>
                <a:r>
                  <a:rPr lang="en-GB" sz="2200" dirty="0"/>
                  <a:t>)</a:t>
                </a:r>
              </a:p>
              <a:p>
                <a:endParaRPr lang="en-GB" sz="2200" dirty="0"/>
              </a:p>
              <a:p>
                <a:r>
                  <a:rPr lang="en-GB" sz="2200" dirty="0"/>
                  <a:t>Knowing that </a:t>
                </a:r>
                <a:r>
                  <a:rPr lang="en-GB" sz="2200" i="1" dirty="0"/>
                  <a:t>x</a:t>
                </a:r>
                <a:r>
                  <a:rPr lang="en-GB" sz="2200" dirty="0"/>
                  <a:t> is a value between 0 and 1 it is possible to determine the enthalpy at that point from;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𝑥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𝑓𝑔</m:t>
                        </m:r>
                      </m:sub>
                    </m:sSub>
                  </m:oMath>
                </a14:m>
                <a:endParaRPr lang="en-GB" sz="2200" dirty="0"/>
              </a:p>
              <a:p>
                <a:endParaRPr lang="en-GB" sz="800" dirty="0"/>
              </a:p>
              <a:p>
                <a:r>
                  <a:rPr lang="en-GB" sz="2200" dirty="0"/>
                  <a:t>Or, if entropy values are known, possible to calculate dryness fraction from;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𝑥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𝑓𝑔</m:t>
                        </m:r>
                      </m:sub>
                    </m:sSub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8976E24-F51F-4E1E-8B5F-BD60D6CCDA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472" y="1331323"/>
                <a:ext cx="4983483" cy="4825552"/>
              </a:xfrm>
              <a:prstGeom prst="rect">
                <a:avLst/>
              </a:prstGeom>
              <a:blipFill>
                <a:blip r:embed="rId3"/>
                <a:stretch>
                  <a:fillRect l="-1591" t="-758" r="-19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5705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3BEA6-F8FF-4C57-9CAC-4E5A5149C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6530"/>
            <a:ext cx="10515600" cy="67500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Steam power plant – </a:t>
            </a:r>
            <a:r>
              <a:rPr lang="en-GB" sz="4000" i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6212D-A876-449F-AE14-F13FDBB8D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851534"/>
            <a:ext cx="11612880" cy="57092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Steam is supplied to a turbine at 17.5 bar, 300 °C and expanded </a:t>
            </a:r>
            <a:r>
              <a:rPr lang="en-GB" sz="2200" dirty="0" err="1"/>
              <a:t>isentropically</a:t>
            </a:r>
            <a:r>
              <a:rPr lang="en-GB" sz="2200" dirty="0"/>
              <a:t> to 0.07 bar.  What is the dryness fraction at the end of expansion and the Rankine efficiency of the steam plant?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22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2102376-D481-435D-9EC5-290CFFED75F6}"/>
              </a:ext>
            </a:extLst>
          </p:cNvPr>
          <p:cNvGrpSpPr/>
          <p:nvPr/>
        </p:nvGrpSpPr>
        <p:grpSpPr>
          <a:xfrm>
            <a:off x="7610919" y="1543331"/>
            <a:ext cx="4316285" cy="4174039"/>
            <a:chOff x="7783830" y="2535371"/>
            <a:chExt cx="4254420" cy="4174039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6252C22E-7C35-4837-9683-7C477E5537E4}"/>
                </a:ext>
              </a:extLst>
            </p:cNvPr>
            <p:cNvGrpSpPr/>
            <p:nvPr/>
          </p:nvGrpSpPr>
          <p:grpSpPr>
            <a:xfrm>
              <a:off x="7783830" y="2535371"/>
              <a:ext cx="4254420" cy="4174039"/>
              <a:chOff x="6816620" y="884121"/>
              <a:chExt cx="5131004" cy="4685351"/>
            </a:xfrm>
          </p:grpSpPr>
          <p:pic>
            <p:nvPicPr>
              <p:cNvPr id="13" name="Picture 2" descr="VAPOUR &amp; COMBINED POWER CYCLE - Sounak Bhattacharjee">
                <a:extLst>
                  <a:ext uri="{FF2B5EF4-FFF2-40B4-BE49-F238E27FC236}">
                    <a16:creationId xmlns:a16="http://schemas.microsoft.com/office/drawing/2014/main" id="{522CDD58-922A-4881-9B2B-6F9E2DE7D98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16620" y="884121"/>
                <a:ext cx="5040302" cy="4685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837FFA1-FAF3-4ACA-A49A-2B0365BD77CE}"/>
                  </a:ext>
                </a:extLst>
              </p:cNvPr>
              <p:cNvSpPr txBox="1"/>
              <p:nvPr/>
            </p:nvSpPr>
            <p:spPr>
              <a:xfrm>
                <a:off x="7630093" y="2706866"/>
                <a:ext cx="753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Liquid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E102F7A-B2E2-46C5-941D-FBAFA7DF7A2F}"/>
                  </a:ext>
                </a:extLst>
              </p:cNvPr>
              <p:cNvSpPr txBox="1"/>
              <p:nvPr/>
            </p:nvSpPr>
            <p:spPr>
              <a:xfrm>
                <a:off x="10560513" y="3991669"/>
                <a:ext cx="138711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Superheated</a:t>
                </a:r>
              </a:p>
              <a:p>
                <a:r>
                  <a:rPr lang="en-GB" dirty="0"/>
                  <a:t>vapour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1B32DCC-3DFA-411B-9AF8-7E4DB5D61438}"/>
                  </a:ext>
                </a:extLst>
              </p:cNvPr>
              <p:cNvSpPr txBox="1"/>
              <p:nvPr/>
            </p:nvSpPr>
            <p:spPr>
              <a:xfrm>
                <a:off x="10313746" y="1778283"/>
                <a:ext cx="5335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H.P.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1FB6868-30CF-46FD-8EC9-93B913E5FEEB}"/>
                  </a:ext>
                </a:extLst>
              </p:cNvPr>
              <p:cNvSpPr txBox="1"/>
              <p:nvPr/>
            </p:nvSpPr>
            <p:spPr>
              <a:xfrm>
                <a:off x="10580518" y="3518153"/>
                <a:ext cx="487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L.P.</a:t>
                </a:r>
              </a:p>
            </p:txBody>
          </p:sp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EE877E4-78F6-4DF8-8D4D-B14274456848}"/>
                </a:ext>
              </a:extLst>
            </p:cNvPr>
            <p:cNvSpPr txBox="1"/>
            <p:nvPr/>
          </p:nvSpPr>
          <p:spPr>
            <a:xfrm>
              <a:off x="8395060" y="3092481"/>
              <a:ext cx="1376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Critical point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794F7CC6-0CC2-4A85-90A2-3AE7C5CBD188}"/>
                </a:ext>
              </a:extLst>
            </p:cNvPr>
            <p:cNvCxnSpPr>
              <a:cxnSpLocks/>
            </p:cNvCxnSpPr>
            <p:nvPr/>
          </p:nvCxnSpPr>
          <p:spPr>
            <a:xfrm>
              <a:off x="9224010" y="3496466"/>
              <a:ext cx="342234" cy="43049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B39116B-5873-4AA5-ACD7-8CA8D5CF0010}"/>
                </a:ext>
              </a:extLst>
            </p:cNvPr>
            <p:cNvSpPr txBox="1"/>
            <p:nvPr/>
          </p:nvSpPr>
          <p:spPr>
            <a:xfrm>
              <a:off x="9423064" y="5694924"/>
              <a:ext cx="12824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Wet vapour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54AACA0F-6B6D-4960-AE27-3CE2C2E8BD45}"/>
                  </a:ext>
                </a:extLst>
              </p:cNvPr>
              <p:cNvSpPr txBox="1"/>
              <p:nvPr/>
            </p:nvSpPr>
            <p:spPr>
              <a:xfrm>
                <a:off x="288807" y="1594485"/>
                <a:ext cx="7543800" cy="49349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/>
                  <a:t>To find properties at 17.5 bar (HP) will be necessary to interpolate between 15 &amp; 20 bar, hence simply take average.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For 300 °C: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3039+3025</m:t>
                            </m:r>
                          </m:e>
                        </m:d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=3032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𝑘𝐽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𝑘𝑔</m:t>
                    </m:r>
                  </m:oMath>
                </a14:m>
                <a:r>
                  <a:rPr lang="en-GB" sz="2200" dirty="0"/>
                  <a:t>	and,</a:t>
                </a:r>
              </a:p>
              <a:p>
                <a:r>
                  <a:rPr lang="en-GB" sz="22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6.919+6.768</m:t>
                            </m:r>
                          </m:e>
                        </m:d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/>
                  <a:t> = 6.8435 kJ/</a:t>
                </a:r>
                <a:r>
                  <a:rPr lang="en-GB" sz="2200" dirty="0" err="1"/>
                  <a:t>kgK</a:t>
                </a:r>
                <a:r>
                  <a:rPr lang="en-GB" sz="2200" dirty="0"/>
                  <a:t>  (s</a:t>
                </a:r>
                <a:r>
                  <a:rPr lang="en-GB" sz="2200" baseline="-25000" dirty="0"/>
                  <a:t>3</a:t>
                </a:r>
                <a:r>
                  <a:rPr lang="en-GB" sz="2200" dirty="0"/>
                  <a:t> = s</a:t>
                </a:r>
                <a:r>
                  <a:rPr lang="en-GB" sz="2200" baseline="-25000" dirty="0"/>
                  <a:t>4</a:t>
                </a:r>
                <a:r>
                  <a:rPr lang="en-GB" sz="2200" dirty="0"/>
                  <a:t>)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Now possible to find dryness fraction using entropy data;</a:t>
                </a:r>
              </a:p>
              <a:p>
                <a:r>
                  <a:rPr lang="en-GB" sz="2200" dirty="0"/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𝑥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𝑓𝑔</m:t>
                        </m:r>
                      </m:sub>
                    </m:sSub>
                  </m:oMath>
                </a14:m>
                <a:r>
                  <a:rPr lang="en-GB" sz="2200" dirty="0"/>
                  <a:t>  for 0.07 bar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So,	6.8435 = 0.559 + </a:t>
                </a:r>
                <a:r>
                  <a:rPr lang="en-GB" sz="2200" i="1" dirty="0"/>
                  <a:t>x</a:t>
                </a:r>
                <a:r>
                  <a:rPr lang="en-GB" sz="2200" dirty="0"/>
                  <a:t>.7.715	→  </a:t>
                </a:r>
                <a:r>
                  <a:rPr lang="en-GB" sz="2200" i="1" dirty="0"/>
                  <a:t>x</a:t>
                </a:r>
                <a:r>
                  <a:rPr lang="en-GB" sz="2200" dirty="0"/>
                  <a:t> = 0.815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To 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en-GB" sz="2200" dirty="0"/>
                  <a:t> we can use dryness fraction and enthalpy for 0.07 bar;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𝑥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𝑓𝑔</m:t>
                        </m:r>
                      </m:sub>
                    </m:sSub>
                  </m:oMath>
                </a14:m>
                <a:r>
                  <a:rPr lang="en-GB" sz="2200" dirty="0"/>
                  <a:t> = 163 + 0.815(2409) = 2125.3 kJ/kg</a:t>
                </a:r>
              </a:p>
              <a:p>
                <a:endParaRPr lang="en-GB" sz="800" dirty="0"/>
              </a:p>
              <a:p>
                <a:r>
                  <a:rPr lang="en-GB" sz="2200" dirty="0"/>
                  <a:t>Finally, Rankine efficiency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cs typeface="+mn-cs"/>
                          </a:rPr>
                        </m:ctrlPr>
                      </m:sSubPr>
                      <m:e>
                        <m: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+mn-cs"/>
                          </a:rPr>
                          <m:t>𝜂</m:t>
                        </m:r>
                      </m:e>
                      <m:sub>
                        <m: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cs typeface="+mn-cs"/>
                          </a:rPr>
                          <m:t>𝑅</m:t>
                        </m:r>
                      </m:sub>
                    </m:sSub>
                    <m:r>
                      <a:rPr kumimoji="0" lang="en-GB" sz="24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cs typeface="+mn-cs"/>
                      </a:rPr>
                      <m:t>= </m:t>
                    </m:r>
                    <m:f>
                      <m:fPr>
                        <m:ctrlP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cs typeface="+mn-cs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h</m:t>
                            </m:r>
                          </m:e>
                          <m:sub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3</m:t>
                            </m:r>
                          </m:sub>
                        </m:sSub>
                        <m: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cs typeface="+mn-cs"/>
                          </a:rPr>
                          <m:t> − </m:t>
                        </m:r>
                        <m:sSub>
                          <m:sSubPr>
                            <m:ctrlP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h</m:t>
                            </m:r>
                          </m:e>
                          <m:sub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4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h</m:t>
                            </m:r>
                          </m:e>
                          <m:sub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3</m:t>
                            </m:r>
                          </m:sub>
                        </m:sSub>
                        <m: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cs typeface="+mn-cs"/>
                          </a:rPr>
                          <m:t> − </m:t>
                        </m:r>
                        <m:sSub>
                          <m:sSubPr>
                            <m:ctrlP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h</m:t>
                            </m:r>
                          </m:e>
                          <m:sub>
                            <m:r>
                              <a:rPr kumimoji="0" lang="en-GB" sz="24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prstClr val="black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cs typeface="+mn-cs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2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3032−2125.3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3032−163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=0.316</m:t>
                    </m:r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54AACA0F-6B6D-4960-AE27-3CE2C2E8BD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807" y="1594485"/>
                <a:ext cx="7543800" cy="4934941"/>
              </a:xfrm>
              <a:prstGeom prst="rect">
                <a:avLst/>
              </a:prstGeom>
              <a:blipFill>
                <a:blip r:embed="rId3"/>
                <a:stretch>
                  <a:fillRect l="-1050" t="-865" r="-4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1710F4C4-7AD9-4AC8-ACC2-78D9E786FA6F}"/>
              </a:ext>
            </a:extLst>
          </p:cNvPr>
          <p:cNvSpPr txBox="1"/>
          <p:nvPr/>
        </p:nvSpPr>
        <p:spPr>
          <a:xfrm>
            <a:off x="8155305" y="5879029"/>
            <a:ext cx="130657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or, 31.6 %</a:t>
            </a:r>
          </a:p>
        </p:txBody>
      </p:sp>
    </p:spTree>
    <p:extLst>
      <p:ext uri="{BB962C8B-B14F-4D97-AF65-F5344CB8AC3E}">
        <p14:creationId xmlns:p14="http://schemas.microsoft.com/office/powerpoint/2010/main" val="3166561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996E-23F5-4211-94DA-985EB7AE8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1581"/>
            <a:ext cx="10515600" cy="49653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Steam enters a turbine at 50 bar pressure and temperature 500 °C, and exhausts into a condenser at a pressure of 0.2 bar and with a dryness fraction of 0.92.  The condensate exits the condenser at 55 °C.  Determine:</a:t>
            </a:r>
          </a:p>
          <a:p>
            <a:pPr marL="457200" indent="-457200">
              <a:buAutoNum type="alphaLcParenR"/>
            </a:pPr>
            <a:r>
              <a:rPr lang="en-GB" sz="2400" dirty="0"/>
              <a:t>The power developed for a steam mass flow rate of 1.5 kg/s.</a:t>
            </a:r>
          </a:p>
          <a:p>
            <a:pPr marL="457200" indent="-457200">
              <a:buAutoNum type="alphaLcParenR"/>
            </a:pPr>
            <a:r>
              <a:rPr lang="en-GB" sz="2400" dirty="0"/>
              <a:t>The heat energy lost to the condenser cooling water.</a:t>
            </a:r>
          </a:p>
          <a:p>
            <a:pPr marL="457200" indent="-457200">
              <a:buAutoNum type="alphaLcParenR"/>
            </a:pPr>
            <a:r>
              <a:rPr lang="en-GB" sz="2400" dirty="0"/>
              <a:t>The thermal efficiency of </a:t>
            </a:r>
            <a:r>
              <a:rPr lang="en-GB" sz="2400"/>
              <a:t>the steam </a:t>
            </a:r>
            <a:r>
              <a:rPr lang="en-GB" sz="2400" dirty="0"/>
              <a:t>plant.</a:t>
            </a:r>
          </a:p>
          <a:p>
            <a:pPr marL="457200" indent="-457200">
              <a:buAutoNum type="alphaLcParenR"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Note: 	You will need to use ‘steam tables’ in order to determine enthalpy values for 	pressure and temperature conditions stated above.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AD6993-E91F-42D1-A23E-D450EFE08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7181"/>
            <a:ext cx="10515600" cy="91440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Steam power plant – </a:t>
            </a:r>
            <a:r>
              <a:rPr lang="en-GB" sz="4000" i="1" dirty="0"/>
              <a:t>Problem</a:t>
            </a:r>
          </a:p>
        </p:txBody>
      </p:sp>
    </p:spTree>
    <p:extLst>
      <p:ext uri="{BB962C8B-B14F-4D97-AF65-F5344CB8AC3E}">
        <p14:creationId xmlns:p14="http://schemas.microsoft.com/office/powerpoint/2010/main" val="24561530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1600</TotalTime>
  <Words>880</Words>
  <Application>Microsoft Office PowerPoint</Application>
  <PresentationFormat>Widescreen</PresentationFormat>
  <Paragraphs>103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Cambria Math</vt:lpstr>
      <vt:lpstr>Office Theme</vt:lpstr>
      <vt:lpstr>Office Theme</vt:lpstr>
      <vt:lpstr>Steam Power Plant </vt:lpstr>
      <vt:lpstr>Steam plant</vt:lpstr>
      <vt:lpstr>Steam plant</vt:lpstr>
      <vt:lpstr>Steam plant</vt:lpstr>
      <vt:lpstr>Rankine efficiency</vt:lpstr>
      <vt:lpstr>Dryness fraction x</vt:lpstr>
      <vt:lpstr>Steam power plant – example</vt:lpstr>
      <vt:lpstr>Steam power plant – Problem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Steam Power Plant </dc:title>
  <dc:creator>Robert Goodson</dc:creator>
  <cp:lastModifiedBy>Robert Goodson</cp:lastModifiedBy>
  <cp:revision>31</cp:revision>
  <dcterms:created xsi:type="dcterms:W3CDTF">2020-11-25T14:46:03Z</dcterms:created>
  <dcterms:modified xsi:type="dcterms:W3CDTF">2021-03-25T16:18:52Z</dcterms:modified>
</cp:coreProperties>
</file>