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22"/>
  </p:notesMasterIdLst>
  <p:handoutMasterIdLst>
    <p:handoutMasterId r:id="rId23"/>
  </p:handoutMasterIdLst>
  <p:sldIdLst>
    <p:sldId id="301" r:id="rId2"/>
    <p:sldId id="297" r:id="rId3"/>
    <p:sldId id="293" r:id="rId4"/>
    <p:sldId id="300" r:id="rId5"/>
    <p:sldId id="299" r:id="rId6"/>
    <p:sldId id="295" r:id="rId7"/>
    <p:sldId id="302" r:id="rId8"/>
    <p:sldId id="304" r:id="rId9"/>
    <p:sldId id="305" r:id="rId10"/>
    <p:sldId id="306" r:id="rId11"/>
    <p:sldId id="259" r:id="rId12"/>
    <p:sldId id="307" r:id="rId13"/>
    <p:sldId id="260" r:id="rId14"/>
    <p:sldId id="303" r:id="rId15"/>
    <p:sldId id="262" r:id="rId16"/>
    <p:sldId id="277" r:id="rId17"/>
    <p:sldId id="280" r:id="rId18"/>
    <p:sldId id="308" r:id="rId19"/>
    <p:sldId id="289" r:id="rId20"/>
    <p:sldId id="29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AA1FD7-A4F5-4681-A021-B4E5A419180A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ABC91B-EA20-418A-A327-796F46C9E08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62040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0CC3C5-17F9-4918-BE0F-FF5AF05205BF}" type="datetimeFigureOut">
              <a:rPr lang="en-US" smtClean="0"/>
              <a:pPr/>
              <a:t>10/17/2017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9DD13-42FF-4C11-9328-C92F17C070E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5312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66731-6A9F-4D4A-97EE-12E9F0129667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373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60A11-0753-4850-85D4-94B113672C03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02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B7B20-B97F-4718-A761-5C5C13C39A42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050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76724-8134-4E30-AE54-BEA3A0C6F294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606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5BB7C-26A2-4966-8F4D-716E47CC2C3B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118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D867C-D1C5-40E5-AF80-03AD678E316B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050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0AD40-CD6F-4F1B-A103-E35C411A728A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024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4D60E-FD83-4B06-8260-C35541D91362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01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7D351-ED44-47F9-9CAE-E60832770FB1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154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C9EAB-ACE1-43BA-BDF7-CF22691D2EA8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554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0D875-39E7-4265-9D37-9F299A4989A5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225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326FD-B420-4D67-9808-D0BF45A13F43}" type="datetime1">
              <a:rPr lang="en-US" smtClean="0"/>
              <a:pPr/>
              <a:t>10/17/2017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Raviraj Jadeja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805D8B-5CA2-472A-872C-E6790D342B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299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4vzhweOef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B95KLmpLR4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L8HZverSSU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programmes/b06mc8j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276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>
                <a:solidFill>
                  <a:schemeClr val="tx1"/>
                </a:solidFill>
              </a:rPr>
              <a:t>Introducing the Modern Workplace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sz="4000" b="1" dirty="0" smtClean="0"/>
              <a:t>Corporate Culture</a:t>
            </a:r>
            <a:endParaRPr lang="en-GB" sz="4000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Aims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Introduce corporate culture</a:t>
            </a:r>
          </a:p>
          <a:p>
            <a:r>
              <a:rPr lang="en-GB" dirty="0" smtClean="0"/>
              <a:t>Examine the nature, types and main feature of organisational culture.</a:t>
            </a:r>
          </a:p>
          <a:p>
            <a:r>
              <a:rPr lang="en-GB" dirty="0" smtClean="0"/>
              <a:t>Evaluate the influences on the development and importance of culture.</a:t>
            </a:r>
          </a:p>
          <a:p>
            <a:r>
              <a:rPr lang="en-GB" dirty="0" smtClean="0"/>
              <a:t>Establish how to surface organisation culture.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What is Culture?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389120"/>
          </a:xfrm>
        </p:spPr>
        <p:txBody>
          <a:bodyPr/>
          <a:lstStyle/>
          <a:p>
            <a:pPr marL="609600" indent="-609600">
              <a:buNone/>
            </a:pPr>
            <a:r>
              <a:rPr lang="en-GB" dirty="0" smtClean="0"/>
              <a:t>	It has different meanings and is difficult to define. Could understand it as:</a:t>
            </a:r>
          </a:p>
          <a:p>
            <a:pPr marL="609600" indent="-609600">
              <a:buNone/>
            </a:pPr>
            <a:endParaRPr lang="en-GB" dirty="0" smtClean="0"/>
          </a:p>
          <a:p>
            <a:pPr marL="609600" indent="-609600">
              <a:buNone/>
            </a:pPr>
            <a:r>
              <a:rPr lang="en-GB" dirty="0" smtClean="0"/>
              <a:t>“the ways of thinking, behaving &amp; believing that members of a social unit have in common” </a:t>
            </a:r>
          </a:p>
          <a:p>
            <a:pPr marL="609600" indent="-609600" algn="r">
              <a:buNone/>
            </a:pPr>
            <a:r>
              <a:rPr lang="en-GB" dirty="0" smtClean="0"/>
              <a:t>(</a:t>
            </a:r>
            <a:r>
              <a:rPr lang="en-GB" b="1" dirty="0" smtClean="0"/>
              <a:t>Cooke and </a:t>
            </a:r>
            <a:r>
              <a:rPr lang="en-GB" b="1" dirty="0" err="1" smtClean="0"/>
              <a:t>Rosseau</a:t>
            </a:r>
            <a:r>
              <a:rPr lang="en-GB" dirty="0" smtClean="0"/>
              <a:t>, 1988)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Types of Culture...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3200" dirty="0" smtClean="0"/>
              <a:t>National culture </a:t>
            </a:r>
            <a:r>
              <a:rPr lang="mr-IN" sz="3200" dirty="0" smtClean="0"/>
              <a:t>–</a:t>
            </a:r>
            <a:r>
              <a:rPr lang="en-GB" sz="3200" dirty="0" smtClean="0"/>
              <a:t> UK examples</a:t>
            </a:r>
          </a:p>
          <a:p>
            <a:r>
              <a:rPr lang="en-GB" dirty="0" smtClean="0"/>
              <a:t>International Culture </a:t>
            </a:r>
            <a:r>
              <a:rPr lang="mr-IN" dirty="0" smtClean="0"/>
              <a:t>–</a:t>
            </a:r>
            <a:r>
              <a:rPr lang="en-GB" dirty="0" smtClean="0"/>
              <a:t> Brazil, Russia, Sweden</a:t>
            </a:r>
            <a:endParaRPr lang="en-GB" sz="3200" dirty="0" smtClean="0"/>
          </a:p>
          <a:p>
            <a:r>
              <a:rPr lang="en-GB" sz="3200" dirty="0" smtClean="0"/>
              <a:t>Organisational culture</a:t>
            </a: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Culture according to Schein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Schein</a:t>
            </a:r>
            <a:r>
              <a:rPr lang="en-GB" dirty="0" smtClean="0"/>
              <a:t> identifies 3 levels of culture (1985):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 </a:t>
            </a:r>
            <a:r>
              <a:rPr lang="en-GB" b="1" dirty="0" err="1" smtClean="0"/>
              <a:t>Artifacts</a:t>
            </a:r>
            <a:r>
              <a:rPr lang="en-GB" dirty="0" smtClean="0"/>
              <a:t> (visible things)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 </a:t>
            </a:r>
            <a:r>
              <a:rPr lang="en-GB" b="1" dirty="0" smtClean="0"/>
              <a:t>Espoused beliefs and values</a:t>
            </a:r>
            <a:r>
              <a:rPr lang="en-GB" dirty="0" smtClean="0"/>
              <a:t> (reflects original values) </a:t>
            </a:r>
            <a:br>
              <a:rPr lang="en-GB" dirty="0" smtClean="0"/>
            </a:br>
            <a:endParaRPr lang="en-GB" dirty="0" smtClean="0"/>
          </a:p>
          <a:p>
            <a:r>
              <a:rPr lang="en-GB" b="1" dirty="0" smtClean="0"/>
              <a:t>Basic underlying assumptions</a:t>
            </a:r>
            <a:r>
              <a:rPr lang="en-GB" dirty="0" smtClean="0"/>
              <a:t> (unconscious taken for granted beliefs and values: these are not visible but implicit). </a:t>
            </a:r>
            <a:br>
              <a:rPr lang="en-GB" dirty="0" smtClean="0"/>
            </a:br>
            <a:endParaRPr lang="en-GB" dirty="0" smtClean="0"/>
          </a:p>
          <a:p>
            <a:pPr>
              <a:buNone/>
            </a:pPr>
            <a:r>
              <a:rPr lang="en-GB" dirty="0" smtClean="0"/>
              <a:t>The last being the most important.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Cultural Web</a:t>
            </a:r>
            <a:r>
              <a:rPr lang="en-GB" dirty="0" smtClean="0">
                <a:solidFill>
                  <a:schemeClr val="tx1"/>
                </a:solidFill>
              </a:rPr>
              <a:t/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/>
              <a:t>Johnson, Scholes and Whittington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>
                <a:latin typeface="Californian FB" pitchFamily="18" charset="0"/>
              </a:rPr>
              <a:t>Central Paradigm supported by:</a:t>
            </a:r>
          </a:p>
          <a:p>
            <a:pPr lvl="1"/>
            <a:r>
              <a:rPr lang="en-GB" sz="3200" dirty="0" smtClean="0"/>
              <a:t>Stories</a:t>
            </a:r>
          </a:p>
          <a:p>
            <a:pPr lvl="1"/>
            <a:r>
              <a:rPr lang="en-GB" sz="3200" dirty="0" smtClean="0"/>
              <a:t>Symbols</a:t>
            </a:r>
          </a:p>
          <a:p>
            <a:pPr lvl="1"/>
            <a:r>
              <a:rPr lang="en-GB" sz="3200" dirty="0" smtClean="0"/>
              <a:t>Power &amp; organisational structures</a:t>
            </a:r>
          </a:p>
          <a:p>
            <a:pPr lvl="1"/>
            <a:r>
              <a:rPr lang="en-GB" sz="3200" dirty="0" smtClean="0"/>
              <a:t>Control systems</a:t>
            </a:r>
          </a:p>
          <a:p>
            <a:pPr lvl="1"/>
            <a:r>
              <a:rPr lang="en-GB" sz="3200" dirty="0" smtClean="0"/>
              <a:t>Rituals &amp; routines </a:t>
            </a:r>
          </a:p>
          <a:p>
            <a:pPr lvl="1"/>
            <a:r>
              <a:rPr lang="en-GB" sz="3200" dirty="0" smtClean="0"/>
              <a:t>Organisational Structures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Culture can change depending on:</a:t>
            </a:r>
          </a:p>
          <a:p>
            <a:r>
              <a:rPr lang="en-GB" dirty="0" smtClean="0"/>
              <a:t>Leaders</a:t>
            </a:r>
          </a:p>
          <a:p>
            <a:r>
              <a:rPr lang="en-GB" dirty="0" smtClean="0"/>
              <a:t>Employees</a:t>
            </a:r>
          </a:p>
          <a:p>
            <a:r>
              <a:rPr lang="en-GB" dirty="0" smtClean="0"/>
              <a:t> Managers</a:t>
            </a:r>
          </a:p>
          <a:p>
            <a:r>
              <a:rPr lang="en-GB" dirty="0" smtClean="0"/>
              <a:t> Customers</a:t>
            </a:r>
          </a:p>
          <a:p>
            <a:r>
              <a:rPr lang="en-GB" dirty="0" smtClean="0"/>
              <a:t> Environment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</a:t>
            </a:r>
            <a:r>
              <a:rPr lang="en-US" dirty="0" err="1" smtClean="0"/>
              <a:t>Organisation</a:t>
            </a:r>
            <a:r>
              <a:rPr lang="en-US" dirty="0" smtClean="0"/>
              <a:t> Culture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smtClean="0"/>
              <a:t>Power Culture </a:t>
            </a:r>
            <a:r>
              <a:rPr lang="mr-IN" dirty="0" smtClean="0"/>
              <a:t>–</a:t>
            </a:r>
            <a:r>
              <a:rPr lang="en-US" dirty="0" smtClean="0"/>
              <a:t> depends on a central power source. Relies on trust, empathy and personal communications. Control exercised from the </a:t>
            </a:r>
            <a:r>
              <a:rPr lang="en-US" dirty="0" err="1" smtClean="0"/>
              <a:t>centre</a:t>
            </a:r>
            <a:r>
              <a:rPr lang="en-US" dirty="0" smtClean="0"/>
              <a:t>. </a:t>
            </a:r>
            <a:br>
              <a:rPr lang="en-US" dirty="0" smtClean="0"/>
            </a:br>
            <a:endParaRPr lang="en-US" dirty="0" smtClean="0"/>
          </a:p>
          <a:p>
            <a:r>
              <a:rPr lang="en-US" b="1" dirty="0" smtClean="0"/>
              <a:t>Role Culture </a:t>
            </a:r>
            <a:r>
              <a:rPr lang="mr-IN" dirty="0" smtClean="0"/>
              <a:t>–</a:t>
            </a:r>
            <a:r>
              <a:rPr lang="en-US" dirty="0" smtClean="0"/>
              <a:t> often stereotyped as a bureaucracy and works by logic and rationality. Relies on the functions of finance, purchasing and production </a:t>
            </a:r>
            <a:r>
              <a:rPr lang="en-US" dirty="0" err="1" smtClean="0"/>
              <a:t>etc</a:t>
            </a:r>
            <a:r>
              <a:rPr lang="en-US" dirty="0" smtClean="0"/>
              <a:t> .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803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Types of </a:t>
            </a:r>
            <a:r>
              <a:rPr lang="en-US" b="1" dirty="0" err="1" smtClean="0"/>
              <a:t>Organisation</a:t>
            </a:r>
            <a:r>
              <a:rPr lang="en-US" b="1" dirty="0" smtClean="0"/>
              <a:t> Culture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Task Culture </a:t>
            </a:r>
            <a:r>
              <a:rPr lang="mr-IN" dirty="0" smtClean="0"/>
              <a:t>–</a:t>
            </a:r>
            <a:r>
              <a:rPr lang="en-US" dirty="0" smtClean="0"/>
              <a:t> job or project orientated. Example is matrix </a:t>
            </a:r>
            <a:r>
              <a:rPr lang="en-US" dirty="0" err="1" smtClean="0"/>
              <a:t>organisation</a:t>
            </a:r>
            <a:r>
              <a:rPr lang="en-US" dirty="0" smtClean="0"/>
              <a:t> bringing together right resources and people.</a:t>
            </a:r>
            <a:br>
              <a:rPr lang="en-US" dirty="0" smtClean="0"/>
            </a:br>
            <a:endParaRPr lang="en-US" dirty="0" smtClean="0"/>
          </a:p>
          <a:p>
            <a:r>
              <a:rPr lang="en-US" b="1" dirty="0" smtClean="0"/>
              <a:t>Person Culture </a:t>
            </a:r>
            <a:r>
              <a:rPr lang="mr-IN" dirty="0" smtClean="0"/>
              <a:t>–</a:t>
            </a:r>
            <a:r>
              <a:rPr lang="en-US" dirty="0" smtClean="0"/>
              <a:t> the individual is the central focus and the structure exits to serve them. Individuals have complete autonomy.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2481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Ricardo </a:t>
            </a:r>
            <a:r>
              <a:rPr lang="en-US" dirty="0" err="1" smtClean="0"/>
              <a:t>Semler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https://www.youtube.com/watch?v=k4vzhweOefs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608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Background of Facebook…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sz="2400" dirty="0" smtClean="0"/>
              <a:t>Facebook is an American multinational corporation that ???</a:t>
            </a:r>
          </a:p>
          <a:p>
            <a:pPr>
              <a:buFont typeface="Wingdings" pitchFamily="2" charset="2"/>
              <a:buChar char="Ø"/>
            </a:pPr>
            <a:r>
              <a:rPr lang="en-US" sz="2400" dirty="0" smtClean="0"/>
              <a:t> Facebook began in ???</a:t>
            </a:r>
          </a:p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Raviraj Jadeja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Network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https://www.youtube.com/watch?v=lB95KLmpLR4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249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9600" dirty="0" smtClean="0">
                <a:solidFill>
                  <a:schemeClr val="tx1"/>
                </a:solidFill>
              </a:rPr>
              <a:t>F</a:t>
            </a:r>
            <a:r>
              <a:rPr lang="en-US" dirty="0" smtClean="0">
                <a:solidFill>
                  <a:schemeClr val="tx1"/>
                </a:solidFill>
              </a:rPr>
              <a:t>ounders.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dirty="0" smtClean="0"/>
              <a:t>Facebook was established in by ??</a:t>
            </a:r>
          </a:p>
          <a:p>
            <a:pPr>
              <a:buFont typeface="Wingdings" pitchFamily="2" charset="2"/>
              <a:buChar char="Ø"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 </a:t>
            </a:r>
            <a:r>
              <a:rPr lang="en-US" dirty="0" err="1" smtClean="0"/>
              <a:t>Zuckerberg</a:t>
            </a:r>
            <a:r>
              <a:rPr lang="en-US" dirty="0" smtClean="0"/>
              <a:t> talks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yL8HZverSSU</a:t>
            </a:r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53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10700" dirty="0" smtClean="0">
                <a:solidFill>
                  <a:schemeClr val="tx1"/>
                </a:solidFill>
              </a:rPr>
              <a:t>C</a:t>
            </a:r>
            <a:r>
              <a:rPr lang="en-US" dirty="0" smtClean="0">
                <a:solidFill>
                  <a:schemeClr val="tx1"/>
                </a:solidFill>
              </a:rPr>
              <a:t>orporate </a:t>
            </a:r>
            <a:r>
              <a:rPr lang="en-US" sz="10700" dirty="0" smtClean="0">
                <a:solidFill>
                  <a:schemeClr val="tx1"/>
                </a:solidFill>
              </a:rPr>
              <a:t>C</a:t>
            </a:r>
            <a:r>
              <a:rPr lang="en-US" dirty="0" smtClean="0">
                <a:solidFill>
                  <a:schemeClr val="tx1"/>
                </a:solidFill>
              </a:rPr>
              <a:t>ulture.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 smtClean="0"/>
              <a:t>Quora</a:t>
            </a:r>
            <a:r>
              <a:rPr lang="is-IS" dirty="0" smtClean="0"/>
              <a:t>….Facebook and Corporate Culture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9600" dirty="0" smtClean="0">
                <a:solidFill>
                  <a:schemeClr val="tx1"/>
                </a:solidFill>
              </a:rPr>
              <a:t>S</a:t>
            </a:r>
            <a:r>
              <a:rPr lang="en-US" dirty="0" smtClean="0">
                <a:solidFill>
                  <a:schemeClr val="tx1"/>
                </a:solidFill>
              </a:rPr>
              <a:t>till a startup at heart??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Content Placeholder 3" descr="apple-recruiting-vide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0886" b="10886"/>
          <a:stretch>
            <a:fillRect/>
          </a:stretch>
        </p:blipFill>
        <p:spPr/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sz="7100" dirty="0" smtClean="0"/>
              <a:t>Facebook</a:t>
            </a:r>
            <a:r>
              <a:rPr lang="en-US" dirty="0" smtClean="0"/>
              <a:t> is a global company that has gone through major changes in its organizational culture and it’s organizational structure due to several events of the past few years.</a:t>
            </a:r>
          </a:p>
          <a:p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Apple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Steve Jobs and Apple University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Raviraj Jadeja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7996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Apple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US" sz="5800" dirty="0" smtClean="0"/>
              <a:t>T</a:t>
            </a:r>
            <a:r>
              <a:rPr lang="en-US" dirty="0" smtClean="0"/>
              <a:t>his is not a corporate culture dominated by bean counters, risk-avoiding lawyers, or committees whose negotiated compromises inevitably lead to boring solutions and mediocrity. It’s a culture that’s comfortable with using the words “collaboration” “passion” and “excellence” in every­day conversation.</a:t>
            </a:r>
          </a:p>
          <a:p>
            <a:endParaRPr lang="en-US" dirty="0" smtClean="0"/>
          </a:p>
          <a:p>
            <a:pPr>
              <a:buFont typeface="Wingdings" pitchFamily="2" charset="2"/>
              <a:buChar char="Ø"/>
            </a:pPr>
            <a:r>
              <a:rPr lang="en-US" sz="5800" dirty="0" smtClean="0"/>
              <a:t>T</a:t>
            </a:r>
            <a:r>
              <a:rPr lang="en-US" dirty="0" smtClean="0"/>
              <a:t>hese values fuel the creative juices and passionate collaborations that deliver award-winning innovations and services year after year.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Reading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Mullins </a:t>
            </a:r>
            <a:br>
              <a:rPr lang="en-GB" sz="2000" dirty="0" smtClean="0"/>
            </a:br>
            <a:r>
              <a:rPr lang="en-GB" sz="2000" dirty="0" smtClean="0"/>
              <a:t>(10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Edition, chapter 13) </a:t>
            </a:r>
            <a:br>
              <a:rPr lang="en-GB" sz="2000" dirty="0" smtClean="0"/>
            </a:br>
            <a:endParaRPr lang="en-GB" sz="2000" dirty="0" smtClean="0"/>
          </a:p>
          <a:p>
            <a:r>
              <a:rPr lang="en-GB" sz="2000" dirty="0" smtClean="0"/>
              <a:t>Organisation Culture and Leadership (4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Edition) Edgar Schein</a:t>
            </a:r>
          </a:p>
          <a:p>
            <a:endParaRPr lang="en-GB" sz="2000" dirty="0"/>
          </a:p>
          <a:p>
            <a:r>
              <a:rPr lang="en-GB" sz="2000" dirty="0" smtClean="0"/>
              <a:t>Start the Week Radio 4 Embracing Failure and Uncertainty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http://www.bbc.co.uk/programmes/</a:t>
            </a:r>
            <a:r>
              <a:rPr lang="en-GB" sz="2000" dirty="0" smtClean="0">
                <a:hlinkClick r:id="rId2"/>
              </a:rPr>
              <a:t>b06mc8j9</a:t>
            </a:r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>
              <a:buNone/>
            </a:pPr>
            <a:endParaRPr lang="en-GB" sz="2000" dirty="0" smtClean="0"/>
          </a:p>
          <a:p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endParaRPr lang="en-GB" sz="1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523</TotalTime>
  <Words>336</Words>
  <Application>Microsoft Office PowerPoint</Application>
  <PresentationFormat>On-screen Show (4:3)</PresentationFormat>
  <Paragraphs>96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Californian FB</vt:lpstr>
      <vt:lpstr>Mangal</vt:lpstr>
      <vt:lpstr>Wingdings</vt:lpstr>
      <vt:lpstr>Office Theme</vt:lpstr>
      <vt:lpstr>  Introducing the Modern Workplace</vt:lpstr>
      <vt:lpstr>Aims</vt:lpstr>
      <vt:lpstr>What is Culture?</vt:lpstr>
      <vt:lpstr>Types of Culture...</vt:lpstr>
      <vt:lpstr>Culture according to Schein</vt:lpstr>
      <vt:lpstr>Cultural Web Johnson, Scholes and Whittington</vt:lpstr>
      <vt:lpstr>PowerPoint Presentation</vt:lpstr>
      <vt:lpstr>Types of Organisation Culture</vt:lpstr>
      <vt:lpstr>Types of Organisation Culture</vt:lpstr>
      <vt:lpstr>Ricardo Semler</vt:lpstr>
      <vt:lpstr>Background of Facebook…</vt:lpstr>
      <vt:lpstr>Social Network</vt:lpstr>
      <vt:lpstr>Founders.</vt:lpstr>
      <vt:lpstr>Mark Zuckerberg talks…</vt:lpstr>
      <vt:lpstr>Corporate Culture.</vt:lpstr>
      <vt:lpstr>Still a startup at heart??</vt:lpstr>
      <vt:lpstr>PowerPoint Presentation</vt:lpstr>
      <vt:lpstr>Apple</vt:lpstr>
      <vt:lpstr>Apple</vt:lpstr>
      <vt:lpstr>Reading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Culture</dc:title>
  <dc:creator>user</dc:creator>
  <cp:lastModifiedBy>Jayne Woodman</cp:lastModifiedBy>
  <cp:revision>71</cp:revision>
  <dcterms:created xsi:type="dcterms:W3CDTF">2012-09-14T12:53:09Z</dcterms:created>
  <dcterms:modified xsi:type="dcterms:W3CDTF">2017-10-17T08:39:27Z</dcterms:modified>
</cp:coreProperties>
</file>