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7"/>
  </p:notesMasterIdLst>
  <p:handoutMasterIdLst>
    <p:handoutMasterId r:id="rId28"/>
  </p:handoutMasterIdLst>
  <p:sldIdLst>
    <p:sldId id="459" r:id="rId5"/>
    <p:sldId id="488" r:id="rId6"/>
    <p:sldId id="486" r:id="rId7"/>
    <p:sldId id="492" r:id="rId8"/>
    <p:sldId id="493" r:id="rId9"/>
    <p:sldId id="494" r:id="rId10"/>
    <p:sldId id="495" r:id="rId11"/>
    <p:sldId id="496" r:id="rId12"/>
    <p:sldId id="497" r:id="rId13"/>
    <p:sldId id="498" r:id="rId14"/>
    <p:sldId id="499" r:id="rId15"/>
    <p:sldId id="500" r:id="rId16"/>
    <p:sldId id="479" r:id="rId17"/>
    <p:sldId id="482" r:id="rId18"/>
    <p:sldId id="296" r:id="rId19"/>
    <p:sldId id="258" r:id="rId20"/>
    <p:sldId id="461" r:id="rId21"/>
    <p:sldId id="484" r:id="rId22"/>
    <p:sldId id="485" r:id="rId23"/>
    <p:sldId id="502" r:id="rId24"/>
    <p:sldId id="503" r:id="rId25"/>
    <p:sldId id="501" r:id="rId26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9961" autoAdjust="0"/>
  </p:normalViewPr>
  <p:slideViewPr>
    <p:cSldViewPr>
      <p:cViewPr varScale="1">
        <p:scale>
          <a:sx n="51" d="100"/>
          <a:sy n="51" d="100"/>
        </p:scale>
        <p:origin x="1720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notesMaster" Target="notesMasters/notesMaster1.xml"/><Relationship Id="rId30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ettina Schmidt" userId="32f9f094-ca9c-4781-adf1-b860fa553cc7" providerId="ADAL" clId="{C77012DD-0B2A-42E6-AA10-6AB39074D781}"/>
    <pc:docChg chg="custSel modSld">
      <pc:chgData name="Bettina Schmidt" userId="32f9f094-ca9c-4781-adf1-b860fa553cc7" providerId="ADAL" clId="{C77012DD-0B2A-42E6-AA10-6AB39074D781}" dt="2026-01-30T09:36:41.332" v="219" actId="115"/>
      <pc:docMkLst>
        <pc:docMk/>
      </pc:docMkLst>
      <pc:sldChg chg="modSp mod">
        <pc:chgData name="Bettina Schmidt" userId="32f9f094-ca9c-4781-adf1-b860fa553cc7" providerId="ADAL" clId="{C77012DD-0B2A-42E6-AA10-6AB39074D781}" dt="2026-01-30T09:36:41.332" v="219" actId="115"/>
        <pc:sldMkLst>
          <pc:docMk/>
          <pc:sldMk cId="1793929293" sldId="501"/>
        </pc:sldMkLst>
        <pc:spChg chg="mod">
          <ac:chgData name="Bettina Schmidt" userId="32f9f094-ca9c-4781-adf1-b860fa553cc7" providerId="ADAL" clId="{C77012DD-0B2A-42E6-AA10-6AB39074D781}" dt="2026-01-30T09:35:15.220" v="43" actId="20577"/>
          <ac:spMkLst>
            <pc:docMk/>
            <pc:sldMk cId="1793929293" sldId="501"/>
            <ac:spMk id="2" creationId="{4F70D765-51E8-B15C-5677-572B279A3AD4}"/>
          </ac:spMkLst>
        </pc:spChg>
        <pc:spChg chg="mod">
          <ac:chgData name="Bettina Schmidt" userId="32f9f094-ca9c-4781-adf1-b860fa553cc7" providerId="ADAL" clId="{C77012DD-0B2A-42E6-AA10-6AB39074D781}" dt="2026-01-30T09:36:41.332" v="219" actId="115"/>
          <ac:spMkLst>
            <pc:docMk/>
            <pc:sldMk cId="1793929293" sldId="501"/>
            <ac:spMk id="3" creationId="{F1E3384F-B2C7-A7CA-F806-7DD078AC7714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pPr/>
              <a:t>30/01/2026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535DF58F-8671-456E-AFAD-17BFC9F0FA41}" type="datetimeFigureOut">
              <a:rPr lang="en-GB" smtClean="0"/>
              <a:pPr/>
              <a:t>30/01/2026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85" tIns="44892" rIns="89785" bIns="44892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89785" tIns="44892" rIns="89785" bIns="44892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0983270C-3725-49C9-9AFB-E0CEEAD016A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09884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6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US"/>
              <a:t>How you persuade the reader of your case</a:t>
            </a:r>
          </a:p>
        </p:txBody>
      </p:sp>
      <p:sp>
        <p:nvSpPr>
          <p:cNvPr id="21507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0527CB96-078C-434D-A1AD-28AB17E54D79}" type="slidenum">
              <a:rPr lang="en-US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9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983270C-3725-49C9-9AFB-E0CEEAD016AD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20396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pPr/>
              <a:t>30/01/2026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30/01/2026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30/01/2026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30/01/2026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30/01/2026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30/01/2026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30/01/2026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30/01/2026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30/01/2026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30/01/2026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30/01/2026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981200"/>
            <a:ext cx="3810000" cy="1981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4114800"/>
            <a:ext cx="3810000" cy="1981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68E8D67-9C04-4453-90A4-A7D6F5B3501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36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575EE-F7F6-42C9-B986-378C98754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7B13CC8-9E48-4AB4-B99E-41E5E253396E}"/>
              </a:ext>
            </a:extLst>
          </p:cNvPr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F223E7-5909-421E-8FED-C975AE448FD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495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AEDCD0-99A2-4795-AA60-8C45137C7DA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71F7D49-58D3-4CF3-9DE8-EB331C5435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AEF69C2-728C-445E-A681-863B05C6D2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D16C47AD-9C7D-4591-AD19-B44267B8A4B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440038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5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30/01/2026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How to get started with writing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99682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C24985-0DA0-4A07-292B-D755725C24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7E2020-EEC6-ADDA-A1CC-B7816D6FFC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How to get started with writing</a:t>
            </a:r>
          </a:p>
          <a:p>
            <a:endParaRPr lang="en-GB" dirty="0"/>
          </a:p>
          <a:p>
            <a:r>
              <a:rPr lang="en-GB" dirty="0"/>
              <a:t>How to structure the dissertation </a:t>
            </a:r>
          </a:p>
        </p:txBody>
      </p:sp>
    </p:spTree>
    <p:extLst>
      <p:ext uri="{BB962C8B-B14F-4D97-AF65-F5344CB8AC3E}">
        <p14:creationId xmlns:p14="http://schemas.microsoft.com/office/powerpoint/2010/main" val="3290991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GB" dirty="0"/>
              <a:t>Moving on from literature to writing </a:t>
            </a:r>
          </a:p>
        </p:txBody>
      </p:sp>
      <p:sp>
        <p:nvSpPr>
          <p:cNvPr id="16386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dirty="0"/>
              <a:t>OK...so you’ve got your plan...</a:t>
            </a:r>
          </a:p>
          <a:p>
            <a:pPr eaLnBrk="1" hangingPunct="1"/>
            <a:r>
              <a:rPr lang="en-GB" dirty="0"/>
              <a:t>Now what?</a:t>
            </a:r>
          </a:p>
          <a:p>
            <a:pPr eaLnBrk="1" hangingPunct="1"/>
            <a:r>
              <a:rPr lang="en-GB" dirty="0"/>
              <a:t>How do you start writing?</a:t>
            </a:r>
          </a:p>
        </p:txBody>
      </p:sp>
      <p:pic>
        <p:nvPicPr>
          <p:cNvPr id="16387" name="Picture 2" descr="C:\Users\luci\AppData\Local\Microsoft\Windows\Temporary Internet Files\Content.IE5\G040T1WM\MC900055515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873625" y="3789363"/>
            <a:ext cx="3082925" cy="2114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D31D79-7A28-4107-9F03-FB81566B66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Build an Argument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C7D627-30B3-4461-AD0D-CC840C5498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sz="2800" dirty="0">
                <a:solidFill>
                  <a:srgbClr val="4A4A4A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Your argument is how you express your viewpoint and </a:t>
            </a:r>
            <a:r>
              <a:rPr lang="en-GB" sz="2800" dirty="0">
                <a:solidFill>
                  <a:srgbClr val="4A4A4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answer</a:t>
            </a:r>
            <a:r>
              <a:rPr lang="en-GB" sz="2800" dirty="0">
                <a:solidFill>
                  <a:srgbClr val="4A4A4A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the question you have been set, using evidence.</a:t>
            </a:r>
          </a:p>
          <a:p>
            <a:r>
              <a:rPr lang="en-GB" sz="2800" dirty="0">
                <a:solidFill>
                  <a:srgbClr val="4A4A4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Your argument can help you plan the structure of your work and guide you to find the evidence you need to support it.</a:t>
            </a:r>
          </a:p>
          <a:p>
            <a:pPr>
              <a:lnSpc>
                <a:spcPts val="2160"/>
              </a:lnSpc>
              <a:spcAft>
                <a:spcPts val="1800"/>
              </a:spcAft>
            </a:pPr>
            <a:r>
              <a:rPr lang="en-GB" sz="2800" dirty="0">
                <a:solidFill>
                  <a:srgbClr val="4A4A4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Make sure that your argument runs throughout your writing and that everything you include is relevant to it. </a:t>
            </a:r>
          </a:p>
          <a:p>
            <a:pPr>
              <a:lnSpc>
                <a:spcPts val="2160"/>
              </a:lnSpc>
              <a:spcAft>
                <a:spcPts val="1800"/>
              </a:spcAft>
            </a:pPr>
            <a:r>
              <a:rPr lang="en-GB" sz="2800" dirty="0">
                <a:solidFill>
                  <a:srgbClr val="4A4A4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Try to sum up your argument in a few words before you start writing and keep checking that it remains the focus as you research and write your work.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35206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US"/>
              <a:t>Putting ideas onto paper</a:t>
            </a:r>
          </a:p>
        </p:txBody>
      </p:sp>
      <p:sp>
        <p:nvSpPr>
          <p:cNvPr id="17410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US" dirty="0"/>
              <a:t>Plan should indicate direction and structure</a:t>
            </a:r>
          </a:p>
          <a:p>
            <a:pPr eaLnBrk="1" hangingPunct="1">
              <a:lnSpc>
                <a:spcPct val="90000"/>
              </a:lnSpc>
            </a:pPr>
            <a:r>
              <a:rPr lang="en-US" dirty="0"/>
              <a:t>Having researched you should have examples to back up your thesis</a:t>
            </a:r>
          </a:p>
          <a:p>
            <a:pPr eaLnBrk="1" hangingPunct="1">
              <a:lnSpc>
                <a:spcPct val="90000"/>
              </a:lnSpc>
            </a:pPr>
            <a:r>
              <a:rPr lang="en-US" dirty="0"/>
              <a:t>Start to think of sequence of ‘story’</a:t>
            </a:r>
          </a:p>
          <a:p>
            <a:pPr eaLnBrk="1" hangingPunct="1">
              <a:lnSpc>
                <a:spcPct val="90000"/>
              </a:lnSpc>
            </a:pPr>
            <a:endParaRPr lang="en-US" dirty="0"/>
          </a:p>
        </p:txBody>
      </p:sp>
      <p:pic>
        <p:nvPicPr>
          <p:cNvPr id="17411" name="Picture 4"/>
          <p:cNvPicPr>
            <a:picLocks noChangeAspect="1"/>
          </p:cNvPicPr>
          <p:nvPr/>
        </p:nvPicPr>
        <p:blipFill rotWithShape="1">
          <a:blip r:embed="rId2"/>
          <a:srcRect l="20394" r="12110" b="-1"/>
          <a:stretch/>
        </p:blipFill>
        <p:spPr bwMode="auto">
          <a:xfrm>
            <a:off x="4648200" y="1600201"/>
            <a:ext cx="4038600" cy="39890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84885D-9350-418B-8DA5-D10BC9A19C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Structure your argument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6CE1C2-AB73-4982-9B61-0CAAF02C5F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ts val="2160"/>
              </a:lnSpc>
              <a:spcAft>
                <a:spcPts val="1800"/>
              </a:spcAft>
            </a:pPr>
            <a:r>
              <a:rPr lang="en-GB" sz="2400" dirty="0">
                <a:solidFill>
                  <a:srgbClr val="4A4A4A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Guide your reader through your argument in a logical way. Think about what questions your reader might have. If you can answer these questions through your argument, it will seem more convincing.</a:t>
            </a:r>
            <a:endParaRPr lang="en-GB" sz="24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ts val="2160"/>
              </a:lnSpc>
              <a:spcAft>
                <a:spcPts val="1800"/>
              </a:spcAft>
            </a:pPr>
            <a:r>
              <a:rPr lang="en-GB" sz="2400" dirty="0">
                <a:solidFill>
                  <a:srgbClr val="4A4A4A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Present both sides of the debate, along with your thoughts, linking together the different elements.</a:t>
            </a:r>
            <a:endParaRPr lang="en-GB" sz="24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ts val="2160"/>
              </a:lnSpc>
              <a:spcAft>
                <a:spcPts val="1800"/>
              </a:spcAft>
            </a:pPr>
            <a:r>
              <a:rPr lang="en-GB" sz="2400" dirty="0">
                <a:solidFill>
                  <a:srgbClr val="4A4A4A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You can then work towards a conclusion by weighing the evidence and showing how certain ideas are accepted and others are rejected. Your conclusion should make clear where you stand.</a:t>
            </a:r>
            <a:endParaRPr lang="en-GB" sz="24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76003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dirty="0"/>
              <a:t>Sequence of info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US" dirty="0"/>
              <a:t>Stories have a beginning, middle and an end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US" dirty="0"/>
              <a:t>Stories are written for the reader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US" dirty="0"/>
              <a:t>Each part of the story should unfold in logical  order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US" dirty="0"/>
              <a:t>Think ‘instructions’ </a:t>
            </a:r>
          </a:p>
          <a:p>
            <a:pPr lvl="1" eaLnBrk="1" fontAlgn="auto" hangingPunct="1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US" dirty="0"/>
              <a:t> how to make a cup of tea….</a:t>
            </a:r>
          </a:p>
          <a:p>
            <a:pPr marL="457200" lvl="1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en-US" dirty="0"/>
          </a:p>
        </p:txBody>
      </p:sp>
      <p:pic>
        <p:nvPicPr>
          <p:cNvPr id="18435" name="Picture 3" descr="RoseTeacup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995863" y="4110708"/>
            <a:ext cx="4148137" cy="2813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D31996-413C-4429-8181-D8EDF5203F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Develop your argument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CBD99D-69B8-490C-B64D-41B939DCC6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pPr>
              <a:lnSpc>
                <a:spcPts val="2160"/>
              </a:lnSpc>
              <a:spcAft>
                <a:spcPts val="1800"/>
              </a:spcAft>
            </a:pPr>
            <a:r>
              <a:rPr lang="en-GB" sz="8000" dirty="0">
                <a:solidFill>
                  <a:srgbClr val="4A4A4A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Develop your argument by considering the evidence and drawing your own conclusion.</a:t>
            </a:r>
            <a:endParaRPr lang="en-GB" sz="80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ts val="2160"/>
              </a:lnSpc>
              <a:spcAft>
                <a:spcPts val="1800"/>
              </a:spcAft>
            </a:pPr>
            <a:r>
              <a:rPr lang="en-GB" sz="8000" dirty="0">
                <a:solidFill>
                  <a:srgbClr val="4A4A4A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If you are considering a range of opinions, try to group them together under different headings.</a:t>
            </a:r>
            <a:endParaRPr lang="en-GB" sz="80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ts val="2160"/>
              </a:lnSpc>
              <a:spcAft>
                <a:spcPts val="1800"/>
              </a:spcAft>
            </a:pPr>
            <a:r>
              <a:rPr lang="en-GB" sz="8000" dirty="0">
                <a:solidFill>
                  <a:srgbClr val="4A4A4A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Look at the strengths and weaknesses of the different sets of evidence and present these clearly and in a critical way. This will help to show you understand what you have read.</a:t>
            </a:r>
            <a:endParaRPr lang="en-GB" sz="80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ts val="2160"/>
              </a:lnSpc>
              <a:spcAft>
                <a:spcPts val="1800"/>
              </a:spcAft>
            </a:pPr>
            <a:r>
              <a:rPr lang="en-GB" sz="8000" dirty="0">
                <a:solidFill>
                  <a:srgbClr val="4A4A4A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Take the evidence into account in developing your own argument and make clear what your viewpoint is. Perhaps your argument has strengths and weaknesses as well – it is fine to acknowledge these.</a:t>
            </a:r>
            <a:endParaRPr lang="en-GB" sz="80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557581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US" dirty="0"/>
              <a:t>An argument is ..</a:t>
            </a:r>
          </a:p>
        </p:txBody>
      </p:sp>
      <p:sp>
        <p:nvSpPr>
          <p:cNvPr id="20482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US" sz="2200" dirty="0"/>
              <a:t>A discussion that shows how one idea (or thing) links to, or follows from, another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200" dirty="0"/>
              <a:t>It deals with causes and consequences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200" dirty="0"/>
              <a:t>It should show reasons/rationale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200" dirty="0"/>
              <a:t>It should be logical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200" dirty="0"/>
              <a:t>It should be persuasive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200" dirty="0"/>
              <a:t>It should make sense</a:t>
            </a:r>
          </a:p>
        </p:txBody>
      </p:sp>
      <p:pic>
        <p:nvPicPr>
          <p:cNvPr id="20483" name="Picture 3"/>
          <p:cNvPicPr>
            <a:picLocks noChangeAspect="1"/>
          </p:cNvPicPr>
          <p:nvPr/>
        </p:nvPicPr>
        <p:blipFill rotWithShape="1">
          <a:blip r:embed="rId3"/>
          <a:srcRect l="3884" r="20185" b="2"/>
          <a:stretch/>
        </p:blipFill>
        <p:spPr bwMode="auto">
          <a:xfrm>
            <a:off x="4648200" y="1600201"/>
            <a:ext cx="4038600" cy="39890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GB"/>
              <a:t>What makes a coherent argument?</a:t>
            </a:r>
          </a:p>
        </p:txBody>
      </p:sp>
      <p:sp>
        <p:nvSpPr>
          <p:cNvPr id="22530" name="Content Placeholder 2"/>
          <p:cNvSpPr>
            <a:spLocks noGrp="1"/>
          </p:cNvSpPr>
          <p:nvPr>
            <p:ph idx="1"/>
          </p:nvPr>
        </p:nvSpPr>
        <p:spPr>
          <a:xfrm>
            <a:off x="354013" y="1417639"/>
            <a:ext cx="7026275" cy="4887912"/>
          </a:xfrm>
        </p:spPr>
        <p:txBody>
          <a:bodyPr/>
          <a:lstStyle/>
          <a:p>
            <a:pPr eaLnBrk="1" hangingPunct="1"/>
            <a:r>
              <a:rPr lang="en-GB" dirty="0">
                <a:solidFill>
                  <a:srgbClr val="0070C0"/>
                </a:solidFill>
              </a:rPr>
              <a:t>Thesis</a:t>
            </a:r>
            <a:r>
              <a:rPr lang="en-GB" dirty="0"/>
              <a:t> –  the point/argument/view that you want to express</a:t>
            </a:r>
          </a:p>
          <a:p>
            <a:pPr eaLnBrk="1" hangingPunct="1"/>
            <a:r>
              <a:rPr lang="en-GB" dirty="0">
                <a:solidFill>
                  <a:srgbClr val="FF0000"/>
                </a:solidFill>
              </a:rPr>
              <a:t>Evidence</a:t>
            </a:r>
            <a:r>
              <a:rPr lang="en-GB" dirty="0"/>
              <a:t> – examples to back up claims</a:t>
            </a:r>
          </a:p>
          <a:p>
            <a:pPr eaLnBrk="1" hangingPunct="1"/>
            <a:r>
              <a:rPr lang="en-GB" dirty="0">
                <a:solidFill>
                  <a:srgbClr val="FFC000"/>
                </a:solidFill>
              </a:rPr>
              <a:t>Warrant</a:t>
            </a:r>
            <a:r>
              <a:rPr lang="en-GB" dirty="0"/>
              <a:t> – shows how examples back up your thesis</a:t>
            </a:r>
          </a:p>
          <a:p>
            <a:pPr eaLnBrk="1" hangingPunct="1"/>
            <a:r>
              <a:rPr lang="en-GB" dirty="0">
                <a:solidFill>
                  <a:srgbClr val="00B050"/>
                </a:solidFill>
              </a:rPr>
              <a:t>Concessions/qualifications</a:t>
            </a:r>
            <a:r>
              <a:rPr lang="en-GB" dirty="0"/>
              <a:t> – points that balance your discussion</a:t>
            </a:r>
          </a:p>
        </p:txBody>
      </p:sp>
      <p:pic>
        <p:nvPicPr>
          <p:cNvPr id="22531" name="Picture 2" descr="C:\Users\luci\AppData\Local\Microsoft\Windows\Temporary Internet Files\Content.IE5\YXOSHNW9\MP900385754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54106" y="2480359"/>
            <a:ext cx="1466850" cy="2052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2" name="Picture 3" descr="C:\Users\luci\AppData\Local\Microsoft\Windows\Temporary Internet Files\Content.IE5\MY9XFZ5T\MC900431558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791449" y="3284984"/>
            <a:ext cx="792163" cy="790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>
                <a:solidFill>
                  <a:schemeClr val="accent1">
                    <a:satMod val="150000"/>
                  </a:schemeClr>
                </a:solidFill>
              </a:rPr>
              <a:t>Example:</a:t>
            </a:r>
            <a:endParaRPr lang="en-GB" dirty="0">
              <a:solidFill>
                <a:schemeClr val="accent1">
                  <a:satMod val="150000"/>
                </a:schemeClr>
              </a:solidFill>
            </a:endParaRPr>
          </a:p>
        </p:txBody>
      </p:sp>
      <p:sp>
        <p:nvSpPr>
          <p:cNvPr id="21507" name="Content Placeholder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>
                <a:solidFill>
                  <a:srgbClr val="00B050"/>
                </a:solidFill>
              </a:rPr>
              <a:t>Claim</a:t>
            </a:r>
            <a:r>
              <a:rPr lang="en-GB" dirty="0"/>
              <a:t> – hand washing stops the spread of germs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>
                <a:solidFill>
                  <a:srgbClr val="00B0F0"/>
                </a:solidFill>
              </a:rPr>
              <a:t>Evidence</a:t>
            </a:r>
            <a:r>
              <a:rPr lang="en-GB" dirty="0"/>
              <a:t> – various reports show that germs are not transferred between people if hands are regularly washed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>
                <a:solidFill>
                  <a:srgbClr val="FFFF00"/>
                </a:solidFill>
              </a:rPr>
              <a:t>Warrant</a:t>
            </a:r>
            <a:r>
              <a:rPr lang="en-GB" dirty="0"/>
              <a:t> – reports back up the claim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>
                <a:solidFill>
                  <a:srgbClr val="FF0000"/>
                </a:solidFill>
              </a:rPr>
              <a:t>Qualification/Concessions</a:t>
            </a:r>
            <a:r>
              <a:rPr lang="en-GB" dirty="0">
                <a:solidFill>
                  <a:srgbClr val="FFFFFF"/>
                </a:solidFill>
              </a:rPr>
              <a:t> </a:t>
            </a:r>
            <a:r>
              <a:rPr lang="en-GB" dirty="0"/>
              <a:t>– not all germs might be killed by washing; time and </a:t>
            </a:r>
            <a:r>
              <a:rPr lang="en-GB"/>
              <a:t>manner might </a:t>
            </a:r>
            <a:r>
              <a:rPr lang="en-GB" dirty="0"/>
              <a:t>matter</a:t>
            </a:r>
          </a:p>
        </p:txBody>
      </p:sp>
      <p:pic>
        <p:nvPicPr>
          <p:cNvPr id="23555" name="Picture 7" descr="C:\Users\luci\AppData\Local\Microsoft\Windows\Temporary Internet Files\Content.IE5\YXOSHNW9\MC900297965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56325" y="260350"/>
            <a:ext cx="2265363" cy="1512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Outlines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 Always be thinking about the structure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 Create an outline, i.e. a detailed outline with a summary of what you will put in each chapter.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This is not written in stone but it will help you to develop your project</a:t>
            </a:r>
          </a:p>
        </p:txBody>
      </p:sp>
    </p:spTree>
    <p:extLst>
      <p:ext uri="{BB962C8B-B14F-4D97-AF65-F5344CB8AC3E}">
        <p14:creationId xmlns:p14="http://schemas.microsoft.com/office/powerpoint/2010/main" val="21001312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6D45D9-DDE1-F39E-1395-3EE7BA8C98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Getting started with writing . . 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0E9E78-2A7C-2CC2-E4B7-06BBF427FC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Take 5 minutes to discuss with the person next to you . . . </a:t>
            </a:r>
          </a:p>
          <a:p>
            <a:pPr lvl="1"/>
            <a:r>
              <a:rPr lang="en-GB" dirty="0"/>
              <a:t>How do you start the writing process?</a:t>
            </a:r>
          </a:p>
          <a:p>
            <a:pPr lvl="1"/>
            <a:r>
              <a:rPr lang="en-GB" dirty="0"/>
              <a:t>What do you need to have in place before you start?</a:t>
            </a:r>
          </a:p>
          <a:p>
            <a:pPr lvl="1"/>
            <a:r>
              <a:rPr lang="en-GB" dirty="0"/>
              <a:t>Any other tips for what works/doesn’t work for you?</a:t>
            </a:r>
          </a:p>
        </p:txBody>
      </p:sp>
    </p:spTree>
    <p:extLst>
      <p:ext uri="{BB962C8B-B14F-4D97-AF65-F5344CB8AC3E}">
        <p14:creationId xmlns:p14="http://schemas.microsoft.com/office/powerpoint/2010/main" val="21358589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7E5253-3582-46F8-BABA-D995227F03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How to structure your dissertation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35B341-2B59-4E76-A115-D05FAAAE56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There are different ways to structure  a dissertation </a:t>
            </a:r>
          </a:p>
          <a:p>
            <a:pPr lvl="1"/>
            <a:r>
              <a:rPr lang="en-GB" dirty="0"/>
              <a:t>It depends on the discipline, the research methodology, and the research design </a:t>
            </a:r>
          </a:p>
          <a:p>
            <a:pPr lvl="1"/>
            <a:r>
              <a:rPr lang="en-GB" dirty="0"/>
              <a:t>e.g., if a dissertation is based on data collection from interviews or surveys, you need to add a methodology chapter</a:t>
            </a:r>
          </a:p>
          <a:p>
            <a:pPr lvl="1"/>
            <a:r>
              <a:rPr lang="en-GB" dirty="0"/>
              <a:t>But if you are discussing literature only, you usually would not need a methodology chapter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30368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Tipps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Make sure your chapters are linked</a:t>
            </a:r>
          </a:p>
          <a:p>
            <a:pPr lvl="1"/>
            <a:r>
              <a:rPr lang="en-GB" dirty="0"/>
              <a:t>they should flow nicely from one to the next.</a:t>
            </a:r>
          </a:p>
          <a:p>
            <a:r>
              <a:rPr lang="en-GB" dirty="0"/>
              <a:t>For instance, one way is to end your background chapter by identifying what we DON’T know about your topic. This leads neatly into the next chapter: your research question and methods.</a:t>
            </a:r>
          </a:p>
        </p:txBody>
      </p:sp>
    </p:spTree>
    <p:extLst>
      <p:ext uri="{BB962C8B-B14F-4D97-AF65-F5344CB8AC3E}">
        <p14:creationId xmlns:p14="http://schemas.microsoft.com/office/powerpoint/2010/main" val="37389299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300" b="1" dirty="0"/>
              <a:t>POTENTIAL STRUCTURE (usually for empirical dissertations)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1800" b="1" dirty="0"/>
              <a:t>TITLE PAGE</a:t>
            </a:r>
          </a:p>
          <a:p>
            <a:r>
              <a:rPr lang="en-GB" sz="1800" b="1" dirty="0"/>
              <a:t>ABSTRACT</a:t>
            </a:r>
          </a:p>
          <a:p>
            <a:r>
              <a:rPr lang="en-GB" sz="1800" b="1" dirty="0"/>
              <a:t>ACKNOWLEDGEMENTS</a:t>
            </a:r>
          </a:p>
          <a:p>
            <a:r>
              <a:rPr lang="en-GB" sz="1800" b="1" dirty="0"/>
              <a:t>CONTENTS PAGE (ILLUSTRATIONS, ABBREVIATIONS)</a:t>
            </a:r>
          </a:p>
          <a:p>
            <a:r>
              <a:rPr lang="en-GB" sz="1800" b="1" dirty="0"/>
              <a:t>INTRODUCTION</a:t>
            </a:r>
          </a:p>
          <a:p>
            <a:r>
              <a:rPr lang="en-GB" sz="1800" b="1" dirty="0"/>
              <a:t>LITERATURE REVIEW</a:t>
            </a:r>
          </a:p>
          <a:p>
            <a:r>
              <a:rPr lang="en-GB" sz="1800" b="1" dirty="0"/>
              <a:t>SOURCES AND METHODS</a:t>
            </a:r>
          </a:p>
          <a:p>
            <a:r>
              <a:rPr lang="en-GB" sz="1800" b="1" dirty="0"/>
              <a:t>FINDINGS / DISCUSSION</a:t>
            </a:r>
          </a:p>
          <a:p>
            <a:r>
              <a:rPr lang="en-GB" sz="1800" b="1" dirty="0"/>
              <a:t>CONCLUSION</a:t>
            </a:r>
          </a:p>
          <a:p>
            <a:r>
              <a:rPr lang="en-GB" sz="1800" b="1" dirty="0"/>
              <a:t>REFERENCES</a:t>
            </a:r>
          </a:p>
          <a:p>
            <a:r>
              <a:rPr lang="en-GB" sz="1800" b="1" dirty="0"/>
              <a:t>APPENDICES</a:t>
            </a:r>
          </a:p>
        </p:txBody>
      </p:sp>
    </p:spTree>
    <p:extLst>
      <p:ext uri="{BB962C8B-B14F-4D97-AF65-F5344CB8AC3E}">
        <p14:creationId xmlns:p14="http://schemas.microsoft.com/office/powerpoint/2010/main" val="7840253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539750" y="260350"/>
            <a:ext cx="7772400" cy="1081088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/>
              <a:t>Alternative Structure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>
          <a:xfrm>
            <a:off x="614363" y="1412875"/>
            <a:ext cx="8134350" cy="4248150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  <a:buFont typeface="Wingdings" pitchFamily="2" charset="2"/>
              <a:buNone/>
              <a:defRPr/>
            </a:pPr>
            <a:endParaRPr lang="en-GB" sz="2000" dirty="0"/>
          </a:p>
          <a:p>
            <a:pPr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en-GB" sz="2000" dirty="0"/>
              <a:t>Abstract							i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en-GB" sz="2000" dirty="0"/>
              <a:t>List of Figures							ii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en-GB" sz="2000" dirty="0"/>
              <a:t>List of Tables							iii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en-GB" sz="2000" dirty="0"/>
              <a:t>List of Plates							iv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en-GB" sz="2000" dirty="0"/>
              <a:t>Acknowledgements						v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en-GB" sz="2000" dirty="0"/>
              <a:t>Chapter 1: Introduction						1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en-GB" sz="2000" dirty="0"/>
              <a:t>Chapter 2: A review of the evidence				3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en-GB" sz="2000" dirty="0"/>
              <a:t>Chapter 3: </a:t>
            </a:r>
            <a:r>
              <a:rPr lang="en-GB" sz="2000" dirty="0" err="1"/>
              <a:t>Cwmann</a:t>
            </a:r>
            <a:r>
              <a:rPr lang="en-GB" sz="2000" dirty="0"/>
              <a:t>: its place on the Silk Cut Route</a:t>
            </a:r>
            <a:r>
              <a:rPr lang="en-GB" sz="2000"/>
              <a:t>	</a:t>
            </a:r>
            <a:r>
              <a:rPr lang="en-GB" sz="2000" dirty="0"/>
              <a:t>	12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en-GB" sz="2000" dirty="0"/>
              <a:t>Chapter 4: Analysis of the ceramics				22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en-GB" sz="2000" dirty="0"/>
              <a:t>Chapter 5: Comparisons with the evidence from China		35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en-GB" sz="2000" dirty="0"/>
              <a:t>Chapter 6: Conclusions: 						50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en-GB" sz="2000" dirty="0"/>
              <a:t>Bibliography							54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4BC824-D48F-9A5E-2905-E48FE65866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Critical Commentary for Creative Writing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8A6612-DD65-521F-20F0-DD47BF0A11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u="sng" dirty="0"/>
              <a:t>Creative Writing Students </a:t>
            </a:r>
            <a:r>
              <a:rPr lang="en-GB" dirty="0"/>
              <a:t>have to submit a Portfolio instead of a dissertation.</a:t>
            </a:r>
          </a:p>
          <a:p>
            <a:r>
              <a:rPr lang="en-GB" dirty="0"/>
              <a:t>With the creative work, it needs to include a critical commentary that reflects the creative writing process. </a:t>
            </a:r>
          </a:p>
        </p:txBody>
      </p:sp>
    </p:spTree>
    <p:extLst>
      <p:ext uri="{BB962C8B-B14F-4D97-AF65-F5344CB8AC3E}">
        <p14:creationId xmlns:p14="http://schemas.microsoft.com/office/powerpoint/2010/main" val="39476364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388A76-44D4-DE75-D46F-F0ECEF0A83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Structure of critical commentary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C1F386-AE9E-BADE-76F0-DD3D4FBB8C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248473"/>
          </a:xfrm>
        </p:spPr>
        <p:txBody>
          <a:bodyPr>
            <a:normAutofit fontScale="25000" lnSpcReduction="20000"/>
          </a:bodyPr>
          <a:lstStyle/>
          <a:p>
            <a:r>
              <a:rPr lang="en-GB" sz="9600" dirty="0">
                <a:ea typeface="+mj-ea"/>
                <a:cs typeface="+mj-cs"/>
              </a:rPr>
              <a:t>Initially, writing under sub-headings may help you structure your thoughts and give your commentary clarity.</a:t>
            </a:r>
          </a:p>
          <a:p>
            <a:r>
              <a:rPr lang="en-GB" sz="9600" dirty="0">
                <a:ea typeface="+mj-ea"/>
                <a:cs typeface="+mj-cs"/>
              </a:rPr>
              <a:t>You may find these headings useful: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6600" b="1" dirty="0">
                <a:ea typeface="+mj-ea"/>
                <a:cs typeface="+mj-cs"/>
              </a:rPr>
              <a:t>Introduction</a:t>
            </a:r>
            <a:r>
              <a:rPr lang="en-GB" sz="6600" dirty="0">
                <a:ea typeface="+mj-ea"/>
                <a:cs typeface="+mj-cs"/>
              </a:rPr>
              <a:t> - Overview of what you have written and what you will be discussing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6600" b="1" dirty="0">
                <a:ea typeface="+mj-ea"/>
                <a:cs typeface="+mj-cs"/>
              </a:rPr>
              <a:t>Literary Landscape </a:t>
            </a:r>
            <a:r>
              <a:rPr lang="en-GB" sz="6600" dirty="0">
                <a:ea typeface="+mj-ea"/>
                <a:cs typeface="+mj-cs"/>
              </a:rPr>
              <a:t>(contextualising your work)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6600" b="1" dirty="0">
                <a:ea typeface="+mj-ea"/>
                <a:cs typeface="+mj-cs"/>
              </a:rPr>
              <a:t>Craft/ technical considerations </a:t>
            </a:r>
            <a:r>
              <a:rPr lang="en-GB" sz="6600" dirty="0">
                <a:ea typeface="+mj-ea"/>
                <a:cs typeface="+mj-cs"/>
              </a:rPr>
              <a:t>(Writing processes / narrative techniques / Problem solving / Revisions and redrafting)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6600" b="1" dirty="0">
                <a:ea typeface="+mj-ea"/>
                <a:cs typeface="+mj-cs"/>
              </a:rPr>
              <a:t>Other theoretical considerations </a:t>
            </a:r>
            <a:r>
              <a:rPr lang="en-GB" sz="6600" dirty="0">
                <a:ea typeface="+mj-ea"/>
                <a:cs typeface="+mj-cs"/>
              </a:rPr>
              <a:t>(other research on content </a:t>
            </a:r>
            <a:r>
              <a:rPr lang="en-GB" sz="6700" dirty="0">
                <a:ea typeface="+mj-ea"/>
                <a:cs typeface="+mj-cs"/>
              </a:rPr>
              <a:t>or approach to your writing)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6700" b="1" dirty="0">
                <a:ea typeface="+mj-ea"/>
                <a:cs typeface="+mj-cs"/>
              </a:rPr>
              <a:t>Conclusion</a:t>
            </a:r>
            <a:r>
              <a:rPr lang="en-GB" sz="6700" dirty="0">
                <a:ea typeface="+mj-ea"/>
                <a:cs typeface="+mj-cs"/>
              </a:rPr>
              <a:t>  (strengths and weakness you have discovered and how you can work on weaknesses – what you have learned)</a:t>
            </a:r>
          </a:p>
          <a:p>
            <a:pPr marL="457200" lvl="1" indent="0">
              <a:buNone/>
            </a:pPr>
            <a:endParaRPr lang="en-GB" sz="6700" dirty="0">
              <a:ea typeface="+mj-ea"/>
              <a:cs typeface="+mj-cs"/>
            </a:endParaRPr>
          </a:p>
          <a:p>
            <a:pPr marL="457200" lvl="1" indent="0">
              <a:buNone/>
            </a:pPr>
            <a:r>
              <a:rPr lang="en-GB" sz="6700" dirty="0">
                <a:ea typeface="+mj-ea"/>
                <a:cs typeface="+mj-cs"/>
              </a:rPr>
              <a:t>More information on the </a:t>
            </a:r>
            <a:r>
              <a:rPr lang="en-GB" sz="6700" dirty="0" err="1">
                <a:ea typeface="+mj-ea"/>
                <a:cs typeface="+mj-cs"/>
              </a:rPr>
              <a:t>powerpoint</a:t>
            </a:r>
            <a:r>
              <a:rPr lang="en-GB" sz="6700" dirty="0">
                <a:ea typeface="+mj-ea"/>
                <a:cs typeface="+mj-cs"/>
              </a:rPr>
              <a:t> slides prepared by Sarah Reynolds </a:t>
            </a:r>
          </a:p>
        </p:txBody>
      </p:sp>
    </p:spTree>
    <p:extLst>
      <p:ext uri="{BB962C8B-B14F-4D97-AF65-F5344CB8AC3E}">
        <p14:creationId xmlns:p14="http://schemas.microsoft.com/office/powerpoint/2010/main" val="42473575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FF76E9-8095-F150-00F6-2808068D86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Do not forget 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86ECB8-88B1-A1E4-AEDD-487AAD6AD09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Table of Contents</a:t>
            </a:r>
          </a:p>
          <a:p>
            <a:pPr lvl="1"/>
            <a:r>
              <a:rPr lang="en-GB" dirty="0"/>
              <a:t>Include page numbers for each section</a:t>
            </a:r>
          </a:p>
          <a:p>
            <a:pPr lvl="1"/>
            <a:r>
              <a:rPr lang="en-GB" dirty="0"/>
              <a:t>Include list of illustrations / tables / abbreviations (if needed) </a:t>
            </a:r>
          </a:p>
          <a:p>
            <a:r>
              <a:rPr lang="en-GB" dirty="0"/>
              <a:t>Abstract (app. 300 words)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41831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7B9431-1408-2B91-6E2C-8D5FDD3BC0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else?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FB4276-BF62-92D4-C5AB-9541E8D18A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Introduction tells that comes next</a:t>
            </a:r>
          </a:p>
          <a:p>
            <a:pPr lvl="1"/>
            <a:r>
              <a:rPr lang="en-GB" dirty="0"/>
              <a:t>Introduce the topic</a:t>
            </a:r>
          </a:p>
          <a:p>
            <a:pPr lvl="1"/>
            <a:r>
              <a:rPr lang="en-GB" dirty="0"/>
              <a:t>Explain research question</a:t>
            </a:r>
          </a:p>
          <a:p>
            <a:pPr lvl="1"/>
            <a:r>
              <a:rPr lang="en-GB" dirty="0"/>
              <a:t>Outlines the dissertation</a:t>
            </a:r>
          </a:p>
          <a:p>
            <a:r>
              <a:rPr lang="en-GB" dirty="0"/>
              <a:t>Conclusion summarises and concludes your arguments </a:t>
            </a:r>
          </a:p>
          <a:p>
            <a:pPr lvl="1"/>
            <a:r>
              <a:rPr lang="en-GB" dirty="0"/>
              <a:t>Refers back to your original ideas and shows what you have achieved but also where there are gaps in your study (i.e., can be expanded further) </a:t>
            </a:r>
            <a:endParaRPr lang="en-GB" sz="2400" dirty="0"/>
          </a:p>
          <a:p>
            <a:r>
              <a:rPr lang="en-GB" sz="2400" b="1" dirty="0">
                <a:solidFill>
                  <a:srgbClr val="FF0000"/>
                </a:solidFill>
              </a:rPr>
              <a:t>Tipp: it is usually good to go back to the introduction after having written the conclusion and check that both fit together. </a:t>
            </a:r>
          </a:p>
          <a:p>
            <a:endParaRPr lang="en-GB" sz="21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16278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70D765-51E8-B15C-5677-572B279A3A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Next time (13 March 2026, 10-12)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E3384F-B2C7-A7CA-F806-7DD078AC77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How to prepare a 3 minutes presentation (scheduled for 18 March) </a:t>
            </a:r>
          </a:p>
          <a:p>
            <a:endParaRPr lang="en-GB" dirty="0"/>
          </a:p>
          <a:p>
            <a:r>
              <a:rPr lang="en-GB" u="sng" dirty="0"/>
              <a:t>Note</a:t>
            </a:r>
            <a:r>
              <a:rPr lang="en-GB" dirty="0"/>
              <a:t>: Distance learners will have a different date for their presentation though need to upload the slides on the same day as campus students (on 17 March) 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39292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e9b9c35940b012e39dd19801f39f532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2a4b2c55753dda35bc03796856e2c125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purl.org/dc/terms/"/>
    <ds:schemaRef ds:uri="303dbf9b-b85b-46a0-94f1-894078c07ecd"/>
    <ds:schemaRef ds:uri="http://purl.org/dc/dcmitype/"/>
    <ds:schemaRef ds:uri="http://schemas.microsoft.com/office/2006/documentManagement/types"/>
    <ds:schemaRef ds:uri="http://schemas.openxmlformats.org/package/2006/metadata/core-properties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140938E5-14B8-4DF4-90D3-BAB8848609C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21</TotalTime>
  <Words>1251</Words>
  <Application>Microsoft Office PowerPoint</Application>
  <PresentationFormat>On-screen Show (4:3)</PresentationFormat>
  <Paragraphs>128</Paragraphs>
  <Slides>22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7" baseType="lpstr">
      <vt:lpstr>Arial</vt:lpstr>
      <vt:lpstr>Calibri</vt:lpstr>
      <vt:lpstr>Myriad Pro</vt:lpstr>
      <vt:lpstr>Wingdings</vt:lpstr>
      <vt:lpstr>20140311PresentationUWTSDTemplate</vt:lpstr>
      <vt:lpstr>How to get started with writing </vt:lpstr>
      <vt:lpstr>Today</vt:lpstr>
      <vt:lpstr>Moving on from literature to writing </vt:lpstr>
      <vt:lpstr>Build an Argument </vt:lpstr>
      <vt:lpstr>Putting ideas onto paper</vt:lpstr>
      <vt:lpstr>Structure your argument </vt:lpstr>
      <vt:lpstr>Sequence of info</vt:lpstr>
      <vt:lpstr>Develop your argument </vt:lpstr>
      <vt:lpstr>An argument is ..</vt:lpstr>
      <vt:lpstr>What makes a coherent argument?</vt:lpstr>
      <vt:lpstr>Example:</vt:lpstr>
      <vt:lpstr>Outlines</vt:lpstr>
      <vt:lpstr>Getting started with writing . . .</vt:lpstr>
      <vt:lpstr>How to structure your dissertation </vt:lpstr>
      <vt:lpstr>Tipps </vt:lpstr>
      <vt:lpstr>POTENTIAL STRUCTURE (usually for empirical dissertations) </vt:lpstr>
      <vt:lpstr>Alternative Structure</vt:lpstr>
      <vt:lpstr>Critical Commentary for Creative Writing </vt:lpstr>
      <vt:lpstr>Structure of critical commentary </vt:lpstr>
      <vt:lpstr>Do not forget …</vt:lpstr>
      <vt:lpstr>What else?</vt:lpstr>
      <vt:lpstr>Next time (13 March 2026, 10-12)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to Develop an Argument</dc:title>
  <dc:creator>Bettina Schmidt</dc:creator>
  <cp:lastModifiedBy>Bettina Schmidt</cp:lastModifiedBy>
  <cp:revision>29</cp:revision>
  <cp:lastPrinted>2024-01-23T09:11:30Z</cp:lastPrinted>
  <dcterms:created xsi:type="dcterms:W3CDTF">2020-09-10T15:23:04Z</dcterms:created>
  <dcterms:modified xsi:type="dcterms:W3CDTF">2026-01-30T09:36:46Z</dcterms:modified>
</cp:coreProperties>
</file>