
<file path=[Content_Types].xml><?xml version="1.0" encoding="utf-8"?>
<Types xmlns="http://schemas.openxmlformats.org/package/2006/content-types">
  <Override PartName="/ppt/notesSlides/notesSlide24.xml" ContentType="application/vnd.openxmlformats-officedocument.presentationml.notesSlide+xml"/>
  <Default Extension="rels" ContentType="application/vnd.openxmlformats-package.relationships+xml"/>
  <Override PartName="/ppt/slides/slide14.xml" ContentType="application/vnd.openxmlformats-officedocument.presentationml.slide+xml"/>
  <Override PartName="/ppt/notesSlides/notesSlide16.xml" ContentType="application/vnd.openxmlformats-officedocument.presentationml.notesSlide+xml"/>
  <Default Extension="xml" ContentType="application/xml"/>
  <Override PartName="/ppt/tableStyles.xml" ContentType="application/vnd.openxmlformats-officedocument.presentationml.tableStyles+xml"/>
  <Override PartName="/ppt/notesSlides/notesSlide1.xml" ContentType="application/vnd.openxmlformats-officedocument.presentationml.notesSlide+xml"/>
  <Override PartName="/ppt/slides/slide28.xml" ContentType="application/vnd.openxmlformats-officedocument.presentationml.slide+xml"/>
  <Override PartName="/ppt/slides/slide21.xml" ContentType="application/vnd.openxmlformats-officedocument.presentationml.slide+xml"/>
  <Override PartName="/ppt/slides/slide37.xml" ContentType="application/vnd.openxmlformats-officedocument.presentationml.slide+xml"/>
  <Override PartName="/ppt/notesSlides/notesSlide23.xml" ContentType="application/vnd.openxmlformats-officedocument.presentationml.notesSlide+xml"/>
  <Override PartName="/ppt/slides/slide5.xml" ContentType="application/vnd.openxmlformats-officedocument.presentationml.slide+xml"/>
  <Override PartName="/ppt/notesSlides/notesSlide9.xml" ContentType="application/vnd.openxmlformats-officedocument.presentationml.notesSlide+xml"/>
  <Override PartName="/ppt/slideLayouts/slideLayout5.xml" ContentType="application/vnd.openxmlformats-officedocument.presentationml.slideLayout+xml"/>
  <Override PartName="/ppt/slides/slide30.xml" ContentType="application/vnd.openxmlformats-officedocument.presentationml.slide+xml"/>
  <Override PartName="/ppt/slides/slide13.xml" ContentType="application/vnd.openxmlformats-officedocument.presentationml.slide+xml"/>
  <Override PartName="/ppt/slideMasters/slideMaster1.xml" ContentType="application/vnd.openxmlformats-officedocument.presentationml.slideMaster+xml"/>
  <Override PartName="/ppt/notesSlides/notesSlide15.xml" ContentType="application/vnd.openxmlformats-officedocument.presentationml.notesSlide+xml"/>
  <Override PartName="/docProps/core.xml" ContentType="application/vnd.openxmlformats-package.core-properties+xml"/>
  <Override PartName="/ppt/notesSlides/notesSlide7.xml" ContentType="application/vnd.openxmlformats-officedocument.presentationml.notesSlide+xml"/>
  <Override PartName="/ppt/slides/slide27.xml" ContentType="application/vnd.openxmlformats-officedocument.presentationml.slide+xml"/>
  <Override PartName="/ppt/slides/slide20.xml" ContentType="application/vnd.openxmlformats-officedocument.presentationml.slide+xml"/>
  <Override PartName="/ppt/slides/slide36.xml" ContentType="application/vnd.openxmlformats-officedocument.presentationml.slide+xml"/>
  <Override PartName="/ppt/notesSlides/notesSlide22.xml" ContentType="application/vnd.openxmlformats-officedocument.presentationml.notesSlide+xml"/>
  <Override PartName="/ppt/slides/slide4.xml" ContentType="application/vnd.openxmlformats-officedocument.presentationml.slide+xml"/>
  <Override PartName="/ppt/slides/slide19.xml" ContentType="application/vnd.openxmlformats-officedocument.presentationml.slide+xml"/>
  <Override PartName="/ppt/notesSlides/notesSlide8.xml" ContentType="application/vnd.openxmlformats-officedocument.presentationml.notesSlide+xml"/>
  <Default Extension="png" ContentType="image/png"/>
  <Override PartName="/ppt/slideLayouts/slideLayout4.xml" ContentType="application/vnd.openxmlformats-officedocument.presentationml.slideLayout+xml"/>
  <Override PartName="/ppt/slides/slide12.xml" ContentType="application/vnd.openxmlformats-officedocument.presentationml.slide+xml"/>
  <Override PartName="/ppt/notesSlides/notesSlide14.xml" ContentType="application/vnd.openxmlformats-officedocument.presentationml.notesSlide+xml"/>
  <Override PartName="/ppt/notesSlides/notesSlide6.xml" ContentType="application/vnd.openxmlformats-officedocument.presentationml.notesSlide+xml"/>
  <Override PartName="/ppt/presProps.xml" ContentType="application/vnd.openxmlformats-officedocument.presentationml.presProps+xml"/>
  <Override PartName="/ppt/slides/slide26.xml" ContentType="application/vnd.openxmlformats-officedocument.presentationml.slide+xml"/>
  <Override PartName="/ppt/slides/slide35.xml" ContentType="application/vnd.openxmlformats-officedocument.presentationml.slide+xml"/>
  <Override PartName="/ppt/notesSlides/notesSlide21.xml" ContentType="application/vnd.openxmlformats-officedocument.presentationml.notesSlide+xml"/>
  <Override PartName="/ppt/slides/slide3.xml" ContentType="application/vnd.openxmlformats-officedocument.presentationml.slide+xml"/>
  <Override PartName="/ppt/slides/slide18.xml" ContentType="application/vnd.openxmlformats-officedocument.presentationml.slide+xml"/>
  <Override PartName="/ppt/slideLayouts/slideLayout3.xml" ContentType="application/vnd.openxmlformats-officedocument.presentationml.slideLayout+xml"/>
  <Override PartName="/ppt/slides/slide11.xml" ContentType="application/vnd.openxmlformats-officedocument.presentationml.slide+xml"/>
  <Override PartName="/ppt/notesSlides/notesSlide13.xml" ContentType="application/vnd.openxmlformats-officedocument.presentationml.notesSlide+xml"/>
  <Override PartName="/ppt/notesSlides/notesSlide5.xml" ContentType="application/vnd.openxmlformats-officedocument.presentationml.notesSlide+xml"/>
  <Override PartName="/ppt/slides/slide25.xml" ContentType="application/vnd.openxmlformats-officedocument.presentationml.slide+xml"/>
  <Override PartName="/ppt/slides/slide9.xml" ContentType="application/vnd.openxmlformats-officedocument.presentationml.slide+xml"/>
  <Override PartName="/ppt/slideLayouts/slideLayout9.xml" ContentType="application/vnd.openxmlformats-officedocument.presentationml.slideLayout+xml"/>
  <Override PartName="/ppt/slides/slide34.xml" ContentType="application/vnd.openxmlformats-officedocument.presentationml.slide+xml"/>
  <Override PartName="/ppt/notesSlides/notesSlide20.xml" ContentType="application/vnd.openxmlformats-officedocument.presentationml.notesSlide+xml"/>
  <Override PartName="/ppt/slides/slide2.xml" ContentType="application/vnd.openxmlformats-officedocument.presentationml.slide+xml"/>
  <Override PartName="/ppt/slideLayouts/slideLayout2.xml" ContentType="application/vnd.openxmlformats-officedocument.presentationml.slideLayout+xml"/>
  <Override PartName="/ppt/slides/slide17.xml" ContentType="application/vnd.openxmlformats-officedocument.presentationml.slide+xml"/>
  <Override PartName="/ppt/notesSlides/notesSlide19.xml" ContentType="application/vnd.openxmlformats-officedocument.presentationml.notesSlide+xml"/>
  <Override PartName="/ppt/slides/slide10.xml" ContentType="application/vnd.openxmlformats-officedocument.presentationml.slide+xml"/>
  <Override PartName="/ppt/notesSlides/notesSlide12.xml" ContentType="application/vnd.openxmlformats-officedocument.presentationml.notesSlide+xml"/>
  <Override PartName="/docProps/app.xml" ContentType="application/vnd.openxmlformats-officedocument.extended-properties+xml"/>
  <Override PartName="/ppt/notesSlides/notesSlide4.xml" ContentType="application/vnd.openxmlformats-officedocument.presentationml.notesSlide+xml"/>
  <Override PartName="/ppt/slides/slide41.xml" ContentType="application/vnd.openxmlformats-officedocument.presentationml.slide+xml"/>
  <Override PartName="/ppt/slideLayouts/slideLayout12.xml" ContentType="application/vnd.openxmlformats-officedocument.presentationml.slideLayout+xml"/>
  <Override PartName="/ppt/slides/slide24.xml" ContentType="application/vnd.openxmlformats-officedocument.presentationml.slide+xml"/>
  <Override PartName="/ppt/notesSlides/notesSlide10.xml" ContentType="application/vnd.openxmlformats-officedocument.presentationml.notesSlide+xml"/>
  <Override PartName="/ppt/slides/slide8.xml" ContentType="application/vnd.openxmlformats-officedocument.presentationml.slide+xml"/>
  <Override PartName="/ppt/notesSlides/notesSlide26.xml" ContentType="application/vnd.openxmlformats-officedocument.presentationml.notesSlide+xml"/>
  <Override PartName="/ppt/slideLayouts/slideLayout8.xml" ContentType="application/vnd.openxmlformats-officedocument.presentationml.slideLayout+xml"/>
  <Override PartName="/ppt/slides/slide33.xml" ContentType="application/vnd.openxmlformats-officedocument.presentationml.slide+xml"/>
  <Override PartName="/ppt/slides/slide1.xml" ContentType="application/vnd.openxmlformats-officedocument.presentationml.slide+xml"/>
  <Override PartName="/ppt/slideLayouts/slideLayout1.xml" ContentType="application/vnd.openxmlformats-officedocument.presentationml.slideLayout+xml"/>
  <Override PartName="/ppt/slides/slide16.xml" ContentType="application/vnd.openxmlformats-officedocument.presentationml.slide+xml"/>
  <Override PartName="/ppt/notesSlides/notesSlide18.xml" ContentType="application/vnd.openxmlformats-officedocument.presentationml.notesSlide+xml"/>
  <Override PartName="/ppt/viewProps.xml" ContentType="application/vnd.openxmlformats-officedocument.presentationml.viewProps+xml"/>
  <Default Extension="jpeg" ContentType="image/jpeg"/>
  <Override PartName="/ppt/notesSlides/notesSlide11.xml" ContentType="application/vnd.openxmlformats-officedocument.presentationml.notesSlide+xml"/>
  <Override PartName="/ppt/notesSlides/notesSlide3.xml" ContentType="application/vnd.openxmlformats-officedocument.presentationml.notesSlide+xml"/>
  <Override PartName="/ppt/slides/slide40.xml" ContentType="application/vnd.openxmlformats-officedocument.presentationml.slide+xml"/>
  <Override PartName="/ppt/theme/theme2.xml" ContentType="application/vnd.openxmlformats-officedocument.theme+xml"/>
  <Override PartName="/ppt/slideLayouts/slideLayout11.xml" ContentType="application/vnd.openxmlformats-officedocument.presentationml.slideLayout+xml"/>
  <Override PartName="/ppt/slides/slide39.xml" ContentType="application/vnd.openxmlformats-officedocument.presentationml.slide+xml"/>
  <Override PartName="/ppt/slides/slide23.xml" ContentType="application/vnd.openxmlformats-officedocument.presentationml.slide+xml"/>
  <Override PartName="/ppt/slides/slide7.xml" ContentType="application/vnd.openxmlformats-officedocument.presentationml.slide+xml"/>
  <Override PartName="/ppt/notesSlides/notesSlide25.xml" ContentType="application/vnd.openxmlformats-officedocument.presentationml.notesSlide+xml"/>
  <Override PartName="/ppt/slideLayouts/slideLayout7.xml" ContentType="application/vnd.openxmlformats-officedocument.presentationml.slideLayout+xml"/>
  <Override PartName="/ppt/slides/slide32.xml" ContentType="application/vnd.openxmlformats-officedocument.presentationml.slide+xml"/>
  <Override PartName="/ppt/notesMasters/notesMaster1.xml" ContentType="application/vnd.openxmlformats-officedocument.presentationml.notesMaster+xml"/>
  <Override PartName="/ppt/slides/slide15.xml" ContentType="application/vnd.openxmlformats-officedocument.presentationml.slide+xml"/>
  <Override PartName="/ppt/notesSlides/notesSlide17.xml" ContentType="application/vnd.openxmlformats-officedocument.presentationml.notesSlide+xml"/>
  <Override PartName="/ppt/notesSlides/notesSlide2.xml" ContentType="application/vnd.openxmlformats-officedocument.presentationml.notesSlide+xml"/>
  <Override PartName="/ppt/slides/slide29.xml" ContentType="application/vnd.openxmlformats-officedocument.presentationml.slide+xml"/>
  <Override PartName="/ppt/theme/theme1.xml" ContentType="application/vnd.openxmlformats-officedocument.theme+xml"/>
  <Override PartName="/ppt/slides/slide22.xml" ContentType="application/vnd.openxmlformats-officedocument.presentationml.slide+xml"/>
  <Override PartName="/ppt/slides/slide38.xml" ContentType="application/vnd.openxmlformats-officedocument.presentationml.slide+xml"/>
  <Override PartName="/ppt/presentation.xml" ContentType="application/vnd.openxmlformats-officedocument.presentationml.presentation.main+xml"/>
  <Override PartName="/ppt/slides/slide6.xml" ContentType="application/vnd.openxmlformats-officedocument.presentationml.slide+xml"/>
  <Override PartName="/ppt/slideLayouts/slideLayout10.xml" ContentType="application/vnd.openxmlformats-officedocument.presentationml.slideLayout+xml"/>
  <Override PartName="/ppt/slideLayouts/slideLayout6.xml" ContentType="application/vnd.openxmlformats-officedocument.presentationml.slideLayout+xml"/>
  <Override PartName="/ppt/slides/slide31.xml" ContentType="application/vnd.openxmlformats-officedocument.presentationml.slide+xml"/>
  <Default Extension="bin" ContentType="application/vnd.openxmlformats-officedocument.presentationml.printerSettings"/>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3648" r:id="rId1"/>
  </p:sldMasterIdLst>
  <p:notesMasterIdLst>
    <p:notesMasterId r:id="rId43"/>
  </p:notesMasterIdLst>
  <p:sldIdLst>
    <p:sldId id="256" r:id="rId2"/>
    <p:sldId id="259" r:id="rId3"/>
    <p:sldId id="261" r:id="rId4"/>
    <p:sldId id="260" r:id="rId5"/>
    <p:sldId id="262" r:id="rId6"/>
    <p:sldId id="263" r:id="rId7"/>
    <p:sldId id="264" r:id="rId8"/>
    <p:sldId id="258" r:id="rId9"/>
    <p:sldId id="265" r:id="rId10"/>
    <p:sldId id="257"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66" r:id="rId4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p:restoredLeft sz="15620"/>
    <p:restoredTop sz="94660"/>
  </p:normalViewPr>
  <p:slideViewPr>
    <p:cSldViewPr snapToGrid="0" snapToObjects="1">
      <p:cViewPr>
        <p:scale>
          <a:sx n="100" d="100"/>
          <a:sy n="100" d="100"/>
        </p:scale>
        <p:origin x="-1128" y="-4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46" Type="http://schemas.openxmlformats.org/officeDocument/2006/relationships/viewProps" Target="viewProps.xml"/><Relationship Id="rId47" Type="http://schemas.openxmlformats.org/officeDocument/2006/relationships/theme" Target="theme/theme1.xml"/><Relationship Id="rId48" Type="http://schemas.openxmlformats.org/officeDocument/2006/relationships/tableStyles" Target="tableStyle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notesMaster" Target="notesMasters/notesMaster1.xml"/><Relationship Id="rId44" Type="http://schemas.openxmlformats.org/officeDocument/2006/relationships/printerSettings" Target="printerSettings/printerSettings1.bin"/><Relationship Id="rId4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DE7EC11-CB74-6741-B812-F667C7AA7226}" type="datetimeFigureOut">
              <a:rPr lang="en-GB" smtClean="0"/>
              <a:t>10/8/17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E95287B-F208-424C-8051-FDDB8CA48D92}"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p:spPr>
        <p:txBody>
          <a:bodyPr/>
          <a:lstStyle/>
          <a:p>
            <a:fld id="{B3D2C52E-6308-44F5-B689-166840E02BA1}" type="slidenum">
              <a:rPr lang="en-GB" smtClean="0"/>
              <a:pPr/>
              <a:t>11</a:t>
            </a:fld>
            <a:endParaRPr lang="en-GB" smtClean="0"/>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p:spPr>
        <p:txBody>
          <a:bodyPr/>
          <a:lstStyle/>
          <a:p>
            <a:fld id="{0F937CB7-9404-4D49-B009-0D96476005FE}" type="slidenum">
              <a:rPr lang="en-GB" smtClean="0"/>
              <a:pPr/>
              <a:t>12</a:t>
            </a:fld>
            <a:endParaRPr lang="en-GB" smtClean="0"/>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p:spPr>
        <p:txBody>
          <a:bodyPr/>
          <a:lstStyle/>
          <a:p>
            <a:pPr eaLnBrk="1" hangingPunct="1"/>
            <a:r>
              <a:rPr lang="en-GB" smtClean="0"/>
              <a:t>Learning theory in an hour is problematic but I hope to introduce the general theories that have shaped the fairly recent history of our understanding about how children learn.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p>
            <a:fld id="{71710838-4A02-4891-A725-132521A6FD3B}" type="slidenum">
              <a:rPr lang="en-GB" smtClean="0"/>
              <a:pPr/>
              <a:t>13</a:t>
            </a:fld>
            <a:endParaRPr lang="en-GB" smtClean="0"/>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p:spPr>
        <p:txBody>
          <a:bodyPr/>
          <a:lstStyle/>
          <a:p>
            <a:endParaRPr lang="en-US">
              <a:latin typeface="Arial" pitchFamily="-108" charset="0"/>
              <a:cs typeface="Arial" pitchFamily="-108" charset="0"/>
            </a:endParaRPr>
          </a:p>
        </p:txBody>
      </p:sp>
      <p:sp>
        <p:nvSpPr>
          <p:cNvPr id="44036" name="Slide Number Placeholder 3"/>
          <p:cNvSpPr>
            <a:spLocks noGrp="1"/>
          </p:cNvSpPr>
          <p:nvPr>
            <p:ph type="sldNum" sz="quarter" idx="5"/>
          </p:nvPr>
        </p:nvSpPr>
        <p:spPr>
          <a:noFill/>
        </p:spPr>
        <p:txBody>
          <a:bodyPr/>
          <a:lstStyle/>
          <a:p>
            <a:fld id="{2DE204BE-7BA9-8E46-9A41-CD8244870E0F}" type="slidenum">
              <a:rPr lang="en-GB"/>
              <a:pPr/>
              <a:t>14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p>
            <a:fld id="{14713DED-BC3B-4B8D-A2A2-655CB386EC05}" type="slidenum">
              <a:rPr lang="en-GB" smtClean="0"/>
              <a:pPr/>
              <a:t>15</a:t>
            </a:fld>
            <a:endParaRPr lang="en-GB" smtClean="0"/>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a:ln/>
        </p:spPr>
        <p:txBody>
          <a:bodyPr/>
          <a:lstStyle/>
          <a:p>
            <a:pPr eaLnBrk="1" hangingPunct="1"/>
            <a:r>
              <a:rPr lang="en-GB" smtClean="0"/>
              <a:t>Skinner’s theory of behaviourism</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p:spPr>
        <p:txBody>
          <a:bodyPr/>
          <a:lstStyle/>
          <a:p>
            <a:fld id="{7725B79C-EE97-47F2-A475-C466E5568519}" type="slidenum">
              <a:rPr lang="en-GB" smtClean="0"/>
              <a:pPr/>
              <a:t>16</a:t>
            </a:fld>
            <a:endParaRPr lang="en-GB" smtClean="0"/>
          </a:p>
        </p:txBody>
      </p:sp>
      <p:sp>
        <p:nvSpPr>
          <p:cNvPr id="52227" name="Rectangle 2"/>
          <p:cNvSpPr>
            <a:spLocks noGrp="1" noRot="1" noChangeAspect="1" noChangeArrowheads="1" noTextEdit="1"/>
          </p:cNvSpPr>
          <p:nvPr>
            <p:ph type="sldImg"/>
          </p:nvPr>
        </p:nvSpPr>
        <p:spPr>
          <a:ln/>
        </p:spPr>
      </p:sp>
      <p:sp>
        <p:nvSpPr>
          <p:cNvPr id="52228" name="Rectangle 3"/>
          <p:cNvSpPr>
            <a:spLocks noGrp="1" noChangeArrowheads="1"/>
          </p:cNvSpPr>
          <p:nvPr>
            <p:ph type="body" idx="1"/>
          </p:nvPr>
        </p:nvSpPr>
        <p:spPr>
          <a:noFill/>
          <a:ln/>
        </p:spPr>
        <p:txBody>
          <a:bodyPr/>
          <a:lstStyle/>
          <a:p>
            <a:pPr eaLnBrk="1" hangingPunct="1"/>
            <a:r>
              <a:rPr lang="en-GB" smtClean="0"/>
              <a:t>Eg</a:t>
            </a:r>
          </a:p>
          <a:p>
            <a:pPr eaLnBrk="1" hangingPunct="1"/>
            <a:r>
              <a:rPr lang="en-GB" smtClean="0"/>
              <a:t>Desirable action:</a:t>
            </a:r>
          </a:p>
          <a:p>
            <a:pPr eaLnBrk="1" hangingPunct="1"/>
            <a:r>
              <a:rPr lang="en-GB" smtClean="0"/>
              <a:t> Child says ‘Thank you’ and receives a kiss or praise and this will encourage the child to do it again</a:t>
            </a:r>
          </a:p>
          <a:p>
            <a:pPr eaLnBrk="1" hangingPunct="1"/>
            <a:endParaRPr lang="en-GB" smtClean="0"/>
          </a:p>
          <a:p>
            <a:pPr eaLnBrk="1" hangingPunct="1"/>
            <a:r>
              <a:rPr lang="en-GB" smtClean="0"/>
              <a:t>Undesirable action: </a:t>
            </a:r>
          </a:p>
          <a:p>
            <a:pPr eaLnBrk="1" hangingPunct="1"/>
            <a:r>
              <a:rPr lang="en-GB" smtClean="0"/>
              <a:t>Child hits another and this is negatively reinforced by a reprimand or punishment – this will decrease the likelihood of doing it again.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p:spPr>
        <p:txBody>
          <a:bodyPr/>
          <a:lstStyle/>
          <a:p>
            <a:fld id="{8E55D431-B658-4504-9C33-865D7567871F}" type="slidenum">
              <a:rPr lang="en-GB" smtClean="0"/>
              <a:pPr/>
              <a:t>17</a:t>
            </a:fld>
            <a:endParaRPr lang="en-GB" smtClean="0"/>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a:ln/>
        </p:spPr>
        <p:txBody>
          <a:bodyPr/>
          <a:lstStyle/>
          <a:p>
            <a:pPr eaLnBrk="1" hangingPunct="1"/>
            <a:r>
              <a:rPr lang="en-GB" smtClean="0"/>
              <a:t>Individual engagement with his/her surroundings</a:t>
            </a:r>
          </a:p>
          <a:p>
            <a:pPr eaLnBrk="1" hangingPunct="1"/>
            <a:endParaRPr lang="en-GB" smtClean="0"/>
          </a:p>
          <a:p>
            <a:pPr eaLnBrk="1" hangingPunct="1"/>
            <a:r>
              <a:rPr lang="en-GB" smtClean="0"/>
              <a:t>The child in the sand pit, on the beach, in the bath…. exploring teething rings, keys toys – mouthing, touching, grasping, then onto pouring, making bubbles, emptying, filling ….</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p:spPr>
        <p:txBody>
          <a:bodyPr/>
          <a:lstStyle/>
          <a:p>
            <a:fld id="{15743EB8-43FF-478E-A84E-8993359DD0E8}" type="slidenum">
              <a:rPr lang="en-GB" smtClean="0"/>
              <a:pPr/>
              <a:t>18</a:t>
            </a:fld>
            <a:endParaRPr lang="en-GB" smtClean="0"/>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p:spPr>
        <p:txBody>
          <a:bodyPr/>
          <a:lstStyle/>
          <a:p>
            <a:pPr eaLnBrk="1" hangingPunct="1"/>
            <a:r>
              <a:rPr lang="en-GB" smtClean="0"/>
              <a:t>Child who has always played in a dry sand pit knows it will pour, run through the fingers and be easily brushed off the hands, when she meets sand on the beach, at the top of the beach - it does the same and she can assimilate this new information about sand – that is found by the sea in large quantities. Faced with wet sand near the shore line the child is faced with a challenge and needs to accommodate this new experience into her metal schema for ‘sand’ – also sand has properties for sticking and building. Watch the shore front next time you are at the beach – watch the small child allowed to explore the sand…..</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p:spPr>
        <p:txBody>
          <a:bodyPr/>
          <a:lstStyle/>
          <a:p>
            <a:fld id="{0AC6F40D-9F4F-4F7C-863F-89C22A90F558}" type="slidenum">
              <a:rPr lang="en-GB" smtClean="0"/>
              <a:pPr/>
              <a:t>19</a:t>
            </a:fld>
            <a:endParaRPr lang="en-GB" smtClean="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p:spPr>
        <p:txBody>
          <a:bodyPr/>
          <a:lstStyle/>
          <a:p>
            <a:fld id="{657AF2A6-F680-4EE4-AEA3-2B3CAEAFA00D}" type="slidenum">
              <a:rPr lang="en-GB" smtClean="0"/>
              <a:pPr/>
              <a:t>20</a:t>
            </a:fld>
            <a:endParaRPr lang="en-GB" smtClean="0"/>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p:spPr>
        <p:txBody>
          <a:bodyPr/>
          <a:lstStyle/>
          <a:p>
            <a:pPr eaLnBrk="1" hangingPunct="1"/>
            <a:endParaRPr lang="en-GB" smtClean="0"/>
          </a:p>
          <a:p>
            <a:pPr eaLnBrk="1" hangingPunct="1"/>
            <a:r>
              <a:rPr lang="en-GB" smtClean="0"/>
              <a:t>‘Learning takes place and provides a foundation for future learning’ (Smidt 2006 p.21) -  schema are established and they form the foundation of future events of cognitive challenge and accommodation </a:t>
            </a:r>
          </a:p>
          <a:p>
            <a:pPr eaLnBrk="1" hangingPunct="1"/>
            <a:endParaRPr lang="en-GB" smtClean="0"/>
          </a:p>
          <a:p>
            <a:pPr eaLnBrk="1" hangingPunct="1"/>
            <a:endParaRPr lang="en-GB" smtClean="0"/>
          </a:p>
          <a:p>
            <a:pPr eaLnBrk="1" hangingPunct="1"/>
            <a:r>
              <a:rPr lang="en-GB" smtClean="0"/>
              <a:t>In practice teachers often will ‘thought shower’ what do we already know about this? What do you think will happen?</a:t>
            </a:r>
          </a:p>
          <a:p>
            <a:pPr eaLnBrk="1" hangingPunct="1"/>
            <a:r>
              <a:rPr lang="en-GB" smtClean="0"/>
              <a:t>New learning then builds upon previous understandings  </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p:spPr>
        <p:txBody>
          <a:bodyPr/>
          <a:lstStyle/>
          <a:p>
            <a:fld id="{B8B861D0-CE14-40C6-8B97-D5FE9359E17A}" type="slidenum">
              <a:rPr lang="en-GB" smtClean="0"/>
              <a:pPr/>
              <a:t>21</a:t>
            </a:fld>
            <a:endParaRPr lang="en-GB" smtClean="0"/>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p:spPr>
        <p:txBody>
          <a:bodyPr/>
          <a:lstStyle/>
          <a:p>
            <a:fld id="{49DA88EB-4606-419E-9625-0D6E10D767C3}" type="slidenum">
              <a:rPr lang="en-GB" smtClean="0"/>
              <a:pPr/>
              <a:t>22</a:t>
            </a:fld>
            <a:endParaRPr lang="en-GB" smtClean="0"/>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p:spPr>
        <p:txBody>
          <a:bodyPr/>
          <a:lstStyle/>
          <a:p>
            <a:pPr eaLnBrk="1" hangingPunct="1"/>
            <a:r>
              <a:rPr lang="en-GB" smtClean="0"/>
              <a:t>0-2: sucking, exploring, grasping…..</a:t>
            </a:r>
          </a:p>
          <a:p>
            <a:pPr eaLnBrk="1" hangingPunct="1"/>
            <a:r>
              <a:rPr lang="en-GB" smtClean="0"/>
              <a:t>2-7 I can push, pull, change aspects of my world</a:t>
            </a:r>
          </a:p>
          <a:p>
            <a:pPr eaLnBrk="1" hangingPunct="1"/>
            <a:r>
              <a:rPr lang="en-GB" smtClean="0"/>
              <a:t>7-11: conservation – a number always represents the same amount,  bigger than, smaller than, classification of groups (animals, trees, colours…) </a:t>
            </a:r>
          </a:p>
          <a:p>
            <a:pPr eaLnBrk="1" hangingPunct="1"/>
            <a:r>
              <a:rPr lang="en-GB" smtClean="0"/>
              <a:t>11+ algebraic ideas -  can text an idea without the concrete materials present in front of them </a:t>
            </a:r>
          </a:p>
          <a:p>
            <a:pPr eaLnBrk="1" hangingPunct="1"/>
            <a:endParaRPr lang="en-GB" smtClean="0"/>
          </a:p>
          <a:p>
            <a:pPr eaLnBrk="1" hangingPunct="1"/>
            <a:endParaRPr lang="en-GB" smtClean="0"/>
          </a:p>
          <a:p>
            <a:pPr eaLnBrk="1" hangingPunct="1"/>
            <a:r>
              <a:rPr lang="en-GB" smtClean="0"/>
              <a:t>What does this remind you of?</a:t>
            </a:r>
          </a:p>
          <a:p>
            <a:pPr eaLnBrk="1" hangingPunct="1"/>
            <a:r>
              <a:rPr lang="en-GB" smtClean="0"/>
              <a:t>Infant (KS1), junior (KS2) and secondary schools (KS3+) are traditionally divided along these lines. </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p:spPr>
        <p:txBody>
          <a:bodyPr/>
          <a:lstStyle/>
          <a:p>
            <a:fld id="{BAB3EC54-3C4D-48AD-A6FE-0133EDB330C8}" type="slidenum">
              <a:rPr lang="en-GB" smtClean="0"/>
              <a:pPr/>
              <a:t>24</a:t>
            </a:fld>
            <a:endParaRPr lang="en-GB" smtClean="0"/>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p:spPr>
        <p:txBody>
          <a:bodyPr/>
          <a:lstStyle/>
          <a:p>
            <a:pPr eaLnBrk="1" hangingPunct="1"/>
            <a:r>
              <a:rPr lang="en-GB" smtClean="0"/>
              <a:t>Those of you undertaking EY training may recognise aspects of constructivist approaches in the Foundation Phase – the new curriculum for the EY year groups. </a:t>
            </a:r>
          </a:p>
          <a:p>
            <a:pPr eaLnBrk="1" hangingPunct="1"/>
            <a:r>
              <a:rPr lang="en-GB" smtClean="0"/>
              <a:t>Focus on play, child led activity and exploration </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p>
            <a:fld id="{16FB6340-69FE-4D1C-BEEB-01113C55642E}" type="slidenum">
              <a:rPr lang="en-GB" smtClean="0"/>
              <a:pPr/>
              <a:t>25</a:t>
            </a:fld>
            <a:endParaRPr lang="en-GB" smtClean="0"/>
          </a:p>
        </p:txBody>
      </p:sp>
      <p:sp>
        <p:nvSpPr>
          <p:cNvPr id="62467" name="Rectangle 2"/>
          <p:cNvSpPr>
            <a:spLocks noGrp="1" noRot="1" noChangeAspect="1" noChangeArrowheads="1" noTextEdit="1"/>
          </p:cNvSpPr>
          <p:nvPr>
            <p:ph type="sldImg"/>
          </p:nvPr>
        </p:nvSpPr>
        <p:spPr>
          <a:ln/>
        </p:spPr>
      </p:sp>
      <p:sp>
        <p:nvSpPr>
          <p:cNvPr id="62468" name="Rectangle 3"/>
          <p:cNvSpPr>
            <a:spLocks noGrp="1" noChangeArrowheads="1"/>
          </p:cNvSpPr>
          <p:nvPr>
            <p:ph type="body" idx="1"/>
          </p:nvPr>
        </p:nvSpPr>
        <p:spPr>
          <a:noFill/>
          <a:ln/>
        </p:spPr>
        <p:txBody>
          <a:bodyPr/>
          <a:lstStyle/>
          <a:p>
            <a:pPr eaLnBrk="1" hangingPunct="1"/>
            <a:r>
              <a:rPr lang="en-GB" smtClean="0"/>
              <a:t>Did not see the individual as a lone learner but as a part of the group </a:t>
            </a:r>
          </a:p>
          <a:p>
            <a:pPr eaLnBrk="1" hangingPunct="1"/>
            <a:endParaRPr lang="en-GB" smtClean="0"/>
          </a:p>
          <a:p>
            <a:pPr eaLnBrk="1" hangingPunct="1"/>
            <a:r>
              <a:rPr lang="en-GB" smtClean="0"/>
              <a:t>This initially sounds very similar to the ideas of constructivists but the essential role of others and communication is the key to the difference. </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p:spPr>
        <p:txBody>
          <a:bodyPr/>
          <a:lstStyle/>
          <a:p>
            <a:fld id="{995A58AC-C691-4938-AEF8-D73349B3CBB7}" type="slidenum">
              <a:rPr lang="en-GB" smtClean="0"/>
              <a:pPr/>
              <a:t>26</a:t>
            </a:fld>
            <a:endParaRPr lang="en-GB" smtClean="0"/>
          </a:p>
        </p:txBody>
      </p:sp>
      <p:sp>
        <p:nvSpPr>
          <p:cNvPr id="63491" name="Rectangle 2"/>
          <p:cNvSpPr>
            <a:spLocks noGrp="1" noRot="1" noChangeAspect="1" noChangeArrowheads="1" noTextEdit="1"/>
          </p:cNvSpPr>
          <p:nvPr>
            <p:ph type="sldImg"/>
          </p:nvPr>
        </p:nvSpPr>
        <p:spPr>
          <a:ln/>
        </p:spPr>
      </p:sp>
      <p:sp>
        <p:nvSpPr>
          <p:cNvPr id="63492" name="Rectangle 3"/>
          <p:cNvSpPr>
            <a:spLocks noGrp="1" noChangeArrowheads="1"/>
          </p:cNvSpPr>
          <p:nvPr>
            <p:ph type="body" idx="1"/>
          </p:nvPr>
        </p:nvSpPr>
        <p:spPr>
          <a:noFill/>
          <a:ln/>
        </p:spPr>
        <p:txBody>
          <a:bodyPr/>
          <a:lstStyle/>
          <a:p>
            <a:pPr eaLnBrk="1" hangingPunct="1"/>
            <a:r>
              <a:rPr lang="en-GB" smtClean="0"/>
              <a:t>Compare this to Piaget who largely felt the child did the constructing for him/herself</a:t>
            </a:r>
          </a:p>
          <a:p>
            <a:pPr eaLnBrk="1" hangingPunct="1"/>
            <a:endParaRPr lang="en-US" smtClean="0"/>
          </a:p>
          <a:p>
            <a:pPr eaLnBrk="1" hangingPunct="1"/>
            <a:r>
              <a:rPr lang="en-US" smtClean="0"/>
              <a:t>How a child comes to understand how the world works – in a physical level and an emotional, social level</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p:spPr>
        <p:txBody>
          <a:bodyPr/>
          <a:lstStyle/>
          <a:p>
            <a:fld id="{997662A5-2349-4E01-8E05-9040C3D971D4}" type="slidenum">
              <a:rPr lang="en-GB" smtClean="0"/>
              <a:pPr/>
              <a:t>27</a:t>
            </a:fld>
            <a:endParaRPr lang="en-GB" smtClean="0"/>
          </a:p>
        </p:txBody>
      </p:sp>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p:spPr>
        <p:txBody>
          <a:bodyPr/>
          <a:lstStyle/>
          <a:p>
            <a:pPr eaLnBrk="1" hangingPunct="1"/>
            <a:r>
              <a:rPr lang="en-US" smtClean="0"/>
              <a:t>Social constructivism allows for the social learning that we recognise as taking place – how do I act in school, on the yard, with my friend, with my sister, with my teacher</a:t>
            </a:r>
          </a:p>
          <a:p>
            <a:pPr eaLnBrk="1" hangingPunct="1"/>
            <a:r>
              <a:rPr lang="en-US" smtClean="0"/>
              <a:t>What kind of person am I?</a:t>
            </a:r>
          </a:p>
          <a:p>
            <a:pPr eaLnBrk="1" hangingPunct="1"/>
            <a:endParaRPr lang="en-US" smtClean="0"/>
          </a:p>
          <a:p>
            <a:pPr eaLnBrk="1" hangingPunct="1"/>
            <a:r>
              <a:rPr lang="en-US" smtClean="0"/>
              <a:t>The theory allows us to consider learning of content and physical understandings as well as personal, social learning</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p:spPr>
        <p:txBody>
          <a:bodyPr/>
          <a:lstStyle/>
          <a:p>
            <a:fld id="{4AAAF9FF-D05A-4347-9B87-99AB62B05CAA}" type="slidenum">
              <a:rPr lang="en-GB" smtClean="0"/>
              <a:pPr/>
              <a:t>28</a:t>
            </a:fld>
            <a:endParaRPr lang="en-GB" smtClean="0"/>
          </a:p>
        </p:txBody>
      </p:sp>
      <p:sp>
        <p:nvSpPr>
          <p:cNvPr id="65539" name="Rectangle 2"/>
          <p:cNvSpPr>
            <a:spLocks noGrp="1" noRot="1" noChangeAspect="1" noChangeArrowheads="1" noTextEdit="1"/>
          </p:cNvSpPr>
          <p:nvPr>
            <p:ph type="sldImg"/>
          </p:nvPr>
        </p:nvSpPr>
        <p:spPr>
          <a:ln/>
        </p:spPr>
      </p:sp>
      <p:sp>
        <p:nvSpPr>
          <p:cNvPr id="65540" name="Rectangle 3"/>
          <p:cNvSpPr>
            <a:spLocks noGrp="1" noChangeArrowheads="1"/>
          </p:cNvSpPr>
          <p:nvPr>
            <p:ph type="body" idx="1"/>
          </p:nvPr>
        </p:nvSpPr>
        <p:spPr>
          <a:noFill/>
          <a:ln/>
        </p:spPr>
        <p:txBody>
          <a:bodyPr/>
          <a:lstStyle/>
          <a:p>
            <a:pPr lvl="1" eaLnBrk="1" hangingPunct="1">
              <a:lnSpc>
                <a:spcPct val="80000"/>
              </a:lnSpc>
            </a:pPr>
            <a:r>
              <a:rPr lang="en-GB" sz="1000" smtClean="0"/>
              <a:t>Leila was working with a group of children at a table doing a science task, following up from a practical activity looking at a variety of objects and considering why they were made from certain materials; the task was to read a sentence about a type of material and decide whether it was true or false. The statement was ‘metal is useful for cutting because it can be sharpened’. Leila called over the teacher and asked ’what is sharpened?’ the teacher answered ‘oh you know it can be sharpened to make it sharp [</a:t>
            </a:r>
            <a:r>
              <a:rPr lang="en-GB" sz="1000" i="1" smtClean="0"/>
              <a:t>fingers coming together like an arrow head</a:t>
            </a:r>
            <a:r>
              <a:rPr lang="en-GB" sz="1000" smtClean="0"/>
              <a:t>]’. Leila frowned and said ‘sharpened?’ [</a:t>
            </a:r>
            <a:r>
              <a:rPr lang="en-GB" sz="1000" i="1" smtClean="0"/>
              <a:t>put one finger inside the fist of other hand like a pencil sharpener</a:t>
            </a:r>
            <a:r>
              <a:rPr lang="en-GB" sz="1000" smtClean="0"/>
              <a:t>]. The teacher laughed and said ‘oh no not like that, made sharp like a knife’.</a:t>
            </a:r>
          </a:p>
          <a:p>
            <a:pPr lvl="1" eaLnBrk="1" hangingPunct="1">
              <a:lnSpc>
                <a:spcPct val="80000"/>
              </a:lnSpc>
            </a:pPr>
            <a:endParaRPr lang="en-GB" sz="1000" smtClean="0"/>
          </a:p>
          <a:p>
            <a:pPr lvl="1" eaLnBrk="1" hangingPunct="1">
              <a:lnSpc>
                <a:spcPct val="80000"/>
              </a:lnSpc>
            </a:pPr>
            <a:r>
              <a:rPr lang="en-GB" sz="1000" smtClean="0"/>
              <a:t>Leila was of an age where she could use language and action to explain and illustrate her confusion and negotiate a new meaning with her teacher. This serves as a useful example of the social nature of learning. </a:t>
            </a:r>
          </a:p>
          <a:p>
            <a:pPr lvl="1" eaLnBrk="1" hangingPunct="1">
              <a:lnSpc>
                <a:spcPct val="80000"/>
              </a:lnSpc>
            </a:pPr>
            <a:endParaRPr lang="en-GB" sz="1000" smtClean="0"/>
          </a:p>
          <a:p>
            <a:pPr lvl="1" eaLnBrk="1" hangingPunct="1">
              <a:lnSpc>
                <a:spcPct val="80000"/>
              </a:lnSpc>
            </a:pPr>
            <a:endParaRPr lang="en-GB" sz="1000" smtClean="0"/>
          </a:p>
          <a:p>
            <a:pPr lvl="1" eaLnBrk="1" hangingPunct="1">
              <a:lnSpc>
                <a:spcPct val="80000"/>
              </a:lnSpc>
            </a:pPr>
            <a:r>
              <a:rPr lang="en-GB" sz="1000" smtClean="0"/>
              <a:t>Eyeballing as dis/respectful  </a:t>
            </a:r>
          </a:p>
          <a:p>
            <a:pPr eaLnBrk="1" hangingPunct="1">
              <a:lnSpc>
                <a:spcPct val="80000"/>
              </a:lnSpc>
            </a:pPr>
            <a:r>
              <a:rPr lang="en-GB" sz="1000" smtClean="0"/>
              <a:t>A child growing up an a largely Afro-Caribbean country may develop an understanding that it is disrespectful to look at an elder (adult, teacher, authority figure) in the eye.</a:t>
            </a:r>
          </a:p>
          <a:p>
            <a:pPr eaLnBrk="1" hangingPunct="1">
              <a:lnSpc>
                <a:spcPct val="80000"/>
              </a:lnSpc>
            </a:pPr>
            <a:r>
              <a:rPr lang="en-GB" sz="1000" smtClean="0"/>
              <a:t>And yet an expectation of Western European communities is that you look directly at some-one who is speaking to show attention and respect.</a:t>
            </a:r>
          </a:p>
          <a:p>
            <a:pPr eaLnBrk="1" hangingPunct="1">
              <a:lnSpc>
                <a:spcPct val="80000"/>
              </a:lnSpc>
            </a:pPr>
            <a:endParaRPr lang="en-GB" sz="1000" smtClean="0"/>
          </a:p>
          <a:p>
            <a:pPr eaLnBrk="1" hangingPunct="1">
              <a:lnSpc>
                <a:spcPct val="80000"/>
              </a:lnSpc>
            </a:pPr>
            <a:r>
              <a:rPr lang="en-GB" sz="1000" smtClean="0"/>
              <a:t>The implications of such cultural understandings are more readily considered in the 21</a:t>
            </a:r>
            <a:r>
              <a:rPr lang="en-GB" sz="1000" baseline="30000" smtClean="0"/>
              <a:t>st</a:t>
            </a:r>
            <a:r>
              <a:rPr lang="en-GB" sz="1000" smtClean="0"/>
              <a:t> century but in the mid-late 20</a:t>
            </a:r>
            <a:r>
              <a:rPr lang="en-GB" sz="1000" baseline="30000" smtClean="0"/>
              <a:t>th</a:t>
            </a:r>
            <a:r>
              <a:rPr lang="en-GB" sz="1000" smtClean="0"/>
              <a:t> century young Afro-Caribbean children were often reprimanded: ‘look at me when I am talking to you!’…</a:t>
            </a:r>
          </a:p>
          <a:p>
            <a:pPr eaLnBrk="1" hangingPunct="1">
              <a:lnSpc>
                <a:spcPct val="80000"/>
              </a:lnSpc>
            </a:pPr>
            <a:endParaRPr lang="en-GB" sz="1000" smtClean="0"/>
          </a:p>
          <a:p>
            <a:pPr eaLnBrk="1" hangingPunct="1">
              <a:lnSpc>
                <a:spcPct val="80000"/>
              </a:lnSpc>
            </a:pPr>
            <a:endParaRPr lang="en-GB" sz="1000" smtClean="0"/>
          </a:p>
          <a:p>
            <a:pPr eaLnBrk="1" hangingPunct="1">
              <a:lnSpc>
                <a:spcPct val="80000"/>
              </a:lnSpc>
            </a:pPr>
            <a:r>
              <a:rPr lang="en-GB" sz="1000" smtClean="0"/>
              <a:t> </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p>
            <a:fld id="{6951278B-3BE7-43DE-BD2D-D86BC0E51267}" type="slidenum">
              <a:rPr lang="en-GB" smtClean="0"/>
              <a:pPr/>
              <a:t>30</a:t>
            </a:fld>
            <a:endParaRPr lang="en-GB" smtClean="0"/>
          </a:p>
        </p:txBody>
      </p:sp>
      <p:sp>
        <p:nvSpPr>
          <p:cNvPr id="66563" name="Rectangle 2"/>
          <p:cNvSpPr>
            <a:spLocks noGrp="1" noRot="1" noChangeAspect="1" noChangeArrowheads="1" noTextEdit="1"/>
          </p:cNvSpPr>
          <p:nvPr>
            <p:ph type="sldImg"/>
          </p:nvPr>
        </p:nvSpPr>
        <p:spPr>
          <a:ln/>
        </p:spPr>
      </p:sp>
      <p:sp>
        <p:nvSpPr>
          <p:cNvPr id="66564" name="Rectangle 3"/>
          <p:cNvSpPr>
            <a:spLocks noGrp="1" noChangeArrowheads="1"/>
          </p:cNvSpPr>
          <p:nvPr>
            <p:ph type="body" idx="1"/>
          </p:nvPr>
        </p:nvSpPr>
        <p:spPr>
          <a:noFill/>
          <a:ln/>
        </p:spPr>
        <p:txBody>
          <a:bodyPr/>
          <a:lstStyle/>
          <a:p>
            <a:pPr eaLnBrk="1" hangingPunct="1"/>
            <a:r>
              <a:rPr lang="en-GB" smtClean="0"/>
              <a:t>As opposed to a lone scientist! </a:t>
            </a:r>
            <a:endParaRPr lang="en-US"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BBE4CD73-6B25-4DB5-B3D7-EEEA96E0AE79}" type="slidenum">
              <a:rPr lang="en-GB" smtClean="0"/>
              <a:pPr/>
              <a:t>31</a:t>
            </a:fld>
            <a:endParaRPr lang="en-GB" smtClean="0"/>
          </a:p>
        </p:txBody>
      </p:sp>
      <p:sp>
        <p:nvSpPr>
          <p:cNvPr id="67587" name="Rectangle 2"/>
          <p:cNvSpPr>
            <a:spLocks noGrp="1" noRot="1" noChangeAspect="1" noChangeArrowheads="1" noTextEdit="1"/>
          </p:cNvSpPr>
          <p:nvPr>
            <p:ph type="sldImg"/>
          </p:nvPr>
        </p:nvSpPr>
        <p:spPr>
          <a:ln/>
        </p:spPr>
      </p:sp>
      <p:sp>
        <p:nvSpPr>
          <p:cNvPr id="67588" name="Rectangle 3"/>
          <p:cNvSpPr>
            <a:spLocks noGrp="1" noChangeArrowheads="1"/>
          </p:cNvSpPr>
          <p:nvPr>
            <p:ph type="body" idx="1"/>
          </p:nvPr>
        </p:nvSpPr>
        <p:spPr>
          <a:noFill/>
          <a:ln/>
        </p:spPr>
        <p:txBody>
          <a:bodyPr/>
          <a:lstStyle/>
          <a:p>
            <a:pPr eaLnBrk="1" hangingPunct="1"/>
            <a:r>
              <a:rPr lang="en-GB" smtClean="0"/>
              <a:t>This supported performance is in the ‘Zone of Proximal Development’ </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p:spPr>
        <p:txBody>
          <a:bodyPr/>
          <a:lstStyle/>
          <a:p>
            <a:fld id="{CD83A76F-6E92-4B8B-A49A-C86A359AD2A7}" type="slidenum">
              <a:rPr lang="en-GB" smtClean="0"/>
              <a:pPr/>
              <a:t>32</a:t>
            </a:fld>
            <a:endParaRPr lang="en-GB" smtClean="0"/>
          </a:p>
        </p:txBody>
      </p:sp>
      <p:sp>
        <p:nvSpPr>
          <p:cNvPr id="68611" name="Rectangle 2"/>
          <p:cNvSpPr>
            <a:spLocks noGrp="1" noRot="1" noChangeAspect="1" noChangeArrowheads="1" noTextEdit="1"/>
          </p:cNvSpPr>
          <p:nvPr>
            <p:ph type="sldImg"/>
          </p:nvPr>
        </p:nvSpPr>
        <p:spPr>
          <a:ln/>
        </p:spPr>
      </p:sp>
      <p:sp>
        <p:nvSpPr>
          <p:cNvPr id="6861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p:spPr>
        <p:txBody>
          <a:bodyPr/>
          <a:lstStyle/>
          <a:p>
            <a:fld id="{C3A899CD-2747-45C8-B328-AF531B5A4672}" type="slidenum">
              <a:rPr lang="en-GB" smtClean="0"/>
              <a:pPr/>
              <a:t>33</a:t>
            </a:fld>
            <a:endParaRPr lang="en-GB" smtClean="0"/>
          </a:p>
        </p:txBody>
      </p:sp>
      <p:sp>
        <p:nvSpPr>
          <p:cNvPr id="69635" name="Rectangle 2"/>
          <p:cNvSpPr>
            <a:spLocks noGrp="1" noRot="1" noChangeAspect="1" noChangeArrowheads="1" noTextEdit="1"/>
          </p:cNvSpPr>
          <p:nvPr>
            <p:ph type="sldImg"/>
          </p:nvPr>
        </p:nvSpPr>
        <p:spPr>
          <a:ln/>
        </p:spPr>
      </p:sp>
      <p:sp>
        <p:nvSpPr>
          <p:cNvPr id="69636" name="Rectangle 3"/>
          <p:cNvSpPr>
            <a:spLocks noGrp="1" noChangeArrowheads="1"/>
          </p:cNvSpPr>
          <p:nvPr>
            <p:ph type="body" idx="1"/>
          </p:nvPr>
        </p:nvSpPr>
        <p:spPr>
          <a:noFill/>
          <a:ln/>
        </p:spPr>
        <p:txBody>
          <a:bodyPr/>
          <a:lstStyle/>
          <a:p>
            <a:pPr eaLnBrk="1" hangingPunct="1"/>
            <a:r>
              <a:rPr lang="en-GB" sz="1000" smtClean="0"/>
              <a:t>Educator can be the teacher, parent, other child….</a:t>
            </a:r>
          </a:p>
          <a:p>
            <a:pPr eaLnBrk="1" hangingPunct="1"/>
            <a:r>
              <a:rPr lang="en-GB" sz="1000" smtClean="0"/>
              <a:t>Smidt example:</a:t>
            </a:r>
          </a:p>
          <a:p>
            <a:pPr eaLnBrk="1" hangingPunct="1"/>
            <a:r>
              <a:rPr lang="en-GB" sz="1000" smtClean="0"/>
              <a:t>Child making a model with her mother, mother gives direct instructions:</a:t>
            </a:r>
          </a:p>
          <a:p>
            <a:pPr eaLnBrk="1" hangingPunct="1">
              <a:buFontTx/>
              <a:buChar char="-"/>
            </a:pPr>
            <a:r>
              <a:rPr lang="en-GB" sz="1000" smtClean="0"/>
              <a:t>You need this blue block, put this one there….</a:t>
            </a:r>
          </a:p>
          <a:p>
            <a:pPr eaLnBrk="1" hangingPunct="1">
              <a:buFontTx/>
              <a:buChar char="-"/>
            </a:pPr>
            <a:endParaRPr lang="en-GB" sz="1000" smtClean="0"/>
          </a:p>
          <a:p>
            <a:pPr eaLnBrk="1" hangingPunct="1"/>
            <a:r>
              <a:rPr lang="en-GB" sz="1000" smtClean="0"/>
              <a:t>Next time the child makes it the mother asks – do you remember how you did it last time…, look at this picture, what kind of block do you need? </a:t>
            </a:r>
          </a:p>
          <a:p>
            <a:pPr eaLnBrk="1" hangingPunct="1"/>
            <a:r>
              <a:rPr lang="en-GB" sz="1000" smtClean="0"/>
              <a:t>The third time the child completes the model alone.</a:t>
            </a:r>
            <a:endParaRPr lang="en-US" sz="1000" smtClean="0"/>
          </a:p>
          <a:p>
            <a:pPr eaLnBrk="1" hangingPunct="1"/>
            <a:endParaRPr lang="en-GB" sz="1000" smtClean="0"/>
          </a:p>
          <a:p>
            <a:pPr eaLnBrk="1" hangingPunct="1"/>
            <a:endParaRPr lang="en-GB" sz="1000" smtClean="0"/>
          </a:p>
          <a:p>
            <a:pPr eaLnBrk="1" hangingPunct="1"/>
            <a:r>
              <a:rPr lang="en-GB" sz="1000" smtClean="0"/>
              <a:t>A year 3 child working on division of whole numbers – ‘sharing’,</a:t>
            </a:r>
          </a:p>
          <a:p>
            <a:pPr eaLnBrk="1" hangingPunct="1">
              <a:buFontTx/>
              <a:buChar char="-"/>
            </a:pPr>
            <a:r>
              <a:rPr lang="en-GB" sz="1000" smtClean="0"/>
              <a:t>Uses cubes with the teacher in the first few instances</a:t>
            </a:r>
          </a:p>
          <a:p>
            <a:pPr eaLnBrk="1" hangingPunct="1">
              <a:buFontTx/>
              <a:buChar char="-"/>
            </a:pPr>
            <a:r>
              <a:rPr lang="en-GB" sz="1000" smtClean="0"/>
              <a:t>Uses cubes alone following the model provided by the teacher</a:t>
            </a:r>
          </a:p>
          <a:p>
            <a:pPr eaLnBrk="1" hangingPunct="1">
              <a:buFontTx/>
              <a:buChar char="-"/>
            </a:pPr>
            <a:r>
              <a:rPr lang="en-GB" sz="1000" smtClean="0"/>
              <a:t>The teacher comments that when even numbers are shared into two each pile is half the original number </a:t>
            </a:r>
          </a:p>
          <a:p>
            <a:pPr eaLnBrk="1" hangingPunct="1">
              <a:buFontTx/>
              <a:buChar char="-"/>
            </a:pPr>
            <a:r>
              <a:rPr lang="en-GB" sz="1000" smtClean="0"/>
              <a:t>The child used knowledge of halves to mentally solve the ‘sharing’ problems and reverts to using the cubes when she comes across a tricky problem…</a:t>
            </a:r>
          </a:p>
          <a:p>
            <a:pPr eaLnBrk="1" hangingPunct="1">
              <a:buFontTx/>
              <a:buChar char="-"/>
            </a:pPr>
            <a:endParaRPr lang="en-GB" sz="1000" smtClean="0"/>
          </a:p>
          <a:p>
            <a:pPr eaLnBrk="1" hangingPunct="1">
              <a:buFontTx/>
              <a:buChar char="-"/>
            </a:pPr>
            <a:r>
              <a:rPr lang="en-GB" sz="1000" smtClean="0"/>
              <a:t>The teacher provided physical tools to help scaffold the child’s learning and then scaffolded the internalisation of the process by making a valuable comment at an opportune time. </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p:spPr>
        <p:txBody>
          <a:bodyPr/>
          <a:lstStyle/>
          <a:p>
            <a:fld id="{46D78286-B202-4E6B-8F8C-A7B197B24396}" type="slidenum">
              <a:rPr lang="en-GB" smtClean="0"/>
              <a:pPr/>
              <a:t>34</a:t>
            </a:fld>
            <a:endParaRPr lang="en-GB" smtClean="0"/>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ln/>
        </p:spPr>
        <p:txBody>
          <a:bodyPr/>
          <a:lstStyle/>
          <a:p>
            <a:pPr eaLnBrk="1" hangingPunct="1"/>
            <a:r>
              <a:rPr lang="en-GB" smtClean="0"/>
              <a:t>Within the foundation phase there is a requirement for interaction between adult and child in the form of sustained and shared thinking – this is social constructivist idea. </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p:spPr>
        <p:txBody>
          <a:bodyPr/>
          <a:lstStyle/>
          <a:p>
            <a:fld id="{39A8DDA5-9309-4D8D-BF6A-5B32F01CF3BC}" type="slidenum">
              <a:rPr lang="en-GB" smtClean="0"/>
              <a:pPr/>
              <a:t>36</a:t>
            </a:fld>
            <a:endParaRPr lang="en-GB" smtClean="0"/>
          </a:p>
        </p:txBody>
      </p:sp>
      <p:sp>
        <p:nvSpPr>
          <p:cNvPr id="71683" name="Rectangle 2"/>
          <p:cNvSpPr>
            <a:spLocks noGrp="1" noRot="1" noChangeAspect="1" noChangeArrowheads="1" noTextEdit="1"/>
          </p:cNvSpPr>
          <p:nvPr>
            <p:ph type="sldImg"/>
          </p:nvPr>
        </p:nvSpPr>
        <p:spPr>
          <a:ln/>
        </p:spPr>
      </p:sp>
      <p:sp>
        <p:nvSpPr>
          <p:cNvPr id="71684" name="Rectangle 3"/>
          <p:cNvSpPr>
            <a:spLocks noGrp="1" noChangeArrowheads="1"/>
          </p:cNvSpPr>
          <p:nvPr>
            <p:ph type="body" idx="1"/>
          </p:nvPr>
        </p:nvSpPr>
        <p:spPr>
          <a:noFill/>
          <a:ln/>
        </p:spPr>
        <p:txBody>
          <a:bodyPr/>
          <a:lstStyle/>
          <a:p>
            <a:pPr eaLnBrk="1" hangingPunct="1"/>
            <a:r>
              <a:rPr lang="en-GB" smtClean="0"/>
              <a:t>Behaviourist approaches may ‘work’ in the short term – but in the long term what messages do they send out to children – that learning is done to them, that end product is more important than process, that the teacher has all the answers and that the pupil is inferior………..none of these understandings of learning are positive for future life-long learners….</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p:spPr>
        <p:txBody>
          <a:bodyPr/>
          <a:lstStyle/>
          <a:p>
            <a:fld id="{749A20A2-486F-4A15-99D5-8DE59D4813F0}" type="slidenum">
              <a:rPr lang="en-GB" smtClean="0"/>
              <a:pPr/>
              <a:t>37</a:t>
            </a:fld>
            <a:endParaRPr lang="en-GB" smtClean="0"/>
          </a:p>
        </p:txBody>
      </p:sp>
      <p:sp>
        <p:nvSpPr>
          <p:cNvPr id="84995" name="Rectangle 2"/>
          <p:cNvSpPr>
            <a:spLocks noGrp="1" noRot="1" noChangeAspect="1" noChangeArrowheads="1" noTextEdit="1"/>
          </p:cNvSpPr>
          <p:nvPr>
            <p:ph type="sldImg"/>
          </p:nvPr>
        </p:nvSpPr>
        <p:spPr>
          <a:ln/>
        </p:spPr>
      </p:sp>
      <p:sp>
        <p:nvSpPr>
          <p:cNvPr id="84996"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8066" name="Rectangle 7"/>
          <p:cNvSpPr>
            <a:spLocks noGrp="1" noChangeArrowheads="1"/>
          </p:cNvSpPr>
          <p:nvPr>
            <p:ph type="sldNum" sz="quarter" idx="5"/>
          </p:nvPr>
        </p:nvSpPr>
        <p:spPr>
          <a:noFill/>
        </p:spPr>
        <p:txBody>
          <a:bodyPr/>
          <a:lstStyle/>
          <a:p>
            <a:fld id="{B13EFF64-C14A-4E43-A93C-41A0F8C5A822}" type="slidenum">
              <a:rPr lang="en-GB" smtClean="0"/>
              <a:pPr/>
              <a:t>38</a:t>
            </a:fld>
            <a:endParaRPr lang="en-GB" smtClean="0"/>
          </a:p>
        </p:txBody>
      </p:sp>
      <p:sp>
        <p:nvSpPr>
          <p:cNvPr id="88067" name="Rectangle 2"/>
          <p:cNvSpPr>
            <a:spLocks noGrp="1" noRot="1" noChangeAspect="1" noChangeArrowheads="1" noTextEdit="1"/>
          </p:cNvSpPr>
          <p:nvPr>
            <p:ph type="sldImg"/>
          </p:nvPr>
        </p:nvSpPr>
        <p:spPr>
          <a:ln/>
        </p:spPr>
      </p:sp>
      <p:sp>
        <p:nvSpPr>
          <p:cNvPr id="88068" name="Rectangle 3"/>
          <p:cNvSpPr>
            <a:spLocks noGrp="1" noChangeArrowheads="1"/>
          </p:cNvSpPr>
          <p:nvPr>
            <p:ph type="body" idx="1"/>
          </p:nvPr>
        </p:nvSpPr>
        <p:spPr>
          <a:noFill/>
          <a:ln/>
        </p:spPr>
        <p:txBody>
          <a:bodyPr/>
          <a:lstStyle/>
          <a:p>
            <a:pPr eaLnBrk="1" hangingPunct="1"/>
            <a:r>
              <a:rPr lang="en-GB" smtClean="0"/>
              <a:t>So actually we may prefer to learn in certain ways but these are not clear cut either – or pathways but interconnected mechanisms within the brain. It may be that we need different mechanisms for different learning, at  different times.</a:t>
            </a: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a:noFill/>
        </p:spPr>
        <p:txBody>
          <a:bodyPr/>
          <a:lstStyle/>
          <a:p>
            <a:fld id="{A5141ACB-4233-4801-BF35-7F1311A6CA11}" type="slidenum">
              <a:rPr lang="en-GB" smtClean="0"/>
              <a:pPr/>
              <a:t>39</a:t>
            </a:fld>
            <a:endParaRPr lang="en-GB" smtClean="0"/>
          </a:p>
        </p:txBody>
      </p:sp>
      <p:sp>
        <p:nvSpPr>
          <p:cNvPr id="89091" name="Rectangle 2"/>
          <p:cNvSpPr>
            <a:spLocks noGrp="1" noRot="1" noChangeAspect="1" noChangeArrowheads="1" noTextEdit="1"/>
          </p:cNvSpPr>
          <p:nvPr>
            <p:ph type="sldImg"/>
          </p:nvPr>
        </p:nvSpPr>
        <p:spPr>
          <a:ln/>
        </p:spPr>
      </p:sp>
      <p:sp>
        <p:nvSpPr>
          <p:cNvPr id="89092"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lang="en-US"/>
          </a:p>
        </p:txBody>
      </p:sp>
      <p:sp>
        <p:nvSpPr>
          <p:cNvPr id="4" name="Date Placeholder 3"/>
          <p:cNvSpPr>
            <a:spLocks noGrp="1"/>
          </p:cNvSpPr>
          <p:nvPr>
            <p:ph type="dt" sz="half" idx="10"/>
          </p:nvPr>
        </p:nvSpPr>
        <p:spPr/>
        <p:txBody>
          <a:bodyPr/>
          <a:lstStyle/>
          <a:p>
            <a:fld id="{5D7D54FD-1692-F141-9C69-2071F74DFEF2}" type="datetimeFigureOut">
              <a:rPr lang="en-US" smtClean="0"/>
              <a:pPr/>
              <a:t>10/8/17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634E0EA-C8C0-8D44-B868-4400E237B679}"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5D7D54FD-1692-F141-9C69-2071F74DFEF2}" type="datetimeFigureOut">
              <a:rPr lang="en-US" smtClean="0"/>
              <a:pPr/>
              <a:t>10/8/17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634E0EA-C8C0-8D44-B868-4400E237B679}"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fld id="{5D7D54FD-1692-F141-9C69-2071F74DFEF2}" type="datetimeFigureOut">
              <a:rPr lang="en-US" smtClean="0"/>
              <a:pPr/>
              <a:t>10/8/17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634E0EA-C8C0-8D44-B868-4400E237B679}"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Date Placeholder 4"/>
          <p:cNvSpPr>
            <a:spLocks noGrp="1"/>
          </p:cNvSpPr>
          <p:nvPr>
            <p:ph type="dt" sz="half" idx="10"/>
          </p:nvPr>
        </p:nvSpPr>
        <p:spPr/>
        <p:txBody>
          <a:bodyPr/>
          <a:lstStyle/>
          <a:p>
            <a:fld id="{5D7D54FD-1692-F141-9C69-2071F74DFEF2}" type="datetimeFigureOut">
              <a:rPr lang="en-US" smtClean="0"/>
              <a:pPr/>
              <a:t>10/8/17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634E0EA-C8C0-8D44-B868-4400E237B679}"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7" name="Date Placeholder 6"/>
          <p:cNvSpPr>
            <a:spLocks noGrp="1"/>
          </p:cNvSpPr>
          <p:nvPr>
            <p:ph type="dt" sz="half" idx="10"/>
          </p:nvPr>
        </p:nvSpPr>
        <p:spPr/>
        <p:txBody>
          <a:bodyPr/>
          <a:lstStyle/>
          <a:p>
            <a:fld id="{5D7D54FD-1692-F141-9C69-2071F74DFEF2}" type="datetimeFigureOut">
              <a:rPr lang="en-US" smtClean="0"/>
              <a:pPr/>
              <a:t>10/8/17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634E0EA-C8C0-8D44-B868-4400E237B679}"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Date Placeholder 2"/>
          <p:cNvSpPr>
            <a:spLocks noGrp="1"/>
          </p:cNvSpPr>
          <p:nvPr>
            <p:ph type="dt" sz="half" idx="10"/>
          </p:nvPr>
        </p:nvSpPr>
        <p:spPr/>
        <p:txBody>
          <a:bodyPr/>
          <a:lstStyle/>
          <a:p>
            <a:fld id="{5D7D54FD-1692-F141-9C69-2071F74DFEF2}" type="datetimeFigureOut">
              <a:rPr lang="en-US" smtClean="0"/>
              <a:pPr/>
              <a:t>10/8/17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634E0EA-C8C0-8D44-B868-4400E237B679}"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7D54FD-1692-F141-9C69-2071F74DFEF2}" type="datetimeFigureOut">
              <a:rPr lang="en-US" smtClean="0"/>
              <a:pPr/>
              <a:t>10/8/17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634E0EA-C8C0-8D44-B868-4400E237B679}"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5D7D54FD-1692-F141-9C69-2071F74DFEF2}" type="datetimeFigureOut">
              <a:rPr lang="en-US" smtClean="0"/>
              <a:pPr/>
              <a:t>10/8/17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634E0EA-C8C0-8D44-B868-4400E237B679}"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5D7D54FD-1692-F141-9C69-2071F74DFEF2}" type="datetimeFigureOut">
              <a:rPr lang="en-US" smtClean="0"/>
              <a:pPr/>
              <a:t>10/8/17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634E0EA-C8C0-8D44-B868-4400E237B679}"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5D7D54FD-1692-F141-9C69-2071F74DFEF2}" type="datetimeFigureOut">
              <a:rPr lang="en-US" smtClean="0"/>
              <a:pPr/>
              <a:t>10/8/17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634E0EA-C8C0-8D44-B868-4400E237B679}"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5D7D54FD-1692-F141-9C69-2071F74DFEF2}" type="datetimeFigureOut">
              <a:rPr lang="en-US" smtClean="0"/>
              <a:pPr/>
              <a:t>10/8/17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634E0EA-C8C0-8D44-B868-4400E237B679}"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600200"/>
            <a:ext cx="8229600" cy="4530725"/>
          </a:xfrm>
        </p:spPr>
        <p:txBody>
          <a:bodyPr/>
          <a:lstStyle/>
          <a:p>
            <a:pPr lvl="0"/>
            <a:endParaRPr lang="en-GB"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en-GB" alt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GB" altLang="en-US"/>
          </a:p>
        </p:txBody>
      </p:sp>
      <p:sp>
        <p:nvSpPr>
          <p:cNvPr id="6" name="Rectangle 6"/>
          <p:cNvSpPr>
            <a:spLocks noGrp="1" noChangeArrowheads="1"/>
          </p:cNvSpPr>
          <p:nvPr>
            <p:ph type="sldNum" sz="quarter" idx="12"/>
          </p:nvPr>
        </p:nvSpPr>
        <p:spPr>
          <a:ln/>
        </p:spPr>
        <p:txBody>
          <a:bodyPr/>
          <a:lstStyle>
            <a:lvl1pPr>
              <a:defRPr/>
            </a:lvl1pPr>
          </a:lstStyle>
          <a:p>
            <a:pPr>
              <a:defRPr/>
            </a:pPr>
            <a:fld id="{2AF7D6A4-4962-4F47-8F20-DAD4FC567FD3}" type="slidenum">
              <a:rPr lang="en-GB" altLang="en-US"/>
              <a:pPr>
                <a:defRPr/>
              </a:pPr>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7D54FD-1692-F141-9C69-2071F74DFEF2}" type="datetimeFigureOut">
              <a:rPr lang="en-US" smtClean="0"/>
              <a:pPr/>
              <a:t>10/8/17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634E0EA-C8C0-8D44-B868-4400E237B679}"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 Id="rId3"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padlet.com/mathewreesjones/values16" TargetMode="External"/><Relationship Id="rId3" Type="http://schemas.openxmlformats.org/officeDocument/2006/relationships/image" Target="../media/image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LFJnUFd_bmM" TargetMode="External"/><Relationship Id="rId3"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4" Type="http://schemas.openxmlformats.org/officeDocument/2006/relationships/image" Target="../media/image7.png"/><Relationship Id="rId5" Type="http://schemas.openxmlformats.org/officeDocument/2006/relationships/image" Target="../media/image8.png"/><Relationship Id="rId6" Type="http://schemas.openxmlformats.org/officeDocument/2006/relationships/image" Target="../media/image9.png"/><Relationship Id="rId7" Type="http://schemas.openxmlformats.org/officeDocument/2006/relationships/image" Target="../media/image10.png"/><Relationship Id="rId8" Type="http://schemas.openxmlformats.org/officeDocument/2006/relationships/image" Target="../media/image11.png"/><Relationship Id="rId9" Type="http://schemas.openxmlformats.org/officeDocument/2006/relationships/image" Target="../media/image12.png"/><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1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4.xml"/><Relationship Id="rId3" Type="http://schemas.openxmlformats.org/officeDocument/2006/relationships/image" Target="../media/image14.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11.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7.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5.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12.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 Id="rId3" Type="http://schemas.openxmlformats.org/officeDocument/2006/relationships/image" Target="../media/image10.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35.xml.rels><?xml version="1.0" encoding="UTF-8" standalone="yes"?>
<Relationships xmlns="http://schemas.openxmlformats.org/package/2006/relationships"><Relationship Id="rId3" Type="http://schemas.openxmlformats.org/officeDocument/2006/relationships/hyperlink" Target="http://learning.gov.wales/resources/learningpacks/mep/special-educational-needs-and-inclusion/impact-of-the-environment/maslows-theory-of-motivation/?skip=1&amp;lang=cy" TargetMode="External"/><Relationship Id="rId4" Type="http://schemas.openxmlformats.org/officeDocument/2006/relationships/image" Target="../media/image8.png"/><Relationship Id="rId1" Type="http://schemas.openxmlformats.org/officeDocument/2006/relationships/slideLayout" Target="../slideLayouts/slideLayout2.xml"/><Relationship Id="rId2" Type="http://schemas.openxmlformats.org/officeDocument/2006/relationships/image" Target="../media/image17.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 Id="rId3" Type="http://schemas.openxmlformats.org/officeDocument/2006/relationships/image" Target="../media/image18.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 Id="rId3" Type="http://schemas.openxmlformats.org/officeDocument/2006/relationships/image" Target="../media/image19.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oXZqR_Q7jMs"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5" name="Picture 4" descr="Gwerthoedd"/>
          <p:cNvPicPr>
            <a:picLocks noChangeAspect="1"/>
          </p:cNvPicPr>
          <p:nvPr/>
        </p:nvPicPr>
        <p:blipFill>
          <a:blip r:embed="rId2"/>
          <a:stretch>
            <a:fillRect/>
          </a:stretch>
        </p:blipFill>
        <p:spPr>
          <a:xfrm>
            <a:off x="-1" y="2030231"/>
            <a:ext cx="9144001" cy="4656138"/>
          </a:xfrm>
          <a:prstGeom prst="rect">
            <a:avLst/>
          </a:prstGeom>
        </p:spPr>
      </p:pic>
      <p:pic>
        <p:nvPicPr>
          <p:cNvPr id="4" name="Picture 3"/>
          <p:cNvPicPr>
            <a:picLocks noChangeAspect="1"/>
          </p:cNvPicPr>
          <p:nvPr/>
        </p:nvPicPr>
        <p:blipFill>
          <a:blip r:embed="rId3"/>
          <a:stretch>
            <a:fillRect/>
          </a:stretch>
        </p:blipFill>
        <p:spPr>
          <a:xfrm>
            <a:off x="-1" y="-1"/>
            <a:ext cx="9144001" cy="2351315"/>
          </a:xfrm>
          <a:prstGeom prst="rect">
            <a:avLst/>
          </a:prstGeom>
        </p:spPr>
      </p:pic>
      <p:sp>
        <p:nvSpPr>
          <p:cNvPr id="6" name="TextBox 5"/>
          <p:cNvSpPr txBox="1"/>
          <p:nvPr/>
        </p:nvSpPr>
        <p:spPr>
          <a:xfrm>
            <a:off x="205932" y="2665967"/>
            <a:ext cx="3658142" cy="784830"/>
          </a:xfrm>
          <a:prstGeom prst="rect">
            <a:avLst/>
          </a:prstGeom>
          <a:noFill/>
        </p:spPr>
        <p:txBody>
          <a:bodyPr wrap="none" rtlCol="0">
            <a:spAutoFit/>
          </a:bodyPr>
          <a:lstStyle/>
          <a:p>
            <a:r>
              <a:rPr lang="en-US" sz="4500" b="1" dirty="0" smtClean="0">
                <a:solidFill>
                  <a:schemeClr val="accent6">
                    <a:lumMod val="75000"/>
                  </a:schemeClr>
                </a:solidFill>
              </a:rPr>
              <a:t>Mathew Jones</a:t>
            </a:r>
            <a:endParaRPr lang="en-US" sz="4500" b="1" dirty="0">
              <a:solidFill>
                <a:schemeClr val="accent6">
                  <a:lumMod val="75000"/>
                </a:schemeClr>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794000"/>
            <a:ext cx="8229600" cy="4525963"/>
          </a:xfrm>
        </p:spPr>
        <p:txBody>
          <a:bodyPr/>
          <a:lstStyle/>
          <a:p>
            <a:r>
              <a:rPr lang="en-US" dirty="0" smtClean="0"/>
              <a:t>Great job on the task by the way….</a:t>
            </a:r>
          </a:p>
          <a:p>
            <a:r>
              <a:rPr lang="en-US" dirty="0" smtClean="0"/>
              <a:t>Job </a:t>
            </a:r>
            <a:r>
              <a:rPr lang="en-US" dirty="0" err="1" smtClean="0"/>
              <a:t>da</a:t>
            </a:r>
            <a:r>
              <a:rPr lang="en-US" dirty="0" smtClean="0"/>
              <a:t> </a:t>
            </a:r>
            <a:r>
              <a:rPr lang="en-US" dirty="0" err="1" smtClean="0"/>
              <a:t>ar</a:t>
            </a:r>
            <a:r>
              <a:rPr lang="en-US" dirty="0" smtClean="0"/>
              <a:t> </a:t>
            </a:r>
            <a:r>
              <a:rPr lang="en-US" dirty="0" err="1" smtClean="0"/>
              <a:t>y</a:t>
            </a:r>
            <a:r>
              <a:rPr lang="en-US" dirty="0" smtClean="0"/>
              <a:t> </a:t>
            </a:r>
            <a:r>
              <a:rPr lang="en-US" dirty="0" err="1" smtClean="0"/>
              <a:t>dasg</a:t>
            </a:r>
            <a:r>
              <a:rPr lang="en-US" dirty="0" smtClean="0"/>
              <a:t> </a:t>
            </a:r>
            <a:r>
              <a:rPr lang="en-US" dirty="0" err="1" smtClean="0"/>
              <a:t>gyda</a:t>
            </a:r>
            <a:r>
              <a:rPr lang="en-US" dirty="0" smtClean="0"/>
              <a:t> </a:t>
            </a:r>
            <a:r>
              <a:rPr lang="en-US" dirty="0" err="1" smtClean="0"/>
              <a:t>llaw</a:t>
            </a:r>
            <a:r>
              <a:rPr lang="en-US" dirty="0" smtClean="0"/>
              <a:t>… </a:t>
            </a:r>
            <a:endParaRPr lang="en-US" dirty="0"/>
          </a:p>
        </p:txBody>
      </p:sp>
      <p:pic>
        <p:nvPicPr>
          <p:cNvPr id="4" name="Picture 3"/>
          <p:cNvPicPr>
            <a:picLocks noChangeAspect="1"/>
          </p:cNvPicPr>
          <p:nvPr/>
        </p:nvPicPr>
        <p:blipFill>
          <a:blip r:embed="rId2"/>
          <a:stretch>
            <a:fillRect/>
          </a:stretch>
        </p:blipFill>
        <p:spPr>
          <a:xfrm>
            <a:off x="939800" y="-1213109"/>
            <a:ext cx="7747000" cy="8071109"/>
          </a:xfrm>
          <a:prstGeom prst="rect">
            <a:avLst/>
          </a:prstGeo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330200" y="0"/>
            <a:ext cx="8229600" cy="1143000"/>
          </a:xfrm>
        </p:spPr>
        <p:txBody>
          <a:bodyPr>
            <a:normAutofit fontScale="90000"/>
          </a:bodyPr>
          <a:lstStyle/>
          <a:p>
            <a:r>
              <a:rPr lang="en-US" dirty="0" smtClean="0"/>
              <a:t>Barn </a:t>
            </a:r>
            <a:r>
              <a:rPr lang="en-US" dirty="0" err="1" smtClean="0"/>
              <a:t>academiadd</a:t>
            </a:r>
            <a:r>
              <a:rPr lang="en-US" dirty="0" smtClean="0"/>
              <a:t>/ Academic View…</a:t>
            </a:r>
            <a:endParaRPr lang="en-US" dirty="0"/>
          </a:p>
        </p:txBody>
      </p:sp>
      <p:sp>
        <p:nvSpPr>
          <p:cNvPr id="3" name="Content Placeholder 2"/>
          <p:cNvSpPr>
            <a:spLocks noGrp="1"/>
          </p:cNvSpPr>
          <p:nvPr>
            <p:ph idx="1"/>
          </p:nvPr>
        </p:nvSpPr>
        <p:spPr>
          <a:xfrm>
            <a:off x="457200" y="1600200"/>
            <a:ext cx="3987800" cy="4678363"/>
          </a:xfrm>
        </p:spPr>
        <p:style>
          <a:lnRef idx="2">
            <a:schemeClr val="accent2"/>
          </a:lnRef>
          <a:fillRef idx="1">
            <a:schemeClr val="lt1"/>
          </a:fillRef>
          <a:effectRef idx="0">
            <a:schemeClr val="accent2"/>
          </a:effectRef>
          <a:fontRef idx="minor">
            <a:schemeClr val="dk1"/>
          </a:fontRef>
        </p:style>
        <p:txBody>
          <a:bodyPr>
            <a:normAutofit fontScale="77500" lnSpcReduction="20000"/>
          </a:bodyPr>
          <a:lstStyle/>
          <a:p>
            <a:pPr>
              <a:buNone/>
            </a:pPr>
            <a:r>
              <a:rPr lang="en-US" dirty="0" err="1" smtClean="0"/>
              <a:t>Dywed</a:t>
            </a:r>
            <a:r>
              <a:rPr lang="en-US" dirty="0" smtClean="0"/>
              <a:t> </a:t>
            </a:r>
            <a:r>
              <a:rPr lang="en-US" dirty="0" err="1" smtClean="0"/>
              <a:t>Shor</a:t>
            </a:r>
            <a:r>
              <a:rPr lang="en-US" dirty="0" smtClean="0"/>
              <a:t> (1992) </a:t>
            </a:r>
            <a:r>
              <a:rPr lang="en-US" dirty="0" err="1" smtClean="0"/>
              <a:t>dylai</a:t>
            </a:r>
            <a:r>
              <a:rPr lang="en-US" dirty="0" smtClean="0"/>
              <a:t> </a:t>
            </a:r>
            <a:r>
              <a:rPr lang="en-US" dirty="0" err="1" smtClean="0"/>
              <a:t>gwerthoedd</a:t>
            </a:r>
            <a:r>
              <a:rPr lang="en-US" dirty="0" smtClean="0"/>
              <a:t> </a:t>
            </a:r>
            <a:r>
              <a:rPr lang="en-US" dirty="0" err="1" smtClean="0"/>
              <a:t>sy'n</a:t>
            </a:r>
            <a:r>
              <a:rPr lang="en-US" dirty="0" smtClean="0"/>
              <a:t> </a:t>
            </a:r>
            <a:r>
              <a:rPr lang="en-US" dirty="0" err="1" smtClean="0"/>
              <a:t>arwain</a:t>
            </a:r>
            <a:r>
              <a:rPr lang="en-US" dirty="0" smtClean="0"/>
              <a:t>  </a:t>
            </a:r>
            <a:r>
              <a:rPr lang="en-US" dirty="0" err="1" smtClean="0"/>
              <a:t>addysg</a:t>
            </a:r>
            <a:r>
              <a:rPr lang="en-US" dirty="0" smtClean="0"/>
              <a:t> </a:t>
            </a:r>
            <a:r>
              <a:rPr lang="en-US" dirty="0" err="1" smtClean="0"/>
              <a:t>fod</a:t>
            </a:r>
            <a:r>
              <a:rPr lang="en-US" dirty="0" smtClean="0"/>
              <a:t> </a:t>
            </a:r>
            <a:r>
              <a:rPr lang="en-US" dirty="0" err="1" smtClean="0"/>
              <a:t>yn</a:t>
            </a:r>
            <a:r>
              <a:rPr lang="en-US" dirty="0" smtClean="0"/>
              <a:t>:</a:t>
            </a:r>
          </a:p>
          <a:p>
            <a:r>
              <a:rPr lang="en-US" dirty="0" err="1" smtClean="0"/>
              <a:t>cyfranogol</a:t>
            </a:r>
            <a:r>
              <a:rPr lang="en-US" dirty="0" smtClean="0"/>
              <a:t>,</a:t>
            </a:r>
          </a:p>
          <a:p>
            <a:r>
              <a:rPr lang="en-US" dirty="0" err="1" smtClean="0"/>
              <a:t>affeithiol</a:t>
            </a:r>
            <a:r>
              <a:rPr lang="en-US" dirty="0" smtClean="0"/>
              <a:t> (</a:t>
            </a:r>
            <a:r>
              <a:rPr lang="en-US" dirty="0" err="1" smtClean="0"/>
              <a:t>emosiynol</a:t>
            </a:r>
            <a:r>
              <a:rPr lang="en-US" dirty="0" smtClean="0"/>
              <a:t> </a:t>
            </a:r>
            <a:r>
              <a:rPr lang="en-US" dirty="0" err="1" smtClean="0"/>
              <a:t>yn</a:t>
            </a:r>
            <a:r>
              <a:rPr lang="en-US" dirty="0" smtClean="0"/>
              <a:t> </a:t>
            </a:r>
            <a:r>
              <a:rPr lang="en-US" dirty="0" err="1" smtClean="0"/>
              <a:t>ogystal</a:t>
            </a:r>
            <a:r>
              <a:rPr lang="en-US" dirty="0" smtClean="0"/>
              <a:t> </a:t>
            </a:r>
            <a:r>
              <a:rPr lang="en-US" dirty="0" err="1" smtClean="0"/>
              <a:t>â</a:t>
            </a:r>
            <a:r>
              <a:rPr lang="en-US" dirty="0" smtClean="0"/>
              <a:t> </a:t>
            </a:r>
            <a:r>
              <a:rPr lang="en-US" dirty="0" err="1" smtClean="0"/>
              <a:t>deallusol</a:t>
            </a:r>
            <a:r>
              <a:rPr lang="en-US" dirty="0" smtClean="0"/>
              <a:t>),</a:t>
            </a:r>
          </a:p>
          <a:p>
            <a:r>
              <a:rPr lang="en-US" dirty="0" err="1" smtClean="0"/>
              <a:t>problemau</a:t>
            </a:r>
            <a:r>
              <a:rPr lang="en-US" dirty="0" smtClean="0"/>
              <a:t> </a:t>
            </a:r>
            <a:r>
              <a:rPr lang="en-US" dirty="0" err="1" smtClean="0"/>
              <a:t>sy'n</a:t>
            </a:r>
            <a:r>
              <a:rPr lang="en-US" dirty="0" smtClean="0"/>
              <a:t> </a:t>
            </a:r>
            <a:r>
              <a:rPr lang="en-US" dirty="0" err="1" smtClean="0"/>
              <a:t>Cynnig</a:t>
            </a:r>
            <a:r>
              <a:rPr lang="en-US" dirty="0" smtClean="0"/>
              <a:t>,</a:t>
            </a:r>
          </a:p>
          <a:p>
            <a:r>
              <a:rPr lang="en-US" dirty="0" err="1" smtClean="0"/>
              <a:t>leoli</a:t>
            </a:r>
            <a:r>
              <a:rPr lang="en-US" dirty="0" smtClean="0"/>
              <a:t>, </a:t>
            </a:r>
            <a:r>
              <a:rPr lang="en-US" dirty="0" err="1" smtClean="0"/>
              <a:t>amlddiwylliannol</a:t>
            </a:r>
            <a:r>
              <a:rPr lang="en-US" dirty="0" smtClean="0"/>
              <a:t>,</a:t>
            </a:r>
          </a:p>
          <a:p>
            <a:r>
              <a:rPr lang="en-US" dirty="0" err="1" smtClean="0"/>
              <a:t>ymddiddanol</a:t>
            </a:r>
            <a:r>
              <a:rPr lang="en-US" dirty="0" smtClean="0"/>
              <a:t>,</a:t>
            </a:r>
          </a:p>
          <a:p>
            <a:r>
              <a:rPr lang="en-US" dirty="0" err="1" smtClean="0"/>
              <a:t>actifydd</a:t>
            </a:r>
            <a:r>
              <a:rPr lang="en-US" dirty="0" smtClean="0"/>
              <a:t>,</a:t>
            </a:r>
          </a:p>
          <a:p>
            <a:r>
              <a:rPr lang="en-US" dirty="0" err="1" smtClean="0"/>
              <a:t>democrataidd</a:t>
            </a:r>
            <a:r>
              <a:rPr lang="en-US" dirty="0" smtClean="0"/>
              <a:t>,</a:t>
            </a:r>
          </a:p>
          <a:p>
            <a:r>
              <a:rPr lang="en-US" dirty="0" smtClean="0"/>
              <a:t> ’</a:t>
            </a:r>
            <a:r>
              <a:rPr lang="en-US" dirty="0" err="1" smtClean="0"/>
              <a:t>di-gymdeithasol</a:t>
            </a:r>
            <a:endParaRPr lang="en-US" dirty="0"/>
          </a:p>
        </p:txBody>
      </p:sp>
      <p:sp>
        <p:nvSpPr>
          <p:cNvPr id="4" name="TextBox 3"/>
          <p:cNvSpPr txBox="1"/>
          <p:nvPr/>
        </p:nvSpPr>
        <p:spPr>
          <a:xfrm>
            <a:off x="5537200" y="2768600"/>
            <a:ext cx="184666" cy="369332"/>
          </a:xfrm>
          <a:prstGeom prst="rect">
            <a:avLst/>
          </a:prstGeom>
          <a:noFill/>
        </p:spPr>
        <p:txBody>
          <a:bodyPr wrap="none" rtlCol="0">
            <a:spAutoFit/>
          </a:bodyPr>
          <a:lstStyle/>
          <a:p>
            <a:endParaRPr lang="en-US" dirty="0"/>
          </a:p>
        </p:txBody>
      </p:sp>
      <p:sp>
        <p:nvSpPr>
          <p:cNvPr id="5" name="Content Placeholder 2"/>
          <p:cNvSpPr txBox="1">
            <a:spLocks/>
          </p:cNvSpPr>
          <p:nvPr/>
        </p:nvSpPr>
        <p:spPr>
          <a:xfrm>
            <a:off x="4851400" y="1600200"/>
            <a:ext cx="4038600" cy="4678363"/>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ormAutofit fontScale="92500" lnSpcReduction="10000"/>
          </a:bodyPr>
          <a:lstStyle/>
          <a:p>
            <a:pPr>
              <a:buNone/>
            </a:pPr>
            <a:r>
              <a:rPr lang="en-US" sz="2400" dirty="0" err="1" smtClean="0"/>
              <a:t>Shor</a:t>
            </a:r>
            <a:r>
              <a:rPr lang="en-US" sz="2400" dirty="0" smtClean="0"/>
              <a:t> (1992) notes the values that guide education should be :</a:t>
            </a:r>
          </a:p>
          <a:p>
            <a:pPr>
              <a:buFont typeface="Arial"/>
              <a:buChar char="•"/>
            </a:pPr>
            <a:r>
              <a:rPr lang="en-US" sz="2400" dirty="0" smtClean="0"/>
              <a:t>participatory, </a:t>
            </a:r>
          </a:p>
          <a:p>
            <a:pPr>
              <a:buFont typeface="Arial"/>
              <a:buChar char="•"/>
            </a:pPr>
            <a:r>
              <a:rPr lang="en-US" sz="2400" dirty="0" smtClean="0"/>
              <a:t>affective (emotional as well as intellectual), </a:t>
            </a:r>
          </a:p>
          <a:p>
            <a:pPr>
              <a:buFont typeface="Arial"/>
              <a:buChar char="•"/>
            </a:pPr>
            <a:r>
              <a:rPr lang="en-US" sz="2400" dirty="0" smtClean="0"/>
              <a:t>problem-posing, </a:t>
            </a:r>
          </a:p>
          <a:p>
            <a:pPr>
              <a:buFont typeface="Arial"/>
              <a:buChar char="•"/>
            </a:pPr>
            <a:r>
              <a:rPr lang="en-US" sz="2400" dirty="0" smtClean="0"/>
              <a:t>situated, multicultural, </a:t>
            </a:r>
          </a:p>
          <a:p>
            <a:pPr>
              <a:buFont typeface="Arial"/>
              <a:buChar char="•"/>
            </a:pPr>
            <a:r>
              <a:rPr lang="en-US" sz="2400" dirty="0" smtClean="0"/>
              <a:t>dialogic, </a:t>
            </a:r>
          </a:p>
          <a:p>
            <a:pPr>
              <a:buFont typeface="Arial"/>
              <a:buChar char="•"/>
            </a:pPr>
            <a:r>
              <a:rPr lang="en-US" sz="2400" dirty="0" smtClean="0"/>
              <a:t>activist, </a:t>
            </a:r>
          </a:p>
          <a:p>
            <a:pPr>
              <a:buFont typeface="Arial"/>
              <a:buChar char="•"/>
            </a:pPr>
            <a:r>
              <a:rPr lang="en-US" sz="2400" dirty="0" smtClean="0"/>
              <a:t>democratic, </a:t>
            </a:r>
          </a:p>
          <a:p>
            <a:pPr>
              <a:buFont typeface="Arial"/>
              <a:buChar char="•"/>
            </a:pPr>
            <a:r>
              <a:rPr lang="en-US" sz="2400" dirty="0" smtClean="0"/>
              <a:t>and ‘</a:t>
            </a:r>
            <a:r>
              <a:rPr lang="en-US" sz="2400" dirty="0" err="1" smtClean="0"/>
              <a:t>desocializing</a:t>
            </a:r>
            <a:r>
              <a:rPr lang="en-US" sz="2400" dirty="0" smtClean="0"/>
              <a:t>’ (challenging both existing knowledge, and the experiences that make us what we are). </a:t>
            </a:r>
            <a:endParaRPr lang="en-US" sz="2400"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normAutofit fontScale="90000"/>
          </a:bodyPr>
          <a:lstStyle/>
          <a:p>
            <a:r>
              <a:rPr lang="en-US" dirty="0" smtClean="0"/>
              <a:t>Barn </a:t>
            </a:r>
            <a:r>
              <a:rPr lang="en-US" dirty="0" err="1" smtClean="0"/>
              <a:t>academiadd</a:t>
            </a:r>
            <a:r>
              <a:rPr lang="en-US" dirty="0" smtClean="0"/>
              <a:t>/ Academic View…</a:t>
            </a:r>
            <a:endParaRPr lang="en-US" dirty="0"/>
          </a:p>
        </p:txBody>
      </p:sp>
      <p:sp>
        <p:nvSpPr>
          <p:cNvPr id="3" name="Content Placeholder 2"/>
          <p:cNvSpPr>
            <a:spLocks noGrp="1"/>
          </p:cNvSpPr>
          <p:nvPr>
            <p:ph idx="1"/>
          </p:nvPr>
        </p:nvSpPr>
        <p:spPr>
          <a:xfrm>
            <a:off x="457200" y="1143000"/>
            <a:ext cx="8229600" cy="5410200"/>
          </a:xfrm>
        </p:spPr>
        <p:style>
          <a:lnRef idx="2">
            <a:schemeClr val="accent4"/>
          </a:lnRef>
          <a:fillRef idx="1">
            <a:schemeClr val="lt1"/>
          </a:fillRef>
          <a:effectRef idx="0">
            <a:schemeClr val="accent4"/>
          </a:effectRef>
          <a:fontRef idx="minor">
            <a:schemeClr val="dk1"/>
          </a:fontRef>
        </p:style>
        <p:txBody>
          <a:bodyPr>
            <a:normAutofit fontScale="77500" lnSpcReduction="20000"/>
          </a:bodyPr>
          <a:lstStyle/>
          <a:p>
            <a:pPr>
              <a:buNone/>
            </a:pPr>
            <a:r>
              <a:rPr lang="en-US" dirty="0" err="1"/>
              <a:t>Gellel</a:t>
            </a:r>
            <a:r>
              <a:rPr lang="en-US" dirty="0"/>
              <a:t> (2010)</a:t>
            </a:r>
            <a:r>
              <a:rPr lang="en-US" dirty="0" smtClean="0"/>
              <a:t>  says teachers values need to be :</a:t>
            </a:r>
          </a:p>
          <a:p>
            <a:r>
              <a:rPr lang="en-US" dirty="0" smtClean="0"/>
              <a:t>Nurturing </a:t>
            </a:r>
            <a:r>
              <a:rPr lang="en-US" dirty="0"/>
              <a:t>an appreciation of the teacher’s self, including self-esteem, initiative and care for others. </a:t>
            </a:r>
            <a:endParaRPr lang="en-US" dirty="0" smtClean="0"/>
          </a:p>
          <a:p>
            <a:r>
              <a:rPr lang="en-US" dirty="0" smtClean="0"/>
              <a:t>Encouraging </a:t>
            </a:r>
            <a:r>
              <a:rPr lang="en-US" dirty="0"/>
              <a:t>an understanding of the teacher’s role and relationships in society, particularly with the local community and parents. </a:t>
            </a:r>
            <a:endParaRPr lang="en-US" dirty="0" smtClean="0"/>
          </a:p>
          <a:p>
            <a:r>
              <a:rPr lang="en-US" dirty="0" smtClean="0"/>
              <a:t>Focusing </a:t>
            </a:r>
            <a:r>
              <a:rPr lang="en-US" dirty="0"/>
              <a:t>on the valuing of people and a commitment to their betterment.</a:t>
            </a:r>
            <a:r>
              <a:rPr lang="en-US" dirty="0" smtClean="0"/>
              <a:t> Fostering </a:t>
            </a:r>
            <a:r>
              <a:rPr lang="en-US" dirty="0"/>
              <a:t>a respect for the uniqueness of individuals.</a:t>
            </a:r>
            <a:r>
              <a:rPr lang="en-US" dirty="0" smtClean="0"/>
              <a:t/>
            </a:r>
            <a:br>
              <a:rPr lang="en-US" dirty="0" smtClean="0"/>
            </a:br>
            <a:r>
              <a:rPr lang="en-US" dirty="0" smtClean="0"/>
              <a:t>Promoting </a:t>
            </a:r>
            <a:r>
              <a:rPr lang="en-US" dirty="0"/>
              <a:t>an awareness and responsibility for the teacher’s role in ‘touching’</a:t>
            </a:r>
            <a:r>
              <a:rPr lang="en-US" dirty="0" smtClean="0"/>
              <a:t> the </a:t>
            </a:r>
            <a:r>
              <a:rPr lang="en-US" dirty="0"/>
              <a:t>lives of </a:t>
            </a:r>
            <a:r>
              <a:rPr lang="en-US" dirty="0" smtClean="0"/>
              <a:t>students.</a:t>
            </a:r>
            <a:endParaRPr lang="en-US" dirty="0"/>
          </a:p>
          <a:p>
            <a:r>
              <a:rPr lang="en-US" dirty="0" smtClean="0"/>
              <a:t>Creating </a:t>
            </a:r>
            <a:r>
              <a:rPr lang="en-US" dirty="0"/>
              <a:t>a passion for knowledge and an appreciation that such knowledge is</a:t>
            </a:r>
            <a:r>
              <a:rPr lang="en-US" dirty="0" smtClean="0"/>
              <a:t> not </a:t>
            </a:r>
            <a:r>
              <a:rPr lang="en-US" dirty="0"/>
              <a:t>neutral.</a:t>
            </a:r>
            <a:r>
              <a:rPr lang="en-US" dirty="0" smtClean="0"/>
              <a:t/>
            </a:r>
            <a:br>
              <a:rPr lang="en-US" dirty="0" smtClean="0"/>
            </a:br>
            <a:r>
              <a:rPr lang="en-US" dirty="0" smtClean="0"/>
              <a:t>Attaching </a:t>
            </a:r>
            <a:r>
              <a:rPr lang="en-US" dirty="0"/>
              <a:t>an increased importance to relationships.</a:t>
            </a:r>
            <a:r>
              <a:rPr lang="en-US" dirty="0" smtClean="0"/>
              <a:t> </a:t>
            </a:r>
            <a:endParaRPr lang="en-US" dirty="0" err="1" smtClean="0">
              <a:sym typeface="Wingdings"/>
            </a:endParaRPr>
          </a:p>
          <a:p>
            <a:r>
              <a:rPr lang="en-US" dirty="0" smtClean="0"/>
              <a:t>Developing </a:t>
            </a:r>
            <a:r>
              <a:rPr lang="en-US" dirty="0"/>
              <a:t>a respect for the autonomy of individual students</a:t>
            </a:r>
            <a:r>
              <a:rPr lang="en-US" dirty="0" smtClean="0"/>
              <a:t>.</a:t>
            </a:r>
          </a:p>
          <a:p>
            <a:endParaRPr lang="en-US"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normAutofit fontScale="90000"/>
          </a:bodyPr>
          <a:lstStyle/>
          <a:p>
            <a:r>
              <a:rPr lang="en-US" dirty="0" smtClean="0"/>
              <a:t>Barn </a:t>
            </a:r>
            <a:r>
              <a:rPr lang="en-US" dirty="0" err="1" smtClean="0"/>
              <a:t>academiadd</a:t>
            </a:r>
            <a:r>
              <a:rPr lang="en-US" dirty="0" smtClean="0"/>
              <a:t>/ Academic View…</a:t>
            </a:r>
            <a:endParaRPr lang="en-US" dirty="0"/>
          </a:p>
        </p:txBody>
      </p:sp>
      <p:sp>
        <p:nvSpPr>
          <p:cNvPr id="3" name="Content Placeholder 2"/>
          <p:cNvSpPr>
            <a:spLocks noGrp="1"/>
          </p:cNvSpPr>
          <p:nvPr>
            <p:ph idx="1"/>
          </p:nvPr>
        </p:nvSpPr>
        <p:spPr>
          <a:xfrm>
            <a:off x="457200" y="1143000"/>
            <a:ext cx="8229600" cy="5359400"/>
          </a:xfrm>
        </p:spPr>
        <p:style>
          <a:lnRef idx="2">
            <a:schemeClr val="accent3"/>
          </a:lnRef>
          <a:fillRef idx="1">
            <a:schemeClr val="lt1"/>
          </a:fillRef>
          <a:effectRef idx="0">
            <a:schemeClr val="accent3"/>
          </a:effectRef>
          <a:fontRef idx="minor">
            <a:schemeClr val="dk1"/>
          </a:fontRef>
        </p:style>
        <p:txBody>
          <a:bodyPr>
            <a:normAutofit fontScale="70000" lnSpcReduction="20000"/>
          </a:bodyPr>
          <a:lstStyle/>
          <a:p>
            <a:pPr>
              <a:buNone/>
            </a:pPr>
            <a:r>
              <a:rPr lang="en-US" dirty="0" err="1"/>
              <a:t>Freire’s</a:t>
            </a:r>
            <a:r>
              <a:rPr lang="en-US" dirty="0"/>
              <a:t> (1998</a:t>
            </a:r>
            <a:r>
              <a:rPr lang="en-US" dirty="0" smtClean="0"/>
              <a:t>) noted that  </a:t>
            </a:r>
            <a:r>
              <a:rPr lang="en-US" dirty="0"/>
              <a:t>‘Indispensable Qualities of Progressive Teachers’ also</a:t>
            </a:r>
            <a:r>
              <a:rPr lang="en-US" dirty="0" smtClean="0"/>
              <a:t> need to portray  the </a:t>
            </a:r>
            <a:r>
              <a:rPr lang="en-US" dirty="0"/>
              <a:t>essentially ‘human’ and emotionally responsive teacher:</a:t>
            </a:r>
            <a:r>
              <a:rPr lang="en-US" dirty="0" smtClean="0"/>
              <a:t> </a:t>
            </a:r>
          </a:p>
          <a:p>
            <a:pPr>
              <a:buNone/>
            </a:pPr>
            <a:endParaRPr lang="en-US" dirty="0" smtClean="0"/>
          </a:p>
          <a:p>
            <a:r>
              <a:rPr lang="en-US" dirty="0" smtClean="0"/>
              <a:t>Humility </a:t>
            </a:r>
            <a:r>
              <a:rPr lang="en-US" dirty="0"/>
              <a:t>– knowing our own limitations, and embracing a democratic rather</a:t>
            </a:r>
            <a:r>
              <a:rPr lang="en-US" dirty="0" smtClean="0"/>
              <a:t>  than </a:t>
            </a:r>
            <a:r>
              <a:rPr lang="en-US" dirty="0"/>
              <a:t>an authoritarian classroom. </a:t>
            </a:r>
            <a:endParaRPr lang="en-US" dirty="0" smtClean="0"/>
          </a:p>
          <a:p>
            <a:r>
              <a:rPr lang="en-US" dirty="0" smtClean="0"/>
              <a:t>Lovingness </a:t>
            </a:r>
            <a:r>
              <a:rPr lang="en-US" dirty="0"/>
              <a:t>– loving both students and teaching, and </a:t>
            </a:r>
            <a:r>
              <a:rPr lang="en-US" dirty="0" err="1"/>
              <a:t>practising</a:t>
            </a:r>
            <a:r>
              <a:rPr lang="en-US" dirty="0"/>
              <a:t> ‘armed love’</a:t>
            </a:r>
            <a:r>
              <a:rPr lang="en-US" dirty="0" smtClean="0"/>
              <a:t>  (</a:t>
            </a:r>
            <a:r>
              <a:rPr lang="en-US" dirty="0"/>
              <a:t>fighting for what is right). </a:t>
            </a:r>
            <a:endParaRPr lang="en-US" dirty="0" smtClean="0"/>
          </a:p>
          <a:p>
            <a:r>
              <a:rPr lang="en-US" dirty="0" smtClean="0"/>
              <a:t> </a:t>
            </a:r>
            <a:r>
              <a:rPr lang="en-US" dirty="0"/>
              <a:t>Courage – overcoming one’s own fears.</a:t>
            </a:r>
            <a:r>
              <a:rPr lang="en-US" dirty="0" smtClean="0"/>
              <a:t> </a:t>
            </a:r>
            <a:endParaRPr lang="en-US" dirty="0"/>
          </a:p>
          <a:p>
            <a:r>
              <a:rPr lang="en-US" dirty="0" smtClean="0"/>
              <a:t> </a:t>
            </a:r>
            <a:r>
              <a:rPr lang="en-US" dirty="0"/>
              <a:t>Tolerance – respecting difference but not ‘acquiescing to the intolerable.’ </a:t>
            </a:r>
            <a:endParaRPr lang="en-US" dirty="0" smtClean="0"/>
          </a:p>
          <a:p>
            <a:r>
              <a:rPr lang="en-US" dirty="0" smtClean="0"/>
              <a:t> Decisiveness </a:t>
            </a:r>
            <a:r>
              <a:rPr lang="en-US" dirty="0"/>
              <a:t>– making often-difficult choices for the best, yet being careful</a:t>
            </a:r>
            <a:r>
              <a:rPr lang="en-US" dirty="0" smtClean="0"/>
              <a:t>  not </a:t>
            </a:r>
            <a:r>
              <a:rPr lang="en-US" dirty="0"/>
              <a:t>to ‘nullify oneself in the name of being democratic</a:t>
            </a:r>
            <a:r>
              <a:rPr lang="en-US" dirty="0" smtClean="0"/>
              <a:t>.</a:t>
            </a:r>
          </a:p>
          <a:p>
            <a:r>
              <a:rPr lang="en-US" dirty="0" smtClean="0"/>
              <a:t>Living </a:t>
            </a:r>
            <a:r>
              <a:rPr lang="en-US" dirty="0"/>
              <a:t>the tension between patience and impatience – preserving the tension</a:t>
            </a:r>
            <a:r>
              <a:rPr lang="en-US" dirty="0" smtClean="0"/>
              <a:t> between </a:t>
            </a:r>
            <a:r>
              <a:rPr lang="en-US" dirty="0"/>
              <a:t>the two yet never surrendering to either. </a:t>
            </a:r>
            <a:endParaRPr lang="en-US" dirty="0" smtClean="0"/>
          </a:p>
          <a:p>
            <a:r>
              <a:rPr lang="en-US" dirty="0" smtClean="0"/>
              <a:t> </a:t>
            </a:r>
            <a:r>
              <a:rPr lang="en-US" dirty="0"/>
              <a:t>Joy of living – committing to both teaching in particular, and life in general</a:t>
            </a:r>
            <a:r>
              <a:rPr lang="en-US" dirty="0" smtClean="0"/>
              <a:t>.</a:t>
            </a:r>
            <a:endParaRPr lang="en-US"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normAutofit fontScale="90000"/>
          </a:bodyPr>
          <a:lstStyle/>
          <a:p>
            <a:r>
              <a:rPr lang="en-US" dirty="0" smtClean="0"/>
              <a:t>Barn </a:t>
            </a:r>
            <a:r>
              <a:rPr lang="en-US" dirty="0" err="1" smtClean="0"/>
              <a:t>academiadd</a:t>
            </a:r>
            <a:r>
              <a:rPr lang="en-US" dirty="0" smtClean="0"/>
              <a:t>/ Academic View…</a:t>
            </a:r>
            <a:endParaRPr lang="en-US" dirty="0"/>
          </a:p>
        </p:txBody>
      </p:sp>
      <p:sp>
        <p:nvSpPr>
          <p:cNvPr id="3" name="Content Placeholder 2"/>
          <p:cNvSpPr>
            <a:spLocks noGrp="1"/>
          </p:cNvSpPr>
          <p:nvPr>
            <p:ph idx="1"/>
          </p:nvPr>
        </p:nvSpPr>
        <p:spPr>
          <a:xfrm>
            <a:off x="457200" y="1143000"/>
            <a:ext cx="8229600" cy="5359400"/>
          </a:xfrm>
        </p:spPr>
        <p:style>
          <a:lnRef idx="2">
            <a:schemeClr val="accent3"/>
          </a:lnRef>
          <a:fillRef idx="1">
            <a:schemeClr val="lt1"/>
          </a:fillRef>
          <a:effectRef idx="0">
            <a:schemeClr val="accent3"/>
          </a:effectRef>
          <a:fontRef idx="minor">
            <a:schemeClr val="dk1"/>
          </a:fontRef>
        </p:style>
        <p:txBody>
          <a:bodyPr>
            <a:normAutofit fontScale="62500" lnSpcReduction="20000"/>
          </a:bodyPr>
          <a:lstStyle/>
          <a:p>
            <a:pPr>
              <a:buNone/>
            </a:pPr>
            <a:r>
              <a:rPr lang="en-US" dirty="0" smtClean="0"/>
              <a:t>Noda </a:t>
            </a:r>
            <a:r>
              <a:rPr lang="en-US" dirty="0" err="1" smtClean="0"/>
              <a:t>Freire’s</a:t>
            </a:r>
            <a:r>
              <a:rPr lang="en-US" dirty="0" smtClean="0"/>
              <a:t> (1998) </a:t>
            </a:r>
            <a:r>
              <a:rPr lang="en-US" dirty="0" err="1" smtClean="0"/>
              <a:t>bod</a:t>
            </a:r>
            <a:r>
              <a:rPr lang="en-US" dirty="0" smtClean="0"/>
              <a:t> </a:t>
            </a:r>
            <a:r>
              <a:rPr lang="en-US" dirty="0" err="1" smtClean="0"/>
              <a:t>angen</a:t>
            </a:r>
            <a:r>
              <a:rPr lang="en-US" dirty="0" smtClean="0"/>
              <a:t> </a:t>
            </a:r>
            <a:r>
              <a:rPr lang="en-US" dirty="0" err="1" smtClean="0"/>
              <a:t>i</a:t>
            </a:r>
            <a:r>
              <a:rPr lang="en-US" dirty="0" smtClean="0"/>
              <a:t> </a:t>
            </a:r>
            <a:r>
              <a:rPr lang="en-US" dirty="0" err="1" smtClean="0"/>
              <a:t>athrawon</a:t>
            </a:r>
            <a:r>
              <a:rPr lang="en-US" dirty="0" smtClean="0"/>
              <a:t> </a:t>
            </a:r>
            <a:r>
              <a:rPr lang="en-US" dirty="0" err="1" smtClean="0"/>
              <a:t>i</a:t>
            </a:r>
            <a:r>
              <a:rPr lang="en-US" dirty="0" smtClean="0"/>
              <a:t> </a:t>
            </a:r>
            <a:r>
              <a:rPr lang="en-US" dirty="0" err="1" smtClean="0"/>
              <a:t>ymateb</a:t>
            </a:r>
            <a:r>
              <a:rPr lang="en-US" dirty="0" smtClean="0"/>
              <a:t> </a:t>
            </a:r>
            <a:r>
              <a:rPr lang="en-US" dirty="0" err="1" smtClean="0"/>
              <a:t>yn</a:t>
            </a:r>
            <a:r>
              <a:rPr lang="en-US" dirty="0" smtClean="0"/>
              <a:t> </a:t>
            </a:r>
            <a:r>
              <a:rPr lang="en-US" dirty="0" err="1" smtClean="0"/>
              <a:t>emosionol</a:t>
            </a:r>
            <a:r>
              <a:rPr lang="en-US" dirty="0" smtClean="0"/>
              <a:t> </a:t>
            </a:r>
            <a:r>
              <a:rPr lang="en-US" dirty="0" err="1" smtClean="0"/>
              <a:t>drwy</a:t>
            </a:r>
            <a:r>
              <a:rPr lang="en-US" dirty="0" smtClean="0"/>
              <a:t>:</a:t>
            </a:r>
          </a:p>
          <a:p>
            <a:pPr>
              <a:buNone/>
            </a:pPr>
            <a:endParaRPr lang="en-US" dirty="0" smtClean="0"/>
          </a:p>
          <a:p>
            <a:r>
              <a:rPr lang="en-US" sz="3520" dirty="0" err="1" smtClean="0"/>
              <a:t>Gostyngeiddrwydd</a:t>
            </a:r>
            <a:r>
              <a:rPr lang="en-US" sz="3520" dirty="0" smtClean="0"/>
              <a:t> - </a:t>
            </a:r>
            <a:r>
              <a:rPr lang="en-US" sz="3520" dirty="0" err="1" smtClean="0"/>
              <a:t>gwybod</a:t>
            </a:r>
            <a:r>
              <a:rPr lang="en-US" sz="3520" dirty="0" smtClean="0"/>
              <a:t> </a:t>
            </a:r>
            <a:r>
              <a:rPr lang="en-US" sz="3520" dirty="0" err="1" smtClean="0"/>
              <a:t>ein</a:t>
            </a:r>
            <a:r>
              <a:rPr lang="en-US" sz="3520" dirty="0" smtClean="0"/>
              <a:t> </a:t>
            </a:r>
            <a:r>
              <a:rPr lang="en-US" sz="3520" dirty="0" err="1" smtClean="0"/>
              <a:t>cyfyngiadau</a:t>
            </a:r>
            <a:r>
              <a:rPr lang="en-US" sz="3520" dirty="0" smtClean="0"/>
              <a:t> </a:t>
            </a:r>
            <a:r>
              <a:rPr lang="en-US" sz="3520" dirty="0" err="1" smtClean="0"/>
              <a:t>eu</a:t>
            </a:r>
            <a:r>
              <a:rPr lang="en-US" sz="3520" dirty="0" smtClean="0"/>
              <a:t> </a:t>
            </a:r>
            <a:r>
              <a:rPr lang="en-US" sz="3520" dirty="0" err="1" smtClean="0"/>
              <a:t>hunain</a:t>
            </a:r>
            <a:r>
              <a:rPr lang="en-US" sz="3520" dirty="0" smtClean="0"/>
              <a:t>, ac </a:t>
            </a:r>
            <a:r>
              <a:rPr lang="en-US" sz="3520" dirty="0" err="1" smtClean="0"/>
              <a:t>yn</a:t>
            </a:r>
            <a:r>
              <a:rPr lang="en-US" sz="3520" dirty="0" smtClean="0"/>
              <a:t> </a:t>
            </a:r>
            <a:r>
              <a:rPr lang="en-US" sz="3520" dirty="0" err="1" smtClean="0"/>
              <a:t>cofleidio</a:t>
            </a:r>
            <a:r>
              <a:rPr lang="en-US" sz="3520" dirty="0" smtClean="0"/>
              <a:t> </a:t>
            </a:r>
            <a:r>
              <a:rPr lang="en-US" sz="3520" dirty="0" err="1" smtClean="0"/>
              <a:t>yn</a:t>
            </a:r>
            <a:r>
              <a:rPr lang="en-US" sz="3520" dirty="0" smtClean="0"/>
              <a:t> </a:t>
            </a:r>
            <a:r>
              <a:rPr lang="en-US" sz="3520" dirty="0" err="1" smtClean="0"/>
              <a:t>ddemocrataidd</a:t>
            </a:r>
            <a:r>
              <a:rPr lang="en-US" sz="3520" dirty="0" smtClean="0"/>
              <a:t> </a:t>
            </a:r>
            <a:r>
              <a:rPr lang="en-US" sz="3520" dirty="0" err="1" smtClean="0"/>
              <a:t>yn</a:t>
            </a:r>
            <a:r>
              <a:rPr lang="en-US" sz="3520" dirty="0" smtClean="0"/>
              <a:t> </a:t>
            </a:r>
            <a:r>
              <a:rPr lang="en-US" sz="3520" dirty="0" err="1" smtClean="0"/>
              <a:t>hytrach</a:t>
            </a:r>
            <a:r>
              <a:rPr lang="en-US" sz="3520" dirty="0" smtClean="0"/>
              <a:t> nag </a:t>
            </a:r>
            <a:r>
              <a:rPr lang="en-US" sz="3520" dirty="0" err="1" smtClean="0"/>
              <a:t>ystafell</a:t>
            </a:r>
            <a:r>
              <a:rPr lang="en-US" sz="3520" dirty="0" smtClean="0"/>
              <a:t> </a:t>
            </a:r>
            <a:r>
              <a:rPr lang="en-US" sz="3520" dirty="0" err="1" smtClean="0"/>
              <a:t>ddosbarth</a:t>
            </a:r>
            <a:r>
              <a:rPr lang="en-US" sz="3520" dirty="0" smtClean="0"/>
              <a:t> </a:t>
            </a:r>
            <a:r>
              <a:rPr lang="en-US" sz="3520" dirty="0" err="1" smtClean="0"/>
              <a:t>awdurdodol</a:t>
            </a:r>
            <a:r>
              <a:rPr lang="en-US" sz="3520" dirty="0" smtClean="0"/>
              <a:t>.</a:t>
            </a:r>
          </a:p>
          <a:p>
            <a:r>
              <a:rPr lang="en-US" sz="3520" dirty="0" err="1" smtClean="0"/>
              <a:t>Annwyl</a:t>
            </a:r>
            <a:r>
              <a:rPr lang="en-US" sz="3520" dirty="0" smtClean="0"/>
              <a:t> – </a:t>
            </a:r>
            <a:r>
              <a:rPr lang="en-US" sz="3520" dirty="0" err="1" smtClean="0"/>
              <a:t>bod</a:t>
            </a:r>
            <a:r>
              <a:rPr lang="en-US" sz="3520" dirty="0" smtClean="0"/>
              <a:t> </a:t>
            </a:r>
            <a:r>
              <a:rPr lang="en-US" sz="3520" dirty="0" err="1" smtClean="0"/>
              <a:t>yn</a:t>
            </a:r>
            <a:r>
              <a:rPr lang="en-US" sz="3520" dirty="0" smtClean="0"/>
              <a:t> </a:t>
            </a:r>
            <a:r>
              <a:rPr lang="en-US" sz="3520" dirty="0" err="1" smtClean="0"/>
              <a:t>i</a:t>
            </a:r>
            <a:r>
              <a:rPr lang="en-US" sz="3520" dirty="0" smtClean="0"/>
              <a:t> </a:t>
            </a:r>
            <a:r>
              <a:rPr lang="en-US" sz="3520" dirty="0" err="1" smtClean="0"/>
              <a:t>annwyl</a:t>
            </a:r>
            <a:r>
              <a:rPr lang="en-US" sz="3520" dirty="0" smtClean="0"/>
              <a:t> </a:t>
            </a:r>
            <a:r>
              <a:rPr lang="en-US" sz="3520" dirty="0" err="1" smtClean="0"/>
              <a:t>i</a:t>
            </a:r>
            <a:r>
              <a:rPr lang="en-US" sz="3520" dirty="0" smtClean="0"/>
              <a:t> </a:t>
            </a:r>
            <a:r>
              <a:rPr lang="en-US" sz="3520" dirty="0" err="1" smtClean="0"/>
              <a:t>fyfyrwyr</a:t>
            </a:r>
            <a:r>
              <a:rPr lang="en-US" sz="3520" dirty="0" smtClean="0"/>
              <a:t> a </a:t>
            </a:r>
            <a:r>
              <a:rPr lang="en-US" sz="3520" dirty="0" err="1" smtClean="0"/>
              <a:t>dysgu</a:t>
            </a:r>
            <a:r>
              <a:rPr lang="en-US" sz="3520" dirty="0" smtClean="0"/>
              <a:t>, ac </a:t>
            </a:r>
            <a:r>
              <a:rPr lang="en-US" sz="3520" dirty="0" err="1" smtClean="0"/>
              <a:t>yn</a:t>
            </a:r>
            <a:r>
              <a:rPr lang="en-US" sz="3520" dirty="0" smtClean="0"/>
              <a:t> </a:t>
            </a:r>
            <a:r>
              <a:rPr lang="en-US" sz="3520" dirty="0" err="1" smtClean="0"/>
              <a:t>ymarfer</a:t>
            </a:r>
            <a:r>
              <a:rPr lang="en-US" sz="3520" dirty="0" smtClean="0"/>
              <a:t> '</a:t>
            </a:r>
            <a:r>
              <a:rPr lang="en-US" sz="3520" dirty="0" err="1" smtClean="0"/>
              <a:t>cariad</a:t>
            </a:r>
            <a:r>
              <a:rPr lang="en-US" sz="3520" dirty="0" smtClean="0"/>
              <a:t> </a:t>
            </a:r>
            <a:r>
              <a:rPr lang="en-US" sz="3520" dirty="0" err="1" smtClean="0"/>
              <a:t>arfog</a:t>
            </a:r>
            <a:r>
              <a:rPr lang="en-US" sz="3520" dirty="0" smtClean="0"/>
              <a:t>' (</a:t>
            </a:r>
            <a:r>
              <a:rPr lang="en-US" sz="3520" dirty="0" err="1" smtClean="0"/>
              <a:t>brwydro</a:t>
            </a:r>
            <a:r>
              <a:rPr lang="en-US" sz="3520" dirty="0" smtClean="0"/>
              <a:t> </a:t>
            </a:r>
            <a:r>
              <a:rPr lang="en-US" sz="3520" dirty="0" err="1" smtClean="0"/>
              <a:t>dros</a:t>
            </a:r>
            <a:r>
              <a:rPr lang="en-US" sz="3520" dirty="0" smtClean="0"/>
              <a:t> yr </a:t>
            </a:r>
            <a:r>
              <a:rPr lang="en-US" sz="3520" dirty="0" err="1" smtClean="0"/>
              <a:t>hyn</a:t>
            </a:r>
            <a:r>
              <a:rPr lang="en-US" sz="3520" dirty="0" smtClean="0"/>
              <a:t> </a:t>
            </a:r>
            <a:r>
              <a:rPr lang="en-US" sz="3520" dirty="0" err="1" smtClean="0"/>
              <a:t>sy'n</a:t>
            </a:r>
            <a:r>
              <a:rPr lang="en-US" sz="3520" dirty="0" smtClean="0"/>
              <a:t> </a:t>
            </a:r>
            <a:r>
              <a:rPr lang="en-US" sz="3520" dirty="0" err="1" smtClean="0"/>
              <a:t>iawn</a:t>
            </a:r>
            <a:r>
              <a:rPr lang="en-US" sz="3520" dirty="0" smtClean="0"/>
              <a:t>).</a:t>
            </a:r>
          </a:p>
          <a:p>
            <a:r>
              <a:rPr lang="en-US" sz="3520" dirty="0" err="1" smtClean="0"/>
              <a:t>Dewrder</a:t>
            </a:r>
            <a:r>
              <a:rPr lang="en-US" sz="3520" dirty="0" smtClean="0"/>
              <a:t> - </a:t>
            </a:r>
            <a:r>
              <a:rPr lang="en-US" sz="3520" dirty="0" err="1" smtClean="0"/>
              <a:t>goresgyn</a:t>
            </a:r>
            <a:r>
              <a:rPr lang="en-US" sz="3520" dirty="0" smtClean="0"/>
              <a:t> un </a:t>
            </a:r>
            <a:r>
              <a:rPr lang="en-US" sz="3520" dirty="0" err="1" smtClean="0"/>
              <a:t>ei</a:t>
            </a:r>
            <a:r>
              <a:rPr lang="en-US" sz="3520" dirty="0" smtClean="0"/>
              <a:t> </a:t>
            </a:r>
            <a:r>
              <a:rPr lang="en-US" sz="3520" dirty="0" err="1" smtClean="0"/>
              <a:t>hofnau</a:t>
            </a:r>
            <a:r>
              <a:rPr lang="en-US" sz="3520" dirty="0" smtClean="0"/>
              <a:t> </a:t>
            </a:r>
            <a:r>
              <a:rPr lang="en-US" sz="3520" dirty="0" err="1" smtClean="0"/>
              <a:t>eu</a:t>
            </a:r>
            <a:r>
              <a:rPr lang="en-US" sz="3520" dirty="0" smtClean="0"/>
              <a:t> </a:t>
            </a:r>
            <a:r>
              <a:rPr lang="en-US" sz="3520" dirty="0" err="1" smtClean="0"/>
              <a:t>hunain</a:t>
            </a:r>
            <a:r>
              <a:rPr lang="en-US" sz="3520" dirty="0" smtClean="0"/>
              <a:t>.</a:t>
            </a:r>
          </a:p>
          <a:p>
            <a:r>
              <a:rPr lang="en-US" sz="3520" dirty="0" err="1" smtClean="0"/>
              <a:t>Goddefgarwch</a:t>
            </a:r>
            <a:r>
              <a:rPr lang="en-US" sz="3520" dirty="0" smtClean="0"/>
              <a:t> - </a:t>
            </a:r>
            <a:r>
              <a:rPr lang="en-US" sz="3520" dirty="0" err="1" smtClean="0"/>
              <a:t>parchu</a:t>
            </a:r>
            <a:r>
              <a:rPr lang="en-US" sz="3520" dirty="0" smtClean="0"/>
              <a:t> </a:t>
            </a:r>
            <a:r>
              <a:rPr lang="en-US" sz="3520" dirty="0" err="1" smtClean="0"/>
              <a:t>gwahaniaeth</a:t>
            </a:r>
            <a:r>
              <a:rPr lang="en-US" sz="3520" dirty="0" smtClean="0"/>
              <a:t> </a:t>
            </a:r>
            <a:r>
              <a:rPr lang="en-US" sz="3520" dirty="0" err="1" smtClean="0"/>
              <a:t>ond</a:t>
            </a:r>
            <a:r>
              <a:rPr lang="en-US" sz="3520" dirty="0" smtClean="0"/>
              <a:t> </a:t>
            </a:r>
            <a:r>
              <a:rPr lang="en-US" sz="3520" dirty="0" err="1" smtClean="0"/>
              <a:t>nid</a:t>
            </a:r>
            <a:r>
              <a:rPr lang="en-US" sz="3520" dirty="0" smtClean="0"/>
              <a:t> '</a:t>
            </a:r>
            <a:r>
              <a:rPr lang="en-US" sz="3520" dirty="0" err="1" smtClean="0"/>
              <a:t>cydsynio</a:t>
            </a:r>
            <a:r>
              <a:rPr lang="en-US" sz="3520" dirty="0" smtClean="0"/>
              <a:t> </a:t>
            </a:r>
            <a:r>
              <a:rPr lang="en-US" sz="3520" dirty="0" err="1" smtClean="0"/>
              <a:t>i'r</a:t>
            </a:r>
            <a:r>
              <a:rPr lang="en-US" sz="3520" dirty="0" smtClean="0"/>
              <a:t> </a:t>
            </a:r>
            <a:r>
              <a:rPr lang="en-US" sz="3520" dirty="0" err="1" smtClean="0"/>
              <a:t>annioddefol</a:t>
            </a:r>
            <a:r>
              <a:rPr lang="en-US" sz="3520" dirty="0" smtClean="0"/>
              <a:t>.'</a:t>
            </a:r>
          </a:p>
          <a:p>
            <a:r>
              <a:rPr lang="en-US" sz="3520" dirty="0" smtClean="0"/>
              <a:t> </a:t>
            </a:r>
            <a:r>
              <a:rPr lang="en-US" sz="3520" dirty="0" err="1" smtClean="0"/>
              <a:t>Pendantrwydd</a:t>
            </a:r>
            <a:r>
              <a:rPr lang="en-US" sz="3520" dirty="0" smtClean="0"/>
              <a:t> - </a:t>
            </a:r>
            <a:r>
              <a:rPr lang="en-US" sz="3520" dirty="0" err="1" smtClean="0"/>
              <a:t>gwneud</a:t>
            </a:r>
            <a:r>
              <a:rPr lang="en-US" sz="3520" dirty="0" smtClean="0"/>
              <a:t> </a:t>
            </a:r>
            <a:r>
              <a:rPr lang="en-US" sz="3520" dirty="0" err="1" smtClean="0"/>
              <a:t>dewisiadau</a:t>
            </a:r>
            <a:r>
              <a:rPr lang="en-US" sz="3520" dirty="0" smtClean="0"/>
              <a:t> </a:t>
            </a:r>
            <a:r>
              <a:rPr lang="en-US" sz="3520" dirty="0" err="1" smtClean="0"/>
              <a:t>anodd</a:t>
            </a:r>
            <a:r>
              <a:rPr lang="en-US" sz="3520" dirty="0" smtClean="0"/>
              <a:t> am </a:t>
            </a:r>
            <a:r>
              <a:rPr lang="en-US" sz="3520" dirty="0" err="1" smtClean="0"/>
              <a:t>y</a:t>
            </a:r>
            <a:r>
              <a:rPr lang="en-US" sz="3520" dirty="0" smtClean="0"/>
              <a:t> </a:t>
            </a:r>
            <a:r>
              <a:rPr lang="en-US" sz="3520" dirty="0" err="1" smtClean="0"/>
              <a:t>gorau</a:t>
            </a:r>
            <a:r>
              <a:rPr lang="en-US" sz="3520" dirty="0" smtClean="0"/>
              <a:t>, </a:t>
            </a:r>
            <a:r>
              <a:rPr lang="en-US" sz="3520" dirty="0" err="1" smtClean="0"/>
              <a:t>ond</a:t>
            </a:r>
            <a:r>
              <a:rPr lang="en-US" sz="3520" dirty="0" smtClean="0"/>
              <a:t> </a:t>
            </a:r>
            <a:r>
              <a:rPr lang="en-US" sz="3520" dirty="0" err="1" smtClean="0"/>
              <a:t>gan</a:t>
            </a:r>
            <a:r>
              <a:rPr lang="en-US" sz="3520" dirty="0" smtClean="0"/>
              <a:t> </a:t>
            </a:r>
            <a:r>
              <a:rPr lang="en-US" sz="3520" dirty="0" err="1" smtClean="0"/>
              <a:t>fod</a:t>
            </a:r>
            <a:r>
              <a:rPr lang="en-US" sz="3520" dirty="0" smtClean="0"/>
              <a:t> </a:t>
            </a:r>
            <a:r>
              <a:rPr lang="en-US" sz="3520" dirty="0" err="1" smtClean="0"/>
              <a:t>yn</a:t>
            </a:r>
            <a:r>
              <a:rPr lang="en-US" sz="3520" dirty="0" smtClean="0"/>
              <a:t> </a:t>
            </a:r>
            <a:r>
              <a:rPr lang="en-US" sz="3520" dirty="0" err="1" smtClean="0"/>
              <a:t>ofalus</a:t>
            </a:r>
            <a:r>
              <a:rPr lang="en-US" sz="3520" dirty="0" smtClean="0"/>
              <a:t> </a:t>
            </a:r>
            <a:r>
              <a:rPr lang="en-US" sz="3520" dirty="0" err="1" smtClean="0"/>
              <a:t>i</a:t>
            </a:r>
            <a:r>
              <a:rPr lang="en-US" sz="3520" dirty="0" smtClean="0"/>
              <a:t> </a:t>
            </a:r>
            <a:r>
              <a:rPr lang="en-US" sz="3520" dirty="0" err="1" smtClean="0"/>
              <a:t>beidio</a:t>
            </a:r>
            <a:r>
              <a:rPr lang="en-US" sz="3520" dirty="0" smtClean="0"/>
              <a:t> </a:t>
            </a:r>
            <a:r>
              <a:rPr lang="en-US" sz="3520" dirty="0" err="1" smtClean="0"/>
              <a:t>â</a:t>
            </a:r>
            <a:r>
              <a:rPr lang="en-US" sz="3520" dirty="0" smtClean="0"/>
              <a:t> </a:t>
            </a:r>
            <a:r>
              <a:rPr lang="en-US" sz="3520" dirty="0" err="1" smtClean="0"/>
              <a:t>mynd</a:t>
            </a:r>
            <a:r>
              <a:rPr lang="en-US" sz="3520" dirty="0" smtClean="0"/>
              <a:t> </a:t>
            </a:r>
            <a:r>
              <a:rPr lang="en-US" sz="3520" dirty="0" err="1" smtClean="0"/>
              <a:t>yn</a:t>
            </a:r>
            <a:r>
              <a:rPr lang="en-US" sz="3520" dirty="0" smtClean="0"/>
              <a:t> </a:t>
            </a:r>
            <a:r>
              <a:rPr lang="en-US" sz="3520" dirty="0" err="1" smtClean="0"/>
              <a:t>erbyn</a:t>
            </a:r>
            <a:r>
              <a:rPr lang="en-US" sz="3520" dirty="0" smtClean="0"/>
              <a:t> </a:t>
            </a:r>
            <a:r>
              <a:rPr lang="en-US" sz="3520" dirty="0" err="1" smtClean="0"/>
              <a:t>enw</a:t>
            </a:r>
            <a:r>
              <a:rPr lang="en-US" sz="3520" dirty="0" smtClean="0"/>
              <a:t> </a:t>
            </a:r>
            <a:r>
              <a:rPr lang="en-US" sz="3520" dirty="0" err="1" smtClean="0"/>
              <a:t>eich</a:t>
            </a:r>
            <a:r>
              <a:rPr lang="en-US" sz="3520" dirty="0" smtClean="0"/>
              <a:t> </a:t>
            </a:r>
            <a:r>
              <a:rPr lang="en-US" sz="3520" dirty="0" err="1" smtClean="0"/>
              <a:t>hun</a:t>
            </a:r>
            <a:r>
              <a:rPr lang="en-US" sz="3520" dirty="0" smtClean="0"/>
              <a:t> </a:t>
            </a:r>
            <a:r>
              <a:rPr lang="en-US" sz="3520" dirty="0" err="1" smtClean="0"/>
              <a:t>o</a:t>
            </a:r>
            <a:r>
              <a:rPr lang="en-US" sz="3520" dirty="0" smtClean="0"/>
              <a:t> </a:t>
            </a:r>
            <a:r>
              <a:rPr lang="en-US" sz="3520" dirty="0" err="1" smtClean="0"/>
              <a:t>fod</a:t>
            </a:r>
            <a:r>
              <a:rPr lang="en-US" sz="3520" dirty="0" smtClean="0"/>
              <a:t> </a:t>
            </a:r>
            <a:r>
              <a:rPr lang="en-US" sz="3520" dirty="0" err="1" smtClean="0"/>
              <a:t>yn</a:t>
            </a:r>
            <a:r>
              <a:rPr lang="en-US" sz="3520" dirty="0" smtClean="0"/>
              <a:t> </a:t>
            </a:r>
            <a:r>
              <a:rPr lang="en-US" sz="3520" dirty="0" err="1" smtClean="0"/>
              <a:t>ddemocrataidd</a:t>
            </a:r>
            <a:r>
              <a:rPr lang="en-US" sz="3520" dirty="0" smtClean="0"/>
              <a:t>.</a:t>
            </a:r>
          </a:p>
          <a:p>
            <a:r>
              <a:rPr lang="en-US" sz="3520" dirty="0" err="1" smtClean="0"/>
              <a:t>Byw</a:t>
            </a:r>
            <a:r>
              <a:rPr lang="en-US" sz="3520" dirty="0" smtClean="0"/>
              <a:t> </a:t>
            </a:r>
            <a:r>
              <a:rPr lang="en-US" sz="3520" dirty="0" err="1" smtClean="0"/>
              <a:t>tensiwn</a:t>
            </a:r>
            <a:r>
              <a:rPr lang="en-US" sz="3520" dirty="0" smtClean="0"/>
              <a:t> </a:t>
            </a:r>
            <a:r>
              <a:rPr lang="en-US" sz="3520" dirty="0" err="1" smtClean="0"/>
              <a:t>rhwng</a:t>
            </a:r>
            <a:r>
              <a:rPr lang="en-US" sz="3520" dirty="0" smtClean="0"/>
              <a:t> </a:t>
            </a:r>
            <a:r>
              <a:rPr lang="en-US" sz="3520" dirty="0" err="1" smtClean="0"/>
              <a:t>amynedd</a:t>
            </a:r>
            <a:r>
              <a:rPr lang="en-US" sz="3520" dirty="0" smtClean="0"/>
              <a:t> a </a:t>
            </a:r>
            <a:r>
              <a:rPr lang="en-US" sz="3520" dirty="0" err="1" smtClean="0"/>
              <a:t>diffyg</a:t>
            </a:r>
            <a:r>
              <a:rPr lang="en-US" sz="3520" dirty="0" smtClean="0"/>
              <a:t> </a:t>
            </a:r>
            <a:r>
              <a:rPr lang="en-US" sz="3520" dirty="0" err="1" smtClean="0"/>
              <a:t>amynedd</a:t>
            </a:r>
            <a:r>
              <a:rPr lang="en-US" sz="3520" dirty="0" smtClean="0"/>
              <a:t> - </a:t>
            </a:r>
            <a:r>
              <a:rPr lang="en-US" sz="3520" dirty="0" err="1" smtClean="0"/>
              <a:t>gofalu</a:t>
            </a:r>
            <a:r>
              <a:rPr lang="en-US" sz="3520" dirty="0" smtClean="0"/>
              <a:t> am </a:t>
            </a:r>
            <a:r>
              <a:rPr lang="en-US" sz="3520" dirty="0" err="1" smtClean="0"/>
              <a:t>y</a:t>
            </a:r>
            <a:r>
              <a:rPr lang="en-US" sz="3520" dirty="0" smtClean="0"/>
              <a:t> </a:t>
            </a:r>
            <a:r>
              <a:rPr lang="en-US" sz="3520" dirty="0" err="1" smtClean="0"/>
              <a:t>tensiwn</a:t>
            </a:r>
            <a:r>
              <a:rPr lang="en-US" sz="3520" dirty="0" smtClean="0"/>
              <a:t> </a:t>
            </a:r>
            <a:r>
              <a:rPr lang="en-US" sz="3520" dirty="0" err="1" smtClean="0"/>
              <a:t>rhwng</a:t>
            </a:r>
            <a:r>
              <a:rPr lang="en-US" sz="3520" dirty="0" smtClean="0"/>
              <a:t> </a:t>
            </a:r>
            <a:r>
              <a:rPr lang="en-US" sz="3520" dirty="0" err="1" smtClean="0"/>
              <a:t>y</a:t>
            </a:r>
            <a:r>
              <a:rPr lang="en-US" sz="3520" dirty="0" smtClean="0"/>
              <a:t> </a:t>
            </a:r>
            <a:r>
              <a:rPr lang="en-US" sz="3520" dirty="0" err="1" smtClean="0"/>
              <a:t>ddau</a:t>
            </a:r>
            <a:r>
              <a:rPr lang="en-US" sz="3520" dirty="0" smtClean="0"/>
              <a:t> </a:t>
            </a:r>
            <a:r>
              <a:rPr lang="en-US" sz="3520" dirty="0" err="1" smtClean="0"/>
              <a:t>eto</a:t>
            </a:r>
            <a:r>
              <a:rPr lang="en-US" sz="3520" dirty="0" smtClean="0"/>
              <a:t> </a:t>
            </a:r>
            <a:r>
              <a:rPr lang="en-US" sz="3520" dirty="0" err="1" smtClean="0"/>
              <a:t>byth</a:t>
            </a:r>
            <a:r>
              <a:rPr lang="en-US" sz="3520" dirty="0" smtClean="0"/>
              <a:t> </a:t>
            </a:r>
            <a:r>
              <a:rPr lang="en-US" sz="3520" dirty="0" err="1" smtClean="0"/>
              <a:t>yn</a:t>
            </a:r>
            <a:r>
              <a:rPr lang="en-US" sz="3520" dirty="0" smtClean="0"/>
              <a:t> </a:t>
            </a:r>
            <a:r>
              <a:rPr lang="en-US" sz="3520" dirty="0" err="1" smtClean="0"/>
              <a:t>ildio</a:t>
            </a:r>
            <a:r>
              <a:rPr lang="en-US" sz="3520" dirty="0" smtClean="0"/>
              <a:t> </a:t>
            </a:r>
            <a:r>
              <a:rPr lang="en-US" sz="3520" dirty="0" err="1" smtClean="0"/>
              <a:t>i'r</a:t>
            </a:r>
            <a:r>
              <a:rPr lang="en-US" sz="3520" dirty="0" smtClean="0"/>
              <a:t> </a:t>
            </a:r>
            <a:r>
              <a:rPr lang="en-US" sz="3520" dirty="0" err="1" smtClean="0"/>
              <a:t>naill</a:t>
            </a:r>
            <a:r>
              <a:rPr lang="en-US" sz="3520" dirty="0" smtClean="0"/>
              <a:t> </a:t>
            </a:r>
            <a:r>
              <a:rPr lang="en-US" sz="3520" dirty="0" err="1" smtClean="0"/>
              <a:t>na'r</a:t>
            </a:r>
            <a:r>
              <a:rPr lang="en-US" sz="3520" dirty="0" smtClean="0"/>
              <a:t> </a:t>
            </a:r>
            <a:r>
              <a:rPr lang="en-US" sz="3520" dirty="0" err="1" smtClean="0"/>
              <a:t>llall</a:t>
            </a:r>
            <a:r>
              <a:rPr lang="en-US" sz="3520" dirty="0" smtClean="0"/>
              <a:t>.</a:t>
            </a:r>
          </a:p>
          <a:p>
            <a:r>
              <a:rPr lang="en-US" sz="3520" dirty="0" err="1" smtClean="0"/>
              <a:t>Mwynhau</a:t>
            </a:r>
            <a:r>
              <a:rPr lang="en-US" sz="3520" dirty="0" smtClean="0"/>
              <a:t> </a:t>
            </a:r>
            <a:r>
              <a:rPr lang="en-US" sz="3520" dirty="0" err="1" smtClean="0"/>
              <a:t>byw</a:t>
            </a:r>
            <a:r>
              <a:rPr lang="en-US" sz="3520" dirty="0" smtClean="0"/>
              <a:t>- </a:t>
            </a:r>
            <a:r>
              <a:rPr lang="en-US" sz="3520" dirty="0" err="1" smtClean="0"/>
              <a:t>ymrwymo</a:t>
            </a:r>
            <a:r>
              <a:rPr lang="en-US" sz="3520" dirty="0" smtClean="0"/>
              <a:t> </a:t>
            </a:r>
            <a:r>
              <a:rPr lang="en-US" sz="3520" dirty="0" err="1" smtClean="0"/>
              <a:t>i</a:t>
            </a:r>
            <a:r>
              <a:rPr lang="en-US" sz="3520" dirty="0" smtClean="0"/>
              <a:t> </a:t>
            </a:r>
            <a:r>
              <a:rPr lang="en-US" sz="3520" dirty="0" err="1" smtClean="0"/>
              <a:t>mwynhau</a:t>
            </a:r>
            <a:r>
              <a:rPr lang="en-US" sz="3520" dirty="0" smtClean="0"/>
              <a:t> </a:t>
            </a:r>
            <a:r>
              <a:rPr lang="en-US" sz="3520" dirty="0" err="1" smtClean="0"/>
              <a:t>addysgu</a:t>
            </a:r>
            <a:r>
              <a:rPr lang="en-US" sz="3520" dirty="0" smtClean="0"/>
              <a:t> </a:t>
            </a:r>
            <a:r>
              <a:rPr lang="en-US" sz="3520" dirty="0" err="1" smtClean="0"/>
              <a:t>yn</a:t>
            </a:r>
            <a:r>
              <a:rPr lang="en-US" sz="3520" dirty="0" smtClean="0"/>
              <a:t> </a:t>
            </a:r>
            <a:r>
              <a:rPr lang="en-US" sz="3520" dirty="0" err="1" smtClean="0"/>
              <a:t>arbennig</a:t>
            </a:r>
            <a:r>
              <a:rPr lang="en-US" sz="3520" dirty="0" smtClean="0"/>
              <a:t>, a </a:t>
            </a:r>
            <a:r>
              <a:rPr lang="en-US" sz="3520" dirty="0" err="1" smtClean="0"/>
              <a:t>bywyd</a:t>
            </a:r>
            <a:r>
              <a:rPr lang="en-US" sz="3520" dirty="0" smtClean="0"/>
              <a:t> </a:t>
            </a:r>
            <a:r>
              <a:rPr lang="en-US" sz="3520" dirty="0" err="1" smtClean="0"/>
              <a:t>yn</a:t>
            </a:r>
            <a:r>
              <a:rPr lang="en-US" sz="3520" dirty="0" smtClean="0"/>
              <a:t> </a:t>
            </a:r>
            <a:r>
              <a:rPr lang="en-US" sz="3520" dirty="0" err="1" smtClean="0"/>
              <a:t>gyffredinol</a:t>
            </a:r>
            <a:r>
              <a:rPr lang="en-US" sz="3520" dirty="0" smtClean="0"/>
              <a:t>.</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1981200"/>
            <a:ext cx="8229600" cy="1143000"/>
          </a:xfrm>
        </p:spPr>
        <p:txBody>
          <a:bodyPr>
            <a:normAutofit fontScale="90000"/>
          </a:bodyPr>
          <a:lstStyle/>
          <a:p>
            <a:r>
              <a:rPr lang="en-US" dirty="0" smtClean="0"/>
              <a:t>Beth </a:t>
            </a:r>
            <a:r>
              <a:rPr lang="en-US" dirty="0" err="1" smtClean="0"/>
              <a:t>ddywedodd</a:t>
            </a:r>
            <a:r>
              <a:rPr lang="en-US" dirty="0" smtClean="0"/>
              <a:t> </a:t>
            </a:r>
            <a:r>
              <a:rPr lang="en-US" dirty="0" err="1" smtClean="0"/>
              <a:t>Grigg</a:t>
            </a:r>
            <a:r>
              <a:rPr lang="en-US" dirty="0" smtClean="0"/>
              <a:t>?</a:t>
            </a:r>
            <a:br>
              <a:rPr lang="en-US" dirty="0" smtClean="0"/>
            </a:br>
            <a:r>
              <a:rPr lang="en-US" dirty="0" smtClean="0"/>
              <a:t>What did </a:t>
            </a:r>
            <a:r>
              <a:rPr lang="en-US" dirty="0" err="1" smtClean="0"/>
              <a:t>Grigg</a:t>
            </a:r>
            <a:r>
              <a:rPr lang="en-US" dirty="0" smtClean="0"/>
              <a:t> Say?</a:t>
            </a:r>
            <a:endParaRPr lang="en-US" dirty="0"/>
          </a:p>
        </p:txBody>
      </p:sp>
      <p:pic>
        <p:nvPicPr>
          <p:cNvPr id="4" name="Picture 3"/>
          <p:cNvPicPr>
            <a:picLocks noChangeAspect="1"/>
          </p:cNvPicPr>
          <p:nvPr/>
        </p:nvPicPr>
        <p:blipFill>
          <a:blip r:embed="rId2"/>
          <a:stretch>
            <a:fillRect/>
          </a:stretch>
        </p:blipFill>
        <p:spPr>
          <a:xfrm>
            <a:off x="5969000" y="2705100"/>
            <a:ext cx="3175000" cy="4127500"/>
          </a:xfrm>
          <a:prstGeom prst="rect">
            <a:avLst/>
          </a:prstGeo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267803" y="5715000"/>
            <a:ext cx="8229600" cy="1143000"/>
          </a:xfrm>
        </p:spPr>
        <p:txBody>
          <a:bodyPr/>
          <a:lstStyle/>
          <a:p>
            <a:r>
              <a:rPr lang="en-US" dirty="0" smtClean="0"/>
              <a:t>http://</a:t>
            </a:r>
            <a:r>
              <a:rPr lang="en-US" dirty="0" err="1" smtClean="0"/>
              <a:t>www.gtcs.org.uk</a:t>
            </a:r>
            <a:endParaRPr lang="en-US" dirty="0"/>
          </a:p>
        </p:txBody>
      </p:sp>
      <p:sp>
        <p:nvSpPr>
          <p:cNvPr id="3" name="Content Placeholder 2"/>
          <p:cNvSpPr>
            <a:spLocks noGrp="1"/>
          </p:cNvSpPr>
          <p:nvPr>
            <p:ph idx="1"/>
          </p:nvPr>
        </p:nvSpPr>
        <p:spPr>
          <a:xfrm>
            <a:off x="457200" y="867320"/>
            <a:ext cx="8229600" cy="5347383"/>
          </a:xfrm>
        </p:spPr>
        <p:txBody>
          <a:bodyPr>
            <a:normAutofit fontScale="40000" lnSpcReduction="20000"/>
          </a:bodyPr>
          <a:lstStyle/>
          <a:p>
            <a:pPr algn="ctr">
              <a:buNone/>
            </a:pPr>
            <a:r>
              <a:rPr lang="en-US" sz="5750" dirty="0">
                <a:solidFill>
                  <a:schemeClr val="tx2">
                    <a:lumMod val="60000"/>
                    <a:lumOff val="40000"/>
                  </a:schemeClr>
                </a:solidFill>
              </a:rPr>
              <a:t>PROFESSIONAL </a:t>
            </a:r>
            <a:r>
              <a:rPr lang="en-US" sz="5750" dirty="0" smtClean="0">
                <a:solidFill>
                  <a:schemeClr val="tx2">
                    <a:lumMod val="60000"/>
                    <a:lumOff val="40000"/>
                  </a:schemeClr>
                </a:solidFill>
              </a:rPr>
              <a:t>COMMITMENT - YMRWYMIAD PROFFESIYNOL</a:t>
            </a:r>
          </a:p>
          <a:p>
            <a:pPr lvl="0"/>
            <a:r>
              <a:rPr lang="en-US" dirty="0"/>
              <a:t>Engaging with all aspects of professional practice and working collegiately with all members of our educational communities with enthusiasm, adaptability and constructive criticality.</a:t>
            </a:r>
          </a:p>
          <a:p>
            <a:r>
              <a:rPr lang="en-US" dirty="0"/>
              <a:t>Committing to lifelong enquiry, learning, professional development and leadership as core aspects of professionalism and collaborative practice.</a:t>
            </a:r>
          </a:p>
          <a:p>
            <a:pPr>
              <a:buNone/>
            </a:pPr>
            <a:r>
              <a:rPr lang="en-US" dirty="0"/>
              <a:t> </a:t>
            </a:r>
          </a:p>
          <a:p>
            <a:pPr algn="ctr">
              <a:buNone/>
            </a:pPr>
            <a:r>
              <a:rPr lang="en-US" sz="6500" dirty="0">
                <a:solidFill>
                  <a:srgbClr val="558ED5"/>
                </a:solidFill>
              </a:rPr>
              <a:t>TRUST &amp; </a:t>
            </a:r>
            <a:r>
              <a:rPr lang="en-US" sz="6500" dirty="0" smtClean="0">
                <a:solidFill>
                  <a:srgbClr val="558ED5"/>
                </a:solidFill>
              </a:rPr>
              <a:t>RESPECT- YMDDIRIEDOLAETH &amp; PARCH</a:t>
            </a:r>
          </a:p>
          <a:p>
            <a:pPr>
              <a:buNone/>
            </a:pPr>
            <a:endParaRPr lang="en-US" dirty="0" smtClean="0"/>
          </a:p>
          <a:p>
            <a:pPr lvl="0"/>
            <a:r>
              <a:rPr lang="en-US" dirty="0"/>
              <a:t>Acting and behaving in ways that develop a culture of trust and respect through, for example, being trusting and respectful of others within the school, and with all those involved in influencing the lives of learners in and beyond the learning community.</a:t>
            </a:r>
          </a:p>
          <a:p>
            <a:pPr lvl="0"/>
            <a:r>
              <a:rPr lang="en-US" dirty="0"/>
              <a:t>Providing and ensuring a safe and secure environment for all learners within a caring and compassionate ethos and with an understanding of wellbeing.</a:t>
            </a:r>
          </a:p>
          <a:p>
            <a:r>
              <a:rPr lang="en-US" dirty="0"/>
              <a:t>Demonstrating a commitment to motivating and inspiring learners, acknowledging their social and economic context, individuality and specific learning needs and taking into consideration barriers to learning.</a:t>
            </a:r>
            <a:endParaRPr lang="en-US" dirty="0" smtClean="0"/>
          </a:p>
          <a:p>
            <a:pPr>
              <a:buNone/>
            </a:pPr>
            <a:endParaRPr lang="en-US" dirty="0" smtClean="0"/>
          </a:p>
          <a:p>
            <a:pPr algn="ctr">
              <a:buNone/>
            </a:pPr>
            <a:r>
              <a:rPr lang="en-US" sz="7385" dirty="0" smtClean="0">
                <a:solidFill>
                  <a:srgbClr val="558ED5"/>
                </a:solidFill>
              </a:rPr>
              <a:t>INTEGRITY - CYFANRWYDD</a:t>
            </a:r>
          </a:p>
          <a:p>
            <a:pPr>
              <a:buNone/>
            </a:pPr>
            <a:endParaRPr lang="en-US" dirty="0" smtClean="0"/>
          </a:p>
          <a:p>
            <a:pPr lvl="0"/>
            <a:r>
              <a:rPr lang="en-US" dirty="0"/>
              <a:t>Demonstrating openness, honesty, courage and wisdom.</a:t>
            </a:r>
          </a:p>
          <a:p>
            <a:pPr lvl="0"/>
            <a:r>
              <a:rPr lang="en-US" dirty="0"/>
              <a:t>Critically examining personal and professional attitudes and beliefs and challenging assumptions and professional practice.</a:t>
            </a:r>
          </a:p>
          <a:p>
            <a:r>
              <a:rPr lang="en-US" dirty="0"/>
              <a:t>Critically examining the connections between personal and professional attitudes and beliefs, values and practices to effect improvement and, when appropriate, bring about transformative change in practice.</a:t>
            </a:r>
          </a:p>
          <a:p>
            <a:endParaRPr lang="en-US" dirty="0"/>
          </a:p>
        </p:txBody>
      </p:sp>
      <p:sp>
        <p:nvSpPr>
          <p:cNvPr id="4" name="TextBox 3"/>
          <p:cNvSpPr txBox="1"/>
          <p:nvPr/>
        </p:nvSpPr>
        <p:spPr>
          <a:xfrm>
            <a:off x="787400" y="97879"/>
            <a:ext cx="7047221" cy="769441"/>
          </a:xfrm>
          <a:prstGeom prst="rect">
            <a:avLst/>
          </a:prstGeom>
        </p:spPr>
        <p:style>
          <a:lnRef idx="1">
            <a:schemeClr val="accent1"/>
          </a:lnRef>
          <a:fillRef idx="3">
            <a:schemeClr val="accent1"/>
          </a:fillRef>
          <a:effectRef idx="2">
            <a:schemeClr val="accent1"/>
          </a:effectRef>
          <a:fontRef idx="minor">
            <a:schemeClr val="lt1"/>
          </a:fontRef>
        </p:style>
        <p:txBody>
          <a:bodyPr wrap="none" rtlCol="0">
            <a:spAutoFit/>
          </a:bodyPr>
          <a:lstStyle/>
          <a:p>
            <a:r>
              <a:rPr lang="en-US" sz="4300" dirty="0" smtClean="0"/>
              <a:t>Another view – </a:t>
            </a:r>
            <a:r>
              <a:rPr lang="en-US" sz="4300" dirty="0" err="1" smtClean="0"/>
              <a:t>Safbwynt</a:t>
            </a:r>
            <a:r>
              <a:rPr lang="en-US" sz="4300" dirty="0" smtClean="0"/>
              <a:t> </a:t>
            </a:r>
            <a:r>
              <a:rPr lang="en-US" sz="4300" dirty="0" err="1" smtClean="0"/>
              <a:t>arall</a:t>
            </a:r>
            <a:endParaRPr lang="en-US" sz="43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81901" y="2793999"/>
            <a:ext cx="8229600" cy="4525963"/>
          </a:xfrm>
        </p:spPr>
        <p:txBody>
          <a:bodyPr/>
          <a:lstStyle/>
          <a:p>
            <a:pPr>
              <a:buNone/>
            </a:pPr>
            <a:r>
              <a:rPr lang="en-US" dirty="0" smtClean="0"/>
              <a:t>Let’s look at your values.. How many of individuals hit all three of the above?</a:t>
            </a:r>
          </a:p>
          <a:p>
            <a:pPr>
              <a:buNone/>
            </a:pPr>
            <a:r>
              <a:rPr lang="en-US" dirty="0" err="1" smtClean="0"/>
              <a:t>Gadewch</a:t>
            </a:r>
            <a:r>
              <a:rPr lang="en-US" dirty="0" smtClean="0"/>
              <a:t> </a:t>
            </a:r>
            <a:r>
              <a:rPr lang="en-US" dirty="0" err="1" smtClean="0"/>
              <a:t>i</a:t>
            </a:r>
            <a:r>
              <a:rPr lang="en-US" dirty="0" smtClean="0"/>
              <a:t> </a:t>
            </a:r>
            <a:r>
              <a:rPr lang="en-US" dirty="0" err="1" smtClean="0"/>
              <a:t>ni</a:t>
            </a:r>
            <a:r>
              <a:rPr lang="en-US" dirty="0" smtClean="0"/>
              <a:t> </a:t>
            </a:r>
            <a:r>
              <a:rPr lang="en-US" dirty="0" err="1" smtClean="0"/>
              <a:t>edrych</a:t>
            </a:r>
            <a:r>
              <a:rPr lang="en-US" dirty="0" smtClean="0"/>
              <a:t> </a:t>
            </a:r>
            <a:r>
              <a:rPr lang="en-US" dirty="0" err="1" smtClean="0"/>
              <a:t>ar</a:t>
            </a:r>
            <a:r>
              <a:rPr lang="en-US" dirty="0" smtClean="0"/>
              <a:t> </a:t>
            </a:r>
            <a:r>
              <a:rPr lang="en-US" dirty="0" err="1" smtClean="0"/>
              <a:t>eich</a:t>
            </a:r>
            <a:r>
              <a:rPr lang="en-US" dirty="0" smtClean="0"/>
              <a:t> </a:t>
            </a:r>
            <a:r>
              <a:rPr lang="en-US" dirty="0" err="1" smtClean="0"/>
              <a:t>gwerthoedd</a:t>
            </a:r>
            <a:r>
              <a:rPr lang="en-US" dirty="0" smtClean="0"/>
              <a:t> chi .. Faint </a:t>
            </a:r>
            <a:r>
              <a:rPr lang="en-US" dirty="0" err="1" smtClean="0"/>
              <a:t>o</a:t>
            </a:r>
            <a:r>
              <a:rPr lang="en-US" dirty="0" smtClean="0"/>
              <a:t> </a:t>
            </a:r>
            <a:r>
              <a:rPr lang="en-US" dirty="0" err="1" smtClean="0"/>
              <a:t>unigolion</a:t>
            </a:r>
            <a:r>
              <a:rPr lang="en-US" dirty="0" smtClean="0"/>
              <a:t> </a:t>
            </a:r>
            <a:r>
              <a:rPr lang="en-US" dirty="0" err="1" smtClean="0"/>
              <a:t>bwrodd</a:t>
            </a:r>
            <a:r>
              <a:rPr lang="en-US" dirty="0" smtClean="0"/>
              <a:t> </a:t>
            </a:r>
            <a:r>
              <a:rPr lang="en-US" dirty="0" err="1" smtClean="0"/>
              <a:t>y</a:t>
            </a:r>
            <a:r>
              <a:rPr lang="en-US" dirty="0" smtClean="0"/>
              <a:t> </a:t>
            </a:r>
            <a:r>
              <a:rPr lang="en-US" dirty="0" err="1" smtClean="0"/>
              <a:t>gwerthoedd</a:t>
            </a:r>
            <a:r>
              <a:rPr lang="en-US" dirty="0" smtClean="0"/>
              <a:t> </a:t>
            </a:r>
            <a:r>
              <a:rPr lang="en-US" dirty="0" err="1" smtClean="0"/>
              <a:t>uchod</a:t>
            </a:r>
            <a:r>
              <a:rPr lang="en-US" dirty="0" smtClean="0"/>
              <a:t>?</a:t>
            </a:r>
          </a:p>
          <a:p>
            <a:pPr>
              <a:buNone/>
            </a:pPr>
            <a:endParaRPr lang="en-US" dirty="0" smtClean="0"/>
          </a:p>
          <a:p>
            <a:pPr>
              <a:buNone/>
            </a:pPr>
            <a:r>
              <a:rPr lang="en-US" dirty="0" smtClean="0">
                <a:hlinkClick r:id="rId2"/>
              </a:rPr>
              <a:t>https://padlet.com/mathewreesjones/values16</a:t>
            </a:r>
            <a:endParaRPr lang="en-US" dirty="0" smtClean="0"/>
          </a:p>
          <a:p>
            <a:pPr>
              <a:buNone/>
            </a:pPr>
            <a:endParaRPr lang="en-US" dirty="0"/>
          </a:p>
        </p:txBody>
      </p:sp>
      <p:pic>
        <p:nvPicPr>
          <p:cNvPr id="4" name="Picture 3"/>
          <p:cNvPicPr>
            <a:picLocks noChangeAspect="1"/>
          </p:cNvPicPr>
          <p:nvPr/>
        </p:nvPicPr>
        <p:blipFill>
          <a:blip r:embed="rId3"/>
          <a:stretch>
            <a:fillRect/>
          </a:stretch>
        </p:blipFill>
        <p:spPr>
          <a:xfrm>
            <a:off x="0" y="-222743"/>
            <a:ext cx="2895600" cy="3016742"/>
          </a:xfrm>
          <a:prstGeom prst="rect">
            <a:avLst/>
          </a:prstGeom>
        </p:spPr>
      </p:pic>
      <p:sp>
        <p:nvSpPr>
          <p:cNvPr id="5" name="Rectangle 4"/>
          <p:cNvSpPr/>
          <p:nvPr/>
        </p:nvSpPr>
        <p:spPr>
          <a:xfrm>
            <a:off x="2895600" y="901700"/>
            <a:ext cx="5968301" cy="1477328"/>
          </a:xfrm>
          <a:prstGeom prst="rect">
            <a:avLst/>
          </a:prstGeom>
        </p:spPr>
        <p:txBody>
          <a:bodyPr wrap="none">
            <a:spAutoFit/>
          </a:bodyPr>
          <a:lstStyle/>
          <a:p>
            <a:pPr algn="ctr"/>
            <a:r>
              <a:rPr lang="en-US" dirty="0" smtClean="0">
                <a:solidFill>
                  <a:schemeClr val="tx2">
                    <a:lumMod val="60000"/>
                    <a:lumOff val="40000"/>
                  </a:schemeClr>
                </a:solidFill>
              </a:rPr>
              <a:t>PROFESSIONAL COMMITMENT - YMRWYMIAD PROFFESIYNOL</a:t>
            </a:r>
          </a:p>
          <a:p>
            <a:pPr algn="ctr"/>
            <a:endParaRPr lang="en-US" dirty="0" smtClean="0">
              <a:solidFill>
                <a:srgbClr val="558ED5"/>
              </a:solidFill>
            </a:endParaRPr>
          </a:p>
          <a:p>
            <a:pPr algn="ctr"/>
            <a:r>
              <a:rPr lang="en-US" dirty="0" smtClean="0">
                <a:solidFill>
                  <a:srgbClr val="558ED5"/>
                </a:solidFill>
              </a:rPr>
              <a:t>TRUST &amp; RESPECT- YMDDIRIEDOLAETH &amp; PARCH</a:t>
            </a:r>
          </a:p>
          <a:p>
            <a:pPr algn="ctr">
              <a:buNone/>
            </a:pPr>
            <a:endParaRPr lang="en-US" dirty="0" smtClean="0">
              <a:solidFill>
                <a:srgbClr val="558ED5"/>
              </a:solidFill>
            </a:endParaRPr>
          </a:p>
          <a:p>
            <a:pPr algn="ctr">
              <a:buNone/>
            </a:pPr>
            <a:r>
              <a:rPr lang="en-US" dirty="0" smtClean="0">
                <a:solidFill>
                  <a:srgbClr val="558ED5"/>
                </a:solidFill>
              </a:rPr>
              <a:t>INTEGRITY - CYFANRWYDD</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Amazing responses</a:t>
            </a:r>
            <a:br>
              <a:rPr lang="en-US" dirty="0" smtClean="0"/>
            </a:br>
            <a:r>
              <a:rPr lang="en-US" dirty="0" err="1" smtClean="0"/>
              <a:t>Ymatebion</a:t>
            </a:r>
            <a:r>
              <a:rPr lang="en-US" dirty="0" smtClean="0"/>
              <a:t> </a:t>
            </a:r>
            <a:r>
              <a:rPr lang="en-US" dirty="0" err="1" smtClean="0"/>
              <a:t>arbennig</a:t>
            </a:r>
            <a:endParaRPr lang="en-US" dirty="0"/>
          </a:p>
        </p:txBody>
      </p:sp>
      <p:sp>
        <p:nvSpPr>
          <p:cNvPr id="3" name="Content Placeholder 2"/>
          <p:cNvSpPr>
            <a:spLocks noGrp="1"/>
          </p:cNvSpPr>
          <p:nvPr>
            <p:ph idx="1"/>
          </p:nvPr>
        </p:nvSpPr>
        <p:spPr>
          <a:xfrm>
            <a:off x="457200" y="2781300"/>
            <a:ext cx="8953500" cy="4525963"/>
          </a:xfrm>
        </p:spPr>
        <p:txBody>
          <a:bodyPr/>
          <a:lstStyle/>
          <a:p>
            <a:pPr>
              <a:buNone/>
            </a:pPr>
            <a:r>
              <a:rPr lang="en-US" sz="2900" dirty="0" smtClean="0">
                <a:hlinkClick r:id="rId2"/>
              </a:rPr>
              <a:t>https://www.youtube.com/watch?v=LFJnUFd_bmM</a:t>
            </a:r>
            <a:endParaRPr lang="en-US" sz="2900" dirty="0" smtClean="0"/>
          </a:p>
          <a:p>
            <a:endParaRPr lang="en-US" dirty="0"/>
          </a:p>
        </p:txBody>
      </p:sp>
      <p:sp>
        <p:nvSpPr>
          <p:cNvPr id="4" name="TextBox 3"/>
          <p:cNvSpPr txBox="1"/>
          <p:nvPr/>
        </p:nvSpPr>
        <p:spPr>
          <a:xfrm>
            <a:off x="172231" y="1885434"/>
            <a:ext cx="8920969" cy="538609"/>
          </a:xfrm>
          <a:prstGeom prst="rect">
            <a:avLst/>
          </a:prstGeom>
        </p:spPr>
        <p:style>
          <a:lnRef idx="2">
            <a:schemeClr val="accent4"/>
          </a:lnRef>
          <a:fillRef idx="1">
            <a:schemeClr val="lt1"/>
          </a:fillRef>
          <a:effectRef idx="0">
            <a:schemeClr val="accent4"/>
          </a:effectRef>
          <a:fontRef idx="minor">
            <a:schemeClr val="dk1"/>
          </a:fontRef>
        </p:style>
        <p:txBody>
          <a:bodyPr wrap="none" rtlCol="0">
            <a:spAutoFit/>
          </a:bodyPr>
          <a:lstStyle/>
          <a:p>
            <a:r>
              <a:rPr lang="en-US" sz="2900" dirty="0" smtClean="0"/>
              <a:t>Media perception and portrayals --- </a:t>
            </a:r>
            <a:r>
              <a:rPr lang="en-US" sz="2900" dirty="0" err="1" smtClean="0"/>
              <a:t>Argraff</a:t>
            </a:r>
            <a:r>
              <a:rPr lang="en-US" sz="2900" dirty="0" smtClean="0"/>
              <a:t> </a:t>
            </a:r>
            <a:r>
              <a:rPr lang="en-US" sz="2900" dirty="0" err="1" smtClean="0"/>
              <a:t>yn</a:t>
            </a:r>
            <a:r>
              <a:rPr lang="en-US" sz="2900" dirty="0" smtClean="0"/>
              <a:t> </a:t>
            </a:r>
            <a:r>
              <a:rPr lang="en-US" sz="2900" dirty="0" err="1" smtClean="0"/>
              <a:t>y</a:t>
            </a:r>
            <a:r>
              <a:rPr lang="en-US" sz="2900" dirty="0" smtClean="0"/>
              <a:t> </a:t>
            </a:r>
            <a:r>
              <a:rPr lang="en-US" sz="2900" dirty="0" err="1" smtClean="0"/>
              <a:t>cyfryngau</a:t>
            </a:r>
            <a:endParaRPr lang="en-US" sz="2900" dirty="0"/>
          </a:p>
        </p:txBody>
      </p:sp>
      <p:pic>
        <p:nvPicPr>
          <p:cNvPr id="5" name="Picture 4"/>
          <p:cNvPicPr>
            <a:picLocks noChangeAspect="1"/>
          </p:cNvPicPr>
          <p:nvPr/>
        </p:nvPicPr>
        <p:blipFill>
          <a:blip r:embed="rId3"/>
          <a:stretch>
            <a:fillRect/>
          </a:stretch>
        </p:blipFill>
        <p:spPr>
          <a:xfrm>
            <a:off x="4921250" y="3735430"/>
            <a:ext cx="4222750" cy="3122570"/>
          </a:xfrm>
          <a:prstGeom prst="rect">
            <a:avLst/>
          </a:prstGeom>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381000"/>
            <a:ext cx="8676640" cy="3663701"/>
          </a:xfrm>
          <a:prstGeom prst="rect">
            <a:avLst/>
          </a:prstGeom>
        </p:spPr>
      </p:pic>
      <p:sp>
        <p:nvSpPr>
          <p:cNvPr id="3074" name="Rectangle 2"/>
          <p:cNvSpPr>
            <a:spLocks noGrp="1" noChangeArrowheads="1"/>
          </p:cNvSpPr>
          <p:nvPr>
            <p:ph type="ctrTitle"/>
          </p:nvPr>
        </p:nvSpPr>
        <p:spPr>
          <a:xfrm>
            <a:off x="152400" y="0"/>
            <a:ext cx="7623175" cy="1752600"/>
          </a:xfrm>
        </p:spPr>
        <p:txBody>
          <a:bodyPr/>
          <a:lstStyle/>
          <a:p>
            <a:pPr eaLnBrk="1" hangingPunct="1"/>
            <a:r>
              <a:rPr lang="cy-GB" dirty="0" smtClean="0"/>
              <a:t>Theoriau Dysgu</a:t>
            </a:r>
          </a:p>
        </p:txBody>
      </p:sp>
      <p:sp>
        <p:nvSpPr>
          <p:cNvPr id="3075" name="Rectangle 3"/>
          <p:cNvSpPr>
            <a:spLocks noGrp="1" noChangeArrowheads="1"/>
          </p:cNvSpPr>
          <p:nvPr>
            <p:ph type="subTitle" idx="1"/>
          </p:nvPr>
        </p:nvSpPr>
        <p:spPr>
          <a:xfrm>
            <a:off x="1295400" y="3733800"/>
            <a:ext cx="6553200" cy="2203450"/>
          </a:xfrm>
        </p:spPr>
        <p:txBody>
          <a:bodyPr/>
          <a:lstStyle/>
          <a:p>
            <a:pPr eaLnBrk="1" hangingPunct="1">
              <a:lnSpc>
                <a:spcPct val="80000"/>
              </a:lnSpc>
            </a:pPr>
            <a:r>
              <a:rPr lang="cy-GB" sz="6300" dirty="0" smtClean="0">
                <a:solidFill>
                  <a:schemeClr val="accent6">
                    <a:lumMod val="60000"/>
                    <a:lumOff val="40000"/>
                  </a:schemeClr>
                </a:solidFill>
              </a:rPr>
              <a:t>Theoriau Dysgu</a:t>
            </a:r>
          </a:p>
          <a:p>
            <a:pPr algn="ctr" eaLnBrk="1" hangingPunct="1">
              <a:lnSpc>
                <a:spcPct val="80000"/>
              </a:lnSpc>
            </a:pPr>
            <a:r>
              <a:rPr lang="cy-GB" sz="2000" dirty="0" smtClean="0">
                <a:solidFill>
                  <a:schemeClr val="tx2">
                    <a:lumMod val="60000"/>
                    <a:lumOff val="40000"/>
                  </a:schemeClr>
                </a:solidFill>
              </a:rPr>
              <a:t>Mathew Jones  ---  </a:t>
            </a:r>
            <a:r>
              <a:rPr lang="cy-GB" sz="2000" dirty="0" smtClean="0">
                <a:solidFill>
                  <a:schemeClr val="tx2">
                    <a:lumMod val="60000"/>
                    <a:lumOff val="40000"/>
                  </a:schemeClr>
                </a:solidFill>
              </a:rPr>
              <a:t> </a:t>
            </a:r>
            <a:r>
              <a:rPr lang="cy-GB" sz="2000" dirty="0" smtClean="0">
                <a:solidFill>
                  <a:schemeClr val="tx2">
                    <a:lumMod val="60000"/>
                    <a:lumOff val="40000"/>
                  </a:schemeClr>
                </a:solidFill>
              </a:rPr>
              <a:t>09</a:t>
            </a:r>
            <a:r>
              <a:rPr lang="cy-GB" sz="2000" dirty="0" smtClean="0">
                <a:solidFill>
                  <a:schemeClr val="tx2">
                    <a:lumMod val="60000"/>
                    <a:lumOff val="40000"/>
                  </a:schemeClr>
                </a:solidFill>
              </a:rPr>
              <a:t>.10.17</a:t>
            </a:r>
            <a:endParaRPr lang="cy-GB" sz="2000" dirty="0" smtClean="0">
              <a:solidFill>
                <a:schemeClr val="tx2">
                  <a:lumMod val="60000"/>
                  <a:lumOff val="40000"/>
                </a:schemeClr>
              </a:solidFill>
            </a:endParaRPr>
          </a:p>
        </p:txBody>
      </p:sp>
      <p:pic>
        <p:nvPicPr>
          <p:cNvPr id="6" name="Picture 5"/>
          <p:cNvPicPr>
            <a:picLocks noChangeAspect="1"/>
          </p:cNvPicPr>
          <p:nvPr/>
        </p:nvPicPr>
        <p:blipFill>
          <a:blip r:embed="rId4"/>
          <a:stretch>
            <a:fillRect/>
          </a:stretch>
        </p:blipFill>
        <p:spPr>
          <a:xfrm>
            <a:off x="4267200" y="4952999"/>
            <a:ext cx="1161972" cy="1600201"/>
          </a:xfrm>
          <a:prstGeom prst="rect">
            <a:avLst/>
          </a:prstGeom>
        </p:spPr>
      </p:pic>
      <p:pic>
        <p:nvPicPr>
          <p:cNvPr id="8" name="Picture 7"/>
          <p:cNvPicPr>
            <a:picLocks noChangeAspect="1"/>
          </p:cNvPicPr>
          <p:nvPr/>
        </p:nvPicPr>
        <p:blipFill>
          <a:blip r:embed="rId5"/>
          <a:stretch>
            <a:fillRect/>
          </a:stretch>
        </p:blipFill>
        <p:spPr>
          <a:xfrm>
            <a:off x="5366658" y="4952999"/>
            <a:ext cx="1143000" cy="1600200"/>
          </a:xfrm>
          <a:prstGeom prst="rect">
            <a:avLst/>
          </a:prstGeom>
        </p:spPr>
      </p:pic>
      <p:pic>
        <p:nvPicPr>
          <p:cNvPr id="10" name="Picture 9"/>
          <p:cNvPicPr>
            <a:picLocks noChangeAspect="1"/>
          </p:cNvPicPr>
          <p:nvPr/>
        </p:nvPicPr>
        <p:blipFill>
          <a:blip r:embed="rId6"/>
          <a:stretch>
            <a:fillRect/>
          </a:stretch>
        </p:blipFill>
        <p:spPr>
          <a:xfrm>
            <a:off x="6399146" y="4952999"/>
            <a:ext cx="1406769" cy="1600200"/>
          </a:xfrm>
          <a:prstGeom prst="rect">
            <a:avLst/>
          </a:prstGeom>
        </p:spPr>
      </p:pic>
      <p:pic>
        <p:nvPicPr>
          <p:cNvPr id="11" name="Picture 10"/>
          <p:cNvPicPr>
            <a:picLocks noChangeAspect="1"/>
          </p:cNvPicPr>
          <p:nvPr/>
        </p:nvPicPr>
        <p:blipFill>
          <a:blip r:embed="rId7"/>
          <a:stretch>
            <a:fillRect/>
          </a:stretch>
        </p:blipFill>
        <p:spPr>
          <a:xfrm>
            <a:off x="7603448" y="4952999"/>
            <a:ext cx="1083352" cy="1600200"/>
          </a:xfrm>
          <a:prstGeom prst="rect">
            <a:avLst/>
          </a:prstGeom>
        </p:spPr>
      </p:pic>
      <p:pic>
        <p:nvPicPr>
          <p:cNvPr id="12" name="Picture 11"/>
          <p:cNvPicPr>
            <a:picLocks noChangeAspect="1"/>
          </p:cNvPicPr>
          <p:nvPr/>
        </p:nvPicPr>
        <p:blipFill>
          <a:blip r:embed="rId8"/>
          <a:stretch>
            <a:fillRect/>
          </a:stretch>
        </p:blipFill>
        <p:spPr>
          <a:xfrm>
            <a:off x="3215689" y="4953000"/>
            <a:ext cx="1127711" cy="1600200"/>
          </a:xfrm>
          <a:prstGeom prst="rect">
            <a:avLst/>
          </a:prstGeom>
        </p:spPr>
      </p:pic>
      <p:pic>
        <p:nvPicPr>
          <p:cNvPr id="13" name="Picture 12"/>
          <p:cNvPicPr>
            <a:picLocks noChangeAspect="1"/>
          </p:cNvPicPr>
          <p:nvPr/>
        </p:nvPicPr>
        <p:blipFill>
          <a:blip r:embed="rId9"/>
          <a:stretch>
            <a:fillRect/>
          </a:stretch>
        </p:blipFill>
        <p:spPr>
          <a:xfrm>
            <a:off x="2118879" y="4953000"/>
            <a:ext cx="1157721" cy="1600200"/>
          </a:xfrm>
          <a:prstGeom prst="rect">
            <a:avLst/>
          </a:prstGeom>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cy-GB" smtClean="0"/>
              <a:t>Dysgu a gwybod?</a:t>
            </a:r>
          </a:p>
        </p:txBody>
      </p:sp>
      <p:sp>
        <p:nvSpPr>
          <p:cNvPr id="4099" name="Rectangle 3"/>
          <p:cNvSpPr>
            <a:spLocks noGrp="1" noChangeArrowheads="1"/>
          </p:cNvSpPr>
          <p:nvPr>
            <p:ph type="body" idx="1"/>
          </p:nvPr>
        </p:nvSpPr>
        <p:spPr/>
        <p:txBody>
          <a:bodyPr>
            <a:normAutofit lnSpcReduction="10000"/>
          </a:bodyPr>
          <a:lstStyle/>
          <a:p>
            <a:pPr eaLnBrk="1" hangingPunct="1">
              <a:lnSpc>
                <a:spcPct val="90000"/>
              </a:lnSpc>
            </a:pPr>
            <a:r>
              <a:rPr lang="cy-GB" sz="2600" smtClean="0"/>
              <a:t>Ydy pobl yn dysgu </a:t>
            </a:r>
            <a:r>
              <a:rPr lang="cy-GB" sz="2600" u="sng" smtClean="0"/>
              <a:t>popeth</a:t>
            </a:r>
            <a:r>
              <a:rPr lang="cy-GB" sz="2600" smtClean="0"/>
              <a:t> y maent yn ei wybod?</a:t>
            </a:r>
          </a:p>
          <a:p>
            <a:pPr eaLnBrk="1" hangingPunct="1">
              <a:lnSpc>
                <a:spcPct val="90000"/>
              </a:lnSpc>
            </a:pPr>
            <a:r>
              <a:rPr lang="cy-GB" sz="2600" smtClean="0"/>
              <a:t>Sut ydym ni'n dod i wybod pethau?</a:t>
            </a:r>
          </a:p>
          <a:p>
            <a:pPr eaLnBrk="1" hangingPunct="1">
              <a:lnSpc>
                <a:spcPct val="90000"/>
              </a:lnSpc>
            </a:pPr>
            <a:r>
              <a:rPr lang="cy-GB" sz="2600" smtClean="0"/>
              <a:t>Ydi pob dysgu'r un fath?</a:t>
            </a:r>
          </a:p>
          <a:p>
            <a:pPr eaLnBrk="1" hangingPunct="1">
              <a:lnSpc>
                <a:spcPct val="90000"/>
              </a:lnSpc>
            </a:pPr>
            <a:r>
              <a:rPr lang="cy-GB" sz="2600" smtClean="0"/>
              <a:t>Ydym ni'n dysgu mewn ffyrdd gwahanol?</a:t>
            </a:r>
          </a:p>
          <a:p>
            <a:pPr eaLnBrk="1" hangingPunct="1">
              <a:lnSpc>
                <a:spcPct val="90000"/>
              </a:lnSpc>
              <a:buFont typeface="Wingdings" pitchFamily="2" charset="2"/>
              <a:buNone/>
            </a:pPr>
            <a:endParaRPr lang="cy-GB" sz="2000" smtClean="0"/>
          </a:p>
          <a:p>
            <a:pPr eaLnBrk="1" hangingPunct="1">
              <a:lnSpc>
                <a:spcPct val="90000"/>
              </a:lnSpc>
            </a:pPr>
            <a:r>
              <a:rPr lang="cy-GB" sz="2600" smtClean="0"/>
              <a:t>Ffeithiau – cynnwys: Rydw i'n gwybod bod…..</a:t>
            </a:r>
          </a:p>
          <a:p>
            <a:pPr eaLnBrk="1" hangingPunct="1">
              <a:lnSpc>
                <a:spcPct val="90000"/>
              </a:lnSpc>
            </a:pPr>
            <a:r>
              <a:rPr lang="cy-GB" sz="2600" smtClean="0"/>
              <a:t>Barnau – syniadau: Rydw i'n meddwl bod…..</a:t>
            </a:r>
          </a:p>
          <a:p>
            <a:pPr eaLnBrk="1" hangingPunct="1">
              <a:lnSpc>
                <a:spcPct val="90000"/>
              </a:lnSpc>
            </a:pPr>
            <a:r>
              <a:rPr lang="cy-GB" sz="2600" smtClean="0"/>
              <a:t>Safle cymdeithasol: dyma fy ffrind, dyma fy athro </a:t>
            </a:r>
          </a:p>
          <a:p>
            <a:pPr eaLnBrk="1" hangingPunct="1">
              <a:lnSpc>
                <a:spcPct val="90000"/>
              </a:lnSpc>
            </a:pPr>
            <a:r>
              <a:rPr lang="cy-GB" sz="2600" smtClean="0"/>
              <a:t>Emosiynau: Rydw i'n teimlo'n drist, Rydw i'n flin </a:t>
            </a:r>
          </a:p>
          <a:p>
            <a:pPr eaLnBrk="1" hangingPunct="1">
              <a:lnSpc>
                <a:spcPct val="90000"/>
              </a:lnSpc>
            </a:pPr>
            <a:r>
              <a:rPr lang="cy-GB" sz="2600" smtClean="0"/>
              <a:t>Hunanddelwedd: Rydw i'n ddisgybl da, Rydw i'n eneth ddrwg</a:t>
            </a:r>
          </a:p>
          <a:p>
            <a:pPr eaLnBrk="1" hangingPunct="1">
              <a:lnSpc>
                <a:spcPct val="90000"/>
              </a:lnSpc>
              <a:buFont typeface="Wingdings" pitchFamily="2" charset="2"/>
              <a:buNone/>
            </a:pPr>
            <a:endParaRPr lang="cy-GB" sz="2600" smtClean="0"/>
          </a:p>
        </p:txBody>
      </p:sp>
      <p:pic>
        <p:nvPicPr>
          <p:cNvPr id="4" name="Picture 3"/>
          <p:cNvPicPr>
            <a:picLocks noChangeAspect="1"/>
          </p:cNvPicPr>
          <p:nvPr/>
        </p:nvPicPr>
        <p:blipFill>
          <a:blip r:embed="rId3">
            <a:alphaModFix amt="35000"/>
          </a:blip>
          <a:stretch>
            <a:fillRect/>
          </a:stretch>
        </p:blipFill>
        <p:spPr>
          <a:xfrm>
            <a:off x="5562600" y="228600"/>
            <a:ext cx="3581400" cy="1482446"/>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cy-GB" smtClean="0"/>
              <a:t>Beth yw dysgu?</a:t>
            </a:r>
          </a:p>
        </p:txBody>
      </p:sp>
      <p:sp>
        <p:nvSpPr>
          <p:cNvPr id="5123" name="Rectangle 3"/>
          <p:cNvSpPr>
            <a:spLocks noGrp="1" noChangeArrowheads="1"/>
          </p:cNvSpPr>
          <p:nvPr>
            <p:ph type="body" idx="1"/>
          </p:nvPr>
        </p:nvSpPr>
        <p:spPr/>
        <p:txBody>
          <a:bodyPr>
            <a:normAutofit lnSpcReduction="10000"/>
          </a:bodyPr>
          <a:lstStyle/>
          <a:p>
            <a:pPr eaLnBrk="1" hangingPunct="1"/>
            <a:r>
              <a:rPr lang="cy-GB" smtClean="0"/>
              <a:t>Mae'r tair theori ganolog y byddwn yn eu hystyried heddiw yn awgrymu mai'r pethau canlynol ydyw:</a:t>
            </a:r>
          </a:p>
          <a:p>
            <a:pPr eaLnBrk="1" hangingPunct="1"/>
            <a:endParaRPr lang="cy-GB" smtClean="0"/>
          </a:p>
          <a:p>
            <a:pPr eaLnBrk="1" hangingPunct="1"/>
            <a:r>
              <a:rPr lang="cy-GB" smtClean="0"/>
              <a:t>Ymateb i ysgogiadau allanol - </a:t>
            </a:r>
            <a:r>
              <a:rPr lang="cy-GB" smtClean="0">
                <a:solidFill>
                  <a:schemeClr val="bg2"/>
                </a:solidFill>
              </a:rPr>
              <a:t>ymddygiadaeth</a:t>
            </a:r>
          </a:p>
          <a:p>
            <a:pPr eaLnBrk="1" hangingPunct="1"/>
            <a:r>
              <a:rPr lang="cy-GB" smtClean="0"/>
              <a:t>Gwneud ystyr o brofiad dros eich hunain - </a:t>
            </a:r>
            <a:r>
              <a:rPr lang="cy-GB" smtClean="0">
                <a:solidFill>
                  <a:schemeClr val="bg2"/>
                </a:solidFill>
              </a:rPr>
              <a:t>adeileddiaeth</a:t>
            </a:r>
            <a:r>
              <a:rPr lang="cy-GB" smtClean="0"/>
              <a:t> </a:t>
            </a:r>
          </a:p>
          <a:p>
            <a:pPr eaLnBrk="1" hangingPunct="1"/>
            <a:r>
              <a:rPr lang="cy-GB" smtClean="0"/>
              <a:t>Gwneud ystyr o brofiad trwy drafodaeth gymdeithasol - </a:t>
            </a:r>
            <a:r>
              <a:rPr lang="cy-GB" smtClean="0">
                <a:solidFill>
                  <a:schemeClr val="bg2"/>
                </a:solidFill>
              </a:rPr>
              <a:t> adeileddiaeth gymdeithasol</a:t>
            </a:r>
            <a:r>
              <a:rPr lang="cy-GB" smtClean="0"/>
              <a:t> </a:t>
            </a:r>
          </a:p>
          <a:p>
            <a:pPr eaLnBrk="1" hangingPunct="1"/>
            <a:endParaRPr lang="cy-GB" smtClean="0"/>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3"/>
          <a:srcRect l="50066" t="13464"/>
          <a:stretch>
            <a:fillRect/>
          </a:stretch>
        </p:blipFill>
        <p:spPr bwMode="auto">
          <a:xfrm>
            <a:off x="12207875" y="1312863"/>
            <a:ext cx="12176125" cy="8440737"/>
          </a:xfrm>
          <a:prstGeom prst="rect">
            <a:avLst/>
          </a:prstGeom>
          <a:noFill/>
          <a:ln w="9525">
            <a:noFill/>
            <a:miter lim="800000"/>
            <a:headEnd/>
            <a:tailEnd/>
          </a:ln>
        </p:spPr>
      </p:pic>
      <p:pic>
        <p:nvPicPr>
          <p:cNvPr id="6147" name="Picture 4"/>
          <p:cNvPicPr>
            <a:picLocks noChangeAspect="1" noChangeArrowheads="1"/>
          </p:cNvPicPr>
          <p:nvPr/>
        </p:nvPicPr>
        <p:blipFill>
          <a:blip r:embed="rId3"/>
          <a:srcRect l="50000" t="12874" r="584" b="2225"/>
          <a:stretch>
            <a:fillRect/>
          </a:stretch>
        </p:blipFill>
        <p:spPr bwMode="auto">
          <a:xfrm>
            <a:off x="1835150" y="836613"/>
            <a:ext cx="6696075" cy="5213350"/>
          </a:xfrm>
          <a:prstGeom prst="rect">
            <a:avLst/>
          </a:prstGeom>
          <a:noFill/>
          <a:ln w="9525">
            <a:noFill/>
            <a:miter lim="800000"/>
            <a:headEnd/>
            <a:tailEnd/>
          </a:ln>
        </p:spPr>
      </p:pic>
      <p:sp>
        <p:nvSpPr>
          <p:cNvPr id="6148" name="Rectangle 3"/>
          <p:cNvSpPr>
            <a:spLocks noChangeArrowheads="1"/>
          </p:cNvSpPr>
          <p:nvPr/>
        </p:nvSpPr>
        <p:spPr bwMode="auto">
          <a:xfrm>
            <a:off x="395288" y="355600"/>
            <a:ext cx="8353425" cy="338138"/>
          </a:xfrm>
          <a:prstGeom prst="rect">
            <a:avLst/>
          </a:prstGeom>
          <a:noFill/>
          <a:ln w="9525">
            <a:noFill/>
            <a:miter lim="800000"/>
            <a:headEnd/>
            <a:tailEnd/>
          </a:ln>
        </p:spPr>
        <p:txBody>
          <a:bodyPr>
            <a:prstTxWarp prst="textNoShape">
              <a:avLst/>
            </a:prstTxWarp>
            <a:spAutoFit/>
          </a:bodyPr>
          <a:lstStyle/>
          <a:p>
            <a:r>
              <a:rPr lang="en-GB" sz="1600"/>
              <a:t>http://cmapspublic3.ihmc.us/rid=1LGVGJY66-CCD5CZ-12G3/Learning%20Theory.cmap</a:t>
            </a: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cy-GB" sz="3800" smtClean="0"/>
              <a:t>Ymddygiadaeth  </a:t>
            </a:r>
          </a:p>
        </p:txBody>
      </p:sp>
      <p:sp>
        <p:nvSpPr>
          <p:cNvPr id="6147" name="Rectangle 3"/>
          <p:cNvSpPr>
            <a:spLocks noGrp="1" noChangeArrowheads="1"/>
          </p:cNvSpPr>
          <p:nvPr>
            <p:ph type="body" idx="1"/>
          </p:nvPr>
        </p:nvSpPr>
        <p:spPr>
          <a:xfrm>
            <a:off x="500063" y="1643063"/>
            <a:ext cx="8229600" cy="4530725"/>
          </a:xfrm>
        </p:spPr>
        <p:txBody>
          <a:bodyPr/>
          <a:lstStyle/>
          <a:p>
            <a:pPr eaLnBrk="1" hangingPunct="1"/>
            <a:r>
              <a:rPr lang="cy-GB" smtClean="0"/>
              <a:t>Y 'llestr gwag'</a:t>
            </a:r>
          </a:p>
          <a:p>
            <a:pPr eaLnBrk="1" hangingPunct="1"/>
            <a:r>
              <a:rPr lang="cy-GB" smtClean="0"/>
              <a:t>Y 'llechan wag'</a:t>
            </a:r>
          </a:p>
          <a:p>
            <a:pPr eaLnBrk="1" hangingPunct="1"/>
            <a:r>
              <a:rPr lang="cy-GB" smtClean="0"/>
              <a:t>Burrhus Skinner (1904 – 1990) Seicolegydd Americanaidd</a:t>
            </a:r>
          </a:p>
          <a:p>
            <a:pPr eaLnBrk="1" hangingPunct="1"/>
            <a:r>
              <a:rPr lang="cy-GB" smtClean="0"/>
              <a:t>Ffocysodd ar ddigwyddiadau ac ymddygiad arsylladwy, mesuradwy, effaith y byd tu allan ar ymddygiad unigol. </a:t>
            </a:r>
          </a:p>
          <a:p>
            <a:pPr eaLnBrk="1" hangingPunct="1"/>
            <a:r>
              <a:rPr lang="cy-GB" smtClean="0"/>
              <a:t>Dim diddordeb mewn prosesau mewnol cudd</a:t>
            </a:r>
          </a:p>
          <a:p>
            <a:pPr eaLnBrk="1" hangingPunct="1"/>
            <a:endParaRPr lang="cy-GB" smtClean="0"/>
          </a:p>
        </p:txBody>
      </p:sp>
      <p:pic>
        <p:nvPicPr>
          <p:cNvPr id="4" name="Picture 3"/>
          <p:cNvPicPr>
            <a:picLocks noChangeAspect="1"/>
          </p:cNvPicPr>
          <p:nvPr/>
        </p:nvPicPr>
        <p:blipFill>
          <a:blip r:embed="rId3"/>
          <a:stretch>
            <a:fillRect/>
          </a:stretch>
        </p:blipFill>
        <p:spPr>
          <a:xfrm>
            <a:off x="4648200" y="457200"/>
            <a:ext cx="1356311" cy="1924579"/>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r>
              <a:rPr lang="cy-GB" smtClean="0"/>
              <a:t>Atgyfnerthiad </a:t>
            </a:r>
          </a:p>
        </p:txBody>
      </p:sp>
      <p:sp>
        <p:nvSpPr>
          <p:cNvPr id="7171" name="Rectangle 3"/>
          <p:cNvSpPr>
            <a:spLocks noGrp="1" noChangeArrowheads="1"/>
          </p:cNvSpPr>
          <p:nvPr>
            <p:ph type="body" idx="1"/>
          </p:nvPr>
        </p:nvSpPr>
        <p:spPr/>
        <p:txBody>
          <a:bodyPr/>
          <a:lstStyle/>
          <a:p>
            <a:pPr eaLnBrk="1" hangingPunct="1"/>
            <a:r>
              <a:rPr lang="cy-GB" smtClean="0"/>
              <a:t>Roedd theori Skinner yn awgrymu:</a:t>
            </a:r>
          </a:p>
          <a:p>
            <a:pPr lvl="1" eaLnBrk="1" hangingPunct="1"/>
            <a:r>
              <a:rPr lang="cy-GB" sz="2400" smtClean="0"/>
              <a:t>Gall yr ymateb a gaiff dysgwr gan weithred gynyddu neu leihau'r tebygolrwydd y bydd y weithred honno'n cael ei hailadrodd</a:t>
            </a:r>
          </a:p>
          <a:p>
            <a:pPr lvl="1" eaLnBrk="1" hangingPunct="1"/>
            <a:r>
              <a:rPr lang="cy-GB" sz="2400" smtClean="0"/>
              <a:t>Gellir atgyfnerthu gweithred ddymunol yn bositif trwy wobrwyo</a:t>
            </a:r>
          </a:p>
          <a:p>
            <a:pPr lvl="1" eaLnBrk="1" hangingPunct="1"/>
            <a:r>
              <a:rPr lang="cy-GB" sz="2400" smtClean="0"/>
              <a:t>Gellir atgyfnerthu gweithred anymunol yn negyddol trwy geryddu neu gosbi  </a:t>
            </a:r>
          </a:p>
          <a:p>
            <a:pPr lvl="1" eaLnBrk="1" hangingPunct="1"/>
            <a:r>
              <a:rPr lang="cy-GB" sz="2400" smtClean="0"/>
              <a:t>Mae ailadrodd patrymau o'r fath yn galluogi plentyn i ddysgu pa ymddygiad sy'n ddymunol ac yn anymunol </a:t>
            </a:r>
          </a:p>
          <a:p>
            <a:pPr lvl="1" eaLnBrk="1" hangingPunct="1"/>
            <a:endParaRPr lang="cy-GB" smtClean="0"/>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cy-GB" smtClean="0"/>
              <a:t>Adeileddiaeth </a:t>
            </a:r>
          </a:p>
        </p:txBody>
      </p:sp>
      <p:sp>
        <p:nvSpPr>
          <p:cNvPr id="10243" name="Rectangle 3"/>
          <p:cNvSpPr>
            <a:spLocks noGrp="1" noChangeArrowheads="1"/>
          </p:cNvSpPr>
          <p:nvPr>
            <p:ph type="body" idx="1"/>
          </p:nvPr>
        </p:nvSpPr>
        <p:spPr/>
        <p:txBody>
          <a:bodyPr/>
          <a:lstStyle/>
          <a:p>
            <a:pPr eaLnBrk="1" hangingPunct="1">
              <a:lnSpc>
                <a:spcPct val="90000"/>
              </a:lnSpc>
            </a:pPr>
            <a:r>
              <a:rPr lang="cy-GB" sz="2800" smtClean="0"/>
              <a:t>'Gwneud ystyr' </a:t>
            </a:r>
          </a:p>
          <a:p>
            <a:pPr eaLnBrk="1" hangingPunct="1">
              <a:lnSpc>
                <a:spcPct val="90000"/>
              </a:lnSpc>
            </a:pPr>
            <a:r>
              <a:rPr lang="cy-GB" sz="2800" smtClean="0"/>
              <a:t>Yr ‘unig wyddonydd’</a:t>
            </a:r>
          </a:p>
          <a:p>
            <a:pPr eaLnBrk="1" hangingPunct="1">
              <a:lnSpc>
                <a:spcPct val="90000"/>
              </a:lnSpc>
            </a:pPr>
            <a:r>
              <a:rPr lang="cy-GB" sz="2800" smtClean="0"/>
              <a:t>Jean Piaget (1896 – 1980) Biolegydd o'r Swistir </a:t>
            </a:r>
          </a:p>
          <a:p>
            <a:pPr eaLnBrk="1" hangingPunct="1">
              <a:lnSpc>
                <a:spcPct val="90000"/>
              </a:lnSpc>
            </a:pPr>
            <a:r>
              <a:rPr lang="cy-GB" sz="2800" smtClean="0"/>
              <a:t>Arsylwodd ddatblygiad a meddwl gwybyddol ei blant </a:t>
            </a:r>
          </a:p>
          <a:p>
            <a:pPr eaLnBrk="1" hangingPunct="1">
              <a:lnSpc>
                <a:spcPct val="90000"/>
              </a:lnSpc>
            </a:pPr>
            <a:r>
              <a:rPr lang="cy-GB" sz="2800" smtClean="0"/>
              <a:t>Daeth i'r casgliad bod y baban dynol yn ceisio gwneud synnwyr o'r byd mewn ffordd weithredol</a:t>
            </a:r>
          </a:p>
          <a:p>
            <a:pPr eaLnBrk="1" hangingPunct="1">
              <a:lnSpc>
                <a:spcPct val="90000"/>
              </a:lnSpc>
            </a:pPr>
            <a:r>
              <a:rPr lang="cy-GB" sz="2800" smtClean="0"/>
              <a:t>Mae dysgu'n digwydd o ganlyniad i archwiliad y plentyn o, a'i ryngweithiad gyda'r amgylchedd </a:t>
            </a:r>
          </a:p>
        </p:txBody>
      </p:sp>
      <p:pic>
        <p:nvPicPr>
          <p:cNvPr id="4" name="Picture 3"/>
          <p:cNvPicPr>
            <a:picLocks noChangeAspect="1"/>
          </p:cNvPicPr>
          <p:nvPr/>
        </p:nvPicPr>
        <p:blipFill>
          <a:blip r:embed="rId3"/>
          <a:stretch>
            <a:fillRect/>
          </a:stretch>
        </p:blipFill>
        <p:spPr>
          <a:xfrm>
            <a:off x="6248400" y="304800"/>
            <a:ext cx="1641936" cy="2261180"/>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cy-GB" dirty="0" smtClean="0"/>
              <a:t>Strwythurau meddyliol </a:t>
            </a:r>
            <a:r>
              <a:rPr lang="cy-GB" i="1" dirty="0" smtClean="0"/>
              <a:t>sgema</a:t>
            </a:r>
          </a:p>
        </p:txBody>
      </p:sp>
      <p:sp>
        <p:nvSpPr>
          <p:cNvPr id="11267" name="Rectangle 3"/>
          <p:cNvSpPr>
            <a:spLocks noGrp="1" noChangeArrowheads="1"/>
          </p:cNvSpPr>
          <p:nvPr>
            <p:ph type="body" idx="1"/>
          </p:nvPr>
        </p:nvSpPr>
        <p:spPr>
          <a:xfrm>
            <a:off x="152400" y="1066800"/>
            <a:ext cx="4648200" cy="4572000"/>
          </a:xfrm>
        </p:spPr>
        <p:txBody>
          <a:bodyPr/>
          <a:lstStyle/>
          <a:p>
            <a:pPr eaLnBrk="1" hangingPunct="1">
              <a:lnSpc>
                <a:spcPct val="80000"/>
              </a:lnSpc>
            </a:pPr>
            <a:r>
              <a:rPr lang="cy-GB" sz="1900" dirty="0" smtClean="0"/>
              <a:t>Trwy archwilio'r amgylchedd mae'r plentyn yn addasu </a:t>
            </a:r>
            <a:r>
              <a:rPr lang="cy-GB" sz="1900" i="1" dirty="0" smtClean="0"/>
              <a:t> sgema </a:t>
            </a:r>
            <a:r>
              <a:rPr lang="cy-GB" sz="1900" dirty="0" smtClean="0"/>
              <a:t> ei strwythur meddyliol trwy dri phroses:</a:t>
            </a:r>
          </a:p>
          <a:p>
            <a:pPr eaLnBrk="1" hangingPunct="1">
              <a:lnSpc>
                <a:spcPct val="80000"/>
              </a:lnSpc>
            </a:pPr>
            <a:r>
              <a:rPr lang="cy-GB" sz="1900" b="1" dirty="0" smtClean="0"/>
              <a:t>Cymathu</a:t>
            </a:r>
          </a:p>
          <a:p>
            <a:pPr lvl="1" eaLnBrk="1" hangingPunct="1">
              <a:lnSpc>
                <a:spcPct val="80000"/>
              </a:lnSpc>
            </a:pPr>
            <a:r>
              <a:rPr lang="cy-GB" sz="1900" dirty="0" smtClean="0"/>
              <a:t>Caiff profiadau newydd eu hamsugno (</a:t>
            </a:r>
            <a:r>
              <a:rPr lang="cy-GB" sz="1900" i="1" dirty="0" smtClean="0"/>
              <a:t>cymathu</a:t>
            </a:r>
            <a:r>
              <a:rPr lang="cy-GB" sz="1900" dirty="0" smtClean="0"/>
              <a:t>) a'u hychwanegu at stôr gynyddol o gof a dealltwriaeth  </a:t>
            </a:r>
          </a:p>
          <a:p>
            <a:pPr eaLnBrk="1" hangingPunct="1">
              <a:lnSpc>
                <a:spcPct val="80000"/>
              </a:lnSpc>
            </a:pPr>
            <a:r>
              <a:rPr lang="cy-GB" sz="1900" b="1" dirty="0" smtClean="0"/>
              <a:t>Cymhwyso </a:t>
            </a:r>
          </a:p>
          <a:p>
            <a:pPr lvl="1" eaLnBrk="1" hangingPunct="1">
              <a:lnSpc>
                <a:spcPct val="80000"/>
              </a:lnSpc>
            </a:pPr>
            <a:r>
              <a:rPr lang="cy-GB" sz="1900" dirty="0" smtClean="0"/>
              <a:t>Nid yw profiad newydd yn 'ffitio' gyda'r hyn mae plentyn yn ei ddeall yn barod a rhaid addasu (</a:t>
            </a:r>
            <a:r>
              <a:rPr lang="cy-GB" sz="1900" i="1" dirty="0" smtClean="0"/>
              <a:t>cymhwyso</a:t>
            </a:r>
            <a:r>
              <a:rPr lang="cy-GB" sz="1900" dirty="0" smtClean="0"/>
              <a:t>) rhywfaint ar y ddealltwriaeth</a:t>
            </a:r>
          </a:p>
          <a:p>
            <a:pPr eaLnBrk="1" hangingPunct="1">
              <a:lnSpc>
                <a:spcPct val="80000"/>
              </a:lnSpc>
            </a:pPr>
            <a:r>
              <a:rPr lang="cy-GB" sz="1900" b="1" dirty="0" smtClean="0"/>
              <a:t>Cydbwysedd </a:t>
            </a:r>
          </a:p>
          <a:p>
            <a:pPr lvl="1" eaLnBrk="1" hangingPunct="1">
              <a:lnSpc>
                <a:spcPct val="80000"/>
              </a:lnSpc>
            </a:pPr>
            <a:r>
              <a:rPr lang="cy-GB" sz="1900" dirty="0" smtClean="0"/>
              <a:t>Gôl pob dysgwr - cyflawnir cydbwysedd (dros dro - hyd oni fydd her arall i'r cydbwysedd hwnnw'n digwydd a bydd angen cymhwyso ymhellach) </a:t>
            </a:r>
          </a:p>
          <a:p>
            <a:pPr lvl="1" eaLnBrk="1" hangingPunct="1">
              <a:lnSpc>
                <a:spcPct val="80000"/>
              </a:lnSpc>
            </a:pPr>
            <a:endParaRPr lang="cy-GB" sz="2200" dirty="0" smtClean="0"/>
          </a:p>
          <a:p>
            <a:pPr lvl="1" eaLnBrk="1" hangingPunct="1">
              <a:lnSpc>
                <a:spcPct val="80000"/>
              </a:lnSpc>
            </a:pPr>
            <a:endParaRPr lang="cy-GB" sz="2200" dirty="0" smtClean="0"/>
          </a:p>
        </p:txBody>
      </p:sp>
      <p:sp>
        <p:nvSpPr>
          <p:cNvPr id="4" name="Rectangle 3"/>
          <p:cNvSpPr txBox="1">
            <a:spLocks noChangeArrowheads="1"/>
          </p:cNvSpPr>
          <p:nvPr/>
        </p:nvSpPr>
        <p:spPr bwMode="auto">
          <a:xfrm>
            <a:off x="4724400" y="1066800"/>
            <a:ext cx="4419600" cy="5029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eaLnBrk="1" hangingPunct="1">
              <a:lnSpc>
                <a:spcPct val="80000"/>
              </a:lnSpc>
              <a:buClr>
                <a:schemeClr val="accent1"/>
              </a:buClr>
              <a:buFont typeface="Wingdings" charset="2"/>
              <a:buChar char="§"/>
            </a:pPr>
            <a:r>
              <a:rPr lang="en-GB" sz="1900" dirty="0" smtClean="0"/>
              <a:t>    Through the exploration of the environment the child adapts his/her mental structures </a:t>
            </a:r>
            <a:r>
              <a:rPr lang="en-GB" sz="1900" i="1" dirty="0" smtClean="0"/>
              <a:t>schema</a:t>
            </a:r>
            <a:r>
              <a:rPr lang="en-GB" sz="1900" dirty="0" smtClean="0"/>
              <a:t> through three processes:</a:t>
            </a:r>
          </a:p>
          <a:p>
            <a:pPr eaLnBrk="1" hangingPunct="1">
              <a:lnSpc>
                <a:spcPct val="80000"/>
              </a:lnSpc>
              <a:buClr>
                <a:schemeClr val="accent1"/>
              </a:buClr>
              <a:buFont typeface="Wingdings" charset="2"/>
              <a:buChar char="§"/>
            </a:pPr>
            <a:r>
              <a:rPr lang="en-GB" sz="1900" dirty="0" smtClean="0"/>
              <a:t>  </a:t>
            </a:r>
            <a:r>
              <a:rPr lang="en-GB" sz="1900" b="1" dirty="0" smtClean="0"/>
              <a:t> Assimilation</a:t>
            </a:r>
          </a:p>
          <a:p>
            <a:pPr lvl="1" eaLnBrk="1" hangingPunct="1">
              <a:lnSpc>
                <a:spcPct val="80000"/>
              </a:lnSpc>
              <a:buClr>
                <a:schemeClr val="accent1"/>
              </a:buClr>
              <a:buFont typeface="Wingdings" charset="2"/>
              <a:buChar char="§"/>
            </a:pPr>
            <a:r>
              <a:rPr lang="en-GB" sz="1900" dirty="0" smtClean="0"/>
              <a:t>New experiences are taken in (</a:t>
            </a:r>
            <a:r>
              <a:rPr lang="en-GB" sz="1900" i="1" dirty="0" smtClean="0"/>
              <a:t>assimilated</a:t>
            </a:r>
            <a:r>
              <a:rPr lang="en-GB" sz="1900" dirty="0" smtClean="0"/>
              <a:t>) and added to an increasing store of memory and understanding  </a:t>
            </a:r>
          </a:p>
          <a:p>
            <a:pPr eaLnBrk="1" hangingPunct="1">
              <a:lnSpc>
                <a:spcPct val="80000"/>
              </a:lnSpc>
              <a:buClr>
                <a:schemeClr val="accent1"/>
              </a:buClr>
              <a:buFont typeface="Wingdings" charset="2"/>
              <a:buChar char="§"/>
            </a:pPr>
            <a:r>
              <a:rPr lang="en-GB" sz="1900" dirty="0" smtClean="0"/>
              <a:t>    </a:t>
            </a:r>
            <a:r>
              <a:rPr lang="en-GB" sz="1900" b="1" dirty="0" smtClean="0"/>
              <a:t>Accommodation</a:t>
            </a:r>
            <a:r>
              <a:rPr lang="en-GB" sz="1900" dirty="0" smtClean="0"/>
              <a:t> </a:t>
            </a:r>
          </a:p>
          <a:p>
            <a:pPr lvl="1" eaLnBrk="1" hangingPunct="1">
              <a:lnSpc>
                <a:spcPct val="80000"/>
              </a:lnSpc>
              <a:buClr>
                <a:schemeClr val="accent1"/>
              </a:buClr>
              <a:buFont typeface="Wingdings" charset="2"/>
              <a:buChar char="§"/>
            </a:pPr>
            <a:r>
              <a:rPr lang="en-GB" sz="1900" dirty="0" smtClean="0"/>
              <a:t>A new experience does not ‘fit’ with existing understandings and some adjustment (</a:t>
            </a:r>
            <a:r>
              <a:rPr lang="en-GB" sz="1900" i="1" dirty="0" smtClean="0"/>
              <a:t>accommodation</a:t>
            </a:r>
            <a:r>
              <a:rPr lang="en-GB" sz="1900" dirty="0" smtClean="0"/>
              <a:t>) in understanding has to take place</a:t>
            </a:r>
          </a:p>
          <a:p>
            <a:pPr lvl="1" eaLnBrk="1" hangingPunct="1">
              <a:lnSpc>
                <a:spcPct val="80000"/>
              </a:lnSpc>
              <a:buClr>
                <a:schemeClr val="accent1"/>
              </a:buClr>
            </a:pPr>
            <a:endParaRPr lang="en-GB" sz="1900" dirty="0" smtClean="0"/>
          </a:p>
          <a:p>
            <a:pPr eaLnBrk="1" hangingPunct="1">
              <a:lnSpc>
                <a:spcPct val="80000"/>
              </a:lnSpc>
              <a:buClr>
                <a:schemeClr val="accent1"/>
              </a:buClr>
              <a:buFont typeface="Wingdings" charset="2"/>
              <a:buChar char="§"/>
            </a:pPr>
            <a:r>
              <a:rPr lang="en-GB" sz="1900" dirty="0" smtClean="0"/>
              <a:t>  </a:t>
            </a:r>
            <a:r>
              <a:rPr lang="en-GB" sz="1900" b="1" dirty="0" smtClean="0"/>
              <a:t>Equilibrium</a:t>
            </a:r>
            <a:r>
              <a:rPr lang="en-GB" sz="1900" dirty="0" smtClean="0"/>
              <a:t> </a:t>
            </a:r>
          </a:p>
          <a:p>
            <a:pPr lvl="1" eaLnBrk="1" hangingPunct="1">
              <a:lnSpc>
                <a:spcPct val="80000"/>
              </a:lnSpc>
              <a:buClr>
                <a:schemeClr val="accent1"/>
              </a:buClr>
              <a:buFont typeface="Wingdings" charset="2"/>
              <a:buChar char="§"/>
            </a:pPr>
            <a:r>
              <a:rPr lang="en-GB" sz="1900" dirty="0" smtClean="0"/>
              <a:t>The goal of every learner – a balance is achieved (temporarily – until another challenge to that equilibrium comes along and more accommodation is needed) </a:t>
            </a:r>
          </a:p>
          <a:p>
            <a:pPr marL="669925" marR="0" lvl="1" indent="-325438" algn="l" defTabSz="914400" rtl="0" eaLnBrk="1" fontAlgn="base" latinLnBrk="0" hangingPunct="1">
              <a:lnSpc>
                <a:spcPct val="80000"/>
              </a:lnSpc>
              <a:spcBef>
                <a:spcPct val="20000"/>
              </a:spcBef>
              <a:spcAft>
                <a:spcPct val="0"/>
              </a:spcAft>
              <a:buClr>
                <a:schemeClr val="accent2"/>
              </a:buClr>
              <a:buSzPct val="60000"/>
              <a:buFont typeface="Wingdings" pitchFamily="2" charset="2"/>
              <a:buChar char="q"/>
              <a:tabLst/>
              <a:defRPr/>
            </a:pPr>
            <a:endParaRPr kumimoji="0" lang="cy-GB" sz="2200" b="0" i="0" u="none" strike="noStrike" kern="0" cap="none" spc="0" normalizeH="0" baseline="0" noProof="0" dirty="0" smtClean="0">
              <a:ln>
                <a:noFill/>
              </a:ln>
              <a:solidFill>
                <a:schemeClr val="tx1"/>
              </a:solidFill>
              <a:effectLst/>
              <a:uLnTx/>
              <a:uFillTx/>
              <a:latin typeface="+mn-lt"/>
              <a:cs typeface="+mn-cs"/>
            </a:endParaRPr>
          </a:p>
          <a:p>
            <a:pPr marL="669925" marR="0" lvl="1" indent="-325438" algn="l" defTabSz="914400" rtl="0" eaLnBrk="1" fontAlgn="base" latinLnBrk="0" hangingPunct="1">
              <a:lnSpc>
                <a:spcPct val="80000"/>
              </a:lnSpc>
              <a:spcBef>
                <a:spcPct val="20000"/>
              </a:spcBef>
              <a:spcAft>
                <a:spcPct val="0"/>
              </a:spcAft>
              <a:buClr>
                <a:schemeClr val="accent2"/>
              </a:buClr>
              <a:buSzPct val="60000"/>
              <a:buFont typeface="Wingdings" pitchFamily="2" charset="2"/>
              <a:buChar char="q"/>
              <a:tabLst/>
              <a:defRPr/>
            </a:pPr>
            <a:endParaRPr kumimoji="0" lang="cy-GB" sz="2200" b="0" i="0" u="none" strike="noStrike" kern="0" cap="none" spc="0" normalizeH="0" baseline="0" noProof="0" dirty="0" smtClean="0">
              <a:ln>
                <a:noFill/>
              </a:ln>
              <a:solidFill>
                <a:schemeClr val="tx1"/>
              </a:solidFill>
              <a:effectLst/>
              <a:uLnTx/>
              <a:uFillTx/>
              <a:latin typeface="+mn-lt"/>
              <a:cs typeface="+mn-cs"/>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cy-GB" smtClean="0"/>
              <a:t>Y dysgwr gweithredol, yr unig wyddonydd </a:t>
            </a:r>
          </a:p>
        </p:txBody>
      </p:sp>
      <p:sp>
        <p:nvSpPr>
          <p:cNvPr id="12291" name="Rectangle 3"/>
          <p:cNvSpPr>
            <a:spLocks noGrp="1" noChangeArrowheads="1"/>
          </p:cNvSpPr>
          <p:nvPr>
            <p:ph type="body" idx="1"/>
          </p:nvPr>
        </p:nvSpPr>
        <p:spPr/>
        <p:txBody>
          <a:bodyPr/>
          <a:lstStyle/>
          <a:p>
            <a:pPr eaLnBrk="1" hangingPunct="1"/>
            <a:r>
              <a:rPr lang="cy-GB" smtClean="0"/>
              <a:t>Credir bod dysgu wedi'i ysgogi'n </a:t>
            </a:r>
            <a:r>
              <a:rPr lang="cy-GB" b="1" u="sng" smtClean="0"/>
              <a:t>gynhenid</a:t>
            </a:r>
            <a:r>
              <a:rPr lang="cy-GB" smtClean="0"/>
              <a:t> (yn hytrach nag wedi'i ysgogi gan wobr allanol)</a:t>
            </a:r>
          </a:p>
          <a:p>
            <a:pPr eaLnBrk="1" hangingPunct="1"/>
            <a:r>
              <a:rPr lang="cy-GB" smtClean="0"/>
              <a:t>Mae'r plentyn yn weithredol yn feddyliol (ddim yn dderbynydd goddefol) </a:t>
            </a:r>
          </a:p>
          <a:p>
            <a:pPr eaLnBrk="1" hangingPunct="1"/>
            <a:r>
              <a:rPr lang="cy-GB" smtClean="0"/>
              <a:t>Disgrifiwyd dysgwr gweithredol Piaget fel yr ‘unig wyddonydd’, yn archwilio'r byd i wneud ystyr iddo fo/iddi hi ei hun, waeth beth fo'r amgylchedd cymdeithasol </a:t>
            </a: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cy-GB" smtClean="0"/>
              <a:t> Y broses</a:t>
            </a:r>
            <a:r>
              <a:rPr lang="cy-GB" i="1" smtClean="0"/>
              <a:t> ddysgu</a:t>
            </a:r>
          </a:p>
        </p:txBody>
      </p:sp>
      <p:sp>
        <p:nvSpPr>
          <p:cNvPr id="13315" name="Rectangle 3"/>
          <p:cNvSpPr>
            <a:spLocks noGrp="1" noChangeArrowheads="1"/>
          </p:cNvSpPr>
          <p:nvPr>
            <p:ph type="body" idx="1"/>
          </p:nvPr>
        </p:nvSpPr>
        <p:spPr/>
        <p:txBody>
          <a:bodyPr/>
          <a:lstStyle/>
          <a:p>
            <a:pPr eaLnBrk="1" hangingPunct="1">
              <a:lnSpc>
                <a:spcPct val="90000"/>
              </a:lnSpc>
            </a:pPr>
            <a:r>
              <a:rPr lang="cy-GB" smtClean="0"/>
              <a:t>Honnwyd bod gwaith Piaget wedi galluogi i ddamcaniaethwyr ystyried datblygiad gwybyddol (dysgu) fel</a:t>
            </a:r>
            <a:r>
              <a:rPr lang="cy-GB" i="1" smtClean="0"/>
              <a:t> proses.</a:t>
            </a:r>
          </a:p>
          <a:p>
            <a:pPr eaLnBrk="1" hangingPunct="1">
              <a:lnSpc>
                <a:spcPct val="90000"/>
              </a:lnSpc>
            </a:pPr>
            <a:r>
              <a:rPr lang="cy-GB" smtClean="0"/>
              <a:t>‘Mae dysgu'n digwydd ac yn darparu sylfaen ar gyfer dysgu'r dyfodol' (Smidt 2006 t.21)</a:t>
            </a:r>
          </a:p>
          <a:p>
            <a:pPr eaLnBrk="1" hangingPunct="1">
              <a:lnSpc>
                <a:spcPct val="90000"/>
              </a:lnSpc>
            </a:pPr>
            <a:r>
              <a:rPr lang="cy-GB" smtClean="0"/>
              <a:t>Mae'r dysgwr yn WEITHREDOL yn y broses hon</a:t>
            </a:r>
          </a:p>
          <a:p>
            <a:pPr eaLnBrk="1" hangingPunct="1">
              <a:lnSpc>
                <a:spcPct val="90000"/>
              </a:lnSpc>
            </a:pPr>
            <a:r>
              <a:rPr lang="cy-GB" smtClean="0"/>
              <a:t>Nid yw dysgu'n rhywbeth sy'n cael ei wneud i'r dysgwr, mae'n rhywbeth y maent yn cymryd rhan ynddo'u hunain </a:t>
            </a: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457200" y="277813"/>
            <a:ext cx="8229600" cy="936625"/>
          </a:xfrm>
        </p:spPr>
        <p:txBody>
          <a:bodyPr/>
          <a:lstStyle/>
          <a:p>
            <a:pPr eaLnBrk="1" hangingPunct="1"/>
            <a:r>
              <a:rPr lang="cy-GB" smtClean="0"/>
              <a:t>Datblygiad llinol </a:t>
            </a:r>
          </a:p>
        </p:txBody>
      </p:sp>
      <p:sp>
        <p:nvSpPr>
          <p:cNvPr id="14339" name="Rectangle 3"/>
          <p:cNvSpPr>
            <a:spLocks noGrp="1" noChangeArrowheads="1"/>
          </p:cNvSpPr>
          <p:nvPr>
            <p:ph type="body" idx="1"/>
          </p:nvPr>
        </p:nvSpPr>
        <p:spPr>
          <a:xfrm>
            <a:off x="457200" y="1357313"/>
            <a:ext cx="8229600" cy="4773612"/>
          </a:xfrm>
        </p:spPr>
        <p:txBody>
          <a:bodyPr/>
          <a:lstStyle/>
          <a:p>
            <a:pPr eaLnBrk="1" hangingPunct="1"/>
            <a:r>
              <a:rPr lang="cy-GB" smtClean="0"/>
              <a:t>Hefyd, caiff Piaget ei gysylltu â 'theori cyfnod' datblygiad gwybyddol </a:t>
            </a:r>
          </a:p>
          <a:p>
            <a:pPr lvl="1" eaLnBrk="1" hangingPunct="1"/>
            <a:r>
              <a:rPr lang="cy-GB" smtClean="0"/>
              <a:t>Mae hyn wedi'i feirniadu'n drwm, ond mae'n ddylanwadol iawn yn narpariaeth addysgol y DU o hyd </a:t>
            </a:r>
          </a:p>
          <a:p>
            <a:pPr eaLnBrk="1" hangingPunct="1"/>
            <a:r>
              <a:rPr lang="cy-GB" smtClean="0"/>
              <a:t>Roedd yn cynnig bod rhaid i bob plentyn fynd trwy 4 cyfnod o ddysgu'n ddilyniannol</a:t>
            </a:r>
          </a:p>
          <a:p>
            <a:pPr eaLnBrk="1" hangingPunct="1"/>
            <a:r>
              <a:rPr lang="cy-GB" smtClean="0"/>
              <a:t>Mae'r cyfnodau hyn yn cynrychioli ffyrdd gwahanol (mwy cymhleth) o feddwl a rhesymu  </a:t>
            </a:r>
          </a:p>
          <a:p>
            <a:pPr eaLnBrk="1" hangingPunct="1"/>
            <a:endParaRPr lang="cy-GB" smtClean="0"/>
          </a:p>
          <a:p>
            <a:pPr eaLnBrk="1" hangingPunct="1"/>
            <a:endParaRPr lang="cy-GB" smtClean="0"/>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cy-GB" smtClean="0"/>
              <a:t>Cyfnodau Piaget </a:t>
            </a:r>
          </a:p>
        </p:txBody>
      </p:sp>
      <p:sp>
        <p:nvSpPr>
          <p:cNvPr id="15363" name="Rectangle 3"/>
          <p:cNvSpPr>
            <a:spLocks noGrp="1" noChangeArrowheads="1"/>
          </p:cNvSpPr>
          <p:nvPr>
            <p:ph type="body" idx="1"/>
          </p:nvPr>
        </p:nvSpPr>
        <p:spPr>
          <a:xfrm>
            <a:off x="457200" y="1600200"/>
            <a:ext cx="8229600" cy="4924425"/>
          </a:xfrm>
        </p:spPr>
        <p:txBody>
          <a:bodyPr/>
          <a:lstStyle/>
          <a:p>
            <a:pPr eaLnBrk="1" hangingPunct="1"/>
            <a:r>
              <a:rPr lang="cy-GB" sz="2600" dirty="0" smtClean="0"/>
              <a:t>Cyfnod symud synhwyraidd:  0-2 mlwydd oed</a:t>
            </a:r>
          </a:p>
          <a:p>
            <a:pPr lvl="1" eaLnBrk="1" hangingPunct="1"/>
            <a:r>
              <a:rPr lang="cy-GB" sz="2200" dirty="0" smtClean="0"/>
              <a:t>Rhyngweithio corfforol â'r byd </a:t>
            </a:r>
          </a:p>
          <a:p>
            <a:pPr eaLnBrk="1" hangingPunct="1"/>
            <a:r>
              <a:rPr lang="cy-GB" sz="2600" dirty="0" smtClean="0"/>
              <a:t>Cyfnod cyn-weithredol: 2-7 mlwydd oed </a:t>
            </a:r>
          </a:p>
          <a:p>
            <a:pPr lvl="1" eaLnBrk="1" hangingPunct="1"/>
            <a:r>
              <a:rPr lang="cy-GB" sz="2200" dirty="0" smtClean="0"/>
              <a:t>Archwilio'r byd ffisegol a sut y mae'n berthnasol i'r hunan (dealltwriaethau egosentrig)</a:t>
            </a:r>
          </a:p>
          <a:p>
            <a:pPr eaLnBrk="1" hangingPunct="1"/>
            <a:r>
              <a:rPr lang="cy-GB" sz="2600" dirty="0" smtClean="0"/>
              <a:t>Cyfnod o weithrediadau concrid: 7-11 mlwydd oed </a:t>
            </a:r>
          </a:p>
          <a:p>
            <a:pPr lvl="1" eaLnBrk="1" hangingPunct="1"/>
            <a:r>
              <a:rPr lang="cy-GB" sz="2200" dirty="0" smtClean="0"/>
              <a:t>Dealltwriaethau rhesymegol o'r byd gan gynnwys cildroadedd, trefnu, didoli, sgwrs a chyfresiad</a:t>
            </a:r>
          </a:p>
          <a:p>
            <a:pPr eaLnBrk="1" hangingPunct="1"/>
            <a:r>
              <a:rPr lang="cy-GB" sz="2600" dirty="0" smtClean="0"/>
              <a:t>Cyfnod o weithrediadau ffurfiol: 11-12 a h</a:t>
            </a:r>
            <a:r>
              <a:rPr lang="en-GB" sz="2600" dirty="0" err="1" smtClean="0"/>
              <a:t>ŷn</a:t>
            </a:r>
            <a:r>
              <a:rPr lang="cy-GB" sz="2600" dirty="0" smtClean="0"/>
              <a:t> </a:t>
            </a:r>
          </a:p>
          <a:p>
            <a:pPr lvl="1" eaLnBrk="1" hangingPunct="1"/>
            <a:r>
              <a:rPr lang="cy-GB" sz="2200" dirty="0" smtClean="0"/>
              <a:t>Cynhyrchu rhagdybiaethau a'r gallu i feddwl mewn ffordd abstract a gwyddonol </a:t>
            </a:r>
          </a:p>
          <a:p>
            <a:pPr eaLnBrk="1" hangingPunct="1"/>
            <a:endParaRPr lang="cy-GB" sz="2600" dirty="0" smtClean="0"/>
          </a:p>
        </p:txBody>
      </p:sp>
      <p:pic>
        <p:nvPicPr>
          <p:cNvPr id="4" name="Picture 3"/>
          <p:cNvPicPr>
            <a:picLocks noChangeAspect="1"/>
          </p:cNvPicPr>
          <p:nvPr/>
        </p:nvPicPr>
        <p:blipFill>
          <a:blip r:embed="rId3"/>
          <a:stretch>
            <a:fillRect/>
          </a:stretch>
        </p:blipFill>
        <p:spPr>
          <a:xfrm>
            <a:off x="5029200" y="304801"/>
            <a:ext cx="2849730" cy="1371599"/>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143000" y="533400"/>
            <a:ext cx="6807691" cy="3276599"/>
          </a:xfrm>
          <a:prstGeom prst="rect">
            <a:avLst/>
          </a:prstGeom>
        </p:spPr>
      </p:pic>
      <p:grpSp>
        <p:nvGrpSpPr>
          <p:cNvPr id="2" name="Group 12"/>
          <p:cNvGrpSpPr/>
          <p:nvPr/>
        </p:nvGrpSpPr>
        <p:grpSpPr>
          <a:xfrm>
            <a:off x="74140" y="3962400"/>
            <a:ext cx="8917460" cy="646331"/>
            <a:chOff x="74140" y="3962400"/>
            <a:chExt cx="8917460" cy="646331"/>
          </a:xfrm>
        </p:grpSpPr>
        <p:sp>
          <p:nvSpPr>
            <p:cNvPr id="5" name="TextBox 4"/>
            <p:cNvSpPr txBox="1"/>
            <p:nvPr/>
          </p:nvSpPr>
          <p:spPr>
            <a:xfrm>
              <a:off x="74140" y="3962400"/>
              <a:ext cx="1300506" cy="369332"/>
            </a:xfrm>
            <a:prstGeom prst="rect">
              <a:avLst/>
            </a:prstGeom>
          </p:spPr>
          <p:style>
            <a:lnRef idx="1">
              <a:schemeClr val="accent2"/>
            </a:lnRef>
            <a:fillRef idx="2">
              <a:schemeClr val="accent2"/>
            </a:fillRef>
            <a:effectRef idx="1">
              <a:schemeClr val="accent2"/>
            </a:effectRef>
            <a:fontRef idx="minor">
              <a:schemeClr val="dk1"/>
            </a:fontRef>
          </p:style>
          <p:txBody>
            <a:bodyPr wrap="none" rtlCol="0">
              <a:spAutoFit/>
            </a:bodyPr>
            <a:lstStyle/>
            <a:p>
              <a:r>
                <a:rPr lang="en-US" b="1" dirty="0" err="1" smtClean="0">
                  <a:solidFill>
                    <a:schemeClr val="tx2">
                      <a:lumMod val="75000"/>
                    </a:schemeClr>
                  </a:solidFill>
                </a:rPr>
                <a:t>Cyn-ysgol</a:t>
              </a:r>
              <a:endParaRPr lang="en-US" b="1" dirty="0">
                <a:solidFill>
                  <a:schemeClr val="tx2">
                    <a:lumMod val="75000"/>
                  </a:schemeClr>
                </a:solidFill>
              </a:endParaRPr>
            </a:p>
          </p:txBody>
        </p:sp>
        <p:sp>
          <p:nvSpPr>
            <p:cNvPr id="6" name="TextBox 5"/>
            <p:cNvSpPr txBox="1"/>
            <p:nvPr/>
          </p:nvSpPr>
          <p:spPr>
            <a:xfrm>
              <a:off x="1371600" y="3962400"/>
              <a:ext cx="3237335" cy="369332"/>
            </a:xfrm>
            <a:prstGeom prst="rect">
              <a:avLst/>
            </a:prstGeom>
          </p:spPr>
          <p:style>
            <a:lnRef idx="1">
              <a:schemeClr val="accent2"/>
            </a:lnRef>
            <a:fillRef idx="2">
              <a:schemeClr val="accent2"/>
            </a:fillRef>
            <a:effectRef idx="1">
              <a:schemeClr val="accent2"/>
            </a:effectRef>
            <a:fontRef idx="minor">
              <a:schemeClr val="dk1"/>
            </a:fontRef>
          </p:style>
          <p:txBody>
            <a:bodyPr wrap="none" rtlCol="0">
              <a:spAutoFit/>
            </a:bodyPr>
            <a:lstStyle/>
            <a:p>
              <a:r>
                <a:rPr lang="en-US" b="1" dirty="0" err="1" smtClean="0">
                  <a:solidFill>
                    <a:schemeClr val="tx2">
                      <a:lumMod val="75000"/>
                    </a:schemeClr>
                  </a:solidFill>
                </a:rPr>
                <a:t>Cyn-ysgol</a:t>
              </a:r>
              <a:r>
                <a:rPr lang="en-US" b="1" dirty="0" smtClean="0">
                  <a:solidFill>
                    <a:schemeClr val="tx2">
                      <a:lumMod val="75000"/>
                    </a:schemeClr>
                  </a:solidFill>
                </a:rPr>
                <a:t> – </a:t>
              </a:r>
              <a:r>
                <a:rPr lang="en-US" b="1" dirty="0" err="1" smtClean="0">
                  <a:solidFill>
                    <a:schemeClr val="tx2">
                      <a:lumMod val="75000"/>
                    </a:schemeClr>
                  </a:solidFill>
                </a:rPr>
                <a:t>Cyfnod</a:t>
              </a:r>
              <a:r>
                <a:rPr lang="en-US" b="1" dirty="0" smtClean="0">
                  <a:solidFill>
                    <a:schemeClr val="tx2">
                      <a:lumMod val="75000"/>
                    </a:schemeClr>
                  </a:solidFill>
                </a:rPr>
                <a:t> </a:t>
              </a:r>
              <a:r>
                <a:rPr lang="en-US" b="1" dirty="0" err="1" smtClean="0">
                  <a:solidFill>
                    <a:schemeClr val="tx2">
                      <a:lumMod val="75000"/>
                    </a:schemeClr>
                  </a:solidFill>
                </a:rPr>
                <a:t>Sylfaen</a:t>
              </a:r>
              <a:endParaRPr lang="en-US" b="1" dirty="0">
                <a:solidFill>
                  <a:schemeClr val="tx2">
                    <a:lumMod val="75000"/>
                  </a:schemeClr>
                </a:solidFill>
              </a:endParaRPr>
            </a:p>
          </p:txBody>
        </p:sp>
        <p:sp>
          <p:nvSpPr>
            <p:cNvPr id="7" name="TextBox 6"/>
            <p:cNvSpPr txBox="1"/>
            <p:nvPr/>
          </p:nvSpPr>
          <p:spPr>
            <a:xfrm>
              <a:off x="4648200" y="3962400"/>
              <a:ext cx="2133600" cy="64633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b="1" dirty="0" err="1" smtClean="0">
                  <a:solidFill>
                    <a:schemeClr val="tx2">
                      <a:lumMod val="75000"/>
                    </a:schemeClr>
                  </a:solidFill>
                </a:rPr>
                <a:t>Cyfnod</a:t>
              </a:r>
              <a:r>
                <a:rPr lang="en-US" b="1" dirty="0" smtClean="0">
                  <a:solidFill>
                    <a:schemeClr val="tx2">
                      <a:lumMod val="75000"/>
                    </a:schemeClr>
                  </a:solidFill>
                </a:rPr>
                <a:t> </a:t>
              </a:r>
              <a:r>
                <a:rPr lang="en-US" b="1" dirty="0" err="1" smtClean="0">
                  <a:solidFill>
                    <a:schemeClr val="tx2">
                      <a:lumMod val="75000"/>
                    </a:schemeClr>
                  </a:solidFill>
                </a:rPr>
                <a:t>allweddol</a:t>
              </a:r>
              <a:r>
                <a:rPr lang="en-US" b="1" dirty="0" smtClean="0">
                  <a:solidFill>
                    <a:schemeClr val="tx2">
                      <a:lumMod val="75000"/>
                    </a:schemeClr>
                  </a:solidFill>
                </a:rPr>
                <a:t> 2</a:t>
              </a:r>
              <a:endParaRPr lang="en-US" b="1" dirty="0">
                <a:solidFill>
                  <a:schemeClr val="tx2">
                    <a:lumMod val="75000"/>
                  </a:schemeClr>
                </a:solidFill>
              </a:endParaRPr>
            </a:p>
          </p:txBody>
        </p:sp>
        <p:sp>
          <p:nvSpPr>
            <p:cNvPr id="8" name="TextBox 7"/>
            <p:cNvSpPr txBox="1"/>
            <p:nvPr/>
          </p:nvSpPr>
          <p:spPr>
            <a:xfrm>
              <a:off x="6858000" y="3962400"/>
              <a:ext cx="2133600" cy="64633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ctr"/>
              <a:r>
                <a:rPr lang="en-US" b="1" dirty="0" err="1" smtClean="0">
                  <a:solidFill>
                    <a:schemeClr val="tx2">
                      <a:lumMod val="75000"/>
                    </a:schemeClr>
                  </a:solidFill>
                </a:rPr>
                <a:t>Cyfnod</a:t>
              </a:r>
              <a:r>
                <a:rPr lang="en-US" b="1" dirty="0" smtClean="0">
                  <a:solidFill>
                    <a:schemeClr val="tx2">
                      <a:lumMod val="75000"/>
                    </a:schemeClr>
                  </a:solidFill>
                </a:rPr>
                <a:t> </a:t>
              </a:r>
              <a:r>
                <a:rPr lang="en-US" b="1" dirty="0" err="1" smtClean="0">
                  <a:solidFill>
                    <a:schemeClr val="tx2">
                      <a:lumMod val="75000"/>
                    </a:schemeClr>
                  </a:solidFill>
                </a:rPr>
                <a:t>Allweddol</a:t>
              </a:r>
              <a:r>
                <a:rPr lang="en-US" b="1" dirty="0" smtClean="0">
                  <a:solidFill>
                    <a:schemeClr val="tx2">
                      <a:lumMod val="75000"/>
                    </a:schemeClr>
                  </a:solidFill>
                </a:rPr>
                <a:t> </a:t>
              </a:r>
            </a:p>
            <a:p>
              <a:pPr algn="ctr"/>
              <a:r>
                <a:rPr lang="en-US" b="1" dirty="0" smtClean="0">
                  <a:solidFill>
                    <a:schemeClr val="tx2">
                      <a:lumMod val="75000"/>
                    </a:schemeClr>
                  </a:solidFill>
                </a:rPr>
                <a:t>3 +</a:t>
              </a:r>
              <a:endParaRPr lang="en-US" b="1" dirty="0">
                <a:solidFill>
                  <a:schemeClr val="tx2">
                    <a:lumMod val="75000"/>
                  </a:schemeClr>
                </a:solidFill>
              </a:endParaRPr>
            </a:p>
          </p:txBody>
        </p:sp>
      </p:grpSp>
      <p:grpSp>
        <p:nvGrpSpPr>
          <p:cNvPr id="3" name="Group 13"/>
          <p:cNvGrpSpPr/>
          <p:nvPr/>
        </p:nvGrpSpPr>
        <p:grpSpPr>
          <a:xfrm>
            <a:off x="3200400" y="4659868"/>
            <a:ext cx="5423549" cy="1207532"/>
            <a:chOff x="3276600" y="4419600"/>
            <a:chExt cx="5423549" cy="1207532"/>
          </a:xfrm>
        </p:grpSpPr>
        <p:sp>
          <p:nvSpPr>
            <p:cNvPr id="9" name="Left Brace 8"/>
            <p:cNvSpPr/>
            <p:nvPr/>
          </p:nvSpPr>
          <p:spPr>
            <a:xfrm rot="16200000">
              <a:off x="4610100" y="3086100"/>
              <a:ext cx="609600" cy="3276600"/>
            </a:xfrm>
            <a:prstGeom prst="lef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10" name="Left Brace 9"/>
            <p:cNvSpPr/>
            <p:nvPr/>
          </p:nvSpPr>
          <p:spPr>
            <a:xfrm rot="16200000">
              <a:off x="7429500" y="4000500"/>
              <a:ext cx="609600" cy="1447800"/>
            </a:xfrm>
            <a:prstGeom prst="leftBrace">
              <a:avLst/>
            </a:prstGeom>
          </p:spPr>
          <p:style>
            <a:lnRef idx="2">
              <a:schemeClr val="accent1"/>
            </a:lnRef>
            <a:fillRef idx="0">
              <a:schemeClr val="accent1"/>
            </a:fillRef>
            <a:effectRef idx="1">
              <a:schemeClr val="accent1"/>
            </a:effectRef>
            <a:fontRef idx="minor">
              <a:schemeClr val="tx1"/>
            </a:fontRef>
          </p:style>
          <p:txBody>
            <a:bodyPr rtlCol="0" anchor="ctr"/>
            <a:lstStyle/>
            <a:p>
              <a:pPr algn="ctr"/>
              <a:endParaRPr lang="en-US"/>
            </a:p>
          </p:txBody>
        </p:sp>
        <p:sp>
          <p:nvSpPr>
            <p:cNvPr id="11" name="TextBox 10"/>
            <p:cNvSpPr txBox="1"/>
            <p:nvPr/>
          </p:nvSpPr>
          <p:spPr>
            <a:xfrm>
              <a:off x="3962400" y="5257800"/>
              <a:ext cx="1916898" cy="369332"/>
            </a:xfrm>
            <a:prstGeom prst="rect">
              <a:avLst/>
            </a:prstGeom>
          </p:spPr>
          <p:style>
            <a:lnRef idx="1">
              <a:schemeClr val="accent1"/>
            </a:lnRef>
            <a:fillRef idx="2">
              <a:schemeClr val="accent1"/>
            </a:fillRef>
            <a:effectRef idx="1">
              <a:schemeClr val="accent1"/>
            </a:effectRef>
            <a:fontRef idx="minor">
              <a:schemeClr val="dk1"/>
            </a:fontRef>
          </p:style>
          <p:txBody>
            <a:bodyPr wrap="none" rtlCol="0">
              <a:spAutoFit/>
            </a:bodyPr>
            <a:lstStyle/>
            <a:p>
              <a:r>
                <a:rPr lang="en-US" dirty="0" err="1" smtClean="0"/>
                <a:t>Addysg</a:t>
              </a:r>
              <a:r>
                <a:rPr lang="en-US" dirty="0" smtClean="0"/>
                <a:t> </a:t>
              </a:r>
              <a:r>
                <a:rPr lang="en-US" dirty="0" err="1" smtClean="0"/>
                <a:t>Gynradd</a:t>
              </a:r>
              <a:endParaRPr lang="en-US" dirty="0"/>
            </a:p>
          </p:txBody>
        </p:sp>
        <p:sp>
          <p:nvSpPr>
            <p:cNvPr id="12" name="TextBox 11"/>
            <p:cNvSpPr txBox="1"/>
            <p:nvPr/>
          </p:nvSpPr>
          <p:spPr>
            <a:xfrm>
              <a:off x="6629400" y="5257800"/>
              <a:ext cx="2070749" cy="369332"/>
            </a:xfrm>
            <a:prstGeom prst="rect">
              <a:avLst/>
            </a:prstGeom>
          </p:spPr>
          <p:style>
            <a:lnRef idx="1">
              <a:schemeClr val="accent1"/>
            </a:lnRef>
            <a:fillRef idx="2">
              <a:schemeClr val="accent1"/>
            </a:fillRef>
            <a:effectRef idx="1">
              <a:schemeClr val="accent1"/>
            </a:effectRef>
            <a:fontRef idx="minor">
              <a:schemeClr val="dk1"/>
            </a:fontRef>
          </p:style>
          <p:txBody>
            <a:bodyPr wrap="none" rtlCol="0">
              <a:spAutoFit/>
            </a:bodyPr>
            <a:lstStyle/>
            <a:p>
              <a:r>
                <a:rPr lang="en-US" dirty="0" err="1" smtClean="0"/>
                <a:t>Addysg</a:t>
              </a:r>
              <a:r>
                <a:rPr lang="en-US" dirty="0" smtClean="0"/>
                <a:t> </a:t>
              </a:r>
              <a:r>
                <a:rPr lang="en-US" dirty="0" err="1" smtClean="0"/>
                <a:t>Uwchradd</a:t>
              </a:r>
              <a:endParaRPr lang="en-US" dirty="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cy-GB" smtClean="0"/>
              <a:t>Ymagweddau addysgu adeileddol </a:t>
            </a:r>
          </a:p>
        </p:txBody>
      </p:sp>
      <p:sp>
        <p:nvSpPr>
          <p:cNvPr id="16387" name="Rectangle 3"/>
          <p:cNvSpPr>
            <a:spLocks noGrp="1" noChangeArrowheads="1"/>
          </p:cNvSpPr>
          <p:nvPr>
            <p:ph type="body" idx="1"/>
          </p:nvPr>
        </p:nvSpPr>
        <p:spPr>
          <a:xfrm>
            <a:off x="457200" y="1600200"/>
            <a:ext cx="8229600" cy="4852988"/>
          </a:xfrm>
        </p:spPr>
        <p:txBody>
          <a:bodyPr/>
          <a:lstStyle/>
          <a:p>
            <a:pPr eaLnBrk="1" hangingPunct="1">
              <a:lnSpc>
                <a:spcPct val="90000"/>
              </a:lnSpc>
            </a:pPr>
            <a:r>
              <a:rPr lang="cy-GB" smtClean="0"/>
              <a:t>Gweithgaredd ymarferol, profiad uniongyrchol</a:t>
            </a:r>
          </a:p>
          <a:p>
            <a:pPr eaLnBrk="1" hangingPunct="1">
              <a:lnSpc>
                <a:spcPct val="90000"/>
              </a:lnSpc>
            </a:pPr>
            <a:r>
              <a:rPr lang="cy-GB" smtClean="0"/>
              <a:t>Archwilio a thrin deunyddiau'n ffisegol</a:t>
            </a:r>
          </a:p>
          <a:p>
            <a:pPr eaLnBrk="1" hangingPunct="1">
              <a:lnSpc>
                <a:spcPct val="90000"/>
              </a:lnSpc>
            </a:pPr>
            <a:r>
              <a:rPr lang="cy-GB" smtClean="0"/>
              <a:t>Ffocws ar ddisgyblion yn gwneud synnwyr o'r hyn maent yn ei wneud/meddwl - esboniwch beth rydych yn ei feddwl, dywedwch wrthym sut y bu i chi ei wneud, ysgrifennwch eich syniadau </a:t>
            </a:r>
          </a:p>
          <a:p>
            <a:pPr eaLnBrk="1" hangingPunct="1">
              <a:lnSpc>
                <a:spcPct val="90000"/>
              </a:lnSpc>
            </a:pPr>
            <a:r>
              <a:rPr lang="cy-GB" smtClean="0"/>
              <a:t>Dechrau o ddealltwriaethau cyfredol </a:t>
            </a:r>
          </a:p>
          <a:p>
            <a:pPr eaLnBrk="1" hangingPunct="1">
              <a:lnSpc>
                <a:spcPct val="90000"/>
              </a:lnSpc>
            </a:pPr>
            <a:r>
              <a:rPr lang="cy-GB" smtClean="0"/>
              <a:t>'Rwy'n clywed, rwy'n anghofio; Rwy'n gweld, rwy'n cofio; Rwy'n gwneud, rwy'n deall,' </a:t>
            </a: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57200" y="277813"/>
            <a:ext cx="8229600" cy="865187"/>
          </a:xfrm>
        </p:spPr>
        <p:txBody>
          <a:bodyPr/>
          <a:lstStyle/>
          <a:p>
            <a:pPr eaLnBrk="1" hangingPunct="1"/>
            <a:r>
              <a:rPr lang="cy-GB" sz="3800" smtClean="0"/>
              <a:t>Adeileddiaeth gymdeithasol </a:t>
            </a:r>
          </a:p>
        </p:txBody>
      </p:sp>
      <p:sp>
        <p:nvSpPr>
          <p:cNvPr id="17411" name="Rectangle 3"/>
          <p:cNvSpPr>
            <a:spLocks noGrp="1" noChangeArrowheads="1"/>
          </p:cNvSpPr>
          <p:nvPr>
            <p:ph type="body" idx="1"/>
          </p:nvPr>
        </p:nvSpPr>
        <p:spPr>
          <a:xfrm>
            <a:off x="457200" y="1285875"/>
            <a:ext cx="8229600" cy="4845050"/>
          </a:xfrm>
        </p:spPr>
        <p:txBody>
          <a:bodyPr/>
          <a:lstStyle/>
          <a:p>
            <a:pPr eaLnBrk="1" hangingPunct="1">
              <a:lnSpc>
                <a:spcPct val="90000"/>
              </a:lnSpc>
            </a:pPr>
            <a:r>
              <a:rPr lang="cy-GB" smtClean="0"/>
              <a:t>‘Cyfranogwr gweithredol’ </a:t>
            </a:r>
          </a:p>
          <a:p>
            <a:pPr eaLnBrk="1" hangingPunct="1">
              <a:lnSpc>
                <a:spcPct val="90000"/>
              </a:lnSpc>
            </a:pPr>
            <a:r>
              <a:rPr lang="cy-GB" smtClean="0"/>
              <a:t>'Ystyr trwy drafodaeth'</a:t>
            </a:r>
          </a:p>
          <a:p>
            <a:pPr eaLnBrk="1" hangingPunct="1">
              <a:lnSpc>
                <a:spcPct val="90000"/>
              </a:lnSpc>
            </a:pPr>
            <a:r>
              <a:rPr lang="cy-GB" smtClean="0"/>
              <a:t>Lev Vygotsky (1896 – 1934) Seicolegydd Rwsiaidd </a:t>
            </a:r>
          </a:p>
          <a:p>
            <a:pPr eaLnBrk="1" hangingPunct="1">
              <a:lnSpc>
                <a:spcPct val="90000"/>
              </a:lnSpc>
            </a:pPr>
            <a:r>
              <a:rPr lang="cy-GB" smtClean="0"/>
              <a:t>Mae pob swyddogaeth wybyddol yn tarddu o ryngweithio cymdeithasol, a thrwy hyn caiff dysgwyr eu hintegreiddio i gymuned wybodaeth </a:t>
            </a:r>
          </a:p>
          <a:p>
            <a:pPr eaLnBrk="1" hangingPunct="1">
              <a:lnSpc>
                <a:spcPct val="90000"/>
              </a:lnSpc>
            </a:pPr>
            <a:r>
              <a:rPr lang="cy-GB" smtClean="0"/>
              <a:t>Bydd dysgwyr yn gwneud ystyr yn weithredol ac mae eu byd cymdeithasol yn hollbwysig i'r broses hon. </a:t>
            </a:r>
          </a:p>
          <a:p>
            <a:pPr eaLnBrk="1" hangingPunct="1">
              <a:lnSpc>
                <a:spcPct val="90000"/>
              </a:lnSpc>
              <a:buFont typeface="Wingdings" pitchFamily="2" charset="2"/>
              <a:buNone/>
            </a:pPr>
            <a:endParaRPr lang="cy-GB" smtClean="0"/>
          </a:p>
          <a:p>
            <a:pPr eaLnBrk="1" hangingPunct="1">
              <a:lnSpc>
                <a:spcPct val="90000"/>
              </a:lnSpc>
            </a:pPr>
            <a:endParaRPr lang="cy-GB" smtClean="0"/>
          </a:p>
          <a:p>
            <a:pPr eaLnBrk="1" hangingPunct="1">
              <a:lnSpc>
                <a:spcPct val="90000"/>
              </a:lnSpc>
            </a:pPr>
            <a:endParaRPr lang="cy-GB" smtClean="0"/>
          </a:p>
        </p:txBody>
      </p:sp>
      <p:pic>
        <p:nvPicPr>
          <p:cNvPr id="4" name="Picture 3"/>
          <p:cNvPicPr>
            <a:picLocks noChangeAspect="1"/>
          </p:cNvPicPr>
          <p:nvPr/>
        </p:nvPicPr>
        <p:blipFill>
          <a:blip r:embed="rId3"/>
          <a:stretch>
            <a:fillRect/>
          </a:stretch>
        </p:blipFill>
        <p:spPr>
          <a:xfrm>
            <a:off x="6934200" y="381000"/>
            <a:ext cx="1157721" cy="1600200"/>
          </a:xfrm>
          <a:prstGeom prst="rect">
            <a:avLst/>
          </a:prstGeom>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cy-GB" smtClean="0"/>
              <a:t>Rôl eraill</a:t>
            </a:r>
          </a:p>
        </p:txBody>
      </p:sp>
      <p:sp>
        <p:nvSpPr>
          <p:cNvPr id="18435" name="Rectangle 3"/>
          <p:cNvSpPr>
            <a:spLocks noGrp="1" noChangeArrowheads="1"/>
          </p:cNvSpPr>
          <p:nvPr>
            <p:ph type="body" idx="1"/>
          </p:nvPr>
        </p:nvSpPr>
        <p:spPr>
          <a:xfrm>
            <a:off x="468313" y="908050"/>
            <a:ext cx="8229600" cy="5616575"/>
          </a:xfrm>
        </p:spPr>
        <p:txBody>
          <a:bodyPr/>
          <a:lstStyle/>
          <a:p>
            <a:pPr eaLnBrk="1" hangingPunct="1">
              <a:lnSpc>
                <a:spcPct val="90000"/>
              </a:lnSpc>
            </a:pPr>
            <a:r>
              <a:rPr lang="cy-GB" sz="2600" smtClean="0"/>
              <a:t>Roedd Vygotsky'n credu bod rôl pobl eraill (oedolion, brodyr a chwiorydd a phlant eraill) yn hanfodol ar gyfer dysgu plant</a:t>
            </a:r>
          </a:p>
          <a:p>
            <a:pPr eaLnBrk="1" hangingPunct="1">
              <a:lnSpc>
                <a:spcPct val="90000"/>
              </a:lnSpc>
            </a:pPr>
            <a:r>
              <a:rPr lang="cy-GB" sz="2600" smtClean="0"/>
              <a:t>Mae </a:t>
            </a:r>
            <a:r>
              <a:rPr lang="cy-GB" sz="2600" i="1" smtClean="0"/>
              <a:t>arfau </a:t>
            </a:r>
            <a:r>
              <a:rPr lang="cy-GB" sz="2600" smtClean="0"/>
              <a:t>diwylliant yn </a:t>
            </a:r>
            <a:r>
              <a:rPr lang="cy-GB" sz="2600" u="sng" smtClean="0"/>
              <a:t>siapio meddwl </a:t>
            </a:r>
            <a:r>
              <a:rPr lang="cy-GB" sz="2600" smtClean="0"/>
              <a:t>y plentyn ifanc</a:t>
            </a:r>
          </a:p>
          <a:p>
            <a:pPr eaLnBrk="1" hangingPunct="1">
              <a:lnSpc>
                <a:spcPct val="90000"/>
              </a:lnSpc>
            </a:pPr>
            <a:r>
              <a:rPr lang="cy-GB" sz="2600" smtClean="0"/>
              <a:t>Arfau (arfau diwylliannol)</a:t>
            </a:r>
          </a:p>
          <a:p>
            <a:pPr lvl="1" eaLnBrk="1" hangingPunct="1">
              <a:lnSpc>
                <a:spcPct val="90000"/>
              </a:lnSpc>
            </a:pPr>
            <a:r>
              <a:rPr lang="cy-GB" smtClean="0"/>
              <a:t>Gwrthrychau: e.e. pinau ysgrifennu, ffonau, cyfrifiaduron</a:t>
            </a:r>
          </a:p>
          <a:p>
            <a:pPr lvl="1" eaLnBrk="1" hangingPunct="1">
              <a:lnSpc>
                <a:spcPct val="90000"/>
              </a:lnSpc>
            </a:pPr>
            <a:r>
              <a:rPr lang="cy-GB" smtClean="0"/>
              <a:t>Arfau symbolaidd: e.e. iaith, celf, cerddoriaeth, rhigymau, rheolau</a:t>
            </a:r>
          </a:p>
          <a:p>
            <a:pPr eaLnBrk="1" hangingPunct="1">
              <a:lnSpc>
                <a:spcPct val="90000"/>
              </a:lnSpc>
            </a:pPr>
            <a:r>
              <a:rPr lang="cy-GB" sz="2600" smtClean="0"/>
              <a:t>Trwy ryngweithiad plant ag eraill ac arfau symbolaidd y mae plant yn adeiladu gwybodaeth a dealltwriaeth </a:t>
            </a:r>
            <a:r>
              <a:rPr lang="cy-GB" sz="2600" i="1" smtClean="0"/>
              <a:t>ar y cyd</a:t>
            </a:r>
            <a:r>
              <a:rPr lang="cy-GB" sz="2600" smtClean="0"/>
              <a:t> </a:t>
            </a: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cy-GB" smtClean="0"/>
              <a:t>Dysgu … </a:t>
            </a:r>
          </a:p>
        </p:txBody>
      </p:sp>
      <p:sp>
        <p:nvSpPr>
          <p:cNvPr id="19459" name="Rectangle 3"/>
          <p:cNvSpPr>
            <a:spLocks noGrp="1" noChangeArrowheads="1"/>
          </p:cNvSpPr>
          <p:nvPr>
            <p:ph type="body" idx="1"/>
          </p:nvPr>
        </p:nvSpPr>
        <p:spPr/>
        <p:txBody>
          <a:bodyPr/>
          <a:lstStyle/>
          <a:p>
            <a:pPr eaLnBrk="1" hangingPunct="1"/>
            <a:r>
              <a:rPr lang="cy-GB" smtClean="0"/>
              <a:t>Nid yw'n ymwneud yn unig â phethau (sut mae'n gweithio, cysyniadau gwyddonol)</a:t>
            </a:r>
          </a:p>
          <a:p>
            <a:pPr eaLnBrk="1" hangingPunct="1"/>
            <a:r>
              <a:rPr lang="cy-GB" smtClean="0"/>
              <a:t>Mae </a:t>
            </a:r>
            <a:r>
              <a:rPr lang="cy-GB" b="1" u="sng" smtClean="0"/>
              <a:t>hefyd</a:t>
            </a:r>
            <a:r>
              <a:rPr lang="cy-GB" smtClean="0"/>
              <a:t> yn ymwneud â bod yn rhan o gymuned</a:t>
            </a:r>
          </a:p>
          <a:p>
            <a:pPr eaLnBrk="1" hangingPunct="1"/>
            <a:r>
              <a:rPr lang="cy-GB" smtClean="0"/>
              <a:t>Trwy ddefnyddio'r arfau symbolaidd gyda phobl eraill, mae plant yn rhan o'u diwylliant</a:t>
            </a:r>
          </a:p>
          <a:p>
            <a:pPr lvl="1" eaLnBrk="1" hangingPunct="1"/>
            <a:r>
              <a:rPr lang="cy-GB" smtClean="0"/>
              <a:t>Mae hyn yn cynnwys credoau, iaith, rheolau - sut rydym yn ymddwyn mewn gwahanol sefyllfaoedd, gyda gwahanol bobl </a:t>
            </a:r>
          </a:p>
          <a:p>
            <a:pPr lvl="1" eaLnBrk="1" hangingPunct="1"/>
            <a:endParaRPr lang="cy-GB" smtClean="0"/>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cy-GB" sz="3800" smtClean="0"/>
              <a:t>Iaith a diwylliant fel arfau ar gyfer dealltwriaeth </a:t>
            </a:r>
          </a:p>
        </p:txBody>
      </p:sp>
      <p:sp>
        <p:nvSpPr>
          <p:cNvPr id="20483" name="Rectangle 3"/>
          <p:cNvSpPr>
            <a:spLocks noGrp="1" noChangeArrowheads="1"/>
          </p:cNvSpPr>
          <p:nvPr>
            <p:ph type="body" idx="1"/>
          </p:nvPr>
        </p:nvSpPr>
        <p:spPr/>
        <p:txBody>
          <a:bodyPr/>
          <a:lstStyle/>
          <a:p>
            <a:pPr eaLnBrk="1" hangingPunct="1"/>
            <a:r>
              <a:rPr lang="cy-GB" smtClean="0"/>
              <a:t>Caiff pob profiad ei gyfryngu gan iaith a diwylliant y gr</a:t>
            </a:r>
            <a:r>
              <a:rPr lang="en-GB" smtClean="0"/>
              <a:t>ŵp</a:t>
            </a:r>
            <a:endParaRPr lang="cy-GB" smtClean="0"/>
          </a:p>
          <a:p>
            <a:pPr eaLnBrk="1" hangingPunct="1"/>
            <a:r>
              <a:rPr lang="cy-GB" smtClean="0"/>
              <a:t>Caiff gwybodaeth ei </a:t>
            </a:r>
            <a:r>
              <a:rPr lang="cy-GB" i="1" smtClean="0"/>
              <a:t>chyd-adeiladu</a:t>
            </a:r>
            <a:r>
              <a:rPr lang="cy-GB" smtClean="0"/>
              <a:t> gan unigolyn o fewn fframweithiau cymdeithasol iaith a diwylliant y gr</a:t>
            </a:r>
            <a:r>
              <a:rPr lang="en-GB" smtClean="0"/>
              <a:t>ŵ</a:t>
            </a:r>
            <a:r>
              <a:rPr lang="cy-GB" smtClean="0"/>
              <a:t>p</a:t>
            </a:r>
          </a:p>
          <a:p>
            <a:pPr lvl="1" eaLnBrk="1" hangingPunct="1"/>
            <a:r>
              <a:rPr lang="cy-GB" smtClean="0"/>
              <a:t>Enghreifftiau:</a:t>
            </a:r>
          </a:p>
          <a:p>
            <a:pPr lvl="1" eaLnBrk="1" hangingPunct="1"/>
            <a:r>
              <a:rPr lang="cy-GB" smtClean="0"/>
              <a:t>Leila (ychwanegiad diweddar i Bl2 gydag E2L) ‘minio’ (‘sharpened’)</a:t>
            </a:r>
          </a:p>
          <a:p>
            <a:pPr lvl="1" eaLnBrk="1" hangingPunct="1"/>
            <a:r>
              <a:rPr lang="cy-GB" smtClean="0"/>
              <a:t>Edrych ym myw llygaid rhywun (‘Eyeball’) </a:t>
            </a:r>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1066800"/>
            <a:ext cx="8229600" cy="1139825"/>
          </a:xfrm>
        </p:spPr>
        <p:txBody>
          <a:bodyPr/>
          <a:lstStyle/>
          <a:p>
            <a:r>
              <a:rPr lang="en-US" dirty="0" smtClean="0"/>
              <a:t>Mi </a:t>
            </a:r>
            <a:r>
              <a:rPr lang="en-US" dirty="0" err="1" smtClean="0"/>
              <a:t>oeddech</a:t>
            </a:r>
            <a:r>
              <a:rPr lang="en-US" dirty="0" smtClean="0"/>
              <a:t> </a:t>
            </a:r>
            <a:r>
              <a:rPr lang="en-US" dirty="0" err="1" smtClean="0"/>
              <a:t>wedi</a:t>
            </a:r>
            <a:r>
              <a:rPr lang="en-US" dirty="0" smtClean="0"/>
              <a:t> </a:t>
            </a:r>
            <a:r>
              <a:rPr lang="en-US" dirty="0" err="1" smtClean="0"/>
              <a:t>gwylio</a:t>
            </a:r>
            <a:r>
              <a:rPr lang="en-US" dirty="0" smtClean="0"/>
              <a:t> </a:t>
            </a:r>
            <a:r>
              <a:rPr lang="en-US" dirty="0" err="1" smtClean="0"/>
              <a:t>ffilm</a:t>
            </a:r>
            <a:r>
              <a:rPr lang="en-US" dirty="0" smtClean="0"/>
              <a:t> </a:t>
            </a:r>
            <a:r>
              <a:rPr lang="en-US" dirty="0" err="1" smtClean="0"/>
              <a:t>Vygotsky</a:t>
            </a:r>
            <a:r>
              <a:rPr lang="en-US" dirty="0" smtClean="0"/>
              <a:t>, felly </a:t>
            </a:r>
            <a:r>
              <a:rPr lang="en-US" dirty="0" err="1" smtClean="0"/>
              <a:t>beth</a:t>
            </a:r>
            <a:r>
              <a:rPr lang="en-US" dirty="0" smtClean="0"/>
              <a:t> </a:t>
            </a:r>
            <a:r>
              <a:rPr lang="en-US" dirty="0" err="1" smtClean="0"/>
              <a:t>ddysgoch</a:t>
            </a:r>
            <a:r>
              <a:rPr lang="en-US" dirty="0" smtClean="0"/>
              <a:t> chi?</a:t>
            </a:r>
            <a:endParaRPr lang="en-US" dirty="0"/>
          </a:p>
        </p:txBody>
      </p:sp>
      <p:pic>
        <p:nvPicPr>
          <p:cNvPr id="4" name="Picture 3"/>
          <p:cNvPicPr>
            <a:picLocks noChangeAspect="1"/>
          </p:cNvPicPr>
          <p:nvPr/>
        </p:nvPicPr>
        <p:blipFill>
          <a:blip r:embed="rId2"/>
          <a:stretch>
            <a:fillRect/>
          </a:stretch>
        </p:blipFill>
        <p:spPr>
          <a:xfrm>
            <a:off x="4572000" y="3048000"/>
            <a:ext cx="3200400" cy="2934767"/>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cy-GB" smtClean="0"/>
              <a:t>Profi ddwywaith </a:t>
            </a:r>
          </a:p>
        </p:txBody>
      </p:sp>
      <p:sp>
        <p:nvSpPr>
          <p:cNvPr id="21507" name="Rectangle 3"/>
          <p:cNvSpPr>
            <a:spLocks noGrp="1" noChangeArrowheads="1"/>
          </p:cNvSpPr>
          <p:nvPr>
            <p:ph type="body" idx="1"/>
          </p:nvPr>
        </p:nvSpPr>
        <p:spPr/>
        <p:txBody>
          <a:bodyPr/>
          <a:lstStyle/>
          <a:p>
            <a:pPr eaLnBrk="1" hangingPunct="1">
              <a:lnSpc>
                <a:spcPct val="90000"/>
              </a:lnSpc>
            </a:pPr>
            <a:r>
              <a:rPr lang="cy-GB" smtClean="0"/>
              <a:t>Awgrymodd Vygotsky bod plant yn ennill yr un wybodaeth ar ddwy lefel</a:t>
            </a:r>
          </a:p>
          <a:p>
            <a:pPr lvl="1" eaLnBrk="1" hangingPunct="1">
              <a:lnSpc>
                <a:spcPct val="90000"/>
              </a:lnSpc>
            </a:pPr>
            <a:r>
              <a:rPr lang="cy-GB" smtClean="0"/>
              <a:t>Yn gyntaf: y lefel gymdeithasol - trwy ei brofi gydag eraill, efallai eraill sy'n fwy profiadol</a:t>
            </a:r>
          </a:p>
          <a:p>
            <a:pPr lvl="1" eaLnBrk="1" hangingPunct="1">
              <a:lnSpc>
                <a:spcPct val="90000"/>
              </a:lnSpc>
            </a:pPr>
            <a:r>
              <a:rPr lang="cy-GB" smtClean="0"/>
              <a:t>Yn ail: y lefel seicolegol - trwy wneud mapiau meddyliol o'r hyn a ddeallwyd </a:t>
            </a:r>
          </a:p>
          <a:p>
            <a:pPr eaLnBrk="1" hangingPunct="1">
              <a:lnSpc>
                <a:spcPct val="90000"/>
              </a:lnSpc>
            </a:pPr>
            <a:r>
              <a:rPr lang="cy-GB" smtClean="0"/>
              <a:t>Mae dysgu'n digwydd gyntaf trwy </a:t>
            </a:r>
            <a:r>
              <a:rPr lang="cy-GB" i="1" smtClean="0"/>
              <a:t>ryngweithio</a:t>
            </a:r>
            <a:r>
              <a:rPr lang="cy-GB" smtClean="0"/>
              <a:t> yna trwy </a:t>
            </a:r>
            <a:r>
              <a:rPr lang="cy-GB" i="1" smtClean="0"/>
              <a:t>fewnoli</a:t>
            </a:r>
          </a:p>
          <a:p>
            <a:pPr eaLnBrk="1" hangingPunct="1">
              <a:lnSpc>
                <a:spcPct val="90000"/>
              </a:lnSpc>
            </a:pPr>
            <a:r>
              <a:rPr lang="cy-GB" smtClean="0"/>
              <a:t>Mae'r plentyn yn 'ddysgwr cydweithredol' (nid yn 'unig wyddonydd') </a:t>
            </a:r>
          </a:p>
          <a:p>
            <a:pPr lvl="1" eaLnBrk="1" hangingPunct="1">
              <a:lnSpc>
                <a:spcPct val="90000"/>
              </a:lnSpc>
            </a:pPr>
            <a:endParaRPr lang="cy-GB" smtClean="0"/>
          </a:p>
          <a:p>
            <a:pPr eaLnBrk="1" hangingPunct="1">
              <a:lnSpc>
                <a:spcPct val="90000"/>
              </a:lnSpc>
            </a:pPr>
            <a:endParaRPr lang="cy-GB" smtClean="0"/>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cy-GB" smtClean="0"/>
              <a:t>Y ZPD </a:t>
            </a:r>
          </a:p>
        </p:txBody>
      </p:sp>
      <p:sp>
        <p:nvSpPr>
          <p:cNvPr id="22531" name="Rectangle 3"/>
          <p:cNvSpPr>
            <a:spLocks noGrp="1" noChangeArrowheads="1"/>
          </p:cNvSpPr>
          <p:nvPr>
            <p:ph type="body" idx="1"/>
          </p:nvPr>
        </p:nvSpPr>
        <p:spPr>
          <a:xfrm>
            <a:off x="468313" y="1412875"/>
            <a:ext cx="8229600" cy="4852988"/>
          </a:xfrm>
        </p:spPr>
        <p:txBody>
          <a:bodyPr/>
          <a:lstStyle/>
          <a:p>
            <a:pPr eaLnBrk="1" hangingPunct="1">
              <a:defRPr/>
            </a:pPr>
            <a:r>
              <a:rPr lang="cy-GB" sz="2650" dirty="0" smtClean="0"/>
              <a:t>Cyflwynodd Vygotsky'r syniad o'r "parth datblygiad procsimol" (‘ZPD – Zone of Proximal Development’)</a:t>
            </a:r>
          </a:p>
          <a:p>
            <a:pPr eaLnBrk="1" hangingPunct="1">
              <a:defRPr/>
            </a:pPr>
            <a:r>
              <a:rPr lang="cy-GB" sz="2650" dirty="0" smtClean="0"/>
              <a:t>Plentyn yn dangos ar ben ei hun yr hyn mae ef/hi wedi'i feistroli'n barod </a:t>
            </a:r>
          </a:p>
          <a:p>
            <a:pPr lvl="1" eaLnBrk="1" hangingPunct="1">
              <a:defRPr/>
            </a:pPr>
            <a:r>
              <a:rPr lang="cy-GB" sz="2650" dirty="0" smtClean="0"/>
              <a:t>Gwybodaeth a sgil sydd gan y plentyn</a:t>
            </a:r>
          </a:p>
          <a:p>
            <a:pPr eaLnBrk="1" hangingPunct="1">
              <a:defRPr/>
            </a:pPr>
            <a:r>
              <a:rPr lang="cy-GB" sz="2650" dirty="0" smtClean="0"/>
              <a:t>Gall y plentyn berfformio ar lefel uwch pan fydd ef/hi yn cael cymorth cymar mwy galluog neu oedolyn</a:t>
            </a:r>
          </a:p>
          <a:p>
            <a:pPr lvl="1" eaLnBrk="1" hangingPunct="1">
              <a:defRPr/>
            </a:pPr>
            <a:r>
              <a:rPr lang="cy-GB" sz="2650" dirty="0" smtClean="0"/>
              <a:t>Gwybodaeth a sgil nad yw'r plentyn wedi'i feistroli eto </a:t>
            </a:r>
          </a:p>
          <a:p>
            <a:pPr eaLnBrk="1" hangingPunct="1">
              <a:defRPr/>
            </a:pPr>
            <a:endParaRPr lang="cy-GB" dirty="0" smtClean="0"/>
          </a:p>
          <a:p>
            <a:pPr eaLnBrk="1" hangingPunct="1">
              <a:defRPr/>
            </a:pPr>
            <a:endParaRPr lang="cy-GB" dirty="0" smtClean="0"/>
          </a:p>
        </p:txBody>
      </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cy-GB" smtClean="0"/>
              <a:t>Y ZPD </a:t>
            </a:r>
          </a:p>
        </p:txBody>
      </p:sp>
      <p:graphicFrame>
        <p:nvGraphicFramePr>
          <p:cNvPr id="36867" name="Group 3"/>
          <p:cNvGraphicFramePr>
            <a:graphicFrameLocks noGrp="1"/>
          </p:cNvGraphicFramePr>
          <p:nvPr>
            <p:ph type="tbl" idx="1"/>
          </p:nvPr>
        </p:nvGraphicFramePr>
        <p:xfrm>
          <a:off x="457200" y="1600200"/>
          <a:ext cx="8229600" cy="4630865"/>
        </p:xfrm>
        <a:graphic>
          <a:graphicData uri="http://schemas.openxmlformats.org/drawingml/2006/table">
            <a:tbl>
              <a:tblPr/>
              <a:tblGrid>
                <a:gridCol w="8229600"/>
              </a:tblGrid>
              <a:tr h="1509713">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cy-GB" sz="2600" b="1" i="0" u="none" strike="noStrike" cap="none" normalizeH="0" baseline="0" dirty="0" smtClean="0">
                          <a:ln>
                            <a:noFill/>
                          </a:ln>
                          <a:solidFill>
                            <a:schemeClr val="tx1"/>
                          </a:solidFill>
                          <a:effectLst/>
                          <a:latin typeface="Arial" charset="0"/>
                          <a:cs typeface="Arial" charset="0"/>
                        </a:rPr>
                        <a:t>Lefel Datblygiad Posibl</a:t>
                      </a:r>
                      <a:endParaRPr kumimoji="0" lang="cy-GB" sz="2600" b="0" i="0" u="none" strike="noStrike" cap="none" normalizeH="0" baseline="0" dirty="0" smtClean="0">
                        <a:ln>
                          <a:noFill/>
                        </a:ln>
                        <a:solidFill>
                          <a:schemeClr val="tx1"/>
                        </a:solidFill>
                        <a:effectLst/>
                        <a:latin typeface="Arial" charset="0"/>
                        <a:cs typeface="Arial" charset="0"/>
                      </a:endParaRPr>
                    </a:p>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cy-GB" sz="2200" b="0" i="0" u="none" strike="noStrike" cap="none" normalizeH="0" baseline="0" dirty="0" smtClean="0">
                          <a:ln>
                            <a:noFill/>
                          </a:ln>
                          <a:solidFill>
                            <a:schemeClr val="tx1"/>
                          </a:solidFill>
                          <a:effectLst/>
                          <a:latin typeface="Arial" charset="0"/>
                          <a:cs typeface="Arial" charset="0"/>
                        </a:rPr>
                        <a:t>Gwybodaeth a dealltwriaeth y gallai’r plentyn eu cael yn y dyfodol ond sy'n anhygyrch o le maen nhw ar hyn o bryd (lefel datblygiad gwirioneddol)</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511300">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cy-GB" sz="2600" b="1" i="0" u="none" strike="noStrike" cap="none" normalizeH="0" baseline="0" dirty="0" smtClean="0">
                          <a:ln>
                            <a:noFill/>
                          </a:ln>
                          <a:solidFill>
                            <a:schemeClr val="tx1"/>
                          </a:solidFill>
                          <a:effectLst/>
                          <a:latin typeface="Arial" charset="0"/>
                          <a:cs typeface="Arial" charset="0"/>
                        </a:rPr>
                        <a:t>“Parth Datblygiad Procsimol”</a:t>
                      </a:r>
                      <a:endParaRPr kumimoji="0" lang="cy-GB" sz="2600" b="0" i="0" u="none" strike="noStrike" cap="none" normalizeH="0" baseline="0" dirty="0" smtClean="0">
                        <a:ln>
                          <a:noFill/>
                        </a:ln>
                        <a:solidFill>
                          <a:schemeClr val="tx1"/>
                        </a:solidFill>
                        <a:effectLst/>
                        <a:latin typeface="Arial" charset="0"/>
                        <a:cs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cy-GB" sz="2200" b="0" i="0" u="none" strike="noStrike" cap="none" normalizeH="0" baseline="0" dirty="0" smtClean="0">
                          <a:ln>
                            <a:noFill/>
                          </a:ln>
                          <a:solidFill>
                            <a:schemeClr val="tx1"/>
                          </a:solidFill>
                          <a:effectLst/>
                          <a:latin typeface="Arial" charset="0"/>
                          <a:cs typeface="Arial" charset="0"/>
                        </a:rPr>
                        <a:t>Gwybodaeth a dealltwriaeth y gall y plentyn ei ddeall gyda help cymar mwy cymwys neu oedolyn - mae'r plentyn ar ymyl ei galluoedd ac mae angen cymorth arni ["sgaffaldio"]</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1509713">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cy-GB" sz="2600" b="1" i="0" u="none" strike="noStrike" cap="none" normalizeH="0" baseline="0" dirty="0" smtClean="0">
                          <a:ln>
                            <a:noFill/>
                          </a:ln>
                          <a:solidFill>
                            <a:schemeClr val="tx1"/>
                          </a:solidFill>
                          <a:effectLst/>
                          <a:latin typeface="Arial" charset="0"/>
                          <a:cs typeface="Arial" charset="0"/>
                        </a:rPr>
                        <a:t>Lefel Datblygiad Gwirioneddol</a:t>
                      </a:r>
                      <a:endParaRPr kumimoji="0" lang="cy-GB" sz="2600" b="0" i="0" u="none" strike="noStrike" cap="none" normalizeH="0" baseline="0" dirty="0" smtClean="0">
                        <a:ln>
                          <a:noFill/>
                        </a:ln>
                        <a:solidFill>
                          <a:schemeClr val="tx1"/>
                        </a:solidFill>
                        <a:effectLst/>
                        <a:latin typeface="Arial" charset="0"/>
                        <a:cs typeface="Arial" charset="0"/>
                      </a:endParaRPr>
                    </a:p>
                    <a:p>
                      <a:pPr marL="0" marR="0" lvl="0" indent="0" algn="l" defTabSz="914400" rtl="0" eaLnBrk="1" fontAlgn="base" latinLnBrk="0" hangingPunct="1">
                        <a:lnSpc>
                          <a:spcPct val="100000"/>
                        </a:lnSpc>
                        <a:spcBef>
                          <a:spcPct val="20000"/>
                        </a:spcBef>
                        <a:spcAft>
                          <a:spcPct val="0"/>
                        </a:spcAft>
                        <a:buClr>
                          <a:schemeClr val="accent1"/>
                        </a:buClr>
                        <a:buSzPct val="65000"/>
                        <a:buFont typeface="Wingdings" pitchFamily="2" charset="2"/>
                        <a:buNone/>
                        <a:tabLst/>
                      </a:pPr>
                      <a:r>
                        <a:rPr kumimoji="0" lang="cy-GB" sz="2200" b="0" i="0" u="none" strike="noStrike" cap="none" normalizeH="0" baseline="0" dirty="0" smtClean="0">
                          <a:ln>
                            <a:noFill/>
                          </a:ln>
                          <a:solidFill>
                            <a:schemeClr val="tx1"/>
                          </a:solidFill>
                          <a:effectLst/>
                          <a:latin typeface="Arial" charset="0"/>
                          <a:cs typeface="Arial" charset="0"/>
                        </a:rPr>
                        <a:t>Gwybodaeth a gafwyd a dealltwriaeth gysyniadol gadarn - yr hyn y gall y plentyn ei wneud ar ei ben ei hun ac yn annibynnol</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457200" y="277813"/>
            <a:ext cx="8229600" cy="936625"/>
          </a:xfrm>
        </p:spPr>
        <p:txBody>
          <a:bodyPr/>
          <a:lstStyle/>
          <a:p>
            <a:pPr eaLnBrk="1" hangingPunct="1"/>
            <a:r>
              <a:rPr lang="cy-GB" smtClean="0"/>
              <a:t>Sgaffaldio </a:t>
            </a:r>
          </a:p>
        </p:txBody>
      </p:sp>
      <p:sp>
        <p:nvSpPr>
          <p:cNvPr id="24579" name="Rectangle 3"/>
          <p:cNvSpPr>
            <a:spLocks noGrp="1" noChangeArrowheads="1"/>
          </p:cNvSpPr>
          <p:nvPr>
            <p:ph type="body" idx="1"/>
          </p:nvPr>
        </p:nvSpPr>
        <p:spPr>
          <a:xfrm>
            <a:off x="228600" y="990600"/>
            <a:ext cx="7010400" cy="5311775"/>
          </a:xfrm>
        </p:spPr>
        <p:txBody>
          <a:bodyPr/>
          <a:lstStyle/>
          <a:p>
            <a:pPr eaLnBrk="1" hangingPunct="1"/>
            <a:r>
              <a:rPr lang="cy-GB" sz="2100" dirty="0" smtClean="0"/>
              <a:t>Mabwysiadodd Jerome Bruner (ganwyd 1915 seicolegydd Americanaidd) y term "sgaffaldio" i ddisgrifio rôl gymdeithasol yr oedolyn wrth gefnogi dysgu plentyn</a:t>
            </a:r>
          </a:p>
          <a:p>
            <a:pPr eaLnBrk="1" hangingPunct="1"/>
            <a:r>
              <a:rPr lang="cy-GB" sz="2100" dirty="0" smtClean="0"/>
              <a:t>Mae'n bwysig i unrhyw un sy'n helpu plentyn ddysgu i weithio</a:t>
            </a:r>
            <a:r>
              <a:rPr lang="cy-GB" sz="2100" b="1" dirty="0" smtClean="0"/>
              <a:t> o fewn</a:t>
            </a:r>
            <a:r>
              <a:rPr lang="cy-GB" sz="2100" dirty="0" smtClean="0"/>
              <a:t> y ZPD yma</a:t>
            </a:r>
          </a:p>
          <a:p>
            <a:pPr lvl="1" eaLnBrk="1" hangingPunct="1"/>
            <a:r>
              <a:rPr lang="cy-GB" sz="2100" dirty="0" smtClean="0"/>
              <a:t>Mae gweithio o dano'n golygu na fydd y plentyn yn dysgu unrhyw beth newydd</a:t>
            </a:r>
          </a:p>
          <a:p>
            <a:pPr lvl="1" eaLnBrk="1" hangingPunct="1"/>
            <a:r>
              <a:rPr lang="cy-GB" sz="2100" dirty="0" smtClean="0"/>
              <a:t>Mae gweithio uwch ei ben yn golygu bod y gwaith yn anhygyrch i'r plentyn a thu hwnt i'w galluoedd presennol </a:t>
            </a:r>
          </a:p>
          <a:p>
            <a:pPr eaLnBrk="1" hangingPunct="1"/>
            <a:r>
              <a:rPr lang="cy-GB" sz="2100" dirty="0" smtClean="0"/>
              <a:t>Yn aml, mae'r addysgwr yn 'sgaffaldio' perfformiad y plentyn trwy ddarparu camau canllaw bychain</a:t>
            </a:r>
          </a:p>
          <a:p>
            <a:pPr lvl="1" eaLnBrk="1" hangingPunct="1"/>
            <a:r>
              <a:rPr lang="cy-GB" sz="2100" dirty="0" smtClean="0"/>
              <a:t>Caiff y 'sgaffald' ei dynnu ymaith unwaith y bydd y plentyn yn gallu perfformio ar ei ben ei hun</a:t>
            </a:r>
          </a:p>
          <a:p>
            <a:pPr eaLnBrk="1" hangingPunct="1"/>
            <a:endParaRPr lang="cy-GB" sz="2600" dirty="0" smtClean="0"/>
          </a:p>
        </p:txBody>
      </p:sp>
      <p:pic>
        <p:nvPicPr>
          <p:cNvPr id="4" name="Picture 3"/>
          <p:cNvPicPr>
            <a:picLocks noChangeAspect="1"/>
          </p:cNvPicPr>
          <p:nvPr/>
        </p:nvPicPr>
        <p:blipFill>
          <a:blip r:embed="rId3"/>
          <a:stretch>
            <a:fillRect/>
          </a:stretch>
        </p:blipFill>
        <p:spPr>
          <a:xfrm>
            <a:off x="7131094" y="381000"/>
            <a:ext cx="1496058" cy="2209800"/>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cy-GB" sz="3600" smtClean="0"/>
              <a:t>Ymagweddau addysgu adeileddol cymdeithasol </a:t>
            </a:r>
          </a:p>
        </p:txBody>
      </p:sp>
      <p:sp>
        <p:nvSpPr>
          <p:cNvPr id="25603" name="Rectangle 3"/>
          <p:cNvSpPr>
            <a:spLocks noGrp="1" noChangeArrowheads="1"/>
          </p:cNvSpPr>
          <p:nvPr>
            <p:ph type="body" idx="1"/>
          </p:nvPr>
        </p:nvSpPr>
        <p:spPr>
          <a:xfrm>
            <a:off x="457200" y="1357313"/>
            <a:ext cx="8229600" cy="4773612"/>
          </a:xfrm>
        </p:spPr>
        <p:txBody>
          <a:bodyPr/>
          <a:lstStyle/>
          <a:p>
            <a:pPr eaLnBrk="1" hangingPunct="1">
              <a:lnSpc>
                <a:spcPct val="90000"/>
              </a:lnSpc>
            </a:pPr>
            <a:r>
              <a:rPr lang="cy-GB" sz="2800" smtClean="0"/>
              <a:t>Dulliau dysgu cydweithredol, sy'n eich annog i siarad gyda'ch gilydd</a:t>
            </a:r>
          </a:p>
          <a:p>
            <a:pPr lvl="1" eaLnBrk="1" hangingPunct="1">
              <a:lnSpc>
                <a:spcPct val="90000"/>
              </a:lnSpc>
            </a:pPr>
            <a:r>
              <a:rPr lang="cy-GB" sz="2400" smtClean="0"/>
              <a:t>Siaradwch gyda'ch partner ac ysgrifennwch eich ateb gyda'ch gilydd </a:t>
            </a:r>
          </a:p>
          <a:p>
            <a:pPr eaLnBrk="1" hangingPunct="1">
              <a:lnSpc>
                <a:spcPct val="90000"/>
              </a:lnSpc>
            </a:pPr>
            <a:r>
              <a:rPr lang="cy-GB" sz="2800" smtClean="0"/>
              <a:t>Datblygu sgiliau gwaith tîm </a:t>
            </a:r>
          </a:p>
          <a:p>
            <a:pPr eaLnBrk="1" hangingPunct="1">
              <a:lnSpc>
                <a:spcPct val="90000"/>
              </a:lnSpc>
            </a:pPr>
            <a:r>
              <a:rPr lang="cy-GB" sz="2800" smtClean="0"/>
              <a:t>Trafod syniadau</a:t>
            </a:r>
          </a:p>
          <a:p>
            <a:pPr lvl="1" eaLnBrk="1" hangingPunct="1">
              <a:lnSpc>
                <a:spcPct val="90000"/>
              </a:lnSpc>
            </a:pPr>
            <a:r>
              <a:rPr lang="cy-GB" sz="2400" smtClean="0"/>
              <a:t>dywedwch wrthym beth a wnaeth / beth a ddysgodd/ beth a archwiliodd eich gr</a:t>
            </a:r>
            <a:r>
              <a:rPr lang="en-GB" sz="2400" smtClean="0"/>
              <a:t>ŵp...</a:t>
            </a:r>
            <a:endParaRPr lang="cy-GB" sz="2400" smtClean="0"/>
          </a:p>
          <a:p>
            <a:pPr eaLnBrk="1" hangingPunct="1">
              <a:lnSpc>
                <a:spcPct val="90000"/>
              </a:lnSpc>
            </a:pPr>
            <a:r>
              <a:rPr lang="cy-GB" smtClean="0"/>
              <a:t> </a:t>
            </a:r>
            <a:r>
              <a:rPr lang="cy-GB" sz="2800" smtClean="0"/>
              <a:t>Gwneud y mwyaf o gyfleoedd dysgu wedi'i sgaffaldio</a:t>
            </a:r>
          </a:p>
          <a:p>
            <a:pPr lvl="1" eaLnBrk="1" hangingPunct="1">
              <a:lnSpc>
                <a:spcPct val="90000"/>
              </a:lnSpc>
            </a:pPr>
            <a:r>
              <a:rPr lang="cy-GB" sz="2400" smtClean="0"/>
              <a:t>mae rhyngweithio gydag athro/arall yn ganolog i'r broses dysgu</a:t>
            </a:r>
          </a:p>
          <a:p>
            <a:pPr lvl="1" eaLnBrk="1" hangingPunct="1">
              <a:lnSpc>
                <a:spcPct val="90000"/>
              </a:lnSpc>
            </a:pPr>
            <a:endParaRPr lang="cy-GB" smtClean="0"/>
          </a:p>
        </p:txBody>
      </p:sp>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228600"/>
            <a:ext cx="9635067" cy="1143000"/>
          </a:xfrm>
        </p:spPr>
        <p:txBody>
          <a:bodyPr>
            <a:normAutofit fontScale="90000"/>
          </a:bodyPr>
          <a:lstStyle/>
          <a:p>
            <a:r>
              <a:rPr lang="en-US" b="1" dirty="0" err="1" smtClean="0"/>
              <a:t>Damcaniaeth</a:t>
            </a:r>
            <a:r>
              <a:rPr lang="en-US" b="1" dirty="0" smtClean="0"/>
              <a:t> </a:t>
            </a:r>
            <a:r>
              <a:rPr lang="en-US" b="1" dirty="0"/>
              <a:t>Maslow </a:t>
            </a:r>
            <a:r>
              <a:rPr lang="en-US" b="1" dirty="0" err="1"/>
              <a:t>ar</a:t>
            </a:r>
            <a:r>
              <a:rPr lang="en-US" b="1" dirty="0"/>
              <a:t> </a:t>
            </a:r>
            <a:r>
              <a:rPr lang="en-US" b="1" dirty="0" err="1" smtClean="0"/>
              <a:t>gymhelliad</a:t>
            </a:r>
            <a:r>
              <a:rPr lang="en-US" b="1" dirty="0" smtClean="0"/>
              <a:t> (1943)</a:t>
            </a:r>
            <a:endParaRPr lang="en-US" dirty="0"/>
          </a:p>
        </p:txBody>
      </p:sp>
      <p:pic>
        <p:nvPicPr>
          <p:cNvPr id="4" name="Picture 3"/>
          <p:cNvPicPr>
            <a:picLocks noChangeAspect="1"/>
          </p:cNvPicPr>
          <p:nvPr/>
        </p:nvPicPr>
        <p:blipFill>
          <a:blip r:embed="rId2"/>
          <a:stretch>
            <a:fillRect/>
          </a:stretch>
        </p:blipFill>
        <p:spPr>
          <a:xfrm>
            <a:off x="228600" y="1397000"/>
            <a:ext cx="4546600" cy="4546600"/>
          </a:xfrm>
          <a:prstGeom prst="rect">
            <a:avLst/>
          </a:prstGeom>
        </p:spPr>
      </p:pic>
      <p:sp>
        <p:nvSpPr>
          <p:cNvPr id="5" name="Rectangle 4"/>
          <p:cNvSpPr/>
          <p:nvPr/>
        </p:nvSpPr>
        <p:spPr>
          <a:xfrm>
            <a:off x="4724400" y="990600"/>
            <a:ext cx="4114800" cy="4770537"/>
          </a:xfrm>
          <a:prstGeom prst="rect">
            <a:avLst/>
          </a:prstGeom>
        </p:spPr>
        <p:txBody>
          <a:bodyPr wrap="square">
            <a:spAutoFit/>
          </a:bodyPr>
          <a:lstStyle/>
          <a:p>
            <a:r>
              <a:rPr lang="en-US" sz="1600" i="1" dirty="0" smtClean="0"/>
              <a:t>“Maslow’s hierarchy of needs is based on a pyramid shape (see figure 2.3.1 below) and he suggested that human </a:t>
            </a:r>
            <a:r>
              <a:rPr lang="en-US" sz="1600" i="1" dirty="0" err="1" smtClean="0"/>
              <a:t>behaviour</a:t>
            </a:r>
            <a:r>
              <a:rPr lang="en-US" sz="1600" i="1" dirty="0" smtClean="0"/>
              <a:t>/motivation to respond is based on this pyramid. The lowest level of the pyramid is concerned with basic survival needs – sleep, water, food.  If an individual does not have access to these, the theory indicates that it is unlikely that they will focus on the next level.  When survival needs are met, then the individual will seek safety, and once safety needs are met, the individual would be able to focus on issues around belonging and love. Following acceptance, an individual would be able to focus in their own self esteem. The highest level in Maslow’s pyramid is self-actualization, which is about realizing personal potential”</a:t>
            </a:r>
          </a:p>
          <a:p>
            <a:r>
              <a:rPr lang="en-US" sz="1600" i="1" dirty="0" smtClean="0"/>
              <a:t>- .(Saenz a </a:t>
            </a:r>
            <a:r>
              <a:rPr lang="en-US" sz="1600" i="1" dirty="0" err="1" smtClean="0"/>
              <a:t>Pettyjohn</a:t>
            </a:r>
            <a:r>
              <a:rPr lang="en-US" sz="1600" i="1" dirty="0" smtClean="0"/>
              <a:t>, 2011</a:t>
            </a:r>
            <a:endParaRPr lang="en-US" sz="1600" dirty="0"/>
          </a:p>
        </p:txBody>
      </p:sp>
      <p:sp>
        <p:nvSpPr>
          <p:cNvPr id="6" name="Rectangle 5"/>
          <p:cNvSpPr/>
          <p:nvPr/>
        </p:nvSpPr>
        <p:spPr>
          <a:xfrm>
            <a:off x="0" y="6094314"/>
            <a:ext cx="9685867" cy="923330"/>
          </a:xfrm>
          <a:prstGeom prst="rect">
            <a:avLst/>
          </a:prstGeom>
        </p:spPr>
        <p:txBody>
          <a:bodyPr wrap="square">
            <a:spAutoFit/>
          </a:bodyPr>
          <a:lstStyle/>
          <a:p>
            <a:r>
              <a:rPr lang="en-US" dirty="0" smtClean="0">
                <a:hlinkClick r:id="rId3"/>
              </a:rPr>
              <a:t>http://learning.gov.wales/resources/learningpacks/mep/special-educational-needs-and-inclusion/impact-of-the-environment/maslows-theory-of-motivation/?skip=1&amp;lang=cy</a:t>
            </a:r>
            <a:endParaRPr lang="en-US" dirty="0" smtClean="0"/>
          </a:p>
          <a:p>
            <a:endParaRPr lang="en-US" dirty="0"/>
          </a:p>
        </p:txBody>
      </p:sp>
      <p:pic>
        <p:nvPicPr>
          <p:cNvPr id="7" name="Picture 6"/>
          <p:cNvPicPr>
            <a:picLocks noChangeAspect="1"/>
          </p:cNvPicPr>
          <p:nvPr/>
        </p:nvPicPr>
        <p:blipFill>
          <a:blip r:embed="rId4"/>
          <a:stretch>
            <a:fillRect/>
          </a:stretch>
        </p:blipFill>
        <p:spPr>
          <a:xfrm>
            <a:off x="3276600" y="914400"/>
            <a:ext cx="1415143" cy="1981200"/>
          </a:xfrm>
          <a:prstGeom prst="rect">
            <a:avLst/>
          </a:prstGeom>
        </p:spPr>
      </p:pic>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cy-GB" smtClean="0"/>
              <a:t>Ydi o o bwys?</a:t>
            </a:r>
          </a:p>
        </p:txBody>
      </p:sp>
      <p:sp>
        <p:nvSpPr>
          <p:cNvPr id="26627" name="Rectangle 3"/>
          <p:cNvSpPr>
            <a:spLocks noGrp="1" noChangeArrowheads="1"/>
          </p:cNvSpPr>
          <p:nvPr>
            <p:ph type="body" idx="1"/>
          </p:nvPr>
        </p:nvSpPr>
        <p:spPr>
          <a:xfrm>
            <a:off x="457200" y="1357313"/>
            <a:ext cx="8229600" cy="4773612"/>
          </a:xfrm>
        </p:spPr>
        <p:txBody>
          <a:bodyPr/>
          <a:lstStyle/>
          <a:p>
            <a:pPr eaLnBrk="1" hangingPunct="1">
              <a:lnSpc>
                <a:spcPct val="90000"/>
              </a:lnSpc>
            </a:pPr>
            <a:r>
              <a:rPr lang="cy-GB" sz="2600" smtClean="0"/>
              <a:t>Mae'r ffordd y mae athrawon yn meddwl am y broses dysgu'n arwain y ffordd y maent yn addysgu</a:t>
            </a:r>
          </a:p>
          <a:p>
            <a:pPr eaLnBrk="1" hangingPunct="1">
              <a:lnSpc>
                <a:spcPct val="90000"/>
              </a:lnSpc>
            </a:pPr>
            <a:r>
              <a:rPr lang="cy-GB" sz="2600" smtClean="0"/>
              <a:t>…..Ydi mae o o bwys!</a:t>
            </a:r>
          </a:p>
          <a:p>
            <a:pPr eaLnBrk="1" hangingPunct="1">
              <a:lnSpc>
                <a:spcPct val="90000"/>
              </a:lnSpc>
            </a:pPr>
            <a:r>
              <a:rPr lang="cy-GB" sz="2600" smtClean="0"/>
              <a:t>Weithiau mae'r 'hyn sy'n gweithio' yn iawn yn y tymor byr </a:t>
            </a:r>
          </a:p>
          <a:p>
            <a:pPr lvl="1" eaLnBrk="1" hangingPunct="1">
              <a:lnSpc>
                <a:spcPct val="90000"/>
              </a:lnSpc>
            </a:pPr>
            <a:r>
              <a:rPr lang="cy-GB" sz="2200" smtClean="0"/>
              <a:t>Lleoliad ysgol asesedig... </a:t>
            </a:r>
          </a:p>
          <a:p>
            <a:pPr eaLnBrk="1" hangingPunct="1">
              <a:lnSpc>
                <a:spcPct val="90000"/>
              </a:lnSpc>
            </a:pPr>
            <a:r>
              <a:rPr lang="cy-GB" sz="2600" smtClean="0"/>
              <a:t>Mae arfer proffesiynol da'n cynnwys myfyrio ar pam y mae'n gweithio, a yw'n gweithio'n hir dymor a pha ddulliau amgen allai fodoli</a:t>
            </a:r>
          </a:p>
          <a:p>
            <a:pPr eaLnBrk="1" hangingPunct="1">
              <a:lnSpc>
                <a:spcPct val="90000"/>
              </a:lnSpc>
            </a:pPr>
            <a:r>
              <a:rPr lang="cy-GB" sz="2600" smtClean="0"/>
              <a:t>Bydd myfyrdodau o'r fath yn cael eu dylanwadu gan ddealltwriaethau o'r hyn yw dysgu a sut y mae plant yn dysgu</a:t>
            </a:r>
          </a:p>
        </p:txBody>
      </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cy-GB" smtClean="0"/>
              <a:t>Effeithiau ar arferion ystafell ddosbarth</a:t>
            </a:r>
          </a:p>
        </p:txBody>
      </p:sp>
      <p:sp>
        <p:nvSpPr>
          <p:cNvPr id="39939" name="Rectangle 3"/>
          <p:cNvSpPr>
            <a:spLocks noGrp="1" noChangeArrowheads="1"/>
          </p:cNvSpPr>
          <p:nvPr>
            <p:ph type="body" idx="1"/>
          </p:nvPr>
        </p:nvSpPr>
        <p:spPr/>
        <p:txBody>
          <a:bodyPr/>
          <a:lstStyle/>
          <a:p>
            <a:pPr eaLnBrk="1" hangingPunct="1"/>
            <a:r>
              <a:rPr lang="cy-GB" smtClean="0"/>
              <a:t>Fodd bynnag, mae rhai syniadau sydd wedi'u seilio ar 'ymchwil yr ymennydd' yn cael eu defnyddio yn yr ystafell ddosbarth</a:t>
            </a:r>
          </a:p>
          <a:p>
            <a:pPr eaLnBrk="1" hangingPunct="1"/>
            <a:endParaRPr lang="cy-GB" smtClean="0"/>
          </a:p>
          <a:p>
            <a:pPr eaLnBrk="1" hangingPunct="1"/>
            <a:r>
              <a:rPr lang="cy-GB" smtClean="0"/>
              <a:t>Mae'r rhain yn cynnwys:</a:t>
            </a:r>
          </a:p>
          <a:p>
            <a:pPr lvl="1" eaLnBrk="1" hangingPunct="1"/>
            <a:r>
              <a:rPr lang="cy-GB" smtClean="0"/>
              <a:t>Ymennydd chwith, ymennydd dde</a:t>
            </a:r>
          </a:p>
          <a:p>
            <a:pPr lvl="1" eaLnBrk="1" hangingPunct="1"/>
            <a:r>
              <a:rPr lang="cy-GB" smtClean="0"/>
              <a:t>Campfa'r ymennydd</a:t>
            </a:r>
          </a:p>
          <a:p>
            <a:pPr lvl="1" eaLnBrk="1" hangingPunct="1"/>
            <a:r>
              <a:rPr lang="cy-GB" smtClean="0"/>
              <a:t>Dysgu gweledol, clybodol, cinesthetig</a:t>
            </a:r>
          </a:p>
        </p:txBody>
      </p:sp>
      <p:pic>
        <p:nvPicPr>
          <p:cNvPr id="4" name="Picture 3"/>
          <p:cNvPicPr>
            <a:picLocks noChangeAspect="1"/>
          </p:cNvPicPr>
          <p:nvPr/>
        </p:nvPicPr>
        <p:blipFill>
          <a:blip r:embed="rId3"/>
          <a:stretch>
            <a:fillRect/>
          </a:stretch>
        </p:blipFill>
        <p:spPr>
          <a:xfrm>
            <a:off x="6324600" y="3657600"/>
            <a:ext cx="2590800" cy="1459030"/>
          </a:xfrm>
          <a:prstGeom prst="rect">
            <a:avLst/>
          </a:prstGeom>
        </p:spPr>
      </p:pic>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cy-GB" sz="3600" smtClean="0"/>
              <a:t>Dysgwyr ‘VAK’ (‘Gweledol, Clywebol, Cinesthetig’)</a:t>
            </a:r>
          </a:p>
        </p:txBody>
      </p:sp>
      <p:sp>
        <p:nvSpPr>
          <p:cNvPr id="43011" name="Rectangle 3"/>
          <p:cNvSpPr>
            <a:spLocks noGrp="1" noChangeArrowheads="1"/>
          </p:cNvSpPr>
          <p:nvPr>
            <p:ph type="body" idx="1"/>
          </p:nvPr>
        </p:nvSpPr>
        <p:spPr>
          <a:xfrm>
            <a:off x="468313" y="1357313"/>
            <a:ext cx="8229600" cy="4837112"/>
          </a:xfrm>
        </p:spPr>
        <p:txBody>
          <a:bodyPr/>
          <a:lstStyle/>
          <a:p>
            <a:pPr eaLnBrk="1" hangingPunct="1"/>
            <a:r>
              <a:rPr lang="cy-GB" sz="2400" smtClean="0"/>
              <a:t>Arddulliau dysgu</a:t>
            </a:r>
          </a:p>
          <a:p>
            <a:pPr eaLnBrk="1" hangingPunct="1"/>
            <a:r>
              <a:rPr lang="cy-GB" sz="2400" smtClean="0"/>
              <a:t>Myth:</a:t>
            </a:r>
          </a:p>
          <a:p>
            <a:pPr lvl="1" eaLnBrk="1" hangingPunct="1"/>
            <a:r>
              <a:rPr lang="cy-GB" sz="2400" smtClean="0"/>
              <a:t>Mae gan bawb arddull dysgu trechol, naill ai gweledol, clywebol a cinesthetig</a:t>
            </a:r>
          </a:p>
          <a:p>
            <a:pPr eaLnBrk="1" hangingPunct="1"/>
            <a:r>
              <a:rPr lang="cy-GB" sz="2400" smtClean="0"/>
              <a:t>Dywed niwrowyddonwyr wrthym bod ein hymennyddiau'n 'cydgysylltu dulliau mewnbwn' </a:t>
            </a:r>
          </a:p>
          <a:p>
            <a:pPr eaLnBrk="1" hangingPunct="1"/>
            <a:r>
              <a:rPr lang="cy-GB" sz="2400" smtClean="0"/>
              <a:t>Hynny yw, caiff gwybodaeth ei chymryd i mewn trwy lwybrau sydd wedi'u cydgysylltu, er enghraifft:</a:t>
            </a:r>
          </a:p>
          <a:p>
            <a:pPr lvl="1" eaLnBrk="1" hangingPunct="1"/>
            <a:r>
              <a:rPr lang="cy-GB" sz="2200" smtClean="0"/>
              <a:t>Gweledol – clybodol</a:t>
            </a:r>
          </a:p>
          <a:p>
            <a:pPr lvl="1" eaLnBrk="1" hangingPunct="1"/>
            <a:r>
              <a:rPr lang="cy-GB" sz="2200" smtClean="0"/>
              <a:t>Gweledol - symudol</a:t>
            </a:r>
          </a:p>
          <a:p>
            <a:pPr lvl="1" eaLnBrk="1" hangingPunct="1"/>
            <a:r>
              <a:rPr lang="cy-GB" sz="2200" smtClean="0"/>
              <a:t>Symudol - clybodol</a:t>
            </a:r>
          </a:p>
          <a:p>
            <a:pPr lvl="1" eaLnBrk="1" hangingPunct="1"/>
            <a:r>
              <a:rPr lang="cy-GB" sz="2200" smtClean="0"/>
              <a:t>Gweledol - blas</a:t>
            </a:r>
          </a:p>
        </p:txBody>
      </p:sp>
      <p:pic>
        <p:nvPicPr>
          <p:cNvPr id="4" name="Picture 3"/>
          <p:cNvPicPr>
            <a:picLocks noChangeAspect="1"/>
          </p:cNvPicPr>
          <p:nvPr/>
        </p:nvPicPr>
        <p:blipFill>
          <a:blip r:embed="rId3"/>
          <a:stretch>
            <a:fillRect/>
          </a:stretch>
        </p:blipFill>
        <p:spPr>
          <a:xfrm>
            <a:off x="6553200" y="838200"/>
            <a:ext cx="1981200" cy="1330441"/>
          </a:xfrm>
          <a:prstGeom prst="rect">
            <a:avLst/>
          </a:prstGeom>
        </p:spPr>
      </p:pic>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cy-GB" smtClean="0"/>
              <a:t>I gasglu.... </a:t>
            </a:r>
          </a:p>
        </p:txBody>
      </p:sp>
      <p:sp>
        <p:nvSpPr>
          <p:cNvPr id="44035" name="Rectangle 3"/>
          <p:cNvSpPr>
            <a:spLocks noGrp="1" noChangeArrowheads="1"/>
          </p:cNvSpPr>
          <p:nvPr>
            <p:ph type="body" idx="1"/>
          </p:nvPr>
        </p:nvSpPr>
        <p:spPr>
          <a:xfrm>
            <a:off x="457200" y="1143000"/>
            <a:ext cx="8229600" cy="5454650"/>
          </a:xfrm>
        </p:spPr>
        <p:txBody>
          <a:bodyPr/>
          <a:lstStyle/>
          <a:p>
            <a:pPr eaLnBrk="1" hangingPunct="1"/>
            <a:r>
              <a:rPr lang="cy-GB" sz="2600" dirty="0" smtClean="0"/>
              <a:t>Trair theori ganolog</a:t>
            </a:r>
          </a:p>
          <a:p>
            <a:pPr lvl="1" eaLnBrk="1" hangingPunct="1"/>
            <a:r>
              <a:rPr lang="cy-GB" sz="2200" dirty="0" smtClean="0"/>
              <a:t>Ymddygiadaeth</a:t>
            </a:r>
          </a:p>
          <a:p>
            <a:pPr lvl="1" eaLnBrk="1" hangingPunct="1"/>
            <a:r>
              <a:rPr lang="cy-GB" sz="2200" dirty="0" smtClean="0"/>
              <a:t>Adeileddiaeth</a:t>
            </a:r>
          </a:p>
          <a:p>
            <a:pPr lvl="1" eaLnBrk="1" hangingPunct="1"/>
            <a:r>
              <a:rPr lang="cy-GB" sz="2200" dirty="0" smtClean="0"/>
              <a:t>Adeileddiaeth gymdeithasol </a:t>
            </a:r>
          </a:p>
          <a:p>
            <a:pPr eaLnBrk="1" hangingPunct="1"/>
            <a:r>
              <a:rPr lang="cy-GB" sz="2600" dirty="0" smtClean="0"/>
              <a:t>Byddwch yn gweld agweddau o bob un o'r tair theori ar waith </a:t>
            </a:r>
          </a:p>
          <a:p>
            <a:pPr eaLnBrk="1" hangingPunct="1"/>
            <a:r>
              <a:rPr lang="cy-GB" sz="2600" dirty="0" smtClean="0"/>
              <a:t>Yn yr ystafell ddosbarth, efallai y gwelwch fentrau sy'n honi eu bod wedi'i seilio ar arferion rhyngwladol neu ymchwil yr ymennydd hefyd</a:t>
            </a:r>
          </a:p>
          <a:p>
            <a:pPr eaLnBrk="1" hangingPunct="1"/>
            <a:r>
              <a:rPr lang="cy-GB" sz="2600" dirty="0" smtClean="0"/>
              <a:t>Daliwch ati i ddefnyddio ymagwedd fyfyriol…. </a:t>
            </a:r>
            <a:endParaRPr lang="cy-GB" sz="2200" dirty="0" smtClean="0"/>
          </a:p>
          <a:p>
            <a:pPr eaLnBrk="1" hangingPunct="1"/>
            <a:r>
              <a:rPr lang="cy-GB" sz="2200" dirty="0" smtClean="0"/>
              <a:t>Tasg!</a:t>
            </a:r>
            <a:endParaRPr lang="cy-GB" sz="2600" dirty="0" smtClean="0"/>
          </a:p>
        </p:txBody>
      </p:sp>
    </p:spTree>
  </p:cSld>
  <p:clrMapOvr>
    <a:masterClrMapping/>
  </p:clrMapOvr>
</p:sld>
</file>

<file path=ppt/slides/slide4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p:txBody>
          <a:bodyPr/>
          <a:lstStyle/>
          <a:p>
            <a:pPr eaLnBrk="1" hangingPunct="1"/>
            <a:r>
              <a:rPr lang="en-US" dirty="0" err="1" smtClean="0"/>
              <a:t>Tasg</a:t>
            </a:r>
            <a:r>
              <a:rPr lang="en-US" dirty="0" smtClean="0"/>
              <a:t> </a:t>
            </a:r>
            <a:r>
              <a:rPr lang="en-US" dirty="0" err="1" smtClean="0"/>
              <a:t>Arsylwi</a:t>
            </a:r>
            <a:r>
              <a:rPr lang="en-US" dirty="0" smtClean="0"/>
              <a:t>: </a:t>
            </a:r>
            <a:r>
              <a:rPr lang="en-US" dirty="0" err="1" smtClean="0"/>
              <a:t>Diweddglo</a:t>
            </a:r>
            <a:r>
              <a:rPr lang="en-US" dirty="0" smtClean="0"/>
              <a:t> </a:t>
            </a:r>
            <a:r>
              <a:rPr lang="en-US" dirty="0" err="1" smtClean="0"/>
              <a:t>gwers</a:t>
            </a:r>
            <a:endParaRPr lang="en-GB" dirty="0"/>
          </a:p>
        </p:txBody>
      </p:sp>
      <p:sp>
        <p:nvSpPr>
          <p:cNvPr id="77827" name="Rectangle 3"/>
          <p:cNvSpPr>
            <a:spLocks noGrp="1" noChangeArrowheads="1"/>
          </p:cNvSpPr>
          <p:nvPr>
            <p:ph type="body" idx="1"/>
          </p:nvPr>
        </p:nvSpPr>
        <p:spPr>
          <a:xfrm>
            <a:off x="457200" y="1066800"/>
            <a:ext cx="8229600" cy="4530725"/>
          </a:xfrm>
        </p:spPr>
        <p:txBody>
          <a:bodyPr/>
          <a:lstStyle/>
          <a:p>
            <a:pPr eaLnBrk="1" hangingPunct="1">
              <a:buNone/>
            </a:pPr>
            <a:r>
              <a:rPr lang="en-US" sz="2400" u="sng" dirty="0" smtClean="0">
                <a:hlinkClick r:id="rId2"/>
              </a:rPr>
              <a:t>https://www.youtube.com/watch?v=oXZqR_Q7jMs</a:t>
            </a:r>
            <a:endParaRPr lang="en-US" sz="2400" u="sng" dirty="0" smtClean="0"/>
          </a:p>
          <a:p>
            <a:pPr eaLnBrk="1" hangingPunct="1">
              <a:buNone/>
            </a:pPr>
            <a:endParaRPr lang="en-US" sz="2200" u="sng" dirty="0" smtClean="0">
              <a:solidFill>
                <a:schemeClr val="tx2">
                  <a:lumMod val="60000"/>
                  <a:lumOff val="40000"/>
                </a:schemeClr>
              </a:solidFill>
            </a:endParaRPr>
          </a:p>
          <a:p>
            <a:pPr eaLnBrk="1" hangingPunct="1">
              <a:buNone/>
            </a:pPr>
            <a:r>
              <a:rPr lang="en-US" sz="2200" u="sng" dirty="0" err="1" smtClean="0">
                <a:solidFill>
                  <a:schemeClr val="tx2">
                    <a:lumMod val="60000"/>
                    <a:lumOff val="40000"/>
                  </a:schemeClr>
                </a:solidFill>
              </a:rPr>
              <a:t>Cwestiynau</a:t>
            </a:r>
            <a:r>
              <a:rPr lang="en-US" sz="2200" u="sng" dirty="0" smtClean="0">
                <a:solidFill>
                  <a:schemeClr val="tx2">
                    <a:lumMod val="60000"/>
                    <a:lumOff val="40000"/>
                  </a:schemeClr>
                </a:solidFill>
              </a:rPr>
              <a:t> </a:t>
            </a:r>
            <a:r>
              <a:rPr lang="en-US" sz="2200" u="sng" dirty="0" err="1" smtClean="0">
                <a:solidFill>
                  <a:schemeClr val="tx2">
                    <a:lumMod val="60000"/>
                    <a:lumOff val="40000"/>
                  </a:schemeClr>
                </a:solidFill>
              </a:rPr>
              <a:t>i'w</a:t>
            </a:r>
            <a:r>
              <a:rPr lang="en-US" sz="2200" u="sng" dirty="0" smtClean="0">
                <a:solidFill>
                  <a:schemeClr val="tx2">
                    <a:lumMod val="60000"/>
                    <a:lumOff val="40000"/>
                  </a:schemeClr>
                </a:solidFill>
              </a:rPr>
              <a:t> </a:t>
            </a:r>
            <a:r>
              <a:rPr lang="en-US" sz="2200" u="sng" dirty="0" err="1" smtClean="0">
                <a:solidFill>
                  <a:schemeClr val="tx2">
                    <a:lumMod val="60000"/>
                    <a:lumOff val="40000"/>
                  </a:schemeClr>
                </a:solidFill>
              </a:rPr>
              <a:t>hateb</a:t>
            </a:r>
            <a:endParaRPr lang="en-US" sz="2200" u="sng" dirty="0" smtClean="0">
              <a:solidFill>
                <a:schemeClr val="tx2">
                  <a:lumMod val="60000"/>
                  <a:lumOff val="40000"/>
                </a:schemeClr>
              </a:solidFill>
            </a:endParaRPr>
          </a:p>
          <a:p>
            <a:pPr eaLnBrk="1" hangingPunct="1"/>
            <a:r>
              <a:rPr lang="en-US" sz="2200" dirty="0" err="1" smtClean="0"/>
              <a:t>Sut</a:t>
            </a:r>
            <a:r>
              <a:rPr lang="en-US" sz="2200" dirty="0" smtClean="0"/>
              <a:t> </a:t>
            </a:r>
            <a:r>
              <a:rPr lang="en-US" sz="2200" dirty="0" err="1" smtClean="0"/>
              <a:t>oedd</a:t>
            </a:r>
            <a:r>
              <a:rPr lang="en-US" sz="2200" dirty="0" smtClean="0"/>
              <a:t> yr </a:t>
            </a:r>
            <a:r>
              <a:rPr lang="en-US" sz="2200" dirty="0" err="1" smtClean="0"/>
              <a:t>athrawes</a:t>
            </a:r>
            <a:r>
              <a:rPr lang="en-US" sz="2200" dirty="0" smtClean="0"/>
              <a:t> </a:t>
            </a:r>
            <a:r>
              <a:rPr lang="en-US" sz="2200" dirty="0" err="1" smtClean="0"/>
              <a:t>yn</a:t>
            </a:r>
            <a:r>
              <a:rPr lang="en-US" sz="2200" dirty="0" smtClean="0"/>
              <a:t> </a:t>
            </a:r>
            <a:r>
              <a:rPr lang="en-US" sz="2200" dirty="0" err="1" smtClean="0"/>
              <a:t>cael</a:t>
            </a:r>
            <a:r>
              <a:rPr lang="en-US" sz="2200" dirty="0" smtClean="0"/>
              <a:t> </a:t>
            </a:r>
            <a:r>
              <a:rPr lang="en-US" sz="2200" dirty="0" err="1" smtClean="0"/>
              <a:t>sylw'r</a:t>
            </a:r>
            <a:r>
              <a:rPr lang="en-US" sz="2200" dirty="0" smtClean="0"/>
              <a:t> plant?</a:t>
            </a:r>
          </a:p>
          <a:p>
            <a:r>
              <a:rPr lang="en-US" sz="2200" dirty="0" smtClean="0"/>
              <a:t>A </a:t>
            </a:r>
            <a:r>
              <a:rPr lang="en-US" sz="2200" dirty="0" err="1" smtClean="0"/>
              <a:t>oedd</a:t>
            </a:r>
            <a:r>
              <a:rPr lang="en-US" sz="2200" dirty="0" smtClean="0"/>
              <a:t> </a:t>
            </a:r>
            <a:r>
              <a:rPr lang="en-US" sz="2200" dirty="0" err="1" smtClean="0"/>
              <a:t>y</a:t>
            </a:r>
            <a:r>
              <a:rPr lang="en-US" sz="2200" dirty="0" smtClean="0"/>
              <a:t> plant </a:t>
            </a:r>
            <a:r>
              <a:rPr lang="en-US" sz="2200" dirty="0" err="1" smtClean="0"/>
              <a:t>yn</a:t>
            </a:r>
            <a:r>
              <a:rPr lang="en-US" sz="2200" dirty="0" smtClean="0"/>
              <a:t> </a:t>
            </a:r>
            <a:r>
              <a:rPr lang="en-US" sz="2200" dirty="0" err="1" smtClean="0"/>
              <a:t>canolbwyntio</a:t>
            </a:r>
            <a:r>
              <a:rPr lang="en-US" sz="2200" dirty="0" smtClean="0"/>
              <a:t>?</a:t>
            </a:r>
          </a:p>
          <a:p>
            <a:r>
              <a:rPr lang="en-US" sz="2200" dirty="0" err="1" smtClean="0"/>
              <a:t>Sut</a:t>
            </a:r>
            <a:r>
              <a:rPr lang="en-US" sz="2200" dirty="0" smtClean="0"/>
              <a:t> </a:t>
            </a:r>
            <a:r>
              <a:rPr lang="en-US" sz="2200" dirty="0" err="1" smtClean="0"/>
              <a:t>oedd</a:t>
            </a:r>
            <a:r>
              <a:rPr lang="en-US" sz="2200" dirty="0" smtClean="0"/>
              <a:t> yr </a:t>
            </a:r>
            <a:r>
              <a:rPr lang="en-US" sz="2200" dirty="0" err="1" smtClean="0"/>
              <a:t>athrawes</a:t>
            </a:r>
            <a:r>
              <a:rPr lang="en-US" sz="2200" dirty="0" smtClean="0"/>
              <a:t> </a:t>
            </a:r>
            <a:r>
              <a:rPr lang="en-US" sz="2200" dirty="0" err="1" smtClean="0"/>
              <a:t>yn</a:t>
            </a:r>
            <a:r>
              <a:rPr lang="en-US" sz="2200" dirty="0" smtClean="0"/>
              <a:t> </a:t>
            </a:r>
            <a:r>
              <a:rPr lang="en-US" sz="2200" dirty="0" err="1" smtClean="0"/>
              <a:t>ymdrin</a:t>
            </a:r>
            <a:r>
              <a:rPr lang="en-US" sz="2200" dirty="0" smtClean="0"/>
              <a:t> </a:t>
            </a:r>
            <a:r>
              <a:rPr lang="en-US" sz="2200" dirty="0" err="1" smtClean="0"/>
              <a:t>â'r</a:t>
            </a:r>
            <a:r>
              <a:rPr lang="en-US" sz="2200" dirty="0" smtClean="0"/>
              <a:t> plant </a:t>
            </a:r>
            <a:r>
              <a:rPr lang="en-US" sz="2200" dirty="0" err="1" smtClean="0"/>
              <a:t>nad</a:t>
            </a:r>
            <a:r>
              <a:rPr lang="en-US" sz="2200" dirty="0" smtClean="0"/>
              <a:t> </a:t>
            </a:r>
            <a:r>
              <a:rPr lang="en-US" sz="2200" dirty="0" err="1" smtClean="0"/>
              <a:t>oedd</a:t>
            </a:r>
            <a:r>
              <a:rPr lang="en-US" sz="2200" dirty="0" smtClean="0"/>
              <a:t> </a:t>
            </a:r>
            <a:r>
              <a:rPr lang="en-US" sz="2200" dirty="0" err="1" smtClean="0"/>
              <a:t>yn</a:t>
            </a:r>
            <a:r>
              <a:rPr lang="en-US" sz="2200" dirty="0" smtClean="0"/>
              <a:t> </a:t>
            </a:r>
            <a:r>
              <a:rPr lang="en-US" sz="2200" dirty="0" err="1" smtClean="0"/>
              <a:t>ymrwymio</a:t>
            </a:r>
            <a:r>
              <a:rPr lang="en-US" sz="2200" dirty="0" smtClean="0"/>
              <a:t>?</a:t>
            </a:r>
          </a:p>
          <a:p>
            <a:r>
              <a:rPr lang="en-US" sz="2200" dirty="0" smtClean="0"/>
              <a:t>A </a:t>
            </a:r>
            <a:r>
              <a:rPr lang="en-US" sz="2200" dirty="0" err="1" smtClean="0"/>
              <a:t>oedd</a:t>
            </a:r>
            <a:r>
              <a:rPr lang="en-US" sz="2200" dirty="0" smtClean="0"/>
              <a:t> </a:t>
            </a:r>
            <a:r>
              <a:rPr lang="en-US" sz="2200" dirty="0" err="1" smtClean="0"/>
              <a:t>y</a:t>
            </a:r>
            <a:r>
              <a:rPr lang="en-US" sz="2200" dirty="0" smtClean="0"/>
              <a:t> plant </a:t>
            </a:r>
            <a:r>
              <a:rPr lang="en-US" sz="2200" dirty="0" err="1" smtClean="0"/>
              <a:t>yn</a:t>
            </a:r>
            <a:r>
              <a:rPr lang="en-US" sz="2200" dirty="0" smtClean="0"/>
              <a:t> </a:t>
            </a:r>
            <a:r>
              <a:rPr lang="en-US" sz="2200" dirty="0" err="1" smtClean="0"/>
              <a:t>gwybod</a:t>
            </a:r>
            <a:r>
              <a:rPr lang="en-US" sz="2200" dirty="0" smtClean="0"/>
              <a:t> </a:t>
            </a:r>
            <a:r>
              <a:rPr lang="en-US" sz="2200" dirty="0" err="1" smtClean="0"/>
              <a:t>sut</a:t>
            </a:r>
            <a:r>
              <a:rPr lang="en-US" sz="2200" dirty="0" smtClean="0"/>
              <a:t> </a:t>
            </a:r>
            <a:r>
              <a:rPr lang="en-US" sz="2200" dirty="0" err="1" smtClean="0"/>
              <a:t>oedd</a:t>
            </a:r>
            <a:r>
              <a:rPr lang="en-US" sz="2200" dirty="0" smtClean="0"/>
              <a:t> </a:t>
            </a:r>
            <a:r>
              <a:rPr lang="en-US" sz="2200" dirty="0" err="1" smtClean="0"/>
              <a:t>y</a:t>
            </a:r>
            <a:r>
              <a:rPr lang="en-US" sz="2200" dirty="0" smtClean="0"/>
              <a:t> </a:t>
            </a:r>
            <a:r>
              <a:rPr lang="en-US" sz="2200" dirty="0" err="1" smtClean="0"/>
              <a:t>gwaith</a:t>
            </a:r>
            <a:r>
              <a:rPr lang="en-US" sz="2200" dirty="0" smtClean="0"/>
              <a:t> </a:t>
            </a:r>
            <a:r>
              <a:rPr lang="en-US" sz="2200" dirty="0" err="1" smtClean="0"/>
              <a:t>hyn</a:t>
            </a:r>
            <a:r>
              <a:rPr lang="en-US" sz="2200" dirty="0" smtClean="0"/>
              <a:t> </a:t>
            </a:r>
            <a:r>
              <a:rPr lang="en-US" sz="2200" dirty="0" err="1" smtClean="0"/>
              <a:t>yn</a:t>
            </a:r>
            <a:r>
              <a:rPr lang="en-US" sz="2200" dirty="0" smtClean="0"/>
              <a:t> </a:t>
            </a:r>
            <a:r>
              <a:rPr lang="en-US" sz="2200" dirty="0" err="1" smtClean="0"/>
              <a:t>ymwneud</a:t>
            </a:r>
            <a:r>
              <a:rPr lang="en-US" sz="2200" dirty="0" smtClean="0"/>
              <a:t> </a:t>
            </a:r>
            <a:r>
              <a:rPr lang="en-US" sz="2200" dirty="0" err="1" smtClean="0"/>
              <a:t>â</a:t>
            </a:r>
            <a:r>
              <a:rPr lang="en-US" sz="2200" dirty="0" smtClean="0"/>
              <a:t> </a:t>
            </a:r>
            <a:r>
              <a:rPr lang="en-US" sz="2200" dirty="0" err="1" smtClean="0"/>
              <a:t>gwaith</a:t>
            </a:r>
            <a:r>
              <a:rPr lang="en-US" sz="2200" dirty="0" smtClean="0"/>
              <a:t> </a:t>
            </a:r>
            <a:r>
              <a:rPr lang="en-US" sz="2200" dirty="0" err="1" smtClean="0"/>
              <a:t>blaenorol</a:t>
            </a:r>
            <a:r>
              <a:rPr lang="en-US" sz="2200" dirty="0" smtClean="0"/>
              <a:t>?</a:t>
            </a:r>
          </a:p>
          <a:p>
            <a:r>
              <a:rPr lang="en-US" sz="2200" dirty="0" smtClean="0"/>
              <a:t>A </a:t>
            </a:r>
            <a:r>
              <a:rPr lang="en-US" sz="2200" dirty="0" err="1" smtClean="0"/>
              <a:t>oedd</a:t>
            </a:r>
            <a:r>
              <a:rPr lang="en-US" sz="2200" dirty="0" smtClean="0"/>
              <a:t> </a:t>
            </a:r>
            <a:r>
              <a:rPr lang="en-US" sz="2200" dirty="0" err="1" smtClean="0"/>
              <a:t>digon</a:t>
            </a:r>
            <a:r>
              <a:rPr lang="en-US" sz="2200" dirty="0" smtClean="0"/>
              <a:t> </a:t>
            </a:r>
            <a:r>
              <a:rPr lang="en-US" sz="2200" dirty="0" err="1" smtClean="0"/>
              <a:t>o</a:t>
            </a:r>
            <a:r>
              <a:rPr lang="en-US" sz="2200" dirty="0" smtClean="0"/>
              <a:t> </a:t>
            </a:r>
            <a:r>
              <a:rPr lang="en-US" sz="2200" dirty="0" err="1" smtClean="0"/>
              <a:t>amser</a:t>
            </a:r>
            <a:r>
              <a:rPr lang="en-US" sz="2200" dirty="0" smtClean="0"/>
              <a:t> </a:t>
            </a:r>
            <a:r>
              <a:rPr lang="en-US" sz="2200" dirty="0" err="1" smtClean="0"/>
              <a:t>i’r</a:t>
            </a:r>
            <a:r>
              <a:rPr lang="en-US" sz="2200" dirty="0" smtClean="0"/>
              <a:t> plant </a:t>
            </a:r>
            <a:r>
              <a:rPr lang="en-US" sz="2200" dirty="0" err="1" smtClean="0"/>
              <a:t>i</a:t>
            </a:r>
            <a:r>
              <a:rPr lang="en-US" sz="2200" dirty="0" smtClean="0"/>
              <a:t> </a:t>
            </a:r>
            <a:r>
              <a:rPr lang="en-US" sz="2200" dirty="0" err="1" smtClean="0"/>
              <a:t>feddwl</a:t>
            </a:r>
            <a:r>
              <a:rPr lang="en-US" sz="2200" dirty="0" smtClean="0"/>
              <a:t> </a:t>
            </a:r>
            <a:r>
              <a:rPr lang="en-US" sz="2200" dirty="0" err="1" smtClean="0"/>
              <a:t>cyn</a:t>
            </a:r>
            <a:r>
              <a:rPr lang="en-US" sz="2200" dirty="0" smtClean="0"/>
              <a:t> </a:t>
            </a:r>
            <a:r>
              <a:rPr lang="en-US" sz="2200" dirty="0" err="1" smtClean="0"/>
              <a:t>ymateb</a:t>
            </a:r>
            <a:r>
              <a:rPr lang="en-US" sz="2200" dirty="0" smtClean="0"/>
              <a:t>?</a:t>
            </a:r>
          </a:p>
          <a:p>
            <a:r>
              <a:rPr lang="en-US" sz="2200" dirty="0" smtClean="0"/>
              <a:t>A </a:t>
            </a:r>
            <a:r>
              <a:rPr lang="en-US" sz="2200" dirty="0" err="1" smtClean="0"/>
              <a:t>oeddech</a:t>
            </a:r>
            <a:r>
              <a:rPr lang="en-US" sz="2200" dirty="0" smtClean="0"/>
              <a:t> chi </a:t>
            </a:r>
            <a:r>
              <a:rPr lang="en-US" sz="2200" dirty="0" err="1" smtClean="0"/>
              <a:t>yn</a:t>
            </a:r>
            <a:r>
              <a:rPr lang="en-US" sz="2200" dirty="0" smtClean="0"/>
              <a:t> </a:t>
            </a:r>
            <a:r>
              <a:rPr lang="en-US" sz="2200" dirty="0" err="1" smtClean="0"/>
              <a:t>adnabod</a:t>
            </a:r>
            <a:r>
              <a:rPr lang="en-US" sz="2200" dirty="0" smtClean="0"/>
              <a:t> </a:t>
            </a:r>
            <a:r>
              <a:rPr lang="en-US" sz="2200" dirty="0" err="1" smtClean="0"/>
              <a:t>unrhyw</a:t>
            </a:r>
            <a:r>
              <a:rPr lang="en-US" sz="2200" dirty="0" smtClean="0"/>
              <a:t> </a:t>
            </a:r>
            <a:r>
              <a:rPr lang="en-US" sz="2200" dirty="0" err="1" smtClean="0"/>
              <a:t>damcaniaethau</a:t>
            </a:r>
            <a:r>
              <a:rPr lang="en-US" sz="2200" dirty="0" smtClean="0"/>
              <a:t> </a:t>
            </a:r>
            <a:r>
              <a:rPr lang="en-US" sz="2200" dirty="0" err="1" smtClean="0"/>
              <a:t>dysguar</a:t>
            </a:r>
            <a:r>
              <a:rPr lang="en-US" sz="2200" dirty="0" smtClean="0"/>
              <a:t> </a:t>
            </a:r>
            <a:r>
              <a:rPr lang="en-US" sz="2200" dirty="0" err="1" smtClean="0"/>
              <a:t>waith</a:t>
            </a:r>
            <a:r>
              <a:rPr lang="en-US" sz="2200" dirty="0" smtClean="0"/>
              <a:t>?</a:t>
            </a:r>
            <a:endParaRPr lang="en-US" sz="2400" dirty="0" smtClean="0"/>
          </a:p>
          <a:p>
            <a:pPr eaLnBrk="1" hangingPunct="1"/>
            <a:endParaRPr lang="en-GB" dirty="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410</TotalTime>
  <Words>4356</Words>
  <Application>Microsoft Macintosh PowerPoint</Application>
  <PresentationFormat>On-screen Show (4:3)</PresentationFormat>
  <Paragraphs>376</Paragraphs>
  <Slides>41</Slides>
  <Notes>26</Notes>
  <HiddenSlides>0</HiddenSlides>
  <MMClips>0</MMClips>
  <ScaleCrop>false</ScaleCrop>
  <HeadingPairs>
    <vt:vector size="4" baseType="variant">
      <vt:variant>
        <vt:lpstr>Design Template</vt:lpstr>
      </vt:variant>
      <vt:variant>
        <vt:i4>1</vt:i4>
      </vt:variant>
      <vt:variant>
        <vt:lpstr>Slide Titles</vt:lpstr>
      </vt:variant>
      <vt:variant>
        <vt:i4>41</vt:i4>
      </vt:variant>
    </vt:vector>
  </HeadingPairs>
  <TitlesOfParts>
    <vt:vector size="42" baseType="lpstr">
      <vt:lpstr>Office Theme</vt:lpstr>
      <vt:lpstr>Slide 1</vt:lpstr>
      <vt:lpstr>Slide 2</vt:lpstr>
      <vt:lpstr>Barn academiadd/ Academic View…</vt:lpstr>
      <vt:lpstr>Barn academiadd/ Academic View…</vt:lpstr>
      <vt:lpstr>Barn academiadd/ Academic View…</vt:lpstr>
      <vt:lpstr>Barn academiadd/ Academic View…</vt:lpstr>
      <vt:lpstr>Beth ddywedodd Grigg? What did Grigg Say?</vt:lpstr>
      <vt:lpstr>http://www.gtcs.org.uk</vt:lpstr>
      <vt:lpstr>Slide 9</vt:lpstr>
      <vt:lpstr>Amazing responses Ymatebion arbennig</vt:lpstr>
      <vt:lpstr>Theoriau Dysgu</vt:lpstr>
      <vt:lpstr>Dysgu a gwybod?</vt:lpstr>
      <vt:lpstr>Beth yw dysgu?</vt:lpstr>
      <vt:lpstr>Slide 14</vt:lpstr>
      <vt:lpstr>Ymddygiadaeth  </vt:lpstr>
      <vt:lpstr>Atgyfnerthiad </vt:lpstr>
      <vt:lpstr>Adeileddiaeth </vt:lpstr>
      <vt:lpstr>Strwythurau meddyliol sgema</vt:lpstr>
      <vt:lpstr>Y dysgwr gweithredol, yr unig wyddonydd </vt:lpstr>
      <vt:lpstr> Y broses ddysgu</vt:lpstr>
      <vt:lpstr>Datblygiad llinol </vt:lpstr>
      <vt:lpstr>Cyfnodau Piaget </vt:lpstr>
      <vt:lpstr>Slide 23</vt:lpstr>
      <vt:lpstr>Ymagweddau addysgu adeileddol </vt:lpstr>
      <vt:lpstr>Adeileddiaeth gymdeithasol </vt:lpstr>
      <vt:lpstr>Rôl eraill</vt:lpstr>
      <vt:lpstr>Dysgu … </vt:lpstr>
      <vt:lpstr>Iaith a diwylliant fel arfau ar gyfer dealltwriaeth </vt:lpstr>
      <vt:lpstr>Mi oeddech wedi gwylio ffilm Vygotsky, felly beth ddysgoch chi?</vt:lpstr>
      <vt:lpstr>Profi ddwywaith </vt:lpstr>
      <vt:lpstr>Y ZPD </vt:lpstr>
      <vt:lpstr>Y ZPD </vt:lpstr>
      <vt:lpstr>Sgaffaldio </vt:lpstr>
      <vt:lpstr>Ymagweddau addysgu adeileddol cymdeithasol </vt:lpstr>
      <vt:lpstr>Damcaniaeth Maslow ar gymhelliad (1943)</vt:lpstr>
      <vt:lpstr>Ydi o o bwys?</vt:lpstr>
      <vt:lpstr>Effeithiau ar arferion ystafell ddosbarth</vt:lpstr>
      <vt:lpstr>Dysgwyr ‘VAK’ (‘Gweledol, Clywebol, Cinesthetig’)</vt:lpstr>
      <vt:lpstr>I gasglu.... </vt:lpstr>
      <vt:lpstr>Tasg Arsylwi: Diweddglo gwers</vt:lpstr>
      <vt:lpstr>Slide 41</vt:lpstr>
    </vt:vector>
  </TitlesOfParts>
  <Company>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swwcte</dc:creator>
  <cp:lastModifiedBy>swwcte</cp:lastModifiedBy>
  <cp:revision>5</cp:revision>
  <dcterms:created xsi:type="dcterms:W3CDTF">2017-10-08T14:14:51Z</dcterms:created>
  <dcterms:modified xsi:type="dcterms:W3CDTF">2017-10-08T14:18:16Z</dcterms:modified>
</cp:coreProperties>
</file>