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313" r:id="rId3"/>
    <p:sldId id="286" r:id="rId4"/>
    <p:sldId id="287" r:id="rId5"/>
    <p:sldId id="288" r:id="rId6"/>
    <p:sldId id="319" r:id="rId7"/>
    <p:sldId id="317" r:id="rId8"/>
    <p:sldId id="315" r:id="rId9"/>
    <p:sldId id="295" r:id="rId10"/>
    <p:sldId id="297" r:id="rId11"/>
    <p:sldId id="316" r:id="rId12"/>
    <p:sldId id="314" r:id="rId13"/>
    <p:sldId id="31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224"/>
  </p:normalViewPr>
  <p:slideViewPr>
    <p:cSldViewPr snapToGrid="0" snapToObjects="1">
      <p:cViewPr varScale="1">
        <p:scale>
          <a:sx n="89" d="100"/>
          <a:sy n="89" d="100"/>
        </p:scale>
        <p:origin x="204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EF0C5B-004D-4540-A99F-5B779CAE49F5}" type="doc">
      <dgm:prSet loTypeId="urn:microsoft.com/office/officeart/2005/8/layout/default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80D76D-38F6-3D43-96D4-95E1D3B96F80}">
      <dgm:prSet phldrT="[Text]"/>
      <dgm:spPr/>
      <dgm:t>
        <a:bodyPr/>
        <a:lstStyle/>
        <a:p>
          <a:r>
            <a:rPr lang="en-US" dirty="0" smtClean="0"/>
            <a:t>Strength</a:t>
          </a:r>
          <a:endParaRPr lang="en-US" dirty="0"/>
        </a:p>
      </dgm:t>
    </dgm:pt>
    <dgm:pt modelId="{699F8093-53D8-6744-986C-95082088B93C}" type="parTrans" cxnId="{07D63600-8557-FF4D-ADC2-738689EF2FCF}">
      <dgm:prSet/>
      <dgm:spPr/>
      <dgm:t>
        <a:bodyPr/>
        <a:lstStyle/>
        <a:p>
          <a:endParaRPr lang="en-US"/>
        </a:p>
      </dgm:t>
    </dgm:pt>
    <dgm:pt modelId="{79325994-8C85-DB47-80A0-FFEF889C4F7E}" type="sibTrans" cxnId="{07D63600-8557-FF4D-ADC2-738689EF2FCF}">
      <dgm:prSet/>
      <dgm:spPr/>
      <dgm:t>
        <a:bodyPr/>
        <a:lstStyle/>
        <a:p>
          <a:endParaRPr lang="en-US"/>
        </a:p>
      </dgm:t>
    </dgm:pt>
    <dgm:pt modelId="{FCF0DA25-CC36-DB42-B225-FEB6E84BDF24}">
      <dgm:prSet phldrT="[Text]"/>
      <dgm:spPr/>
      <dgm:t>
        <a:bodyPr/>
        <a:lstStyle/>
        <a:p>
          <a:r>
            <a:rPr lang="en-US" dirty="0" smtClean="0"/>
            <a:t>Balance</a:t>
          </a:r>
          <a:endParaRPr lang="en-US" dirty="0"/>
        </a:p>
      </dgm:t>
    </dgm:pt>
    <dgm:pt modelId="{F11983C5-8E61-5E48-8F4A-9C6BDE952C96}" type="parTrans" cxnId="{9064EB99-AFBE-E84E-8109-761CE1392221}">
      <dgm:prSet/>
      <dgm:spPr/>
      <dgm:t>
        <a:bodyPr/>
        <a:lstStyle/>
        <a:p>
          <a:endParaRPr lang="en-US"/>
        </a:p>
      </dgm:t>
    </dgm:pt>
    <dgm:pt modelId="{7F19877E-80B2-A34E-A79B-D2384C0B6542}" type="sibTrans" cxnId="{9064EB99-AFBE-E84E-8109-761CE1392221}">
      <dgm:prSet/>
      <dgm:spPr/>
      <dgm:t>
        <a:bodyPr/>
        <a:lstStyle/>
        <a:p>
          <a:endParaRPr lang="en-US"/>
        </a:p>
      </dgm:t>
    </dgm:pt>
    <dgm:pt modelId="{A18DB727-B619-5443-9301-CFC83739C254}">
      <dgm:prSet phldrT="[Text]"/>
      <dgm:spPr/>
      <dgm:t>
        <a:bodyPr/>
        <a:lstStyle/>
        <a:p>
          <a:r>
            <a:rPr lang="en-US" dirty="0" smtClean="0"/>
            <a:t>Agility</a:t>
          </a:r>
          <a:endParaRPr lang="en-US" dirty="0"/>
        </a:p>
      </dgm:t>
    </dgm:pt>
    <dgm:pt modelId="{D859EA46-98A0-EF41-A830-FB6BC1456783}" type="parTrans" cxnId="{BE458F0E-3801-7A4B-8981-F62AE7BDC645}">
      <dgm:prSet/>
      <dgm:spPr/>
      <dgm:t>
        <a:bodyPr/>
        <a:lstStyle/>
        <a:p>
          <a:endParaRPr lang="en-US"/>
        </a:p>
      </dgm:t>
    </dgm:pt>
    <dgm:pt modelId="{C3F46328-CEB0-F247-B712-65EAAEAFD32F}" type="sibTrans" cxnId="{BE458F0E-3801-7A4B-8981-F62AE7BDC645}">
      <dgm:prSet/>
      <dgm:spPr/>
      <dgm:t>
        <a:bodyPr/>
        <a:lstStyle/>
        <a:p>
          <a:endParaRPr lang="en-US"/>
        </a:p>
      </dgm:t>
    </dgm:pt>
    <dgm:pt modelId="{D5562F61-E166-CA47-82AB-A18208AD0024}">
      <dgm:prSet phldrT="[Text]"/>
      <dgm:spPr/>
      <dgm:t>
        <a:bodyPr/>
        <a:lstStyle/>
        <a:p>
          <a:r>
            <a:rPr lang="en-US" dirty="0" smtClean="0"/>
            <a:t>Power</a:t>
          </a:r>
          <a:endParaRPr lang="en-US" dirty="0"/>
        </a:p>
      </dgm:t>
    </dgm:pt>
    <dgm:pt modelId="{D0B6BB0A-D81D-3141-AAB2-A4697176FB87}" type="parTrans" cxnId="{C2FA2BCA-AB8B-E449-BD06-DC42A1519A53}">
      <dgm:prSet/>
      <dgm:spPr/>
      <dgm:t>
        <a:bodyPr/>
        <a:lstStyle/>
        <a:p>
          <a:endParaRPr lang="en-US"/>
        </a:p>
      </dgm:t>
    </dgm:pt>
    <dgm:pt modelId="{06DC17C9-A99A-5C48-805C-48209B4ECCF2}" type="sibTrans" cxnId="{C2FA2BCA-AB8B-E449-BD06-DC42A1519A53}">
      <dgm:prSet/>
      <dgm:spPr/>
      <dgm:t>
        <a:bodyPr/>
        <a:lstStyle/>
        <a:p>
          <a:endParaRPr lang="en-US"/>
        </a:p>
      </dgm:t>
    </dgm:pt>
    <dgm:pt modelId="{397A0251-56FA-4A47-B269-CAD90F9025D6}">
      <dgm:prSet phldrT="[Text]"/>
      <dgm:spPr/>
      <dgm:t>
        <a:bodyPr/>
        <a:lstStyle/>
        <a:p>
          <a:r>
            <a:rPr lang="en-US" dirty="0" smtClean="0"/>
            <a:t>Endurance</a:t>
          </a:r>
          <a:endParaRPr lang="en-US" dirty="0"/>
        </a:p>
      </dgm:t>
    </dgm:pt>
    <dgm:pt modelId="{F47E80F1-DFD1-0C4F-8289-9936EA001CF8}" type="parTrans" cxnId="{B3DA4F61-6DA5-0A48-A57C-C730A19BAB79}">
      <dgm:prSet/>
      <dgm:spPr/>
      <dgm:t>
        <a:bodyPr/>
        <a:lstStyle/>
        <a:p>
          <a:endParaRPr lang="en-US"/>
        </a:p>
      </dgm:t>
    </dgm:pt>
    <dgm:pt modelId="{A48A6ADE-50B3-6146-B74F-9F00796AC739}" type="sibTrans" cxnId="{B3DA4F61-6DA5-0A48-A57C-C730A19BAB79}">
      <dgm:prSet/>
      <dgm:spPr/>
      <dgm:t>
        <a:bodyPr/>
        <a:lstStyle/>
        <a:p>
          <a:endParaRPr lang="en-US"/>
        </a:p>
      </dgm:t>
    </dgm:pt>
    <dgm:pt modelId="{43CCDD6F-53A3-4A49-B9B0-AF530E2841AF}" type="pres">
      <dgm:prSet presAssocID="{82EF0C5B-004D-4540-A99F-5B779CAE49F5}" presName="diagram" presStyleCnt="0">
        <dgm:presLayoutVars>
          <dgm:dir/>
          <dgm:resizeHandles val="exact"/>
        </dgm:presLayoutVars>
      </dgm:prSet>
      <dgm:spPr/>
    </dgm:pt>
    <dgm:pt modelId="{E12DCD71-07C1-FC4F-BF52-66956EECE777}" type="pres">
      <dgm:prSet presAssocID="{B680D76D-38F6-3D43-96D4-95E1D3B96F8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2BEF8D-D6EA-8144-AEF6-84C53EC28FB5}" type="pres">
      <dgm:prSet presAssocID="{79325994-8C85-DB47-80A0-FFEF889C4F7E}" presName="sibTrans" presStyleCnt="0"/>
      <dgm:spPr/>
    </dgm:pt>
    <dgm:pt modelId="{45E2ABC5-415E-B74B-85F2-D58CB11E264E}" type="pres">
      <dgm:prSet presAssocID="{FCF0DA25-CC36-DB42-B225-FEB6E84BDF24}" presName="node" presStyleLbl="node1" presStyleIdx="1" presStyleCnt="5">
        <dgm:presLayoutVars>
          <dgm:bulletEnabled val="1"/>
        </dgm:presLayoutVars>
      </dgm:prSet>
      <dgm:spPr/>
    </dgm:pt>
    <dgm:pt modelId="{E7149F63-9279-CC4D-98C1-49DEF7904FD7}" type="pres">
      <dgm:prSet presAssocID="{7F19877E-80B2-A34E-A79B-D2384C0B6542}" presName="sibTrans" presStyleCnt="0"/>
      <dgm:spPr/>
    </dgm:pt>
    <dgm:pt modelId="{6BB26597-A0CD-6443-A9BB-6DF2B183B0F1}" type="pres">
      <dgm:prSet presAssocID="{A18DB727-B619-5443-9301-CFC83739C254}" presName="node" presStyleLbl="node1" presStyleIdx="2" presStyleCnt="5">
        <dgm:presLayoutVars>
          <dgm:bulletEnabled val="1"/>
        </dgm:presLayoutVars>
      </dgm:prSet>
      <dgm:spPr/>
    </dgm:pt>
    <dgm:pt modelId="{2808E132-D521-4649-98A6-DCBD7166E7C8}" type="pres">
      <dgm:prSet presAssocID="{C3F46328-CEB0-F247-B712-65EAAEAFD32F}" presName="sibTrans" presStyleCnt="0"/>
      <dgm:spPr/>
    </dgm:pt>
    <dgm:pt modelId="{8F2A5DD8-8E79-954B-82C0-A06D408869B0}" type="pres">
      <dgm:prSet presAssocID="{D5562F61-E166-CA47-82AB-A18208AD0024}" presName="node" presStyleLbl="node1" presStyleIdx="3" presStyleCnt="5">
        <dgm:presLayoutVars>
          <dgm:bulletEnabled val="1"/>
        </dgm:presLayoutVars>
      </dgm:prSet>
      <dgm:spPr/>
    </dgm:pt>
    <dgm:pt modelId="{3CA26298-3A61-D343-9D17-BEDFFD33DB01}" type="pres">
      <dgm:prSet presAssocID="{06DC17C9-A99A-5C48-805C-48209B4ECCF2}" presName="sibTrans" presStyleCnt="0"/>
      <dgm:spPr/>
    </dgm:pt>
    <dgm:pt modelId="{985B638C-44D0-5B4C-9D1C-4947366B6FE4}" type="pres">
      <dgm:prSet presAssocID="{397A0251-56FA-4A47-B269-CAD90F9025D6}" presName="node" presStyleLbl="node1" presStyleIdx="4" presStyleCnt="5">
        <dgm:presLayoutVars>
          <dgm:bulletEnabled val="1"/>
        </dgm:presLayoutVars>
      </dgm:prSet>
      <dgm:spPr/>
    </dgm:pt>
  </dgm:ptLst>
  <dgm:cxnLst>
    <dgm:cxn modelId="{07D63600-8557-FF4D-ADC2-738689EF2FCF}" srcId="{82EF0C5B-004D-4540-A99F-5B779CAE49F5}" destId="{B680D76D-38F6-3D43-96D4-95E1D3B96F80}" srcOrd="0" destOrd="0" parTransId="{699F8093-53D8-6744-986C-95082088B93C}" sibTransId="{79325994-8C85-DB47-80A0-FFEF889C4F7E}"/>
    <dgm:cxn modelId="{82322A44-BB22-074E-AF08-F4D86B733A3B}" type="presOf" srcId="{397A0251-56FA-4A47-B269-CAD90F9025D6}" destId="{985B638C-44D0-5B4C-9D1C-4947366B6FE4}" srcOrd="0" destOrd="0" presId="urn:microsoft.com/office/officeart/2005/8/layout/default"/>
    <dgm:cxn modelId="{9064EB99-AFBE-E84E-8109-761CE1392221}" srcId="{82EF0C5B-004D-4540-A99F-5B779CAE49F5}" destId="{FCF0DA25-CC36-DB42-B225-FEB6E84BDF24}" srcOrd="1" destOrd="0" parTransId="{F11983C5-8E61-5E48-8F4A-9C6BDE952C96}" sibTransId="{7F19877E-80B2-A34E-A79B-D2384C0B6542}"/>
    <dgm:cxn modelId="{D9BF2ED4-6890-2A4B-97ED-92D41DF19D44}" type="presOf" srcId="{D5562F61-E166-CA47-82AB-A18208AD0024}" destId="{8F2A5DD8-8E79-954B-82C0-A06D408869B0}" srcOrd="0" destOrd="0" presId="urn:microsoft.com/office/officeart/2005/8/layout/default"/>
    <dgm:cxn modelId="{B3DA4F61-6DA5-0A48-A57C-C730A19BAB79}" srcId="{82EF0C5B-004D-4540-A99F-5B779CAE49F5}" destId="{397A0251-56FA-4A47-B269-CAD90F9025D6}" srcOrd="4" destOrd="0" parTransId="{F47E80F1-DFD1-0C4F-8289-9936EA001CF8}" sibTransId="{A48A6ADE-50B3-6146-B74F-9F00796AC739}"/>
    <dgm:cxn modelId="{9FEAC543-378C-634E-8EFA-1779FAA1E903}" type="presOf" srcId="{B680D76D-38F6-3D43-96D4-95E1D3B96F80}" destId="{E12DCD71-07C1-FC4F-BF52-66956EECE777}" srcOrd="0" destOrd="0" presId="urn:microsoft.com/office/officeart/2005/8/layout/default"/>
    <dgm:cxn modelId="{D3AE1094-CF99-6049-9265-7226A25796BC}" type="presOf" srcId="{A18DB727-B619-5443-9301-CFC83739C254}" destId="{6BB26597-A0CD-6443-A9BB-6DF2B183B0F1}" srcOrd="0" destOrd="0" presId="urn:microsoft.com/office/officeart/2005/8/layout/default"/>
    <dgm:cxn modelId="{BE458F0E-3801-7A4B-8981-F62AE7BDC645}" srcId="{82EF0C5B-004D-4540-A99F-5B779CAE49F5}" destId="{A18DB727-B619-5443-9301-CFC83739C254}" srcOrd="2" destOrd="0" parTransId="{D859EA46-98A0-EF41-A830-FB6BC1456783}" sibTransId="{C3F46328-CEB0-F247-B712-65EAAEAFD32F}"/>
    <dgm:cxn modelId="{3E64C991-9A1A-7347-AF23-178EDBD4055C}" type="presOf" srcId="{FCF0DA25-CC36-DB42-B225-FEB6E84BDF24}" destId="{45E2ABC5-415E-B74B-85F2-D58CB11E264E}" srcOrd="0" destOrd="0" presId="urn:microsoft.com/office/officeart/2005/8/layout/default"/>
    <dgm:cxn modelId="{C2FA2BCA-AB8B-E449-BD06-DC42A1519A53}" srcId="{82EF0C5B-004D-4540-A99F-5B779CAE49F5}" destId="{D5562F61-E166-CA47-82AB-A18208AD0024}" srcOrd="3" destOrd="0" parTransId="{D0B6BB0A-D81D-3141-AAB2-A4697176FB87}" sibTransId="{06DC17C9-A99A-5C48-805C-48209B4ECCF2}"/>
    <dgm:cxn modelId="{6303C660-CE37-7942-8598-647F23A1B64D}" type="presOf" srcId="{82EF0C5B-004D-4540-A99F-5B779CAE49F5}" destId="{43CCDD6F-53A3-4A49-B9B0-AF530E2841AF}" srcOrd="0" destOrd="0" presId="urn:microsoft.com/office/officeart/2005/8/layout/default"/>
    <dgm:cxn modelId="{923705F5-3BDA-1640-9FA7-49383F2AC3C5}" type="presParOf" srcId="{43CCDD6F-53A3-4A49-B9B0-AF530E2841AF}" destId="{E12DCD71-07C1-FC4F-BF52-66956EECE777}" srcOrd="0" destOrd="0" presId="urn:microsoft.com/office/officeart/2005/8/layout/default"/>
    <dgm:cxn modelId="{532AFF4A-44FE-BE4B-A3EC-19F8D800A0ED}" type="presParOf" srcId="{43CCDD6F-53A3-4A49-B9B0-AF530E2841AF}" destId="{B32BEF8D-D6EA-8144-AEF6-84C53EC28FB5}" srcOrd="1" destOrd="0" presId="urn:microsoft.com/office/officeart/2005/8/layout/default"/>
    <dgm:cxn modelId="{58C1B1AF-05BA-4341-93A4-1115D01E6E09}" type="presParOf" srcId="{43CCDD6F-53A3-4A49-B9B0-AF530E2841AF}" destId="{45E2ABC5-415E-B74B-85F2-D58CB11E264E}" srcOrd="2" destOrd="0" presId="urn:microsoft.com/office/officeart/2005/8/layout/default"/>
    <dgm:cxn modelId="{0893EA3A-A617-4545-9FB7-507E2EA4EEF8}" type="presParOf" srcId="{43CCDD6F-53A3-4A49-B9B0-AF530E2841AF}" destId="{E7149F63-9279-CC4D-98C1-49DEF7904FD7}" srcOrd="3" destOrd="0" presId="urn:microsoft.com/office/officeart/2005/8/layout/default"/>
    <dgm:cxn modelId="{40A5CB07-B43D-F94B-95BD-72D3350720BF}" type="presParOf" srcId="{43CCDD6F-53A3-4A49-B9B0-AF530E2841AF}" destId="{6BB26597-A0CD-6443-A9BB-6DF2B183B0F1}" srcOrd="4" destOrd="0" presId="urn:microsoft.com/office/officeart/2005/8/layout/default"/>
    <dgm:cxn modelId="{F7741B7E-F879-144B-B17A-2FDBC6A28B4A}" type="presParOf" srcId="{43CCDD6F-53A3-4A49-B9B0-AF530E2841AF}" destId="{2808E132-D521-4649-98A6-DCBD7166E7C8}" srcOrd="5" destOrd="0" presId="urn:microsoft.com/office/officeart/2005/8/layout/default"/>
    <dgm:cxn modelId="{165D8029-7E2E-854E-B4A7-E60EB0D6345F}" type="presParOf" srcId="{43CCDD6F-53A3-4A49-B9B0-AF530E2841AF}" destId="{8F2A5DD8-8E79-954B-82C0-A06D408869B0}" srcOrd="6" destOrd="0" presId="urn:microsoft.com/office/officeart/2005/8/layout/default"/>
    <dgm:cxn modelId="{B7F3470E-DD52-D84C-BC06-214DDE1B6CE6}" type="presParOf" srcId="{43CCDD6F-53A3-4A49-B9B0-AF530E2841AF}" destId="{3CA26298-3A61-D343-9D17-BEDFFD33DB01}" srcOrd="7" destOrd="0" presId="urn:microsoft.com/office/officeart/2005/8/layout/default"/>
    <dgm:cxn modelId="{04423EBD-DE89-444F-9306-ADEA62813163}" type="presParOf" srcId="{43CCDD6F-53A3-4A49-B9B0-AF530E2841AF}" destId="{985B638C-44D0-5B4C-9D1C-4947366B6FE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2DCD71-07C1-FC4F-BF52-66956EECE777}">
      <dsp:nvSpPr>
        <dsp:cNvPr id="0" name=""/>
        <dsp:cNvSpPr/>
      </dsp:nvSpPr>
      <dsp:spPr>
        <a:xfrm>
          <a:off x="0" y="289272"/>
          <a:ext cx="2378273" cy="14269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Strength</a:t>
          </a:r>
          <a:endParaRPr lang="en-US" sz="3100" kern="1200" dirty="0"/>
        </a:p>
      </dsp:txBody>
      <dsp:txXfrm>
        <a:off x="0" y="289272"/>
        <a:ext cx="2378273" cy="1426964"/>
      </dsp:txXfrm>
    </dsp:sp>
    <dsp:sp modelId="{45E2ABC5-415E-B74B-85F2-D58CB11E264E}">
      <dsp:nvSpPr>
        <dsp:cNvPr id="0" name=""/>
        <dsp:cNvSpPr/>
      </dsp:nvSpPr>
      <dsp:spPr>
        <a:xfrm>
          <a:off x="2616100" y="289272"/>
          <a:ext cx="2378273" cy="14269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Balance</a:t>
          </a:r>
          <a:endParaRPr lang="en-US" sz="3100" kern="1200" dirty="0"/>
        </a:p>
      </dsp:txBody>
      <dsp:txXfrm>
        <a:off x="2616100" y="289272"/>
        <a:ext cx="2378273" cy="1426964"/>
      </dsp:txXfrm>
    </dsp:sp>
    <dsp:sp modelId="{6BB26597-A0CD-6443-A9BB-6DF2B183B0F1}">
      <dsp:nvSpPr>
        <dsp:cNvPr id="0" name=""/>
        <dsp:cNvSpPr/>
      </dsp:nvSpPr>
      <dsp:spPr>
        <a:xfrm>
          <a:off x="5232201" y="289272"/>
          <a:ext cx="2378273" cy="14269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Agility</a:t>
          </a:r>
          <a:endParaRPr lang="en-US" sz="3100" kern="1200" dirty="0"/>
        </a:p>
      </dsp:txBody>
      <dsp:txXfrm>
        <a:off x="5232201" y="289272"/>
        <a:ext cx="2378273" cy="1426964"/>
      </dsp:txXfrm>
    </dsp:sp>
    <dsp:sp modelId="{8F2A5DD8-8E79-954B-82C0-A06D408869B0}">
      <dsp:nvSpPr>
        <dsp:cNvPr id="0" name=""/>
        <dsp:cNvSpPr/>
      </dsp:nvSpPr>
      <dsp:spPr>
        <a:xfrm>
          <a:off x="1308050" y="1954063"/>
          <a:ext cx="2378273" cy="14269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Power</a:t>
          </a:r>
          <a:endParaRPr lang="en-US" sz="3100" kern="1200" dirty="0"/>
        </a:p>
      </dsp:txBody>
      <dsp:txXfrm>
        <a:off x="1308050" y="1954063"/>
        <a:ext cx="2378273" cy="1426964"/>
      </dsp:txXfrm>
    </dsp:sp>
    <dsp:sp modelId="{985B638C-44D0-5B4C-9D1C-4947366B6FE4}">
      <dsp:nvSpPr>
        <dsp:cNvPr id="0" name=""/>
        <dsp:cNvSpPr/>
      </dsp:nvSpPr>
      <dsp:spPr>
        <a:xfrm>
          <a:off x="3924151" y="1954063"/>
          <a:ext cx="2378273" cy="14269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bliqueTopRight"/>
          <a:lightRig rig="threePt" dir="tl"/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Endurance</a:t>
          </a:r>
          <a:endParaRPr lang="en-US" sz="3100" kern="1200" dirty="0"/>
        </a:p>
      </dsp:txBody>
      <dsp:txXfrm>
        <a:off x="3924151" y="1954063"/>
        <a:ext cx="2378273" cy="1426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5/1/17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MODERN TECHNOLOGIES IN SPORT</a:t>
            </a:r>
          </a:p>
          <a:p>
            <a:r>
              <a:rPr lang="en-US" sz="3600" dirty="0" smtClean="0"/>
              <a:t>SPEED and AGILITY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516339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describe why modern technology is important in Sport</a:t>
            </a:r>
          </a:p>
          <a:p>
            <a:r>
              <a:rPr lang="en-US" dirty="0" smtClean="0"/>
              <a:t>To what modern technologies are being </a:t>
            </a:r>
            <a:r>
              <a:rPr lang="en-US" dirty="0" err="1" smtClean="0"/>
              <a:t>utilised</a:t>
            </a:r>
            <a:r>
              <a:rPr lang="en-US" dirty="0" smtClean="0"/>
              <a:t> in Sport and Fitness today</a:t>
            </a:r>
          </a:p>
          <a:p>
            <a:r>
              <a:rPr lang="en-US" dirty="0" smtClean="0"/>
              <a:t>To understand whether or not modern technologies have relevance to Sporting populations as well as the general public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588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is technology important?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40936" y="2595562"/>
            <a:ext cx="7802964" cy="3670767"/>
          </a:xfrm>
        </p:spPr>
        <p:txBody>
          <a:bodyPr>
            <a:normAutofit/>
          </a:bodyPr>
          <a:lstStyle/>
          <a:p>
            <a:r>
              <a:rPr lang="en-US" dirty="0" smtClean="0"/>
              <a:t>Fitness and Performance monitoring </a:t>
            </a:r>
          </a:p>
          <a:p>
            <a:pPr lvl="1"/>
            <a:r>
              <a:rPr lang="en-US" dirty="0" smtClean="0"/>
              <a:t>Distance covered</a:t>
            </a:r>
          </a:p>
          <a:p>
            <a:pPr lvl="1"/>
            <a:r>
              <a:rPr lang="en-US" dirty="0" smtClean="0"/>
              <a:t>Heart Rate</a:t>
            </a:r>
          </a:p>
          <a:p>
            <a:pPr lvl="1"/>
            <a:r>
              <a:rPr lang="en-US" dirty="0" smtClean="0"/>
              <a:t>Speeds</a:t>
            </a:r>
          </a:p>
          <a:p>
            <a:pPr lvl="1"/>
            <a:r>
              <a:rPr lang="en-US" dirty="0" smtClean="0"/>
              <a:t>Frequency of Runs</a:t>
            </a:r>
          </a:p>
          <a:p>
            <a:pPr lvl="1"/>
            <a:r>
              <a:rPr lang="en-US" dirty="0" smtClean="0"/>
              <a:t>Analysis of technique</a:t>
            </a:r>
          </a:p>
          <a:p>
            <a:pPr lvl="1"/>
            <a:r>
              <a:rPr lang="en-US" dirty="0" smtClean="0"/>
              <a:t>Load </a:t>
            </a:r>
          </a:p>
          <a:p>
            <a:pPr lvl="1"/>
            <a:r>
              <a:rPr lang="en-US" dirty="0" smtClean="0"/>
              <a:t>Intensity</a:t>
            </a:r>
          </a:p>
          <a:p>
            <a:pPr lvl="1"/>
            <a:r>
              <a:rPr lang="en-US" dirty="0" smtClean="0"/>
              <a:t>Altitude</a:t>
            </a:r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37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How can the data be used?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40936" y="2595562"/>
            <a:ext cx="8017277" cy="3670767"/>
          </a:xfrm>
        </p:spPr>
        <p:txBody>
          <a:bodyPr>
            <a:normAutofit/>
          </a:bodyPr>
          <a:lstStyle/>
          <a:p>
            <a:r>
              <a:rPr lang="en-US" dirty="0" smtClean="0"/>
              <a:t>Fitness programming</a:t>
            </a:r>
          </a:p>
          <a:p>
            <a:r>
              <a:rPr lang="en-US" dirty="0" smtClean="0"/>
              <a:t>Training analysis</a:t>
            </a:r>
            <a:endParaRPr lang="en-US" dirty="0" smtClean="0"/>
          </a:p>
          <a:p>
            <a:r>
              <a:rPr lang="en-US" dirty="0" smtClean="0"/>
              <a:t>Injury prevention</a:t>
            </a:r>
            <a:endParaRPr lang="en-US" dirty="0"/>
          </a:p>
          <a:p>
            <a:pPr lvl="1"/>
            <a:r>
              <a:rPr lang="en-US" dirty="0" smtClean="0"/>
              <a:t>Load management</a:t>
            </a:r>
          </a:p>
          <a:p>
            <a:pPr lvl="1"/>
            <a:r>
              <a:rPr lang="en-US" dirty="0" smtClean="0"/>
              <a:t>Rehabilitation</a:t>
            </a:r>
          </a:p>
          <a:p>
            <a:r>
              <a:rPr lang="en-US" dirty="0" smtClean="0"/>
              <a:t>Tactical analysis</a:t>
            </a:r>
            <a:endParaRPr lang="en-US" dirty="0"/>
          </a:p>
          <a:p>
            <a:r>
              <a:rPr lang="en-US" dirty="0" smtClean="0"/>
              <a:t>Correlate to other data - performance</a:t>
            </a:r>
          </a:p>
          <a:p>
            <a:endParaRPr lang="en-US" dirty="0" smtClean="0"/>
          </a:p>
          <a:p>
            <a:pPr lvl="1"/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29638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Smart Technology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40936" y="2255320"/>
            <a:ext cx="8372877" cy="423054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Heart Rate monitoring</a:t>
            </a:r>
          </a:p>
          <a:p>
            <a:pPr lvl="1"/>
            <a:r>
              <a:rPr lang="en-US" dirty="0" smtClean="0"/>
              <a:t>Heart Rate variability</a:t>
            </a:r>
          </a:p>
          <a:p>
            <a:pPr lvl="1"/>
            <a:r>
              <a:rPr lang="en-US" dirty="0" smtClean="0"/>
              <a:t>Heart Rate</a:t>
            </a:r>
            <a:endParaRPr lang="en-US" dirty="0"/>
          </a:p>
          <a:p>
            <a:r>
              <a:rPr lang="en-US" dirty="0" smtClean="0"/>
              <a:t>Glucose management</a:t>
            </a:r>
          </a:p>
          <a:p>
            <a:r>
              <a:rPr lang="en-US" dirty="0" smtClean="0"/>
              <a:t>Vitals </a:t>
            </a:r>
          </a:p>
          <a:p>
            <a:pPr lvl="1"/>
            <a:r>
              <a:rPr lang="en-US" dirty="0" smtClean="0"/>
              <a:t>BP</a:t>
            </a:r>
          </a:p>
          <a:p>
            <a:pPr lvl="1"/>
            <a:r>
              <a:rPr lang="en-US" dirty="0" smtClean="0"/>
              <a:t>Temperature</a:t>
            </a:r>
          </a:p>
          <a:p>
            <a:pPr lvl="1"/>
            <a:r>
              <a:rPr lang="en-US" dirty="0" smtClean="0"/>
              <a:t>Respiratory function</a:t>
            </a:r>
          </a:p>
          <a:p>
            <a:r>
              <a:rPr lang="en-US" dirty="0" smtClean="0"/>
              <a:t>Fitness bands/ Watches</a:t>
            </a:r>
          </a:p>
          <a:p>
            <a:r>
              <a:rPr lang="en-US" dirty="0" smtClean="0"/>
              <a:t>Sleep Tracker</a:t>
            </a:r>
          </a:p>
          <a:p>
            <a:endParaRPr lang="en-US" dirty="0" smtClean="0"/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659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333594"/>
          </a:xfrm>
        </p:spPr>
        <p:txBody>
          <a:bodyPr>
            <a:normAutofit/>
          </a:bodyPr>
          <a:lstStyle/>
          <a:p>
            <a:r>
              <a:rPr lang="en-US" dirty="0" smtClean="0"/>
              <a:t>Where do you </a:t>
            </a:r>
            <a:r>
              <a:rPr lang="en-US" smtClean="0"/>
              <a:t>think Technology will go?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866" y="2457450"/>
            <a:ext cx="4598195" cy="35687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061" y="2457450"/>
            <a:ext cx="2032000" cy="2032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711" y="4489450"/>
            <a:ext cx="15367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793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Components of Fitness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889340"/>
              </p:ext>
            </p:extLst>
          </p:nvPr>
        </p:nvGraphicFramePr>
        <p:xfrm>
          <a:off x="871538" y="2281238"/>
          <a:ext cx="7610475" cy="3670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2997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Speed and Power?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2" y="2324099"/>
            <a:ext cx="7610476" cy="3670767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Change in Distance/ Time</a:t>
            </a:r>
          </a:p>
          <a:p>
            <a:r>
              <a:rPr lang="en-US" dirty="0" smtClean="0"/>
              <a:t>M/sec</a:t>
            </a:r>
          </a:p>
          <a:p>
            <a:r>
              <a:rPr lang="en-GB" dirty="0" smtClean="0"/>
              <a:t>Power </a:t>
            </a:r>
            <a:r>
              <a:rPr lang="en-GB" dirty="0"/>
              <a:t>is defined as the rate at which energy is used or created from other forms. Power can be calculated by the following formula </a:t>
            </a:r>
          </a:p>
          <a:p>
            <a:r>
              <a:rPr lang="en-GB" dirty="0"/>
              <a:t>Power = force (strength) x velocity (speed) </a:t>
            </a:r>
          </a:p>
          <a:p>
            <a:r>
              <a:rPr lang="en-GB" dirty="0"/>
              <a:t>As you can see from above, power is a function of the force that can be produced and the speed of that force application.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786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Speed Testing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668" y="2409825"/>
            <a:ext cx="7610476" cy="3670767"/>
          </a:xfrm>
        </p:spPr>
        <p:txBody>
          <a:bodyPr/>
          <a:lstStyle/>
          <a:p>
            <a:r>
              <a:rPr lang="en-US" dirty="0" smtClean="0"/>
              <a:t>Common in </a:t>
            </a:r>
            <a:r>
              <a:rPr lang="en-US" dirty="0" err="1" smtClean="0"/>
              <a:t>mutliple</a:t>
            </a:r>
            <a:r>
              <a:rPr lang="en-US" dirty="0" smtClean="0"/>
              <a:t> sports</a:t>
            </a:r>
          </a:p>
          <a:p>
            <a:r>
              <a:rPr lang="en-US" dirty="0" smtClean="0"/>
              <a:t>Needs to be </a:t>
            </a:r>
            <a:r>
              <a:rPr lang="en-US" dirty="0" err="1" smtClean="0"/>
              <a:t>periodised</a:t>
            </a:r>
            <a:endParaRPr lang="en-US" dirty="0" smtClean="0"/>
          </a:p>
          <a:p>
            <a:r>
              <a:rPr lang="en-US" dirty="0" smtClean="0"/>
              <a:t>Only test if you are going to intervene</a:t>
            </a:r>
          </a:p>
          <a:p>
            <a:r>
              <a:rPr lang="en-US" dirty="0" smtClean="0"/>
              <a:t>Equipment </a:t>
            </a:r>
          </a:p>
          <a:p>
            <a:pPr lvl="1"/>
            <a:r>
              <a:rPr lang="en-US" dirty="0" smtClean="0"/>
              <a:t>Speed Gates</a:t>
            </a:r>
          </a:p>
          <a:p>
            <a:pPr lvl="1"/>
            <a:r>
              <a:rPr lang="en-US" dirty="0" smtClean="0"/>
              <a:t>Stopwatch</a:t>
            </a:r>
          </a:p>
          <a:p>
            <a:pPr lvl="1"/>
            <a:r>
              <a:rPr lang="en-US" dirty="0" smtClean="0"/>
              <a:t>Cones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060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Agility Testing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51668" y="2314704"/>
            <a:ext cx="7906545" cy="1485772"/>
          </a:xfrm>
        </p:spPr>
        <p:txBody>
          <a:bodyPr>
            <a:noAutofit/>
          </a:bodyPr>
          <a:lstStyle/>
          <a:p>
            <a:pPr>
              <a:spcBef>
                <a:spcPts val="800"/>
              </a:spcBef>
            </a:pPr>
            <a:r>
              <a:rPr lang="en-GB" dirty="0" smtClean="0"/>
              <a:t>Used in skill </a:t>
            </a:r>
            <a:r>
              <a:rPr lang="en-GB" dirty="0" err="1" smtClean="0"/>
              <a:t>acquistion</a:t>
            </a:r>
            <a:endParaRPr lang="en-GB" dirty="0" smtClean="0"/>
          </a:p>
          <a:p>
            <a:pPr>
              <a:spcBef>
                <a:spcPts val="800"/>
              </a:spcBef>
            </a:pPr>
            <a:r>
              <a:rPr lang="en-GB" dirty="0" smtClean="0"/>
              <a:t>Individual sports have their own tests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5-0-5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T-Test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837" y="3255964"/>
            <a:ext cx="3886201" cy="315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424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Agility Test - </a:t>
            </a:r>
            <a:r>
              <a:rPr lang="en-US" dirty="0" err="1" smtClean="0"/>
              <a:t>Illnois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162" y="2595563"/>
            <a:ext cx="4913000" cy="3670300"/>
          </a:xfrm>
        </p:spPr>
      </p:pic>
    </p:spTree>
    <p:extLst>
      <p:ext uri="{BB962C8B-B14F-4D97-AF65-F5344CB8AC3E}">
        <p14:creationId xmlns:p14="http://schemas.microsoft.com/office/powerpoint/2010/main" val="713385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common tests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Triple Hop for Distance</a:t>
            </a:r>
          </a:p>
          <a:p>
            <a:pPr lvl="1"/>
            <a:r>
              <a:rPr lang="en-US" dirty="0" smtClean="0"/>
              <a:t>Strong predictor of leg power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Timed 6m Hop Test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84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668" y="2366962"/>
            <a:ext cx="7610476" cy="3670767"/>
          </a:xfrm>
        </p:spPr>
        <p:txBody>
          <a:bodyPr/>
          <a:lstStyle/>
          <a:p>
            <a:r>
              <a:rPr lang="en-US" dirty="0" smtClean="0"/>
              <a:t>Compare some of the components of fitness and determine whether or not there is </a:t>
            </a:r>
            <a:r>
              <a:rPr lang="en-US" smtClean="0"/>
              <a:t>a correlation between the components you have chosen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42890"/>
      </p:ext>
    </p:extLst>
  </p:cSld>
  <p:clrMapOvr>
    <a:masterClrMapping/>
  </p:clrMapOvr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2218</TotalTime>
  <Words>295</Words>
  <Application>Microsoft Macintosh PowerPoint</Application>
  <PresentationFormat>On-screen Show (4:3)</PresentationFormat>
  <Paragraphs>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Century Gothic</vt:lpstr>
      <vt:lpstr>Wingdings 2</vt:lpstr>
      <vt:lpstr>Perception</vt:lpstr>
      <vt:lpstr>Assessing Health &amp; Functional Fitness </vt:lpstr>
      <vt:lpstr>Learning Objectives</vt:lpstr>
      <vt:lpstr>Why is technology important?</vt:lpstr>
      <vt:lpstr>How can the data be used?</vt:lpstr>
      <vt:lpstr>Types of Smart Technology</vt:lpstr>
      <vt:lpstr>Where do you think Technology will go?</vt:lpstr>
      <vt:lpstr>Components of Fitness</vt:lpstr>
      <vt:lpstr>What are Speed and Power?</vt:lpstr>
      <vt:lpstr>Speed Testing</vt:lpstr>
      <vt:lpstr>Agility Testing</vt:lpstr>
      <vt:lpstr>Agility Test - Illnois</vt:lpstr>
      <vt:lpstr>Other common tests </vt:lpstr>
      <vt:lpstr>Task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40</cp:revision>
  <dcterms:created xsi:type="dcterms:W3CDTF">2015-12-21T23:23:13Z</dcterms:created>
  <dcterms:modified xsi:type="dcterms:W3CDTF">2017-05-02T08:56:32Z</dcterms:modified>
</cp:coreProperties>
</file>