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58" r:id="rId8"/>
    <p:sldId id="265" r:id="rId9"/>
    <p:sldId id="264" r:id="rId10"/>
    <p:sldId id="259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4" r:id="rId39"/>
    <p:sldId id="293" r:id="rId40"/>
    <p:sldId id="295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B0CB80-B519-4BBA-B572-E10C9931B3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F7411F6-9DD8-4055-BD31-DCD53631CC48}">
      <dgm:prSet/>
      <dgm:spPr/>
      <dgm:t>
        <a:bodyPr/>
        <a:lstStyle/>
        <a:p>
          <a:r>
            <a:rPr lang="en-US" b="0"/>
            <a:t>Add photos and </a:t>
          </a:r>
          <a:r>
            <a:rPr lang="en-US"/>
            <a:t>video</a:t>
          </a:r>
          <a:r>
            <a:rPr lang="en-US" b="0"/>
            <a:t> clips. Select a storyboard template or start from scratch. Then drag and drop photos and </a:t>
          </a:r>
          <a:r>
            <a:rPr lang="en-US"/>
            <a:t>video</a:t>
          </a:r>
          <a:r>
            <a:rPr lang="en-US" b="0"/>
            <a:t> clips right into your project.</a:t>
          </a:r>
          <a:endParaRPr lang="en-US"/>
        </a:p>
      </dgm:t>
    </dgm:pt>
    <dgm:pt modelId="{DBA8F1A1-1E19-4108-B877-558EA25A9902}" type="parTrans" cxnId="{EC11A2F2-DA2D-48D1-A857-FE4D5EF83F70}">
      <dgm:prSet/>
      <dgm:spPr/>
      <dgm:t>
        <a:bodyPr/>
        <a:lstStyle/>
        <a:p>
          <a:endParaRPr lang="en-US"/>
        </a:p>
      </dgm:t>
    </dgm:pt>
    <dgm:pt modelId="{EC6A20F7-224E-4DB1-BFB7-F30E64F3BB4A}" type="sibTrans" cxnId="{EC11A2F2-DA2D-48D1-A857-FE4D5EF83F70}">
      <dgm:prSet/>
      <dgm:spPr/>
      <dgm:t>
        <a:bodyPr/>
        <a:lstStyle/>
        <a:p>
          <a:endParaRPr lang="en-US"/>
        </a:p>
      </dgm:t>
    </dgm:pt>
    <dgm:pt modelId="{5055A6DB-D522-49FC-AAC1-1A35426C59A4}">
      <dgm:prSet/>
      <dgm:spPr/>
      <dgm:t>
        <a:bodyPr/>
        <a:lstStyle/>
        <a:p>
          <a:r>
            <a:rPr lang="en-US" b="0"/>
            <a:t>Personalize your </a:t>
          </a:r>
          <a:r>
            <a:rPr lang="en-US"/>
            <a:t>video</a:t>
          </a:r>
          <a:r>
            <a:rPr lang="en-US" b="0"/>
            <a:t>. Quickly adjust colors, fonts, music, and more to customize your </a:t>
          </a:r>
          <a:r>
            <a:rPr lang="en-US"/>
            <a:t>video</a:t>
          </a:r>
          <a:r>
            <a:rPr lang="en-US" b="0"/>
            <a:t>. ...</a:t>
          </a:r>
          <a:endParaRPr lang="en-US"/>
        </a:p>
      </dgm:t>
    </dgm:pt>
    <dgm:pt modelId="{C64B30D8-138D-494C-815E-73622FB250DD}" type="parTrans" cxnId="{5870F3D5-33A8-4162-AE61-82D4B535F806}">
      <dgm:prSet/>
      <dgm:spPr/>
      <dgm:t>
        <a:bodyPr/>
        <a:lstStyle/>
        <a:p>
          <a:endParaRPr lang="en-US"/>
        </a:p>
      </dgm:t>
    </dgm:pt>
    <dgm:pt modelId="{2558F0C0-2322-41B9-B3DE-35D011415E02}" type="sibTrans" cxnId="{5870F3D5-33A8-4162-AE61-82D4B535F806}">
      <dgm:prSet/>
      <dgm:spPr/>
      <dgm:t>
        <a:bodyPr/>
        <a:lstStyle/>
        <a:p>
          <a:endParaRPr lang="en-US"/>
        </a:p>
      </dgm:t>
    </dgm:pt>
    <dgm:pt modelId="{8B7CAC61-E268-4774-B158-D7708106840E}">
      <dgm:prSet/>
      <dgm:spPr/>
      <dgm:t>
        <a:bodyPr/>
        <a:lstStyle/>
        <a:p>
          <a:r>
            <a:rPr lang="en-US" b="0"/>
            <a:t>Share and impress. Produce and share your </a:t>
          </a:r>
          <a:r>
            <a:rPr lang="en-US"/>
            <a:t>video</a:t>
          </a:r>
          <a:r>
            <a:rPr lang="en-US" b="0"/>
            <a:t> in moments.</a:t>
          </a:r>
          <a:endParaRPr lang="en-US"/>
        </a:p>
      </dgm:t>
    </dgm:pt>
    <dgm:pt modelId="{99F7F85E-DB3B-48B4-AF35-7EB318C51A40}" type="parTrans" cxnId="{E3B58D57-15C5-4DED-BDA7-94DC0FE167AD}">
      <dgm:prSet/>
      <dgm:spPr/>
      <dgm:t>
        <a:bodyPr/>
        <a:lstStyle/>
        <a:p>
          <a:endParaRPr lang="en-US"/>
        </a:p>
      </dgm:t>
    </dgm:pt>
    <dgm:pt modelId="{EA3CC683-BCB7-4A40-B11E-E739C254EC5F}" type="sibTrans" cxnId="{E3B58D57-15C5-4DED-BDA7-94DC0FE167AD}">
      <dgm:prSet/>
      <dgm:spPr/>
      <dgm:t>
        <a:bodyPr/>
        <a:lstStyle/>
        <a:p>
          <a:endParaRPr lang="en-US"/>
        </a:p>
      </dgm:t>
    </dgm:pt>
    <dgm:pt modelId="{9C5C613A-7150-471B-B360-887B6A49CB9E}" type="pres">
      <dgm:prSet presAssocID="{9DB0CB80-B519-4BBA-B572-E10C9931B333}" presName="root" presStyleCnt="0">
        <dgm:presLayoutVars>
          <dgm:dir/>
          <dgm:resizeHandles val="exact"/>
        </dgm:presLayoutVars>
      </dgm:prSet>
      <dgm:spPr/>
    </dgm:pt>
    <dgm:pt modelId="{501F6DB1-28A0-44C6-9140-C43B8B941064}" type="pres">
      <dgm:prSet presAssocID="{6F7411F6-9DD8-4055-BD31-DCD53631CC48}" presName="compNode" presStyleCnt="0"/>
      <dgm:spPr/>
    </dgm:pt>
    <dgm:pt modelId="{FDAFDA78-BB53-4F7C-BBEA-68AE857EB291}" type="pres">
      <dgm:prSet presAssocID="{6F7411F6-9DD8-4055-BD31-DCD53631CC48}" presName="bgRect" presStyleLbl="bgShp" presStyleIdx="0" presStyleCnt="3"/>
      <dgm:spPr/>
    </dgm:pt>
    <dgm:pt modelId="{0007607D-AAB2-4B84-9C96-4C669CCA60C9}" type="pres">
      <dgm:prSet presAssocID="{6F7411F6-9DD8-4055-BD31-DCD53631CC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mage"/>
        </a:ext>
      </dgm:extLst>
    </dgm:pt>
    <dgm:pt modelId="{94DD4BA7-9632-487F-B632-DD34ED01191F}" type="pres">
      <dgm:prSet presAssocID="{6F7411F6-9DD8-4055-BD31-DCD53631CC48}" presName="spaceRect" presStyleCnt="0"/>
      <dgm:spPr/>
    </dgm:pt>
    <dgm:pt modelId="{AED1E66E-E684-4FA4-8FE7-A22F08FB8DD0}" type="pres">
      <dgm:prSet presAssocID="{6F7411F6-9DD8-4055-BD31-DCD53631CC48}" presName="parTx" presStyleLbl="revTx" presStyleIdx="0" presStyleCnt="3">
        <dgm:presLayoutVars>
          <dgm:chMax val="0"/>
          <dgm:chPref val="0"/>
        </dgm:presLayoutVars>
      </dgm:prSet>
      <dgm:spPr/>
    </dgm:pt>
    <dgm:pt modelId="{B92011CA-10C7-4288-9283-975BE816E8C5}" type="pres">
      <dgm:prSet presAssocID="{EC6A20F7-224E-4DB1-BFB7-F30E64F3BB4A}" presName="sibTrans" presStyleCnt="0"/>
      <dgm:spPr/>
    </dgm:pt>
    <dgm:pt modelId="{6744B22A-1A3E-46FB-931A-3F24ADB4FBE4}" type="pres">
      <dgm:prSet presAssocID="{5055A6DB-D522-49FC-AAC1-1A35426C59A4}" presName="compNode" presStyleCnt="0"/>
      <dgm:spPr/>
    </dgm:pt>
    <dgm:pt modelId="{FDB78B82-59AE-471E-9C4F-4890F1A3B290}" type="pres">
      <dgm:prSet presAssocID="{5055A6DB-D522-49FC-AAC1-1A35426C59A4}" presName="bgRect" presStyleLbl="bgShp" presStyleIdx="1" presStyleCnt="3"/>
      <dgm:spPr/>
    </dgm:pt>
    <dgm:pt modelId="{A90736D7-1417-40EA-9169-BCBBB7CFA0CB}" type="pres">
      <dgm:prSet presAssocID="{5055A6DB-D522-49FC-AAC1-1A35426C59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8DA67116-C6DF-445A-AAEA-875B173D3A03}" type="pres">
      <dgm:prSet presAssocID="{5055A6DB-D522-49FC-AAC1-1A35426C59A4}" presName="spaceRect" presStyleCnt="0"/>
      <dgm:spPr/>
    </dgm:pt>
    <dgm:pt modelId="{A6089F9A-11F1-4A2E-8FE6-8311CFDAE84D}" type="pres">
      <dgm:prSet presAssocID="{5055A6DB-D522-49FC-AAC1-1A35426C59A4}" presName="parTx" presStyleLbl="revTx" presStyleIdx="1" presStyleCnt="3">
        <dgm:presLayoutVars>
          <dgm:chMax val="0"/>
          <dgm:chPref val="0"/>
        </dgm:presLayoutVars>
      </dgm:prSet>
      <dgm:spPr/>
    </dgm:pt>
    <dgm:pt modelId="{53832834-A292-45A1-9826-09BB9ADCB2CA}" type="pres">
      <dgm:prSet presAssocID="{2558F0C0-2322-41B9-B3DE-35D011415E02}" presName="sibTrans" presStyleCnt="0"/>
      <dgm:spPr/>
    </dgm:pt>
    <dgm:pt modelId="{9CFF675B-8A8E-4F95-98D7-197441084D93}" type="pres">
      <dgm:prSet presAssocID="{8B7CAC61-E268-4774-B158-D7708106840E}" presName="compNode" presStyleCnt="0"/>
      <dgm:spPr/>
    </dgm:pt>
    <dgm:pt modelId="{25B421ED-71C2-4FBB-986A-8197C5849D07}" type="pres">
      <dgm:prSet presAssocID="{8B7CAC61-E268-4774-B158-D7708106840E}" presName="bgRect" presStyleLbl="bgShp" presStyleIdx="2" presStyleCnt="3"/>
      <dgm:spPr/>
    </dgm:pt>
    <dgm:pt modelId="{6F15879E-15FE-4E76-AF9F-CAEFBDB8B2C0}" type="pres">
      <dgm:prSet presAssocID="{8B7CAC61-E268-4774-B158-D770810684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6457DA3F-C0F9-4D3E-9E98-98E2B547D29F}" type="pres">
      <dgm:prSet presAssocID="{8B7CAC61-E268-4774-B158-D7708106840E}" presName="spaceRect" presStyleCnt="0"/>
      <dgm:spPr/>
    </dgm:pt>
    <dgm:pt modelId="{BE6B0932-F3C8-40FA-88CC-133EA66828B3}" type="pres">
      <dgm:prSet presAssocID="{8B7CAC61-E268-4774-B158-D7708106840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7B8C068-16C1-489D-BB71-E8AF308C791D}" type="presOf" srcId="{6F7411F6-9DD8-4055-BD31-DCD53631CC48}" destId="{AED1E66E-E684-4FA4-8FE7-A22F08FB8DD0}" srcOrd="0" destOrd="0" presId="urn:microsoft.com/office/officeart/2018/2/layout/IconVerticalSolidList"/>
    <dgm:cxn modelId="{3BDCBD6D-AA38-4C2F-A879-591941F90743}" type="presOf" srcId="{8B7CAC61-E268-4774-B158-D7708106840E}" destId="{BE6B0932-F3C8-40FA-88CC-133EA66828B3}" srcOrd="0" destOrd="0" presId="urn:microsoft.com/office/officeart/2018/2/layout/IconVerticalSolidList"/>
    <dgm:cxn modelId="{E3B58D57-15C5-4DED-BDA7-94DC0FE167AD}" srcId="{9DB0CB80-B519-4BBA-B572-E10C9931B333}" destId="{8B7CAC61-E268-4774-B158-D7708106840E}" srcOrd="2" destOrd="0" parTransId="{99F7F85E-DB3B-48B4-AF35-7EB318C51A40}" sibTransId="{EA3CC683-BCB7-4A40-B11E-E739C254EC5F}"/>
    <dgm:cxn modelId="{6ABFCE95-9799-43F3-9681-B52C185CDEC3}" type="presOf" srcId="{9DB0CB80-B519-4BBA-B572-E10C9931B333}" destId="{9C5C613A-7150-471B-B360-887B6A49CB9E}" srcOrd="0" destOrd="0" presId="urn:microsoft.com/office/officeart/2018/2/layout/IconVerticalSolidList"/>
    <dgm:cxn modelId="{5870F3D5-33A8-4162-AE61-82D4B535F806}" srcId="{9DB0CB80-B519-4BBA-B572-E10C9931B333}" destId="{5055A6DB-D522-49FC-AAC1-1A35426C59A4}" srcOrd="1" destOrd="0" parTransId="{C64B30D8-138D-494C-815E-73622FB250DD}" sibTransId="{2558F0C0-2322-41B9-B3DE-35D011415E02}"/>
    <dgm:cxn modelId="{EC11A2F2-DA2D-48D1-A857-FE4D5EF83F70}" srcId="{9DB0CB80-B519-4BBA-B572-E10C9931B333}" destId="{6F7411F6-9DD8-4055-BD31-DCD53631CC48}" srcOrd="0" destOrd="0" parTransId="{DBA8F1A1-1E19-4108-B877-558EA25A9902}" sibTransId="{EC6A20F7-224E-4DB1-BFB7-F30E64F3BB4A}"/>
    <dgm:cxn modelId="{6796B1F2-7956-46DD-944A-AAC24AE2B1DC}" type="presOf" srcId="{5055A6DB-D522-49FC-AAC1-1A35426C59A4}" destId="{A6089F9A-11F1-4A2E-8FE6-8311CFDAE84D}" srcOrd="0" destOrd="0" presId="urn:microsoft.com/office/officeart/2018/2/layout/IconVerticalSolidList"/>
    <dgm:cxn modelId="{F22AEEC0-33E0-4214-AF05-FE5E602F3550}" type="presParOf" srcId="{9C5C613A-7150-471B-B360-887B6A49CB9E}" destId="{501F6DB1-28A0-44C6-9140-C43B8B941064}" srcOrd="0" destOrd="0" presId="urn:microsoft.com/office/officeart/2018/2/layout/IconVerticalSolidList"/>
    <dgm:cxn modelId="{94105A70-DBB3-4B06-B6CB-5B8FBFA8E370}" type="presParOf" srcId="{501F6DB1-28A0-44C6-9140-C43B8B941064}" destId="{FDAFDA78-BB53-4F7C-BBEA-68AE857EB291}" srcOrd="0" destOrd="0" presId="urn:microsoft.com/office/officeart/2018/2/layout/IconVerticalSolidList"/>
    <dgm:cxn modelId="{9B878C13-382E-4315-9E06-7F3982774E3E}" type="presParOf" srcId="{501F6DB1-28A0-44C6-9140-C43B8B941064}" destId="{0007607D-AAB2-4B84-9C96-4C669CCA60C9}" srcOrd="1" destOrd="0" presId="urn:microsoft.com/office/officeart/2018/2/layout/IconVerticalSolidList"/>
    <dgm:cxn modelId="{E5993007-DE4F-4A11-AB5E-292DCF855379}" type="presParOf" srcId="{501F6DB1-28A0-44C6-9140-C43B8B941064}" destId="{94DD4BA7-9632-487F-B632-DD34ED01191F}" srcOrd="2" destOrd="0" presId="urn:microsoft.com/office/officeart/2018/2/layout/IconVerticalSolidList"/>
    <dgm:cxn modelId="{56F86809-1B17-498A-8C60-F5C0B4BA54FE}" type="presParOf" srcId="{501F6DB1-28A0-44C6-9140-C43B8B941064}" destId="{AED1E66E-E684-4FA4-8FE7-A22F08FB8DD0}" srcOrd="3" destOrd="0" presId="urn:microsoft.com/office/officeart/2018/2/layout/IconVerticalSolidList"/>
    <dgm:cxn modelId="{4AC627FB-F1E3-4ACA-945E-67989EEA1BF6}" type="presParOf" srcId="{9C5C613A-7150-471B-B360-887B6A49CB9E}" destId="{B92011CA-10C7-4288-9283-975BE816E8C5}" srcOrd="1" destOrd="0" presId="urn:microsoft.com/office/officeart/2018/2/layout/IconVerticalSolidList"/>
    <dgm:cxn modelId="{E32C732C-4A97-4808-8157-1503289A026C}" type="presParOf" srcId="{9C5C613A-7150-471B-B360-887B6A49CB9E}" destId="{6744B22A-1A3E-46FB-931A-3F24ADB4FBE4}" srcOrd="2" destOrd="0" presId="urn:microsoft.com/office/officeart/2018/2/layout/IconVerticalSolidList"/>
    <dgm:cxn modelId="{226A1368-5BF4-4D65-B23E-954896B84055}" type="presParOf" srcId="{6744B22A-1A3E-46FB-931A-3F24ADB4FBE4}" destId="{FDB78B82-59AE-471E-9C4F-4890F1A3B290}" srcOrd="0" destOrd="0" presId="urn:microsoft.com/office/officeart/2018/2/layout/IconVerticalSolidList"/>
    <dgm:cxn modelId="{115AC1A3-2024-47EB-BD9A-1A2E288C4FE7}" type="presParOf" srcId="{6744B22A-1A3E-46FB-931A-3F24ADB4FBE4}" destId="{A90736D7-1417-40EA-9169-BCBBB7CFA0CB}" srcOrd="1" destOrd="0" presId="urn:microsoft.com/office/officeart/2018/2/layout/IconVerticalSolidList"/>
    <dgm:cxn modelId="{7AE6057B-ACB2-4701-9B1A-671F7D5ED72E}" type="presParOf" srcId="{6744B22A-1A3E-46FB-931A-3F24ADB4FBE4}" destId="{8DA67116-C6DF-445A-AAEA-875B173D3A03}" srcOrd="2" destOrd="0" presId="urn:microsoft.com/office/officeart/2018/2/layout/IconVerticalSolidList"/>
    <dgm:cxn modelId="{6CE6155D-F163-482F-B379-36DB8C750A4B}" type="presParOf" srcId="{6744B22A-1A3E-46FB-931A-3F24ADB4FBE4}" destId="{A6089F9A-11F1-4A2E-8FE6-8311CFDAE84D}" srcOrd="3" destOrd="0" presId="urn:microsoft.com/office/officeart/2018/2/layout/IconVerticalSolidList"/>
    <dgm:cxn modelId="{29EBDD32-B58D-46D1-8A9B-2E65AEE64DA4}" type="presParOf" srcId="{9C5C613A-7150-471B-B360-887B6A49CB9E}" destId="{53832834-A292-45A1-9826-09BB9ADCB2CA}" srcOrd="3" destOrd="0" presId="urn:microsoft.com/office/officeart/2018/2/layout/IconVerticalSolidList"/>
    <dgm:cxn modelId="{D6A2BC26-4FFC-40F5-9236-D47B291FA071}" type="presParOf" srcId="{9C5C613A-7150-471B-B360-887B6A49CB9E}" destId="{9CFF675B-8A8E-4F95-98D7-197441084D93}" srcOrd="4" destOrd="0" presId="urn:microsoft.com/office/officeart/2018/2/layout/IconVerticalSolidList"/>
    <dgm:cxn modelId="{85E7E7F6-FA57-4C62-B107-10AEE743E347}" type="presParOf" srcId="{9CFF675B-8A8E-4F95-98D7-197441084D93}" destId="{25B421ED-71C2-4FBB-986A-8197C5849D07}" srcOrd="0" destOrd="0" presId="urn:microsoft.com/office/officeart/2018/2/layout/IconVerticalSolidList"/>
    <dgm:cxn modelId="{ABE1EF92-FF4A-4D21-AD76-B682003EBB6C}" type="presParOf" srcId="{9CFF675B-8A8E-4F95-98D7-197441084D93}" destId="{6F15879E-15FE-4E76-AF9F-CAEFBDB8B2C0}" srcOrd="1" destOrd="0" presId="urn:microsoft.com/office/officeart/2018/2/layout/IconVerticalSolidList"/>
    <dgm:cxn modelId="{DE2C87EC-812B-4303-8152-5A3F986CD340}" type="presParOf" srcId="{9CFF675B-8A8E-4F95-98D7-197441084D93}" destId="{6457DA3F-C0F9-4D3E-9E98-98E2B547D29F}" srcOrd="2" destOrd="0" presId="urn:microsoft.com/office/officeart/2018/2/layout/IconVerticalSolidList"/>
    <dgm:cxn modelId="{8B787803-D3DF-46A9-9664-302F7415470F}" type="presParOf" srcId="{9CFF675B-8A8E-4F95-98D7-197441084D93}" destId="{BE6B0932-F3C8-40FA-88CC-133EA66828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AFDA78-BB53-4F7C-BBEA-68AE857EB291}">
      <dsp:nvSpPr>
        <dsp:cNvPr id="0" name=""/>
        <dsp:cNvSpPr/>
      </dsp:nvSpPr>
      <dsp:spPr>
        <a:xfrm>
          <a:off x="0" y="4716"/>
          <a:ext cx="6172199" cy="14872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07607D-AAB2-4B84-9C96-4C669CCA60C9}">
      <dsp:nvSpPr>
        <dsp:cNvPr id="0" name=""/>
        <dsp:cNvSpPr/>
      </dsp:nvSpPr>
      <dsp:spPr>
        <a:xfrm>
          <a:off x="449904" y="339356"/>
          <a:ext cx="818808" cy="8180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1E66E-E684-4FA4-8FE7-A22F08FB8DD0}">
      <dsp:nvSpPr>
        <dsp:cNvPr id="0" name=""/>
        <dsp:cNvSpPr/>
      </dsp:nvSpPr>
      <dsp:spPr>
        <a:xfrm>
          <a:off x="1718617" y="4716"/>
          <a:ext cx="4386247" cy="1488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559" tIns="157559" rIns="157559" bIns="1575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Add photos and </a:t>
          </a:r>
          <a:r>
            <a:rPr lang="en-US" sz="1400" kern="1200"/>
            <a:t>video</a:t>
          </a:r>
          <a:r>
            <a:rPr lang="en-US" sz="1400" b="0" kern="1200"/>
            <a:t> clips. Select a storyboard template or start from scratch. Then drag and drop photos and </a:t>
          </a:r>
          <a:r>
            <a:rPr lang="en-US" sz="1400" kern="1200"/>
            <a:t>video</a:t>
          </a:r>
          <a:r>
            <a:rPr lang="en-US" sz="1400" b="0" kern="1200"/>
            <a:t> clips right into your project.</a:t>
          </a:r>
          <a:endParaRPr lang="en-US" sz="1400" kern="1200"/>
        </a:p>
      </dsp:txBody>
      <dsp:txXfrm>
        <a:off x="1718617" y="4716"/>
        <a:ext cx="4386247" cy="1488742"/>
      </dsp:txXfrm>
    </dsp:sp>
    <dsp:sp modelId="{FDB78B82-59AE-471E-9C4F-4890F1A3B290}">
      <dsp:nvSpPr>
        <dsp:cNvPr id="0" name=""/>
        <dsp:cNvSpPr/>
      </dsp:nvSpPr>
      <dsp:spPr>
        <a:xfrm>
          <a:off x="0" y="1854366"/>
          <a:ext cx="6172199" cy="14872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0736D7-1417-40EA-9169-BCBBB7CFA0CB}">
      <dsp:nvSpPr>
        <dsp:cNvPr id="0" name=""/>
        <dsp:cNvSpPr/>
      </dsp:nvSpPr>
      <dsp:spPr>
        <a:xfrm>
          <a:off x="449904" y="2189006"/>
          <a:ext cx="818808" cy="8180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89F9A-11F1-4A2E-8FE6-8311CFDAE84D}">
      <dsp:nvSpPr>
        <dsp:cNvPr id="0" name=""/>
        <dsp:cNvSpPr/>
      </dsp:nvSpPr>
      <dsp:spPr>
        <a:xfrm>
          <a:off x="1718617" y="1854366"/>
          <a:ext cx="4386247" cy="1488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559" tIns="157559" rIns="157559" bIns="1575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Personalize your </a:t>
          </a:r>
          <a:r>
            <a:rPr lang="en-US" sz="1400" kern="1200"/>
            <a:t>video</a:t>
          </a:r>
          <a:r>
            <a:rPr lang="en-US" sz="1400" b="0" kern="1200"/>
            <a:t>. Quickly adjust colors, fonts, music, and more to customize your </a:t>
          </a:r>
          <a:r>
            <a:rPr lang="en-US" sz="1400" kern="1200"/>
            <a:t>video</a:t>
          </a:r>
          <a:r>
            <a:rPr lang="en-US" sz="1400" b="0" kern="1200"/>
            <a:t>. ...</a:t>
          </a:r>
          <a:endParaRPr lang="en-US" sz="1400" kern="1200"/>
        </a:p>
      </dsp:txBody>
      <dsp:txXfrm>
        <a:off x="1718617" y="1854366"/>
        <a:ext cx="4386247" cy="1488742"/>
      </dsp:txXfrm>
    </dsp:sp>
    <dsp:sp modelId="{25B421ED-71C2-4FBB-986A-8197C5849D07}">
      <dsp:nvSpPr>
        <dsp:cNvPr id="0" name=""/>
        <dsp:cNvSpPr/>
      </dsp:nvSpPr>
      <dsp:spPr>
        <a:xfrm>
          <a:off x="0" y="3704015"/>
          <a:ext cx="6172199" cy="148728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5879E-15FE-4E76-AF9F-CAEFBDB8B2C0}">
      <dsp:nvSpPr>
        <dsp:cNvPr id="0" name=""/>
        <dsp:cNvSpPr/>
      </dsp:nvSpPr>
      <dsp:spPr>
        <a:xfrm>
          <a:off x="449904" y="4038655"/>
          <a:ext cx="818808" cy="8180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6B0932-F3C8-40FA-88CC-133EA66828B3}">
      <dsp:nvSpPr>
        <dsp:cNvPr id="0" name=""/>
        <dsp:cNvSpPr/>
      </dsp:nvSpPr>
      <dsp:spPr>
        <a:xfrm>
          <a:off x="1718617" y="3704015"/>
          <a:ext cx="4386247" cy="1488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559" tIns="157559" rIns="157559" bIns="1575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/>
            <a:t>Share and impress. Produce and share your </a:t>
          </a:r>
          <a:r>
            <a:rPr lang="en-US" sz="1400" kern="1200"/>
            <a:t>video</a:t>
          </a:r>
          <a:r>
            <a:rPr lang="en-US" sz="1400" b="0" kern="1200"/>
            <a:t> in moments.</a:t>
          </a:r>
          <a:endParaRPr lang="en-US" sz="1400" kern="1200"/>
        </a:p>
      </dsp:txBody>
      <dsp:txXfrm>
        <a:off x="1718617" y="3704015"/>
        <a:ext cx="4386247" cy="1488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292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472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200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385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2207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533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603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726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622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577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868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10/20/2022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963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7" r:id="rId6"/>
    <p:sldLayoutId id="2147483703" r:id="rId7"/>
    <p:sldLayoutId id="2147483704" r:id="rId8"/>
    <p:sldLayoutId id="2147483705" r:id="rId9"/>
    <p:sldLayoutId id="2147483706" r:id="rId10"/>
    <p:sldLayoutId id="2147483708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3">
            <a:extLst>
              <a:ext uri="{FF2B5EF4-FFF2-40B4-BE49-F238E27FC236}">
                <a16:creationId xmlns:a16="http://schemas.microsoft.com/office/drawing/2014/main" id="{72ACB434-8AA9-4FB5-8734-7388011F3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91"/>
          <a:stretch/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1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1F051-E8F4-44BF-8FF2-57A3B0840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9237" y="863600"/>
            <a:ext cx="6007100" cy="3366494"/>
          </a:xfrm>
        </p:spPr>
        <p:txBody>
          <a:bodyPr anchor="b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ED885-65EF-4DFA-93E9-F82E3EF5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0511" y="4290191"/>
            <a:ext cx="6081953" cy="1345689"/>
          </a:xfrm>
        </p:spPr>
        <p:txBody>
          <a:bodyPr anchor="t"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Unit 3 Review</a:t>
            </a:r>
          </a:p>
        </p:txBody>
      </p:sp>
    </p:spTree>
    <p:extLst>
      <p:ext uri="{BB962C8B-B14F-4D97-AF65-F5344CB8AC3E}">
        <p14:creationId xmlns:p14="http://schemas.microsoft.com/office/powerpoint/2010/main" val="835998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0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6">
            <a:extLst>
              <a:ext uri="{FF2B5EF4-FFF2-40B4-BE49-F238E27FC236}">
                <a16:creationId xmlns:a16="http://schemas.microsoft.com/office/drawing/2014/main" id="{8238BD1C-DAFE-4194-A514-83E4B16616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87" r="20800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794077A-8501-41E6-80B8-7CC5935A71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2101" y="2146851"/>
            <a:ext cx="6666980" cy="2658269"/>
          </a:xfrm>
        </p:spPr>
        <p:txBody>
          <a:bodyPr anchor="b">
            <a:normAutofit/>
          </a:bodyPr>
          <a:lstStyle/>
          <a:p>
            <a:r>
              <a:rPr lang="en-US" dirty="0"/>
              <a:t>Being Digital Literate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6C10850-5CE1-43F4-902C-618108B169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102" y="4810937"/>
            <a:ext cx="6666980" cy="1172200"/>
          </a:xfrm>
        </p:spPr>
        <p:txBody>
          <a:bodyPr anchor="t">
            <a:normAutofit fontScale="55000" lnSpcReduction="20000"/>
          </a:bodyPr>
          <a:lstStyle/>
          <a:p>
            <a:pPr algn="just"/>
            <a:r>
              <a:rPr lang="en-US" dirty="0"/>
              <a:t>Digital literacy also encompasses a broader range of skills—everything from reading on a Kindle to gauging the validity of a website or creating and sharing YouTube videos.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Digital literacy or digital literacies? – Small Blog On Networked Learning">
            <a:extLst>
              <a:ext uri="{FF2B5EF4-FFF2-40B4-BE49-F238E27FC236}">
                <a16:creationId xmlns:a16="http://schemas.microsoft.com/office/drawing/2014/main" id="{AAC8505E-0AD0-4818-896C-8E9B800FAF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6" y="1916481"/>
            <a:ext cx="4297298" cy="4124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4550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9AC0B-B275-4F9C-92F9-236EB115E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Digital Competency Framework</a:t>
            </a:r>
            <a:br>
              <a:rPr lang="en-US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(4 areas)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DF154-CA51-42ED-9D4D-E1D5CD0041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9" y="1952825"/>
            <a:ext cx="6431173" cy="3635693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Citizenship </a:t>
            </a:r>
            <a:r>
              <a:rPr lang="en-US" sz="1400" dirty="0"/>
              <a:t>(</a:t>
            </a:r>
            <a:r>
              <a:rPr lang="en-US" sz="1300" dirty="0">
                <a:solidFill>
                  <a:srgbClr val="0070C0"/>
                </a:solidFill>
              </a:rPr>
              <a:t>The world, Health &amp; Wellbeing, Cyber Bullying, Personal Data, law, copyright</a:t>
            </a:r>
            <a:r>
              <a:rPr lang="en-US" sz="1400" dirty="0"/>
              <a:t>).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Interacting and Collaborating (</a:t>
            </a:r>
            <a:r>
              <a:rPr lang="en-US" sz="1300" dirty="0">
                <a:solidFill>
                  <a:srgbClr val="0070C0"/>
                </a:solidFill>
              </a:rPr>
              <a:t>Communication, sharing ideas, networking, collaboration</a:t>
            </a:r>
            <a:r>
              <a:rPr lang="en-US" dirty="0"/>
              <a:t>).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Producing (</a:t>
            </a:r>
            <a:r>
              <a:rPr lang="en-US" sz="1300" dirty="0">
                <a:solidFill>
                  <a:srgbClr val="0070C0"/>
                </a:solidFill>
              </a:rPr>
              <a:t>search information, create Apps and videos, evaluate content</a:t>
            </a:r>
            <a:r>
              <a:rPr lang="en-US" dirty="0"/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Data and Computational Thinking (</a:t>
            </a:r>
            <a:r>
              <a:rPr lang="en-US" sz="1300" dirty="0">
                <a:solidFill>
                  <a:srgbClr val="0070C0"/>
                </a:solidFill>
              </a:rPr>
              <a:t>Use data, understanding, problem solving, breaking things into smaller more achievable tasks</a:t>
            </a:r>
            <a:r>
              <a:rPr lang="en-US" sz="1400" dirty="0"/>
              <a:t>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664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C559D-1D0A-4D6B-942E-F24A7DEAD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Digital Competency Framework</a:t>
            </a:r>
            <a:br>
              <a:rPr lang="en-US" dirty="0"/>
            </a:br>
            <a:r>
              <a:rPr lang="en-US" sz="2000" dirty="0">
                <a:solidFill>
                  <a:srgbClr val="0070C0"/>
                </a:solidFill>
              </a:rPr>
              <a:t>Hwb Platform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174E5-56A8-4B70-AC55-D63778C54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30" name="Picture 6" descr="Digital Competence Framework Wall Chart and 'Postcard' | Curriculum for  Wales Blog">
            <a:extLst>
              <a:ext uri="{FF2B5EF4-FFF2-40B4-BE49-F238E27FC236}">
                <a16:creationId xmlns:a16="http://schemas.microsoft.com/office/drawing/2014/main" id="{B354A0EC-F4C6-4299-B219-F2C697EB0B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009" y="705113"/>
            <a:ext cx="7331735" cy="579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570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C559D-1D0A-4D6B-942E-F24A7DEAD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936" y="830251"/>
            <a:ext cx="2100282" cy="5197498"/>
          </a:xfrm>
        </p:spPr>
        <p:txBody>
          <a:bodyPr/>
          <a:lstStyle/>
          <a:p>
            <a:r>
              <a:rPr lang="en-US" sz="2000" dirty="0"/>
              <a:t>Digital Competency Framework</a:t>
            </a:r>
            <a:br>
              <a:rPr lang="en-US" dirty="0"/>
            </a:br>
            <a:r>
              <a:rPr lang="en-US" sz="2000" dirty="0">
                <a:solidFill>
                  <a:srgbClr val="0070C0"/>
                </a:solidFill>
              </a:rPr>
              <a:t>The New Curriculum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174E5-56A8-4B70-AC55-D63778C54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2052" name="Picture 4" descr="Aspire 2Be on Twitter: &quot;It's time for a #teachmetuesday sketchnote all  about the Digital Competence Framework! Want to commission your very own  sketchnote for your school or business? Get in touch via">
            <a:extLst>
              <a:ext uri="{FF2B5EF4-FFF2-40B4-BE49-F238E27FC236}">
                <a16:creationId xmlns:a16="http://schemas.microsoft.com/office/drawing/2014/main" id="{A6F6D453-8421-4BE0-A600-92690533C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887" y="-1"/>
            <a:ext cx="9514114" cy="684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729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1CABE-8A1C-456E-996C-4F69A97FB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83" y="2159308"/>
            <a:ext cx="3411973" cy="469869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100" dirty="0"/>
              <a:t>Are we Creators or users of Technology</a:t>
            </a:r>
            <a:br>
              <a:rPr lang="en-US" dirty="0"/>
            </a:br>
            <a:br>
              <a:rPr lang="en-US" dirty="0"/>
            </a:br>
            <a:r>
              <a:rPr lang="en-US" sz="2700" dirty="0">
                <a:solidFill>
                  <a:srgbClr val="0070C0"/>
                </a:solidFill>
              </a:rPr>
              <a:t>Swipe or Meme Generator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4100" name="Picture 4" descr="Sony Global - R&amp;D - Activities - Sony Technology Day Report Vol.2">
            <a:extLst>
              <a:ext uri="{FF2B5EF4-FFF2-40B4-BE49-F238E27FC236}">
                <a16:creationId xmlns:a16="http://schemas.microsoft.com/office/drawing/2014/main" id="{0DF54E25-E8B8-4234-BF94-BF28B23E6C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261" y="378541"/>
            <a:ext cx="6741417" cy="3791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nstagram Extends Incentives For TikTok Users | PYMNTS.com">
            <a:extLst>
              <a:ext uri="{FF2B5EF4-FFF2-40B4-BE49-F238E27FC236}">
                <a16:creationId xmlns:a16="http://schemas.microsoft.com/office/drawing/2014/main" id="{A2A9717F-E65B-4826-9F57-1ED76930E5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125" y="153712"/>
            <a:ext cx="3006891" cy="2005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mage tagged in traveling - Imgflip">
            <a:extLst>
              <a:ext uri="{FF2B5EF4-FFF2-40B4-BE49-F238E27FC236}">
                <a16:creationId xmlns:a16="http://schemas.microsoft.com/office/drawing/2014/main" id="{CC7376C8-2176-4200-8436-61F52FAD6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979" y="4286036"/>
            <a:ext cx="238125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49051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C3B1F-EB64-436A-9A41-9CDEC67C7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Intellectual Property</a:t>
            </a:r>
            <a:br>
              <a:rPr lang="en-US" dirty="0"/>
            </a:br>
            <a:r>
              <a:rPr lang="en-US" sz="1200" dirty="0">
                <a:solidFill>
                  <a:srgbClr val="FF0000"/>
                </a:solidFill>
              </a:rPr>
              <a:t>A category of property that includes intangible creations and human intellect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595B2-CE14-44EA-BA9A-C77DA2464C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Patents –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A machine, process or composition that generates a new idea.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Trademarks –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Unique product name or logo registered to a business or service which is renewed every 10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Designs –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Registration of newly created shape, design, decoration or configuration with 15-year protection.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Copyright – </a:t>
            </a:r>
            <a:r>
              <a:rPr lang="en-US" sz="1400" dirty="0">
                <a:solidFill>
                  <a:schemeClr val="accent2">
                    <a:lumMod val="75000"/>
                  </a:schemeClr>
                </a:solidFill>
              </a:rPr>
              <a:t>Given to originator for fixed period (years). </a:t>
            </a:r>
            <a:endParaRPr lang="en-US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6701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EE865D-5A59-4DD1-A94D-A8DBE4A9E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65BEC9-9A64-4330-A094-2323D0EE1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891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1DA58A-A755-4FCE-9BED-1E4AD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146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11FB523-9696-4497-B63E-77F2C7DBC8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5841" y="1548883"/>
            <a:ext cx="10307866" cy="391885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E23EFB5-5855-497F-AC57-6C194148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8455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414EFBA-DEC5-4782-9B45-CEF1661DB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21586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636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B528-C59B-42B0-BEF6-F0F15DBFF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Fair Dealing vs </a:t>
            </a:r>
            <a:br>
              <a:rPr lang="en-US" sz="3200" dirty="0"/>
            </a:br>
            <a:r>
              <a:rPr lang="en-US" sz="3200" dirty="0"/>
              <a:t>Fair Use Law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8E8B60FE-1293-41B9-9E49-5FA9C96724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0621" y="618478"/>
            <a:ext cx="7461380" cy="578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31190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232AE-B547-460D-95DE-23C769DEB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719357" cy="5197498"/>
          </a:xfrm>
        </p:spPr>
        <p:txBody>
          <a:bodyPr/>
          <a:lstStyle/>
          <a:p>
            <a:r>
              <a:rPr lang="en-US" dirty="0"/>
              <a:t>Collaboration Tools</a:t>
            </a:r>
            <a:br>
              <a:rPr lang="en-US" dirty="0"/>
            </a:br>
            <a:r>
              <a:rPr lang="en-US" sz="2400" dirty="0">
                <a:solidFill>
                  <a:srgbClr val="FF0000"/>
                </a:solidFill>
              </a:rPr>
              <a:t>Teamwork Activity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4BA71-0B3C-468A-B822-BD710E2C7E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Cloud collaboration – Sharing documents in live online files that can be edited by multiple individuals and backup remotely (One Drive).</a:t>
            </a:r>
          </a:p>
        </p:txBody>
      </p:sp>
      <p:pic>
        <p:nvPicPr>
          <p:cNvPr id="5122" name="Picture 2" descr="Office 365 - Business and Enterprise plans - Stream Networks">
            <a:extLst>
              <a:ext uri="{FF2B5EF4-FFF2-40B4-BE49-F238E27FC236}">
                <a16:creationId xmlns:a16="http://schemas.microsoft.com/office/drawing/2014/main" id="{5A0F7BAF-7768-4086-BF5B-16A0F3641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122" y="516780"/>
            <a:ext cx="4961762" cy="236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16849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0" name="Rectangle 72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51" name="Rectangle 74">
            <a:extLst>
              <a:ext uri="{FF2B5EF4-FFF2-40B4-BE49-F238E27FC236}">
                <a16:creationId xmlns:a16="http://schemas.microsoft.com/office/drawing/2014/main" id="{C3FEC850-D70F-4F53-AFB0-352FEA945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667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7BB7A-D08E-4645-A058-F7E521309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4622" y="1113327"/>
            <a:ext cx="4862811" cy="201948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What is the Cloud</a:t>
            </a:r>
          </a:p>
        </p:txBody>
      </p:sp>
      <p:sp>
        <p:nvSpPr>
          <p:cNvPr id="6152" name="Rectangle 76">
            <a:extLst>
              <a:ext uri="{FF2B5EF4-FFF2-40B4-BE49-F238E27FC236}">
                <a16:creationId xmlns:a16="http://schemas.microsoft.com/office/drawing/2014/main" id="{98928BEC-981A-4B8F-98FA-839975C5F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63" y="9307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78">
            <a:extLst>
              <a:ext uri="{FF2B5EF4-FFF2-40B4-BE49-F238E27FC236}">
                <a16:creationId xmlns:a16="http://schemas.microsoft.com/office/drawing/2014/main" id="{15114E9F-2A15-431C-9EF8-E5F1FFEE1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80">
            <a:extLst>
              <a:ext uri="{FF2B5EF4-FFF2-40B4-BE49-F238E27FC236}">
                <a16:creationId xmlns:a16="http://schemas.microsoft.com/office/drawing/2014/main" id="{4E8B9C70-F708-443B-82A0-80E311A00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48457"/>
            <a:ext cx="679399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 descr="What is the Cloud? - Best Cloud Storage Providers">
            <a:extLst>
              <a:ext uri="{FF2B5EF4-FFF2-40B4-BE49-F238E27FC236}">
                <a16:creationId xmlns:a16="http://schemas.microsoft.com/office/drawing/2014/main" id="{8AC7C056-64F6-4157-8068-B51A2F48EA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8"/>
          <a:stretch/>
        </p:blipFill>
        <p:spPr bwMode="auto">
          <a:xfrm>
            <a:off x="6858023" y="-2"/>
            <a:ext cx="5333976" cy="3396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What is the 'Cloud'? - ABC News">
            <a:extLst>
              <a:ext uri="{FF2B5EF4-FFF2-40B4-BE49-F238E27FC236}">
                <a16:creationId xmlns:a16="http://schemas.microsoft.com/office/drawing/2014/main" id="{594A3FC7-F435-44F7-9775-F99CCC757F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4" b="-1"/>
          <a:stretch/>
        </p:blipFill>
        <p:spPr bwMode="auto">
          <a:xfrm>
            <a:off x="1067712" y="3435496"/>
            <a:ext cx="5790310" cy="3422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5" name="Rectangle 82">
            <a:extLst>
              <a:ext uri="{FF2B5EF4-FFF2-40B4-BE49-F238E27FC236}">
                <a16:creationId xmlns:a16="http://schemas.microsoft.com/office/drawing/2014/main" id="{32BA9D6C-8214-4E25-AF8B-48762AD8D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6" name="Rectangle 84">
            <a:extLst>
              <a:ext uri="{FF2B5EF4-FFF2-40B4-BE49-F238E27FC236}">
                <a16:creationId xmlns:a16="http://schemas.microsoft.com/office/drawing/2014/main" id="{5D7B94B2-D9B6-4EAC-8CD9-3961D1784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7C8BD-BE46-43DB-984A-A49881D42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762" y="3928342"/>
            <a:ext cx="4162319" cy="2285000"/>
          </a:xfrm>
        </p:spPr>
        <p:txBody>
          <a:bodyPr anchor="t">
            <a:normAutofit/>
          </a:bodyPr>
          <a:lstStyle/>
          <a:p>
            <a:r>
              <a:rPr lang="en-US" dirty="0"/>
              <a:t>A virtual mass storage device that enables users to share data, files and content with multiple devices and or users.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EA6FE760-E70F-4EB9-BCB1-D7795F04B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263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EE865D-5A59-4DD1-A94D-A8DBE4A9E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65BEC9-9A64-4330-A094-2323D0EE1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891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1DA58A-A755-4FCE-9BED-1E4AD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146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B510E5-D94C-414F-9776-1099E60517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1703" y="985031"/>
            <a:ext cx="10307051" cy="488995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E23EFB5-5855-497F-AC57-6C194148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8455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414EFBA-DEC5-4782-9B45-CEF1661DB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21586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850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B02B2-43D4-4AE7-8A76-50E6C9CD9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Using software</a:t>
            </a:r>
          </a:p>
        </p:txBody>
      </p:sp>
      <p:pic>
        <p:nvPicPr>
          <p:cNvPr id="8194" name="Picture 2" descr="FREE Word, Excel and PowerPoint Courses - Intech Centre">
            <a:extLst>
              <a:ext uri="{FF2B5EF4-FFF2-40B4-BE49-F238E27FC236}">
                <a16:creationId xmlns:a16="http://schemas.microsoft.com/office/drawing/2014/main" id="{E41A611E-3EFD-4754-8BC3-67CB96144D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4477" y="1899390"/>
            <a:ext cx="4084215" cy="3059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76414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539FA-3EAF-4395-B8EB-56DAA550C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4600" b="0" cap="all">
                <a:solidFill>
                  <a:schemeClr val="bg1"/>
                </a:solidFill>
              </a:rPr>
              <a:t>Creating Video Content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13 Pieces of Advice for Creating Recruitment Videos - Chief Learning  Officer - CLO Media">
            <a:extLst>
              <a:ext uri="{FF2B5EF4-FFF2-40B4-BE49-F238E27FC236}">
                <a16:creationId xmlns:a16="http://schemas.microsoft.com/office/drawing/2014/main" id="{1BDC7486-9904-495F-9A75-B82DDAAA5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5102" y="975388"/>
            <a:ext cx="4704283" cy="2010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A8EAC26D-6BAA-40DB-8C61-90C7CC5E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49423" y="1933956"/>
            <a:ext cx="39319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A37E052-71C9-477B-858F-74BF01C816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30872" y="1428420"/>
            <a:ext cx="4776495" cy="111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1720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835F464-7A59-4221-AA5E-B60EF8D3C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41D57-4171-4A65-B5A6-B9B6FA39C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762" y="1954635"/>
            <a:ext cx="3411973" cy="3176188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Video Creation Stages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57B5ED-61CB-4AF5-A47A-A41A996F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61644" y="0"/>
            <a:ext cx="7530351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14C9CDB-7738-4B6C-BCE1-D9516C1E0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DA332C-5248-46F3-933E-A2C904E26D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3331856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42" name="Picture 2" descr="Adobe Spark Reviews 2020: Details, Pricing, &amp; Features | G2">
            <a:extLst>
              <a:ext uri="{FF2B5EF4-FFF2-40B4-BE49-F238E27FC236}">
                <a16:creationId xmlns:a16="http://schemas.microsoft.com/office/drawing/2014/main" id="{FF26DD2F-2602-4AD0-B23B-C75C80FF69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993" y="292067"/>
            <a:ext cx="2952750" cy="155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9322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056EF-B068-4CDE-88F7-44A8DB9AD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3300" b="0" cap="all">
                <a:solidFill>
                  <a:schemeClr val="bg1"/>
                </a:solidFill>
              </a:rPr>
              <a:t>Mind Mapping Technologies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BC5DB32F-2F83-40A8-8B41-5EE4E0DB83D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52443" y="849085"/>
            <a:ext cx="6959180" cy="5477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172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472C1DE-45B8-414E-A7C3-A885E2DEC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815" y="599091"/>
            <a:ext cx="5977863" cy="490184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D76F90-86D2-44DD-8361-2B1D4E8D9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tx2"/>
                </a:solidFill>
              </a:rPr>
              <a:t>Mind Map Purpose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096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CDA45-B8DA-4D0C-B524-BD0842368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820" y="2155371"/>
            <a:ext cx="3411973" cy="2403631"/>
          </a:xfrm>
        </p:spPr>
        <p:txBody>
          <a:bodyPr/>
          <a:lstStyle/>
          <a:p>
            <a:r>
              <a:rPr lang="en-US" dirty="0"/>
              <a:t>Online Identity</a:t>
            </a:r>
          </a:p>
        </p:txBody>
      </p:sp>
      <p:pic>
        <p:nvPicPr>
          <p:cNvPr id="12290" name="Picture 2" descr="What Is Online Identity &amp; How Do You Protect It? | CactusVPN">
            <a:extLst>
              <a:ext uri="{FF2B5EF4-FFF2-40B4-BE49-F238E27FC236}">
                <a16:creationId xmlns:a16="http://schemas.microsoft.com/office/drawing/2014/main" id="{CF31B0A4-9DC6-4652-A529-AF3B5170714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35" y="637300"/>
            <a:ext cx="3943350" cy="1162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Don't Get Hacked: Tools You Can Use To Protect Your Online Identity | by  Product Hunt | Product Hunt">
            <a:extLst>
              <a:ext uri="{FF2B5EF4-FFF2-40B4-BE49-F238E27FC236}">
                <a16:creationId xmlns:a16="http://schemas.microsoft.com/office/drawing/2014/main" id="{2843EA1C-B1AD-4AE1-A66B-C36F53D5E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201" y="4915023"/>
            <a:ext cx="271462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Incognito Mode Won't Keep Your Browsing Private. Do This Instead. | by Fast  Company | Fast Company | Medium">
            <a:extLst>
              <a:ext uri="{FF2B5EF4-FFF2-40B4-BE49-F238E27FC236}">
                <a16:creationId xmlns:a16="http://schemas.microsoft.com/office/drawing/2014/main" id="{65B16450-3D34-4421-B7A0-7115413C42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959" y="0"/>
            <a:ext cx="76612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92426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9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3" name="Rectangle 142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31500"/>
            <a:ext cx="7534656" cy="511290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6" name="Picture 4" descr="Woodchester Endowed C. of E. (Aided) Primary School - E-Safety">
            <a:extLst>
              <a:ext uri="{FF2B5EF4-FFF2-40B4-BE49-F238E27FC236}">
                <a16:creationId xmlns:a16="http://schemas.microsoft.com/office/drawing/2014/main" id="{2CDCB37A-10A6-4B93-AC45-C37EB00411C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6795" y="1148269"/>
            <a:ext cx="6896628" cy="487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" name="Rectangle 150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D9225A-2309-4CA2-BD02-32EC3C71B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Online Safety</a:t>
            </a:r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9798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01F4E-3C0A-490C-8EA1-2E006D03A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Password Protection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BF43D4E-C3A3-4DF0-916A-C834DDD98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56856" y="1776778"/>
            <a:ext cx="6896523" cy="365435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4382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338" name="Picture 2" descr="The 20 Most Hacked Passwords in the World: Is Yours Here?">
            <a:extLst>
              <a:ext uri="{FF2B5EF4-FFF2-40B4-BE49-F238E27FC236}">
                <a16:creationId xmlns:a16="http://schemas.microsoft.com/office/drawing/2014/main" id="{B27B26BF-D9AD-42C5-8B40-3FAF942E37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647" y="681591"/>
            <a:ext cx="7221889" cy="491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C1ED70-75C0-4459-A08B-97639B84A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tx2"/>
                </a:solidFill>
              </a:rPr>
              <a:t>Password Popularity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8302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80E1C-AEC6-41AC-A09F-36F6E9E37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3800" b="0" cap="all">
                <a:solidFill>
                  <a:schemeClr val="bg1"/>
                </a:solidFill>
              </a:rPr>
              <a:t>Multifactor authentication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362" name="Picture 2" descr="About Duo MultiFactor Authentication — Office of Information Technology">
            <a:extLst>
              <a:ext uri="{FF2B5EF4-FFF2-40B4-BE49-F238E27FC236}">
                <a16:creationId xmlns:a16="http://schemas.microsoft.com/office/drawing/2014/main" id="{ED181BB4-9825-4B62-A2F8-6D784EA18AE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5102" y="484632"/>
            <a:ext cx="9573672" cy="299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4788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31500"/>
            <a:ext cx="7534656" cy="511290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93D9A6E-9B83-4283-95B3-825D33FEE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0579" y="1603663"/>
            <a:ext cx="6366226" cy="4042554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125E18-4BF7-4A1A-983E-15DBA2240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Device protection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9284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FF84B6-090B-444C-878C-7C9E1DD4A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400" b="0" cap="all">
                <a:solidFill>
                  <a:schemeClr val="bg1"/>
                </a:solidFill>
              </a:rPr>
              <a:t>Protect your devices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54BB67-D69C-4131-AFA3-CC739054E9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101" y="373412"/>
            <a:ext cx="10077413" cy="3215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8697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F7B7C86-FC52-432B-92F9-A92EF376BE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523" y="1154462"/>
            <a:ext cx="7259214" cy="4082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23F837-265F-4A0A-8A22-494F61512C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tx2"/>
                </a:solidFill>
              </a:rPr>
              <a:t>Online Security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936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31500"/>
            <a:ext cx="7534656" cy="511290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386" name="Picture 2" descr="What Is Phishing and Is My Business At Risk? |Numata Business IT">
            <a:extLst>
              <a:ext uri="{FF2B5EF4-FFF2-40B4-BE49-F238E27FC236}">
                <a16:creationId xmlns:a16="http://schemas.microsoft.com/office/drawing/2014/main" id="{DD715ABE-3E79-4710-8A3A-A0443BE03E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084214"/>
            <a:ext cx="7561741" cy="504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FE758-3B05-4A20-B8F0-F2D965B3B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Cyber Attack and Phishing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6797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378A2-A7D2-4B9C-B169-E699B5BC6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400" b="0" cap="all">
                <a:solidFill>
                  <a:schemeClr val="bg1"/>
                </a:solidFill>
              </a:rPr>
              <a:t>What is Data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E8319C4-B7DE-459D-9D8C-66569B13E0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102" y="595583"/>
            <a:ext cx="10072264" cy="2769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6969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31500"/>
            <a:ext cx="7534656" cy="511290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47118E-C717-44F0-B183-B0CA983589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13" y="2570368"/>
            <a:ext cx="7402186" cy="2075338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0DA4A-CCC1-49E2-95A0-6F74433F1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What is Information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2752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434" name="Picture 2" descr="KNOWLEDGE SHARING. - ppt download">
            <a:extLst>
              <a:ext uri="{FF2B5EF4-FFF2-40B4-BE49-F238E27FC236}">
                <a16:creationId xmlns:a16="http://schemas.microsoft.com/office/drawing/2014/main" id="{1F0F4062-80E9-4C45-A1C4-B252652CD65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0612" y="384754"/>
            <a:ext cx="6664080" cy="524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0656E-C1F4-4EA2-B480-2B5DD3B62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tx2"/>
                </a:solidFill>
              </a:rPr>
              <a:t>What is knowledge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9655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EE865D-5A59-4DD1-A94D-A8DBE4A9E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65BEC9-9A64-4330-A094-2323D0EE1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891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1DA58A-A755-4FCE-9BED-1E4AD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146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imeline&#10;&#10;Description automatically generated">
            <a:extLst>
              <a:ext uri="{FF2B5EF4-FFF2-40B4-BE49-F238E27FC236}">
                <a16:creationId xmlns:a16="http://schemas.microsoft.com/office/drawing/2014/main" id="{F4A00DA7-9169-4D03-BD8A-96481F3E0F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000" y="1300913"/>
            <a:ext cx="7370000" cy="42561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E23EFB5-5855-497F-AC57-6C194148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8455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414EFBA-DEC5-4782-9B45-CEF1661DB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21586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0965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046F0C-86A7-4E6D-B01C-A6FD13F59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4600" b="0" cap="all">
                <a:solidFill>
                  <a:schemeClr val="bg1"/>
                </a:solidFill>
              </a:rPr>
              <a:t>Types of Data Collection 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60" name="Picture 4" descr="Data Collection Methods: Definition, Examples and Sources | QuestionPro">
            <a:extLst>
              <a:ext uri="{FF2B5EF4-FFF2-40B4-BE49-F238E27FC236}">
                <a16:creationId xmlns:a16="http://schemas.microsoft.com/office/drawing/2014/main" id="{312120BE-A4E4-4FCB-BF2A-B46B0DF59B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30795" y="409544"/>
            <a:ext cx="5279445" cy="316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A8EAC26D-6BAA-40DB-8C61-90C7CC5EF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649423" y="1933956"/>
            <a:ext cx="39319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458" name="Picture 2" descr="How to use data collection tools for market research | QuestionPro">
            <a:extLst>
              <a:ext uri="{FF2B5EF4-FFF2-40B4-BE49-F238E27FC236}">
                <a16:creationId xmlns:a16="http://schemas.microsoft.com/office/drawing/2014/main" id="{D56651A0-4A8B-4132-95DA-B2F1D44ACC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3403" y="409544"/>
            <a:ext cx="5279442" cy="3167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2305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36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16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18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FD2DA-0E01-488D-9EE4-DDDF6AD8B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400" b="0" cap="all">
                <a:solidFill>
                  <a:schemeClr val="bg1"/>
                </a:solidFill>
              </a:rPr>
              <a:t>Multiple Choice</a:t>
            </a:r>
          </a:p>
        </p:txBody>
      </p:sp>
      <p:sp>
        <p:nvSpPr>
          <p:cNvPr id="40" name="Rectangle 20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22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1D9687DF-0B8D-4679-B161-6301BE15F0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102" y="872570"/>
            <a:ext cx="10072264" cy="221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709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453365-7BE3-4D41-8E18-A91CA6B8E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400" b="0" cap="all">
                <a:solidFill>
                  <a:schemeClr val="bg1"/>
                </a:solidFill>
              </a:rPr>
              <a:t>Rank Order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C67FD65-7A02-4653-91D5-109E8948F4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102" y="671125"/>
            <a:ext cx="10072264" cy="2618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4079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3E2D95-1D2E-478E-962D-3F8C440E9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400" b="0" cap="all">
                <a:solidFill>
                  <a:schemeClr val="bg1"/>
                </a:solidFill>
              </a:rPr>
              <a:t>Text Entry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1BDA4B4C-1B80-4112-99D9-0E66747C01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102" y="708896"/>
            <a:ext cx="10072264" cy="254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7633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5EDA2F5-6B28-478B-9AC4-43FE41E2B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16907"/>
            <a:ext cx="12192000" cy="23740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D4522-4C33-482C-94E6-5D3865BB1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2" y="4153113"/>
            <a:ext cx="9180747" cy="1248431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400" b="0" cap="all">
                <a:solidFill>
                  <a:schemeClr val="bg1"/>
                </a:solidFill>
              </a:rPr>
              <a:t>Slider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01D712E-ABB9-4258-877D-9349C8577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979202"/>
            <a:ext cx="1006766" cy="2249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528E56-1447-4C98-882B-CE2627950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36D358-C1C9-4080-845A-4FA5039574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5102" y="582991"/>
            <a:ext cx="10072264" cy="2795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1000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0CD75-41F1-40F9-9F6A-9D93293E7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825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Data Analysis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201192B6-89D9-4F79-91FF-27D1AC5144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12285" y="1647332"/>
            <a:ext cx="6236248" cy="391324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10398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B14F64-5BC4-40CD-B826-84103E612E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4593" y="599091"/>
            <a:ext cx="5634307" cy="490184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B02D6-48E7-4A4F-8808-15930144E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392687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 algn="ctr">
              <a:lnSpc>
                <a:spcPct val="125000"/>
              </a:lnSpc>
            </a:pPr>
            <a:r>
              <a:rPr lang="en-US" sz="3100" b="0" cap="all" dirty="0">
                <a:solidFill>
                  <a:schemeClr val="tx2"/>
                </a:solidFill>
              </a:rPr>
              <a:t>Data Visualization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82" name="Picture 2" descr="Your guide to Data Visualization for Comparison | Data visualization map, Data  visualization, Data visualization design">
            <a:extLst>
              <a:ext uri="{FF2B5EF4-FFF2-40B4-BE49-F238E27FC236}">
                <a16:creationId xmlns:a16="http://schemas.microsoft.com/office/drawing/2014/main" id="{7B2AB144-7A16-4606-8895-A99845C04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5952" y="226469"/>
            <a:ext cx="4342998" cy="2292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 descr="Getting it right: why infographics are not the same as data visualizations  | by Valinda Chan | Prototypr">
            <a:extLst>
              <a:ext uri="{FF2B5EF4-FFF2-40B4-BE49-F238E27FC236}">
                <a16:creationId xmlns:a16="http://schemas.microsoft.com/office/drawing/2014/main" id="{74386471-B58B-4DDD-8C91-C4412679F3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3463" y="4348370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8881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31500"/>
            <a:ext cx="7534656" cy="511290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530" name="Picture 2" descr="Learning by Questions">
            <a:extLst>
              <a:ext uri="{FF2B5EF4-FFF2-40B4-BE49-F238E27FC236}">
                <a16:creationId xmlns:a16="http://schemas.microsoft.com/office/drawing/2014/main" id="{160DE12E-2D55-4762-B785-E12AF0B065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4620" y="1485163"/>
            <a:ext cx="5788450" cy="434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52D82-5D41-40F1-AE37-1E9612745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0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>
                <a:solidFill>
                  <a:schemeClr val="bg1"/>
                </a:solidFill>
              </a:rPr>
              <a:t>Charts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2692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1506" name="Picture 2" descr="Infographics - The Benefits of Their Use Online | Visual.ly">
            <a:extLst>
              <a:ext uri="{FF2B5EF4-FFF2-40B4-BE49-F238E27FC236}">
                <a16:creationId xmlns:a16="http://schemas.microsoft.com/office/drawing/2014/main" id="{EC07109A-756B-4ED0-9B52-C987BCDF7A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39714" y="233133"/>
            <a:ext cx="4756284" cy="561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0"/>
            <a:ext cx="4603482" cy="6112401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64F03-A550-4B3F-9F04-57FF34AA6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3503" y="1709531"/>
            <a:ext cx="3754671" cy="1719470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b="0" cap="all" dirty="0">
                <a:solidFill>
                  <a:schemeClr val="tx2"/>
                </a:solidFill>
              </a:rPr>
              <a:t>Infographic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5461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7851D67-7085-40E2-B146-F91433A28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31500"/>
            <a:ext cx="7534656" cy="511290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62F176A-9349-4CD7-8042-59C0200C8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0904" y="-4078"/>
            <a:ext cx="4641096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4E9A171F-91A7-42F8-B25C-E38B244E7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554" name="Picture 2" descr="What Questions Should You Ask During the Product Lifecycle? | Machine Design">
            <a:extLst>
              <a:ext uri="{FF2B5EF4-FFF2-40B4-BE49-F238E27FC236}">
                <a16:creationId xmlns:a16="http://schemas.microsoft.com/office/drawing/2014/main" id="{46A68190-DF6F-4A10-9B80-69DF42C82C6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6" y="1987923"/>
            <a:ext cx="6224713" cy="3232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5467" y="1095508"/>
            <a:ext cx="4606533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5B92F-AA31-4AC0-BC8A-255E20555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9825" y="2296653"/>
            <a:ext cx="3754671" cy="2528515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3100" b="0" cap="all" dirty="0">
                <a:solidFill>
                  <a:schemeClr val="bg1"/>
                </a:solidFill>
              </a:rPr>
              <a:t>When would you use these charts in your sector?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C969C2C-E7E3-4052-87D4-61E733EC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70124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LightSeedLeftStep">
      <a:dk1>
        <a:srgbClr val="000000"/>
      </a:dk1>
      <a:lt1>
        <a:srgbClr val="FFFFFF"/>
      </a:lt1>
      <a:dk2>
        <a:srgbClr val="203923"/>
      </a:dk2>
      <a:lt2>
        <a:srgbClr val="E8E7E2"/>
      </a:lt2>
      <a:accent1>
        <a:srgbClr val="96A0C6"/>
      </a:accent1>
      <a:accent2>
        <a:srgbClr val="7FA4BA"/>
      </a:accent2>
      <a:accent3>
        <a:srgbClr val="82ACAA"/>
      </a:accent3>
      <a:accent4>
        <a:srgbClr val="77AE94"/>
      </a:accent4>
      <a:accent5>
        <a:srgbClr val="83AF89"/>
      </a:accent5>
      <a:accent6>
        <a:srgbClr val="88AF78"/>
      </a:accent6>
      <a:hlink>
        <a:srgbClr val="8E8256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408</Words>
  <Application>Microsoft Office PowerPoint</Application>
  <PresentationFormat>Widescreen</PresentationFormat>
  <Paragraphs>67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Meiryo</vt:lpstr>
      <vt:lpstr>Arial</vt:lpstr>
      <vt:lpstr>Corbel</vt:lpstr>
      <vt:lpstr>ShojiVTI</vt:lpstr>
      <vt:lpstr>Learning in Digital Era</vt:lpstr>
      <vt:lpstr>Being Digital Literate</vt:lpstr>
      <vt:lpstr>Digital Competency Framework (4 areas)</vt:lpstr>
      <vt:lpstr>Digital Competency Framework Hwb Platform</vt:lpstr>
      <vt:lpstr>Digital Competency Framework The New Curriculum </vt:lpstr>
      <vt:lpstr>Are we Creators or users of Technology  Swipe or Meme Generator</vt:lpstr>
      <vt:lpstr>Intellectual Property A category of property that includes intangible creations and human intellect</vt:lpstr>
      <vt:lpstr>PowerPoint Presentation</vt:lpstr>
      <vt:lpstr>Fair Dealing vs  Fair Use Law</vt:lpstr>
      <vt:lpstr>Collaboration Tools Teamwork Activity</vt:lpstr>
      <vt:lpstr>What is the Cloud</vt:lpstr>
      <vt:lpstr>PowerPoint Presentation</vt:lpstr>
      <vt:lpstr>Using software</vt:lpstr>
      <vt:lpstr>Creating Video Content</vt:lpstr>
      <vt:lpstr>Video Creation Stages</vt:lpstr>
      <vt:lpstr>Mind Mapping Technologies</vt:lpstr>
      <vt:lpstr>Mind Map Purpose</vt:lpstr>
      <vt:lpstr>Online Identity</vt:lpstr>
      <vt:lpstr>Online Safety</vt:lpstr>
      <vt:lpstr>Password Protection </vt:lpstr>
      <vt:lpstr>Password Popularity</vt:lpstr>
      <vt:lpstr>Multifactor authentication</vt:lpstr>
      <vt:lpstr>Device protection</vt:lpstr>
      <vt:lpstr>Protect your devices</vt:lpstr>
      <vt:lpstr>Online Security</vt:lpstr>
      <vt:lpstr>Cyber Attack and Phishing</vt:lpstr>
      <vt:lpstr>What is Data</vt:lpstr>
      <vt:lpstr>What is Information</vt:lpstr>
      <vt:lpstr>What is knowledge</vt:lpstr>
      <vt:lpstr>PowerPoint Presentation</vt:lpstr>
      <vt:lpstr>Types of Data Collection </vt:lpstr>
      <vt:lpstr>Multiple Choice</vt:lpstr>
      <vt:lpstr>Rank Order</vt:lpstr>
      <vt:lpstr>Text Entry</vt:lpstr>
      <vt:lpstr>Slider</vt:lpstr>
      <vt:lpstr>Data Analysis</vt:lpstr>
      <vt:lpstr>Data Visualization</vt:lpstr>
      <vt:lpstr>Charts</vt:lpstr>
      <vt:lpstr>Infographic</vt:lpstr>
      <vt:lpstr>When would you use these charts in your sector?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Andrew Thomas</dc:creator>
  <cp:lastModifiedBy>Andrew Thomas</cp:lastModifiedBy>
  <cp:revision>2</cp:revision>
  <dcterms:created xsi:type="dcterms:W3CDTF">2020-10-28T21:21:53Z</dcterms:created>
  <dcterms:modified xsi:type="dcterms:W3CDTF">2022-10-20T14:20:17Z</dcterms:modified>
</cp:coreProperties>
</file>