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3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177E22-B599-4117-A8CE-8F2D80F24B40}" type="doc">
      <dgm:prSet loTypeId="urn:microsoft.com/office/officeart/2005/8/layout/hProcess9" loCatId="process" qsTypeId="urn:microsoft.com/office/officeart/2005/8/quickstyle/simple5" qsCatId="simple" csTypeId="urn:microsoft.com/office/officeart/2005/8/colors/accent1_2" csCatId="accent1" phldr="1"/>
      <dgm:spPr/>
    </dgm:pt>
    <dgm:pt modelId="{A43712A1-A30C-438C-94EA-E278F4A25C99}">
      <dgm:prSet phldrT="[Text]" custT="1"/>
      <dgm:spPr/>
      <dgm:t>
        <a:bodyPr/>
        <a:lstStyle/>
        <a:p>
          <a:r>
            <a:rPr lang="en-GB" sz="2000" dirty="0"/>
            <a:t>Workforce Planning </a:t>
          </a:r>
        </a:p>
      </dgm:t>
    </dgm:pt>
    <dgm:pt modelId="{6FE5E706-83DC-4D4D-9969-4248FD20506C}" type="parTrans" cxnId="{D7CE8B66-29F3-496D-B238-EAB4F49365DC}">
      <dgm:prSet/>
      <dgm:spPr/>
      <dgm:t>
        <a:bodyPr/>
        <a:lstStyle/>
        <a:p>
          <a:endParaRPr lang="en-GB"/>
        </a:p>
      </dgm:t>
    </dgm:pt>
    <dgm:pt modelId="{9D471B20-4A69-47B1-B994-651D42EED3C3}" type="sibTrans" cxnId="{D7CE8B66-29F3-496D-B238-EAB4F49365DC}">
      <dgm:prSet/>
      <dgm:spPr/>
      <dgm:t>
        <a:bodyPr/>
        <a:lstStyle/>
        <a:p>
          <a:endParaRPr lang="en-GB"/>
        </a:p>
      </dgm:t>
    </dgm:pt>
    <dgm:pt modelId="{25B2FB32-D01D-413F-A370-A2218DBD905F}">
      <dgm:prSet phldrT="[Text]" custT="1"/>
      <dgm:spPr/>
      <dgm:t>
        <a:bodyPr/>
        <a:lstStyle/>
        <a:p>
          <a:r>
            <a:rPr lang="en-GB" sz="2000" dirty="0"/>
            <a:t>Job Analysis </a:t>
          </a:r>
        </a:p>
      </dgm:t>
    </dgm:pt>
    <dgm:pt modelId="{E7D0516D-2A5A-48F7-B48D-DAAB4B7A92FF}" type="parTrans" cxnId="{0079B7CB-B54A-48F9-AA54-FA97FFDBC644}">
      <dgm:prSet/>
      <dgm:spPr/>
      <dgm:t>
        <a:bodyPr/>
        <a:lstStyle/>
        <a:p>
          <a:endParaRPr lang="en-GB"/>
        </a:p>
      </dgm:t>
    </dgm:pt>
    <dgm:pt modelId="{71DDFE10-6F0D-47A7-99B9-147B36A56D62}" type="sibTrans" cxnId="{0079B7CB-B54A-48F9-AA54-FA97FFDBC644}">
      <dgm:prSet/>
      <dgm:spPr/>
      <dgm:t>
        <a:bodyPr/>
        <a:lstStyle/>
        <a:p>
          <a:endParaRPr lang="en-GB"/>
        </a:p>
      </dgm:t>
    </dgm:pt>
    <dgm:pt modelId="{17FD5BC4-9EBD-46A9-8170-0E18B10A62C1}">
      <dgm:prSet phldrT="[Text]" custT="1"/>
      <dgm:spPr/>
      <dgm:t>
        <a:bodyPr/>
        <a:lstStyle/>
        <a:p>
          <a:r>
            <a:rPr lang="en-GB" sz="1800" dirty="0"/>
            <a:t>Job Description</a:t>
          </a:r>
        </a:p>
      </dgm:t>
    </dgm:pt>
    <dgm:pt modelId="{A460D423-F235-4CC3-A8D7-B03F46DE4061}" type="parTrans" cxnId="{E180C7E3-4810-4FD7-ADE6-99EEFFB776E4}">
      <dgm:prSet/>
      <dgm:spPr/>
      <dgm:t>
        <a:bodyPr/>
        <a:lstStyle/>
        <a:p>
          <a:endParaRPr lang="en-GB"/>
        </a:p>
      </dgm:t>
    </dgm:pt>
    <dgm:pt modelId="{2870C156-87D9-41BA-856E-AF9A9AC77AE8}" type="sibTrans" cxnId="{E180C7E3-4810-4FD7-ADE6-99EEFFB776E4}">
      <dgm:prSet/>
      <dgm:spPr/>
      <dgm:t>
        <a:bodyPr/>
        <a:lstStyle/>
        <a:p>
          <a:endParaRPr lang="en-GB"/>
        </a:p>
      </dgm:t>
    </dgm:pt>
    <dgm:pt modelId="{E20C1357-D8CB-4B27-BABB-CE3FF38175FD}">
      <dgm:prSet custT="1"/>
      <dgm:spPr/>
      <dgm:t>
        <a:bodyPr/>
        <a:lstStyle/>
        <a:p>
          <a:r>
            <a:rPr lang="en-GB" sz="1600" dirty="0"/>
            <a:t>Person Specification </a:t>
          </a:r>
        </a:p>
      </dgm:t>
    </dgm:pt>
    <dgm:pt modelId="{C169D921-341C-4A46-A6EC-1B2897BF0959}" type="parTrans" cxnId="{7CE06348-E37C-409A-BC26-CC06BCA8729A}">
      <dgm:prSet/>
      <dgm:spPr/>
      <dgm:t>
        <a:bodyPr/>
        <a:lstStyle/>
        <a:p>
          <a:endParaRPr lang="en-GB"/>
        </a:p>
      </dgm:t>
    </dgm:pt>
    <dgm:pt modelId="{56B177F2-58C0-484B-8719-98083489B2F1}" type="sibTrans" cxnId="{7CE06348-E37C-409A-BC26-CC06BCA8729A}">
      <dgm:prSet/>
      <dgm:spPr/>
      <dgm:t>
        <a:bodyPr/>
        <a:lstStyle/>
        <a:p>
          <a:endParaRPr lang="en-GB"/>
        </a:p>
      </dgm:t>
    </dgm:pt>
    <dgm:pt modelId="{0EFED3AD-4EE9-4DC4-A4AF-EEAB1AE2E9DD}">
      <dgm:prSet custT="1"/>
      <dgm:spPr/>
      <dgm:t>
        <a:bodyPr/>
        <a:lstStyle/>
        <a:p>
          <a:r>
            <a:rPr lang="en-GB" sz="1900" dirty="0"/>
            <a:t>Advertising</a:t>
          </a:r>
          <a:r>
            <a:rPr lang="en-GB" sz="2000" dirty="0"/>
            <a:t> </a:t>
          </a:r>
        </a:p>
      </dgm:t>
    </dgm:pt>
    <dgm:pt modelId="{8D1FB8AD-CD94-4B5A-9757-49257EC83AA4}" type="parTrans" cxnId="{F096FD1F-E887-4DD8-9163-7205807A56B2}">
      <dgm:prSet/>
      <dgm:spPr/>
      <dgm:t>
        <a:bodyPr/>
        <a:lstStyle/>
        <a:p>
          <a:endParaRPr lang="en-GB"/>
        </a:p>
      </dgm:t>
    </dgm:pt>
    <dgm:pt modelId="{3627D6AC-26A5-4A19-9BA4-2B3A69567916}" type="sibTrans" cxnId="{F096FD1F-E887-4DD8-9163-7205807A56B2}">
      <dgm:prSet/>
      <dgm:spPr/>
      <dgm:t>
        <a:bodyPr/>
        <a:lstStyle/>
        <a:p>
          <a:endParaRPr lang="en-GB"/>
        </a:p>
      </dgm:t>
    </dgm:pt>
    <dgm:pt modelId="{C88E6E04-3F68-4D75-8636-8F7360EF2FA1}">
      <dgm:prSet custT="1"/>
      <dgm:spPr/>
      <dgm:t>
        <a:bodyPr/>
        <a:lstStyle/>
        <a:p>
          <a:r>
            <a:rPr lang="en-GB" sz="2000" dirty="0"/>
            <a:t>Selection </a:t>
          </a:r>
        </a:p>
      </dgm:t>
    </dgm:pt>
    <dgm:pt modelId="{55D1B326-938E-4E77-BA8D-60D4BA930CE4}" type="parTrans" cxnId="{AE081DA9-8121-4866-95DC-B2059B5CBCA7}">
      <dgm:prSet/>
      <dgm:spPr/>
      <dgm:t>
        <a:bodyPr/>
        <a:lstStyle/>
        <a:p>
          <a:endParaRPr lang="en-GB"/>
        </a:p>
      </dgm:t>
    </dgm:pt>
    <dgm:pt modelId="{03B25BBB-FBDF-4D98-9C6B-506AEE32DBC7}" type="sibTrans" cxnId="{AE081DA9-8121-4866-95DC-B2059B5CBCA7}">
      <dgm:prSet/>
      <dgm:spPr/>
      <dgm:t>
        <a:bodyPr/>
        <a:lstStyle/>
        <a:p>
          <a:endParaRPr lang="en-GB"/>
        </a:p>
      </dgm:t>
    </dgm:pt>
    <dgm:pt modelId="{0A116BD1-D9E7-47C5-9FE3-19C357345EA1}">
      <dgm:prSet custT="1"/>
      <dgm:spPr/>
      <dgm:t>
        <a:bodyPr/>
        <a:lstStyle/>
        <a:p>
          <a:pPr>
            <a:buNone/>
          </a:pPr>
          <a:r>
            <a:rPr lang="en-GB" sz="2000" dirty="0" err="1"/>
            <a:t>Onboardig</a:t>
          </a:r>
          <a:endParaRPr lang="en-GB" sz="2000" dirty="0"/>
        </a:p>
      </dgm:t>
    </dgm:pt>
    <dgm:pt modelId="{BF94CD6A-0FC7-4B15-8124-9C70973A5C5F}" type="parTrans" cxnId="{B4DE4CDA-2CE2-4E91-8DC1-CC124F182568}">
      <dgm:prSet/>
      <dgm:spPr/>
      <dgm:t>
        <a:bodyPr/>
        <a:lstStyle/>
        <a:p>
          <a:endParaRPr lang="en-GB"/>
        </a:p>
      </dgm:t>
    </dgm:pt>
    <dgm:pt modelId="{E20C6F3B-CCB7-4B75-B0B8-8D0FA61A7597}" type="sibTrans" cxnId="{B4DE4CDA-2CE2-4E91-8DC1-CC124F182568}">
      <dgm:prSet/>
      <dgm:spPr/>
      <dgm:t>
        <a:bodyPr/>
        <a:lstStyle/>
        <a:p>
          <a:endParaRPr lang="en-GB"/>
        </a:p>
      </dgm:t>
    </dgm:pt>
    <dgm:pt modelId="{3180DB6E-1BC4-4124-BFB3-55D66C9587B6}" type="pres">
      <dgm:prSet presAssocID="{D3177E22-B599-4117-A8CE-8F2D80F24B40}" presName="CompostProcess" presStyleCnt="0">
        <dgm:presLayoutVars>
          <dgm:dir/>
          <dgm:resizeHandles val="exact"/>
        </dgm:presLayoutVars>
      </dgm:prSet>
      <dgm:spPr/>
    </dgm:pt>
    <dgm:pt modelId="{36D86F70-A31A-4CB2-AB5E-E5DECBAECD09}" type="pres">
      <dgm:prSet presAssocID="{D3177E22-B599-4117-A8CE-8F2D80F24B40}" presName="arrow" presStyleLbl="bgShp" presStyleIdx="0" presStyleCnt="1"/>
      <dgm:spPr/>
    </dgm:pt>
    <dgm:pt modelId="{380CEBC2-95D4-4814-B79E-8D676E33E5D8}" type="pres">
      <dgm:prSet presAssocID="{D3177E22-B599-4117-A8CE-8F2D80F24B40}" presName="linearProcess" presStyleCnt="0"/>
      <dgm:spPr/>
    </dgm:pt>
    <dgm:pt modelId="{9EAA83E3-DF97-45AA-B919-4CCDCB7D9728}" type="pres">
      <dgm:prSet presAssocID="{A43712A1-A30C-438C-94EA-E278F4A25C99}" presName="textNode" presStyleLbl="node1" presStyleIdx="0" presStyleCnt="7">
        <dgm:presLayoutVars>
          <dgm:bulletEnabled val="1"/>
        </dgm:presLayoutVars>
      </dgm:prSet>
      <dgm:spPr/>
    </dgm:pt>
    <dgm:pt modelId="{FF6C324A-238E-4312-A547-E0C32B39CDA8}" type="pres">
      <dgm:prSet presAssocID="{9D471B20-4A69-47B1-B994-651D42EED3C3}" presName="sibTrans" presStyleCnt="0"/>
      <dgm:spPr/>
    </dgm:pt>
    <dgm:pt modelId="{6B457BF3-E982-423B-86A3-1CC1382A48E2}" type="pres">
      <dgm:prSet presAssocID="{25B2FB32-D01D-413F-A370-A2218DBD905F}" presName="textNode" presStyleLbl="node1" presStyleIdx="1" presStyleCnt="7">
        <dgm:presLayoutVars>
          <dgm:bulletEnabled val="1"/>
        </dgm:presLayoutVars>
      </dgm:prSet>
      <dgm:spPr/>
    </dgm:pt>
    <dgm:pt modelId="{4C12BF3F-F190-48AB-8876-425DCDBD7719}" type="pres">
      <dgm:prSet presAssocID="{71DDFE10-6F0D-47A7-99B9-147B36A56D62}" presName="sibTrans" presStyleCnt="0"/>
      <dgm:spPr/>
    </dgm:pt>
    <dgm:pt modelId="{171559C5-7BB4-47D6-A947-08778A402208}" type="pres">
      <dgm:prSet presAssocID="{17FD5BC4-9EBD-46A9-8170-0E18B10A62C1}" presName="textNode" presStyleLbl="node1" presStyleIdx="2" presStyleCnt="7">
        <dgm:presLayoutVars>
          <dgm:bulletEnabled val="1"/>
        </dgm:presLayoutVars>
      </dgm:prSet>
      <dgm:spPr/>
    </dgm:pt>
    <dgm:pt modelId="{C3D36941-E06F-43AE-AF84-59FE39424ABE}" type="pres">
      <dgm:prSet presAssocID="{2870C156-87D9-41BA-856E-AF9A9AC77AE8}" presName="sibTrans" presStyleCnt="0"/>
      <dgm:spPr/>
    </dgm:pt>
    <dgm:pt modelId="{1CE4AB5C-25EB-4FD2-97F9-703C2C7190CA}" type="pres">
      <dgm:prSet presAssocID="{E20C1357-D8CB-4B27-BABB-CE3FF38175FD}" presName="textNode" presStyleLbl="node1" presStyleIdx="3" presStyleCnt="7">
        <dgm:presLayoutVars>
          <dgm:bulletEnabled val="1"/>
        </dgm:presLayoutVars>
      </dgm:prSet>
      <dgm:spPr/>
    </dgm:pt>
    <dgm:pt modelId="{89BB1B1A-66CC-4920-8074-C67B8B0982BC}" type="pres">
      <dgm:prSet presAssocID="{56B177F2-58C0-484B-8719-98083489B2F1}" presName="sibTrans" presStyleCnt="0"/>
      <dgm:spPr/>
    </dgm:pt>
    <dgm:pt modelId="{99A17932-9C1E-4038-BA3B-746094B0A98A}" type="pres">
      <dgm:prSet presAssocID="{0EFED3AD-4EE9-4DC4-A4AF-EEAB1AE2E9DD}" presName="textNode" presStyleLbl="node1" presStyleIdx="4" presStyleCnt="7">
        <dgm:presLayoutVars>
          <dgm:bulletEnabled val="1"/>
        </dgm:presLayoutVars>
      </dgm:prSet>
      <dgm:spPr/>
    </dgm:pt>
    <dgm:pt modelId="{4B7E9D4F-F2E9-42F1-8CEA-077B107F9D21}" type="pres">
      <dgm:prSet presAssocID="{3627D6AC-26A5-4A19-9BA4-2B3A69567916}" presName="sibTrans" presStyleCnt="0"/>
      <dgm:spPr/>
    </dgm:pt>
    <dgm:pt modelId="{55CF0DB9-E289-499C-AF89-3480BC8DA6CE}" type="pres">
      <dgm:prSet presAssocID="{C88E6E04-3F68-4D75-8636-8F7360EF2FA1}" presName="textNode" presStyleLbl="node1" presStyleIdx="5" presStyleCnt="7">
        <dgm:presLayoutVars>
          <dgm:bulletEnabled val="1"/>
        </dgm:presLayoutVars>
      </dgm:prSet>
      <dgm:spPr/>
    </dgm:pt>
    <dgm:pt modelId="{1F5C3591-FAFE-483B-8117-5D378EEB687A}" type="pres">
      <dgm:prSet presAssocID="{03B25BBB-FBDF-4D98-9C6B-506AEE32DBC7}" presName="sibTrans" presStyleCnt="0"/>
      <dgm:spPr/>
    </dgm:pt>
    <dgm:pt modelId="{AC13092D-C32D-4690-97B1-C8C750A731E6}" type="pres">
      <dgm:prSet presAssocID="{0A116BD1-D9E7-47C5-9FE3-19C357345EA1}" presName="textNode" presStyleLbl="node1" presStyleIdx="6" presStyleCnt="7">
        <dgm:presLayoutVars>
          <dgm:bulletEnabled val="1"/>
        </dgm:presLayoutVars>
      </dgm:prSet>
      <dgm:spPr/>
    </dgm:pt>
  </dgm:ptLst>
  <dgm:cxnLst>
    <dgm:cxn modelId="{F096FD1F-E887-4DD8-9163-7205807A56B2}" srcId="{D3177E22-B599-4117-A8CE-8F2D80F24B40}" destId="{0EFED3AD-4EE9-4DC4-A4AF-EEAB1AE2E9DD}" srcOrd="4" destOrd="0" parTransId="{8D1FB8AD-CD94-4B5A-9757-49257EC83AA4}" sibTransId="{3627D6AC-26A5-4A19-9BA4-2B3A69567916}"/>
    <dgm:cxn modelId="{418FC223-ED60-4DF9-A5CA-04C269ECC6F0}" type="presOf" srcId="{D3177E22-B599-4117-A8CE-8F2D80F24B40}" destId="{3180DB6E-1BC4-4124-BFB3-55D66C9587B6}" srcOrd="0" destOrd="0" presId="urn:microsoft.com/office/officeart/2005/8/layout/hProcess9"/>
    <dgm:cxn modelId="{2C007926-533A-4C7D-997A-A5ADA667DAFF}" type="presOf" srcId="{E20C1357-D8CB-4B27-BABB-CE3FF38175FD}" destId="{1CE4AB5C-25EB-4FD2-97F9-703C2C7190CA}" srcOrd="0" destOrd="0" presId="urn:microsoft.com/office/officeart/2005/8/layout/hProcess9"/>
    <dgm:cxn modelId="{D9EBBF5B-F06A-4552-ABBD-CFA78848C95E}" type="presOf" srcId="{25B2FB32-D01D-413F-A370-A2218DBD905F}" destId="{6B457BF3-E982-423B-86A3-1CC1382A48E2}" srcOrd="0" destOrd="0" presId="urn:microsoft.com/office/officeart/2005/8/layout/hProcess9"/>
    <dgm:cxn modelId="{D7CE8B66-29F3-496D-B238-EAB4F49365DC}" srcId="{D3177E22-B599-4117-A8CE-8F2D80F24B40}" destId="{A43712A1-A30C-438C-94EA-E278F4A25C99}" srcOrd="0" destOrd="0" parTransId="{6FE5E706-83DC-4D4D-9969-4248FD20506C}" sibTransId="{9D471B20-4A69-47B1-B994-651D42EED3C3}"/>
    <dgm:cxn modelId="{BC5F6068-5A9D-4E45-B3BF-688F3D1C16A2}" type="presOf" srcId="{17FD5BC4-9EBD-46A9-8170-0E18B10A62C1}" destId="{171559C5-7BB4-47D6-A947-08778A402208}" srcOrd="0" destOrd="0" presId="urn:microsoft.com/office/officeart/2005/8/layout/hProcess9"/>
    <dgm:cxn modelId="{7CE06348-E37C-409A-BC26-CC06BCA8729A}" srcId="{D3177E22-B599-4117-A8CE-8F2D80F24B40}" destId="{E20C1357-D8CB-4B27-BABB-CE3FF38175FD}" srcOrd="3" destOrd="0" parTransId="{C169D921-341C-4A46-A6EC-1B2897BF0959}" sibTransId="{56B177F2-58C0-484B-8719-98083489B2F1}"/>
    <dgm:cxn modelId="{3EEE4292-ED0E-4EE8-9B8D-C1306D8DC483}" type="presOf" srcId="{0EFED3AD-4EE9-4DC4-A4AF-EEAB1AE2E9DD}" destId="{99A17932-9C1E-4038-BA3B-746094B0A98A}" srcOrd="0" destOrd="0" presId="urn:microsoft.com/office/officeart/2005/8/layout/hProcess9"/>
    <dgm:cxn modelId="{AE081DA9-8121-4866-95DC-B2059B5CBCA7}" srcId="{D3177E22-B599-4117-A8CE-8F2D80F24B40}" destId="{C88E6E04-3F68-4D75-8636-8F7360EF2FA1}" srcOrd="5" destOrd="0" parTransId="{55D1B326-938E-4E77-BA8D-60D4BA930CE4}" sibTransId="{03B25BBB-FBDF-4D98-9C6B-506AEE32DBC7}"/>
    <dgm:cxn modelId="{30A8EDC3-F781-405A-A8B0-9495BA099FF5}" type="presOf" srcId="{A43712A1-A30C-438C-94EA-E278F4A25C99}" destId="{9EAA83E3-DF97-45AA-B919-4CCDCB7D9728}" srcOrd="0" destOrd="0" presId="urn:microsoft.com/office/officeart/2005/8/layout/hProcess9"/>
    <dgm:cxn modelId="{8B42EFC9-9683-4750-B9D5-6C901CB7C6C1}" type="presOf" srcId="{C88E6E04-3F68-4D75-8636-8F7360EF2FA1}" destId="{55CF0DB9-E289-499C-AF89-3480BC8DA6CE}" srcOrd="0" destOrd="0" presId="urn:microsoft.com/office/officeart/2005/8/layout/hProcess9"/>
    <dgm:cxn modelId="{0079B7CB-B54A-48F9-AA54-FA97FFDBC644}" srcId="{D3177E22-B599-4117-A8CE-8F2D80F24B40}" destId="{25B2FB32-D01D-413F-A370-A2218DBD905F}" srcOrd="1" destOrd="0" parTransId="{E7D0516D-2A5A-48F7-B48D-DAAB4B7A92FF}" sibTransId="{71DDFE10-6F0D-47A7-99B9-147B36A56D62}"/>
    <dgm:cxn modelId="{B4DE4CDA-2CE2-4E91-8DC1-CC124F182568}" srcId="{D3177E22-B599-4117-A8CE-8F2D80F24B40}" destId="{0A116BD1-D9E7-47C5-9FE3-19C357345EA1}" srcOrd="6" destOrd="0" parTransId="{BF94CD6A-0FC7-4B15-8124-9C70973A5C5F}" sibTransId="{E20C6F3B-CCB7-4B75-B0B8-8D0FA61A7597}"/>
    <dgm:cxn modelId="{377654DD-9C6E-4137-A2EE-8132725B1C42}" type="presOf" srcId="{0A116BD1-D9E7-47C5-9FE3-19C357345EA1}" destId="{AC13092D-C32D-4690-97B1-C8C750A731E6}" srcOrd="0" destOrd="0" presId="urn:microsoft.com/office/officeart/2005/8/layout/hProcess9"/>
    <dgm:cxn modelId="{E180C7E3-4810-4FD7-ADE6-99EEFFB776E4}" srcId="{D3177E22-B599-4117-A8CE-8F2D80F24B40}" destId="{17FD5BC4-9EBD-46A9-8170-0E18B10A62C1}" srcOrd="2" destOrd="0" parTransId="{A460D423-F235-4CC3-A8D7-B03F46DE4061}" sibTransId="{2870C156-87D9-41BA-856E-AF9A9AC77AE8}"/>
    <dgm:cxn modelId="{EC9A2ECF-00A8-4D5C-A4E9-E6650A393E6B}" type="presParOf" srcId="{3180DB6E-1BC4-4124-BFB3-55D66C9587B6}" destId="{36D86F70-A31A-4CB2-AB5E-E5DECBAECD09}" srcOrd="0" destOrd="0" presId="urn:microsoft.com/office/officeart/2005/8/layout/hProcess9"/>
    <dgm:cxn modelId="{40A01768-65B4-4236-A73D-35DB48227D31}" type="presParOf" srcId="{3180DB6E-1BC4-4124-BFB3-55D66C9587B6}" destId="{380CEBC2-95D4-4814-B79E-8D676E33E5D8}" srcOrd="1" destOrd="0" presId="urn:microsoft.com/office/officeart/2005/8/layout/hProcess9"/>
    <dgm:cxn modelId="{CB6AEA28-CDD2-4CA2-92E8-31EDE02DA976}" type="presParOf" srcId="{380CEBC2-95D4-4814-B79E-8D676E33E5D8}" destId="{9EAA83E3-DF97-45AA-B919-4CCDCB7D9728}" srcOrd="0" destOrd="0" presId="urn:microsoft.com/office/officeart/2005/8/layout/hProcess9"/>
    <dgm:cxn modelId="{ECDC3213-44F9-4B9B-9A8D-BBA32178DD1E}" type="presParOf" srcId="{380CEBC2-95D4-4814-B79E-8D676E33E5D8}" destId="{FF6C324A-238E-4312-A547-E0C32B39CDA8}" srcOrd="1" destOrd="0" presId="urn:microsoft.com/office/officeart/2005/8/layout/hProcess9"/>
    <dgm:cxn modelId="{8DA74ADB-C970-436E-9263-39F3D4918CA6}" type="presParOf" srcId="{380CEBC2-95D4-4814-B79E-8D676E33E5D8}" destId="{6B457BF3-E982-423B-86A3-1CC1382A48E2}" srcOrd="2" destOrd="0" presId="urn:microsoft.com/office/officeart/2005/8/layout/hProcess9"/>
    <dgm:cxn modelId="{4D9744DD-396E-4BC3-964D-859197386CBF}" type="presParOf" srcId="{380CEBC2-95D4-4814-B79E-8D676E33E5D8}" destId="{4C12BF3F-F190-48AB-8876-425DCDBD7719}" srcOrd="3" destOrd="0" presId="urn:microsoft.com/office/officeart/2005/8/layout/hProcess9"/>
    <dgm:cxn modelId="{81C62FDA-B03E-4401-B2D5-D15D8ABBB24A}" type="presParOf" srcId="{380CEBC2-95D4-4814-B79E-8D676E33E5D8}" destId="{171559C5-7BB4-47D6-A947-08778A402208}" srcOrd="4" destOrd="0" presId="urn:microsoft.com/office/officeart/2005/8/layout/hProcess9"/>
    <dgm:cxn modelId="{84D34F87-8239-4B43-9120-5346F18A4BAE}" type="presParOf" srcId="{380CEBC2-95D4-4814-B79E-8D676E33E5D8}" destId="{C3D36941-E06F-43AE-AF84-59FE39424ABE}" srcOrd="5" destOrd="0" presId="urn:microsoft.com/office/officeart/2005/8/layout/hProcess9"/>
    <dgm:cxn modelId="{A18EFE55-4AA2-4263-A86D-CE857ED90A3C}" type="presParOf" srcId="{380CEBC2-95D4-4814-B79E-8D676E33E5D8}" destId="{1CE4AB5C-25EB-4FD2-97F9-703C2C7190CA}" srcOrd="6" destOrd="0" presId="urn:microsoft.com/office/officeart/2005/8/layout/hProcess9"/>
    <dgm:cxn modelId="{7F7D39C4-73A9-4882-B7DC-D260F2158010}" type="presParOf" srcId="{380CEBC2-95D4-4814-B79E-8D676E33E5D8}" destId="{89BB1B1A-66CC-4920-8074-C67B8B0982BC}" srcOrd="7" destOrd="0" presId="urn:microsoft.com/office/officeart/2005/8/layout/hProcess9"/>
    <dgm:cxn modelId="{4EE21B02-6BDC-4087-BB61-AAF4A8EDC661}" type="presParOf" srcId="{380CEBC2-95D4-4814-B79E-8D676E33E5D8}" destId="{99A17932-9C1E-4038-BA3B-746094B0A98A}" srcOrd="8" destOrd="0" presId="urn:microsoft.com/office/officeart/2005/8/layout/hProcess9"/>
    <dgm:cxn modelId="{DF701994-39A5-4BA6-A7F3-65C231E39373}" type="presParOf" srcId="{380CEBC2-95D4-4814-B79E-8D676E33E5D8}" destId="{4B7E9D4F-F2E9-42F1-8CEA-077B107F9D21}" srcOrd="9" destOrd="0" presId="urn:microsoft.com/office/officeart/2005/8/layout/hProcess9"/>
    <dgm:cxn modelId="{DFC6AE02-455D-4637-9920-9A44583A2E34}" type="presParOf" srcId="{380CEBC2-95D4-4814-B79E-8D676E33E5D8}" destId="{55CF0DB9-E289-499C-AF89-3480BC8DA6CE}" srcOrd="10" destOrd="0" presId="urn:microsoft.com/office/officeart/2005/8/layout/hProcess9"/>
    <dgm:cxn modelId="{89D088F5-872E-400D-9C1F-86B3F09DA437}" type="presParOf" srcId="{380CEBC2-95D4-4814-B79E-8D676E33E5D8}" destId="{1F5C3591-FAFE-483B-8117-5D378EEB687A}" srcOrd="11" destOrd="0" presId="urn:microsoft.com/office/officeart/2005/8/layout/hProcess9"/>
    <dgm:cxn modelId="{87B43025-4292-468C-93A3-997ADFF2C8F2}" type="presParOf" srcId="{380CEBC2-95D4-4814-B79E-8D676E33E5D8}" destId="{AC13092D-C32D-4690-97B1-C8C750A731E6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86F70-A31A-4CB2-AB5E-E5DECBAECD09}">
      <dsp:nvSpPr>
        <dsp:cNvPr id="0" name=""/>
        <dsp:cNvSpPr/>
      </dsp:nvSpPr>
      <dsp:spPr>
        <a:xfrm>
          <a:off x="881678" y="0"/>
          <a:ext cx="9992360" cy="4818635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EAA83E3-DF97-45AA-B919-4CCDCB7D9728}">
      <dsp:nvSpPr>
        <dsp:cNvPr id="0" name=""/>
        <dsp:cNvSpPr/>
      </dsp:nvSpPr>
      <dsp:spPr>
        <a:xfrm>
          <a:off x="2296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Workforce Planning </a:t>
          </a:r>
        </a:p>
      </dsp:txBody>
      <dsp:txXfrm>
        <a:off x="74001" y="1517295"/>
        <a:ext cx="1325480" cy="1784044"/>
      </dsp:txXfrm>
    </dsp:sp>
    <dsp:sp modelId="{6B457BF3-E982-423B-86A3-1CC1382A48E2}">
      <dsp:nvSpPr>
        <dsp:cNvPr id="0" name=""/>
        <dsp:cNvSpPr/>
      </dsp:nvSpPr>
      <dsp:spPr>
        <a:xfrm>
          <a:off x="1716001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Job Analysis </a:t>
          </a:r>
        </a:p>
      </dsp:txBody>
      <dsp:txXfrm>
        <a:off x="1787706" y="1517295"/>
        <a:ext cx="1325480" cy="1784044"/>
      </dsp:txXfrm>
    </dsp:sp>
    <dsp:sp modelId="{171559C5-7BB4-47D6-A947-08778A402208}">
      <dsp:nvSpPr>
        <dsp:cNvPr id="0" name=""/>
        <dsp:cNvSpPr/>
      </dsp:nvSpPr>
      <dsp:spPr>
        <a:xfrm>
          <a:off x="3429707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Job Description</a:t>
          </a:r>
        </a:p>
      </dsp:txBody>
      <dsp:txXfrm>
        <a:off x="3501412" y="1517295"/>
        <a:ext cx="1325480" cy="1784044"/>
      </dsp:txXfrm>
    </dsp:sp>
    <dsp:sp modelId="{1CE4AB5C-25EB-4FD2-97F9-703C2C7190CA}">
      <dsp:nvSpPr>
        <dsp:cNvPr id="0" name=""/>
        <dsp:cNvSpPr/>
      </dsp:nvSpPr>
      <dsp:spPr>
        <a:xfrm>
          <a:off x="5143413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Person Specification </a:t>
          </a:r>
        </a:p>
      </dsp:txBody>
      <dsp:txXfrm>
        <a:off x="5215118" y="1517295"/>
        <a:ext cx="1325480" cy="1784044"/>
      </dsp:txXfrm>
    </dsp:sp>
    <dsp:sp modelId="{99A17932-9C1E-4038-BA3B-746094B0A98A}">
      <dsp:nvSpPr>
        <dsp:cNvPr id="0" name=""/>
        <dsp:cNvSpPr/>
      </dsp:nvSpPr>
      <dsp:spPr>
        <a:xfrm>
          <a:off x="6857119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Advertising</a:t>
          </a:r>
          <a:r>
            <a:rPr lang="en-GB" sz="2000" kern="1200" dirty="0"/>
            <a:t> </a:t>
          </a:r>
        </a:p>
      </dsp:txBody>
      <dsp:txXfrm>
        <a:off x="6928824" y="1517295"/>
        <a:ext cx="1325480" cy="1784044"/>
      </dsp:txXfrm>
    </dsp:sp>
    <dsp:sp modelId="{55CF0DB9-E289-499C-AF89-3480BC8DA6CE}">
      <dsp:nvSpPr>
        <dsp:cNvPr id="0" name=""/>
        <dsp:cNvSpPr/>
      </dsp:nvSpPr>
      <dsp:spPr>
        <a:xfrm>
          <a:off x="8570825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Selection </a:t>
          </a:r>
        </a:p>
      </dsp:txBody>
      <dsp:txXfrm>
        <a:off x="8642530" y="1517295"/>
        <a:ext cx="1325480" cy="1784044"/>
      </dsp:txXfrm>
    </dsp:sp>
    <dsp:sp modelId="{AC13092D-C32D-4690-97B1-C8C750A731E6}">
      <dsp:nvSpPr>
        <dsp:cNvPr id="0" name=""/>
        <dsp:cNvSpPr/>
      </dsp:nvSpPr>
      <dsp:spPr>
        <a:xfrm>
          <a:off x="10284531" y="1445590"/>
          <a:ext cx="1468890" cy="192745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Onboardig</a:t>
          </a:r>
          <a:endParaRPr lang="en-GB" sz="2000" kern="1200" dirty="0"/>
        </a:p>
      </dsp:txBody>
      <dsp:txXfrm>
        <a:off x="10356236" y="1517295"/>
        <a:ext cx="1325480" cy="17840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C8F4EB-6B93-421B-AA32-1C8B8AC5BB7D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236AE-A431-4882-B17D-B6425CBCE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804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236AE-A431-4882-B17D-B6425CBCE16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66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BE326-D427-FEC5-D98F-C08E708862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E13F8-3A09-4143-A62C-0FCC49C944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E8A8A-C0DD-E066-3D5F-C6ED8DC76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B8103-2B47-16D2-C3B2-C168D1F18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198A0-FD8B-9281-C5C8-EDA502B18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283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3BB6D-BB05-B7D6-3332-F1562728D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5B9AA-353A-C949-2434-5CE56E4AC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85D3F-EB07-AF17-151E-D8671E96D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354CE-DFDC-5445-BB2A-8FB20B797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5DD9E-6DBD-5A7D-6623-4BF3F5131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551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5F53B-A8F6-B69E-E0F4-8DC091C92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25C4F2-C425-52D6-EE2A-87954C117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33C25-81CA-D895-1052-812F8D71C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78D27A-C23B-8AE1-F6F3-A19DA9B67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3AEAF-A08D-C1E6-DE3F-F30493C22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343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F737F-A51F-3283-76C4-E10B96161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A4CEF-A2E4-D2A8-E708-95CE5B9DBB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1BC74D-A9A2-1873-B0F1-466FB854FE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F11ED-A313-C29B-6A39-B16E4241C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E3A105-0F84-EE00-AFC2-E5847EE9CF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6F028-4483-BFE3-16BC-1097E9D32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75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244A1-4611-D216-8A95-05EFDA2C5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B5DEB-BB08-21E7-1072-D30477ED5B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D24B-A11D-CE87-AF8F-6B11C077FE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066071-D798-888B-0FB1-D072E71199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F83CA0-5A14-0EFF-F894-4F16D7DF97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1104D4-9B65-D5D8-5F68-6F0284BDD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764038-7B34-2885-5E29-24AEC9C37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F311A3-9EC5-3DB4-E4A2-B1FAEF8AD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80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B5323-B466-B1BC-76A7-6096855DE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D6ACD5-9A0E-CBED-929D-B90F6C4D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B0149F-2C53-3CF1-51CF-5B48A258D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A1C2F1-2F3E-29CD-0BD7-F31230625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076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59AE60-53AF-BDCE-B912-FCEFE6744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04B3B2-DAA8-A692-C44D-70EC4BEC2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8BE028-103F-42F1-D919-EDF587261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D67A4-A240-1EB9-CDA6-3FBE1C5DC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8B7AC-0CE2-A552-DB03-84F42EA52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4FD17D-AD94-FE71-6671-8E1E72F4F5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AC3ED-5F79-605E-00C1-1FE605B44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AE6477-FF37-AA19-594F-FDCC4DFCD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326034-C03C-A020-EA64-050431C76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2852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514E3-D469-754D-5975-1EC388D7C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A27969-35E0-14FB-F0AB-9C5C8F49B4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6742E1-CA40-2B93-A7E4-9FEB084EA0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E9457A-C0C6-CC02-5173-FC59FB3F8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4108A3-97BE-4B3C-800C-B0B866CAD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D6E64-9E40-2146-FCF3-5D4A1EBD0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394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38E51-8DCC-592F-211B-5760FBDF0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1991D5-ECDC-2D26-E71F-F9A1D63D46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7E1EB5-7589-BD44-1C00-8FC94CC37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D332E-F157-FE9A-9BC5-15C6C6510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CB608A-D18B-D16C-40A7-F257461CA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066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C81FA2-A2E1-640A-9786-94A63D5FA5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737A4A-BD18-FBC4-D807-0329389A3E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17C51-0211-1AA7-A1E5-3BFCD09B0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866C7-71A8-4A47-8292-8367FB256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60D3-0EEA-C034-4A40-8DDE2D92F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3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689D56-8536-99EE-B40E-79755EB37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DD1F20-7688-B999-4BB6-8DA26AF3E4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0F7F4-35CE-F0F0-B2F5-5CE64E3DAA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7D51D7-77A3-4617-A0A3-10267368E757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1829AB-747E-DEBF-7FF5-2E1E733CC2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12334-1B7C-C194-E9A7-9DE8E47114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E3A85D-36B8-453C-9D38-8F7A88E120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858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44902&amp;picture=yoga-mat-on-wooden-floor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28180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32239&amp;picture=hardwood-floor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iabac.org/blog/what-is-data-analytics-job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93337/premium-image-achievement-asian-bar-graph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biomysteries.wordpress.com/2018/03/03/homework-before-phd-interview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ndomentess.blogspot.com/2023/05/competencia-digital-sharenting-e-imagen.html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i/interview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keliweb.it/2013/07/come-scegliere-il-servizio-keliweb-piu-adatto-a-te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34E33693-FE80-4917-AEA7-483376DB7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51024-E312-16A8-A43B-CC25E25DE2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8" y="576263"/>
            <a:ext cx="4977777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/>
              <a:t>Recruitment and Selection During Organisational Transformation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A99A86-AA26-B8E2-00AB-363DABF6A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600" y="3764974"/>
            <a:ext cx="10086108" cy="338490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        Case Study: </a:t>
            </a:r>
            <a:r>
              <a:rPr lang="en-US" dirty="0" err="1"/>
              <a:t>Floorstock</a:t>
            </a:r>
            <a:r>
              <a:rPr lang="en-US" dirty="0"/>
              <a:t> Ltd</a:t>
            </a:r>
          </a:p>
          <a:p>
            <a:pPr algn="l"/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Name: Andrzej Kyrcz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Number: 2419584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Module:</a:t>
            </a:r>
            <a:r>
              <a:rPr lang="en-GB" dirty="0"/>
              <a:t>Developing and Managing Individuals and Teams </a:t>
            </a:r>
            <a:endParaRPr lang="en-US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Lecturer: Samson Oladejo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sp>
        <p:nvSpPr>
          <p:cNvPr id="105" name="Slide Number Placeholder 4">
            <a:extLst>
              <a:ext uri="{FF2B5EF4-FFF2-40B4-BE49-F238E27FC236}">
                <a16:creationId xmlns:a16="http://schemas.microsoft.com/office/drawing/2014/main" id="{571D9C16-36A8-460D-9F4C-BE495BA3C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65234" y="17463"/>
            <a:ext cx="826009" cy="7374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C411D842-D027-45A2-981F-6B76E11EE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096000" y="1044740"/>
            <a:ext cx="389995" cy="466425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734022C-0966-001A-8ECB-F44C4AD089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14" r="-1" b="-1"/>
          <a:stretch>
            <a:fillRect/>
          </a:stretch>
        </p:blipFill>
        <p:spPr>
          <a:xfrm>
            <a:off x="6387757" y="1046829"/>
            <a:ext cx="5804243" cy="4331174"/>
          </a:xfrm>
          <a:prstGeom prst="rect">
            <a:avLst/>
          </a:prstGeom>
        </p:spPr>
      </p:pic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3EFADC67-92A1-44FB-8691-D8CD71A21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EE9C6408-AA0E-411D-A5D2-E5F13306F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13832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38009-2FD8-7942-D984-5AC6B57A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Table of Contents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0E505C2-ED71-B550-D804-D9AB5DC373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406" b="6406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9CB21D-7168-36F2-2C54-6D7445DB1C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9200" y="184726"/>
            <a:ext cx="5781964" cy="6465455"/>
          </a:xfrm>
        </p:spPr>
        <p:txBody>
          <a:bodyPr anchor="t">
            <a:noAutofit/>
          </a:bodyPr>
          <a:lstStyle/>
          <a:p>
            <a:r>
              <a:rPr lang="en-GB" sz="2400" dirty="0"/>
              <a:t>Introduction </a:t>
            </a:r>
          </a:p>
          <a:p>
            <a:r>
              <a:rPr lang="en-GB" sz="2400" dirty="0"/>
              <a:t>Organisational Transformation </a:t>
            </a:r>
          </a:p>
          <a:p>
            <a:r>
              <a:rPr lang="en-GB" sz="2400" dirty="0"/>
              <a:t>Recruitment Process </a:t>
            </a:r>
          </a:p>
          <a:p>
            <a:r>
              <a:rPr lang="en-GB" sz="2400" dirty="0"/>
              <a:t>Job Analysis </a:t>
            </a:r>
          </a:p>
          <a:p>
            <a:r>
              <a:rPr lang="en-GB" sz="2400" dirty="0"/>
              <a:t>Job Description </a:t>
            </a:r>
          </a:p>
          <a:p>
            <a:r>
              <a:rPr lang="en-GB" sz="2400" dirty="0"/>
              <a:t>Person Specification and Advertising </a:t>
            </a:r>
          </a:p>
          <a:p>
            <a:r>
              <a:rPr lang="en-GB" sz="2400" dirty="0"/>
              <a:t>Structured Interview</a:t>
            </a:r>
          </a:p>
          <a:p>
            <a:r>
              <a:rPr lang="en-GB" sz="2400" dirty="0"/>
              <a:t>Competency-Based Interview </a:t>
            </a:r>
          </a:p>
          <a:p>
            <a:r>
              <a:rPr lang="en-GB" sz="2400" dirty="0"/>
              <a:t>Panel Interview </a:t>
            </a:r>
          </a:p>
          <a:p>
            <a:r>
              <a:rPr lang="en-GB" sz="2400" dirty="0"/>
              <a:t>Questioning Techniques </a:t>
            </a:r>
          </a:p>
          <a:p>
            <a:r>
              <a:rPr lang="en-GB" sz="2400" dirty="0"/>
              <a:t>Face-to-Face vs Virtual Interviews </a:t>
            </a:r>
          </a:p>
          <a:p>
            <a:r>
              <a:rPr lang="en-GB" sz="2400" dirty="0"/>
              <a:t>Conclusion and Recommendation</a:t>
            </a:r>
          </a:p>
          <a:p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36248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676D99-09E3-3664-0096-E8251B0E2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Introduction to </a:t>
            </a:r>
            <a:r>
              <a:rPr lang="en-GB" dirty="0" err="1"/>
              <a:t>Floorstock</a:t>
            </a:r>
            <a:r>
              <a:rPr lang="en-GB" dirty="0"/>
              <a:t> Ltd</a:t>
            </a:r>
          </a:p>
        </p:txBody>
      </p:sp>
      <p:pic>
        <p:nvPicPr>
          <p:cNvPr id="5" name="Picture 4" descr="School corridor with lockers">
            <a:extLst>
              <a:ext uri="{FF2B5EF4-FFF2-40B4-BE49-F238E27FC236}">
                <a16:creationId xmlns:a16="http://schemas.microsoft.com/office/drawing/2014/main" id="{37DBCD07-0A48-C128-BB84-93665D6BC5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03" b="540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5D494-37FE-421D-9722-C8C95977C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8"/>
            <a:ext cx="5026822" cy="618743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b="1" dirty="0"/>
          </a:p>
          <a:p>
            <a:r>
              <a:rPr lang="en-GB" sz="2400" dirty="0"/>
              <a:t>UK flooring distributor and retailer </a:t>
            </a:r>
          </a:p>
          <a:p>
            <a:r>
              <a:rPr lang="en-GB" sz="2400" dirty="0"/>
              <a:t>Based in Hinckley, Leicestershire </a:t>
            </a:r>
          </a:p>
          <a:p>
            <a:r>
              <a:rPr lang="en-GB" sz="2400" dirty="0"/>
              <a:t>Serves commercial and residential markets </a:t>
            </a:r>
          </a:p>
          <a:p>
            <a:r>
              <a:rPr lang="en-GB" sz="2400" dirty="0"/>
              <a:t>Growing operational requirements </a:t>
            </a:r>
          </a:p>
          <a:p>
            <a:r>
              <a:rPr lang="en-GB" sz="2400" dirty="0"/>
              <a:t>Competitive UK flooring sector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(Armstrong and Taylor, 2023)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04389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F55A3-0902-19A0-48B0-DFA67AABE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Organisational Transformation at </a:t>
            </a:r>
            <a:r>
              <a:rPr lang="en-GB" dirty="0" err="1"/>
              <a:t>Floorstock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89BB98-4B52-2699-46A6-D51A1F2745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2304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75E4-2371-7C4F-FEBE-E2CDC48E5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414068"/>
            <a:ext cx="5199464" cy="6389297"/>
          </a:xfrm>
        </p:spPr>
        <p:txBody>
          <a:bodyPr anchor="t">
            <a:normAutofit fontScale="92500"/>
          </a:bodyPr>
          <a:lstStyle/>
          <a:p>
            <a:r>
              <a:rPr lang="en-GB" sz="2400" dirty="0"/>
              <a:t>Digital inventory management system </a:t>
            </a:r>
          </a:p>
          <a:p>
            <a:r>
              <a:rPr lang="en-GB" sz="2400" dirty="0"/>
              <a:t>Warehouse automation technologies </a:t>
            </a:r>
          </a:p>
          <a:p>
            <a:r>
              <a:rPr lang="en-GB" sz="2400" dirty="0"/>
              <a:t>Process improvement initiatives </a:t>
            </a:r>
          </a:p>
          <a:p>
            <a:r>
              <a:rPr lang="en-GB" sz="2400" dirty="0"/>
              <a:t>Customer service enhancement </a:t>
            </a:r>
          </a:p>
          <a:p>
            <a:r>
              <a:rPr lang="en-GB" sz="2400" dirty="0"/>
              <a:t>Business expansion strategy </a:t>
            </a:r>
          </a:p>
          <a:p>
            <a:r>
              <a:rPr lang="en-GB" sz="2400" dirty="0"/>
              <a:t>New skills required across operations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Why recruitment matters</a:t>
            </a:r>
            <a:endParaRPr lang="en-GB" sz="2400" dirty="0"/>
          </a:p>
          <a:p>
            <a:r>
              <a:rPr lang="en-GB" sz="2400" dirty="0"/>
              <a:t>Right people support successful transformation </a:t>
            </a:r>
          </a:p>
          <a:p>
            <a:r>
              <a:rPr lang="en-GB" sz="2400" dirty="0"/>
              <a:t>Poor hiring increases resistance to change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dirty="0"/>
              <a:t>(Armstrong and Taylor, 2023)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441952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54C8C36-D66A-7707-1566-2D97FD57059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279" b="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1A216-5BE6-80AA-BCF7-0DEE46D11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Recruitment Process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6ED1A-7D78-1F97-7DBF-27C9627AA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246" y="1432753"/>
            <a:ext cx="12208285" cy="51491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Right Candidate – Right Time – Right Role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(Armstrong and Taylor, 2023; Wilton, 2022)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CF79F94B-A435-5480-9345-8EDA8CC755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6489717"/>
              </p:ext>
            </p:extLst>
          </p:nvPr>
        </p:nvGraphicFramePr>
        <p:xfrm>
          <a:off x="233082" y="1432753"/>
          <a:ext cx="11755718" cy="48186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7805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44F12-76A0-FBBA-40B1-B1F99C2BF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Job Analysis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B66009-F885-3DE9-5D2C-C029E12629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81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E640A-8081-0B99-D638-891C9BAAA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184" y="812226"/>
            <a:ext cx="4975891" cy="5445076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/>
              <a:t>Purpose</a:t>
            </a:r>
          </a:p>
          <a:p>
            <a:r>
              <a:rPr lang="en-GB" sz="2400" dirty="0"/>
              <a:t>Identify duties and responsibilities </a:t>
            </a:r>
          </a:p>
          <a:p>
            <a:r>
              <a:rPr lang="en-GB" sz="2400" dirty="0"/>
              <a:t>Define required knowledge and skills </a:t>
            </a:r>
          </a:p>
          <a:p>
            <a:r>
              <a:rPr lang="en-GB" sz="2400" dirty="0"/>
              <a:t>Support workforce planning </a:t>
            </a:r>
          </a:p>
          <a:p>
            <a:r>
              <a:rPr lang="en-GB" sz="2400" dirty="0"/>
              <a:t>Reduce role ambiguity </a:t>
            </a:r>
          </a:p>
          <a:p>
            <a:r>
              <a:rPr lang="en-GB" sz="2400" dirty="0"/>
              <a:t>Improve recruitment accuracy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Example</a:t>
            </a:r>
          </a:p>
          <a:p>
            <a:r>
              <a:rPr lang="en-GB" sz="2400" dirty="0"/>
              <a:t>Change Manager:</a:t>
            </a:r>
          </a:p>
          <a:p>
            <a:r>
              <a:rPr lang="en-GB" sz="2400" dirty="0"/>
              <a:t>Stakeholder management </a:t>
            </a:r>
          </a:p>
          <a:p>
            <a:r>
              <a:rPr lang="en-GB" sz="2400" dirty="0"/>
              <a:t>Change leadership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(Dessler,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D9EAE3-AD34-E2BB-CDDB-B4622FA8D35E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abac.org/blog/what-is-data-analytics-job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2146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27EB7-CF14-46B3-562E-AA01894D1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Job Description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6BBE4AD-2D54-BABE-551E-276FA619CC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566" b="30589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A7BE5-A8A2-B6C4-9A78-A3200A55A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3" y="670558"/>
            <a:ext cx="5081143" cy="6029005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/>
              <a:t>Example: Change Manager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Job Purpose</a:t>
            </a:r>
            <a:endParaRPr lang="en-GB" sz="2400" dirty="0"/>
          </a:p>
          <a:p>
            <a:r>
              <a:rPr lang="en-GB" sz="2400" dirty="0"/>
              <a:t>Lead organisational change initiatives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Responsibilities</a:t>
            </a:r>
            <a:endParaRPr lang="en-GB" sz="2400" dirty="0"/>
          </a:p>
          <a:p>
            <a:r>
              <a:rPr lang="en-GB" sz="2400" dirty="0"/>
              <a:t>Manage change programmes </a:t>
            </a:r>
          </a:p>
          <a:p>
            <a:r>
              <a:rPr lang="en-GB" sz="2400" dirty="0"/>
              <a:t>Support implementation </a:t>
            </a:r>
          </a:p>
          <a:p>
            <a:r>
              <a:rPr lang="en-GB" sz="2400" dirty="0"/>
              <a:t>Engage stakeholders </a:t>
            </a:r>
          </a:p>
          <a:p>
            <a:r>
              <a:rPr lang="en-GB" sz="2400" dirty="0"/>
              <a:t>Deliver employee training 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Benefits</a:t>
            </a:r>
            <a:endParaRPr lang="en-GB" sz="2400" dirty="0"/>
          </a:p>
          <a:p>
            <a:r>
              <a:rPr lang="en-GB" sz="2400" dirty="0"/>
              <a:t>Clarifies expectations </a:t>
            </a:r>
          </a:p>
          <a:p>
            <a:r>
              <a:rPr lang="en-GB" sz="2400" dirty="0"/>
              <a:t>Supports fair recruitment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(CIPD, 2024)</a:t>
            </a:r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12485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C6F6-4724-D4C8-3DBE-4027208B0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6439"/>
          </a:xfrm>
        </p:spPr>
        <p:txBody>
          <a:bodyPr/>
          <a:lstStyle/>
          <a:p>
            <a:r>
              <a:rPr lang="en-GB" dirty="0"/>
              <a:t>Person Specification and Advertising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D46D30D-6CD4-0CC7-C270-AD5B4CCBEB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577818"/>
              </p:ext>
            </p:extLst>
          </p:nvPr>
        </p:nvGraphicFramePr>
        <p:xfrm>
          <a:off x="341745" y="2739968"/>
          <a:ext cx="11284209" cy="3931920"/>
        </p:xfrm>
        <a:graphic>
          <a:graphicData uri="http://schemas.openxmlformats.org/drawingml/2006/table">
            <a:tbl>
              <a:tblPr/>
              <a:tblGrid>
                <a:gridCol w="5092404">
                  <a:extLst>
                    <a:ext uri="{9D8B030D-6E8A-4147-A177-3AD203B41FA5}">
                      <a16:colId xmlns:a16="http://schemas.microsoft.com/office/drawing/2014/main" val="855573930"/>
                    </a:ext>
                  </a:extLst>
                </a:gridCol>
                <a:gridCol w="6191805">
                  <a:extLst>
                    <a:ext uri="{9D8B030D-6E8A-4147-A177-3AD203B41FA5}">
                      <a16:colId xmlns:a16="http://schemas.microsoft.com/office/drawing/2014/main" val="415086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 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21974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547889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581149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5039560"/>
                  </a:ext>
                </a:extLst>
              </a:tr>
              <a:tr h="252089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  <a:p>
                      <a:pPr>
                        <a:buNone/>
                      </a:pPr>
                      <a:endParaRPr lang="en-GB" dirty="0"/>
                    </a:p>
                    <a:p>
                      <a:pPr>
                        <a:buNone/>
                      </a:pPr>
                      <a:endParaRPr lang="en-GB" dirty="0"/>
                    </a:p>
                    <a:p>
                      <a:pPr>
                        <a:buNone/>
                      </a:pPr>
                      <a:endParaRPr lang="en-GB" dirty="0"/>
                    </a:p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01929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11178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(Foot and Hook, 2022; Taylor, 2022)</a:t>
                      </a:r>
                    </a:p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3816133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B0306F9-C08C-AE8F-744B-860296E500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066408"/>
              </p:ext>
            </p:extLst>
          </p:nvPr>
        </p:nvGraphicFramePr>
        <p:xfrm>
          <a:off x="461818" y="1570182"/>
          <a:ext cx="10261600" cy="4121124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5130800">
                  <a:extLst>
                    <a:ext uri="{9D8B030D-6E8A-4147-A177-3AD203B41FA5}">
                      <a16:colId xmlns:a16="http://schemas.microsoft.com/office/drawing/2014/main" val="3461391432"/>
                    </a:ext>
                  </a:extLst>
                </a:gridCol>
                <a:gridCol w="5130800">
                  <a:extLst>
                    <a:ext uri="{9D8B030D-6E8A-4147-A177-3AD203B41FA5}">
                      <a16:colId xmlns:a16="http://schemas.microsoft.com/office/drawing/2014/main" val="4208521197"/>
                    </a:ext>
                  </a:extLst>
                </a:gridCol>
              </a:tblGrid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 </a:t>
                      </a:r>
                      <a:r>
                        <a:rPr lang="en-GB" sz="2400" b="1" dirty="0"/>
                        <a:t>Person Specification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dirty="0"/>
                        <a:t>Recruitment Advertising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150344"/>
                  </a:ext>
                </a:extLst>
              </a:tr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Essential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Internal Recruitment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0588444"/>
                  </a:ext>
                </a:extLst>
              </a:tr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Desirable 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External Recruitment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8515534"/>
                  </a:ext>
                </a:extLst>
              </a:tr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✓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LinkedIn logo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1902243"/>
                  </a:ext>
                </a:extLst>
              </a:tr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✓ Experience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Indeed logo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816280"/>
                  </a:ext>
                </a:extLst>
              </a:tr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✓ Qualifications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Reed logo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1137435"/>
                  </a:ext>
                </a:extLst>
              </a:tr>
              <a:tr h="58873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✓ Qualifications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Reed logo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32247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8679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29CC4-3E6A-76A9-6912-EEBAA28E0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004" y="65575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BA281-6A1B-5B95-849E-2240AA460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4" y="1316966"/>
            <a:ext cx="6446981" cy="554103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900" b="1" dirty="0"/>
              <a:t>Characteristics</a:t>
            </a:r>
          </a:p>
          <a:p>
            <a:r>
              <a:rPr lang="en-GB" sz="2900" dirty="0"/>
              <a:t>Standardised questions </a:t>
            </a:r>
          </a:p>
          <a:p>
            <a:r>
              <a:rPr lang="en-GB" sz="2900" dirty="0"/>
              <a:t>Consistent scoring </a:t>
            </a:r>
          </a:p>
          <a:p>
            <a:r>
              <a:rPr lang="en-GB" sz="2900" dirty="0"/>
              <a:t>Equal candidate assessment </a:t>
            </a:r>
          </a:p>
          <a:p>
            <a:pPr marL="0" indent="0">
              <a:buNone/>
            </a:pPr>
            <a:endParaRPr lang="en-GB" sz="2900" b="1" dirty="0"/>
          </a:p>
          <a:p>
            <a:pPr marL="0" indent="0">
              <a:buNone/>
            </a:pPr>
            <a:r>
              <a:rPr lang="en-GB" sz="2900" b="1" dirty="0"/>
              <a:t>Advantages</a:t>
            </a:r>
          </a:p>
          <a:p>
            <a:r>
              <a:rPr lang="en-GB" sz="2900" dirty="0"/>
              <a:t>Fair process </a:t>
            </a:r>
          </a:p>
          <a:p>
            <a:r>
              <a:rPr lang="en-GB" sz="2900" dirty="0"/>
              <a:t>Reduced interviewer bias </a:t>
            </a:r>
          </a:p>
          <a:p>
            <a:r>
              <a:rPr lang="en-GB" sz="2900" dirty="0"/>
              <a:t>Easy comparison </a:t>
            </a:r>
          </a:p>
          <a:p>
            <a:pPr marL="0" indent="0">
              <a:buNone/>
            </a:pPr>
            <a:endParaRPr lang="en-GB" sz="2900" b="1" dirty="0"/>
          </a:p>
          <a:p>
            <a:pPr marL="0" indent="0">
              <a:buNone/>
            </a:pPr>
            <a:r>
              <a:rPr lang="en-GB" sz="2900" b="1" dirty="0"/>
              <a:t>Suitable Roles</a:t>
            </a:r>
          </a:p>
          <a:p>
            <a:r>
              <a:rPr lang="en-GB" sz="2900" dirty="0"/>
              <a:t>Financial Analyst </a:t>
            </a:r>
          </a:p>
          <a:p>
            <a:r>
              <a:rPr lang="en-GB" sz="2900" dirty="0"/>
              <a:t>Operations Manager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(Cook, 2016)</a:t>
            </a:r>
          </a:p>
          <a:p>
            <a:pPr marL="0" indent="0">
              <a:buNone/>
            </a:pPr>
            <a:endParaRPr lang="en-GB" sz="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D5065C-9F39-3020-040D-588CA5DD7A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19367" y="2261719"/>
            <a:ext cx="4788505" cy="3602304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8466FC-B50D-8EF9-D873-3F50A42E38F7}"/>
              </a:ext>
            </a:extLst>
          </p:cNvPr>
          <p:cNvSpPr txBox="1"/>
          <p:nvPr/>
        </p:nvSpPr>
        <p:spPr>
          <a:xfrm>
            <a:off x="9053354" y="5663968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biomysteries.wordpress.com/2018/03/03/homework-before-phd-inter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146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838B4-4080-8BCF-119F-54D200ADC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Competency-Based Interview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16E857-0AD1-BEE1-FA93-AFCD0AC51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97" b="11940"/>
          <a:stretch>
            <a:fillRect/>
          </a:stretch>
        </p:blipFill>
        <p:spPr>
          <a:xfrm>
            <a:off x="1" y="3105151"/>
            <a:ext cx="6095999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EC323-DB12-FDC3-3985-D98CD4AA6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1553" y="261257"/>
            <a:ext cx="6216383" cy="6396686"/>
          </a:xfrm>
        </p:spPr>
        <p:txBody>
          <a:bodyPr numCol="2"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Focus</a:t>
            </a:r>
          </a:p>
          <a:p>
            <a:r>
              <a:rPr lang="en-GB" sz="2400" dirty="0"/>
              <a:t>Past behaviour predicts future performance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STAR Method</a:t>
            </a:r>
          </a:p>
          <a:p>
            <a:r>
              <a:rPr lang="en-GB" sz="2400" dirty="0"/>
              <a:t>Situation </a:t>
            </a:r>
          </a:p>
          <a:p>
            <a:r>
              <a:rPr lang="en-GB" sz="2400" dirty="0"/>
              <a:t>Task </a:t>
            </a:r>
          </a:p>
          <a:p>
            <a:r>
              <a:rPr lang="en-GB" sz="2400" dirty="0"/>
              <a:t>Action </a:t>
            </a:r>
          </a:p>
          <a:p>
            <a:r>
              <a:rPr lang="en-GB" sz="2400" dirty="0"/>
              <a:t>Result 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(Torrington et al., 2023)</a:t>
            </a:r>
          </a:p>
          <a:p>
            <a:pPr marL="0" indent="0">
              <a:buNone/>
            </a:pPr>
            <a:r>
              <a:rPr lang="en-GB" sz="2400" b="1" dirty="0"/>
              <a:t>Suitable Roles</a:t>
            </a:r>
          </a:p>
          <a:p>
            <a:pPr marL="0" indent="0">
              <a:buNone/>
            </a:pPr>
            <a:r>
              <a:rPr lang="en-GB" sz="2400" dirty="0"/>
              <a:t>Change Manager </a:t>
            </a:r>
          </a:p>
          <a:p>
            <a:r>
              <a:rPr lang="en-GB" sz="2400" dirty="0"/>
              <a:t>Project Manager </a:t>
            </a:r>
          </a:p>
          <a:p>
            <a:r>
              <a:rPr lang="en-GB" sz="2400" dirty="0"/>
              <a:t>Digital Specialist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Example Question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"Describe a time you managed resistance to change."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BD60C6-6633-4C28-31C1-14A3F36C55DF}"/>
              </a:ext>
            </a:extLst>
          </p:cNvPr>
          <p:cNvSpPr txBox="1"/>
          <p:nvPr/>
        </p:nvSpPr>
        <p:spPr>
          <a:xfrm>
            <a:off x="9759924" y="6657945"/>
            <a:ext cx="2299156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ducandomentess.blogspot.com/2023/05/competencia-digital-sharenting-e-image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89393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E8752-25C2-E089-3298-E870CE0B5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Panel Interview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F6AA58-8D60-DF29-6876-8F185DB20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265" b="2547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49B15-27CB-F81B-E3FD-565B42091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345782"/>
            <a:ext cx="5167036" cy="623943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Characteristics</a:t>
            </a:r>
          </a:p>
          <a:p>
            <a:r>
              <a:rPr lang="en-GB" sz="2400" dirty="0"/>
              <a:t>Multiple interviewers </a:t>
            </a:r>
          </a:p>
          <a:p>
            <a:r>
              <a:rPr lang="en-GB" sz="2400" dirty="0"/>
              <a:t>Presentations </a:t>
            </a:r>
          </a:p>
          <a:p>
            <a:r>
              <a:rPr lang="en-GB" sz="2400" dirty="0"/>
              <a:t>Case studies </a:t>
            </a:r>
          </a:p>
          <a:p>
            <a:r>
              <a:rPr lang="en-GB" sz="2400" dirty="0"/>
              <a:t>Simulations </a:t>
            </a:r>
          </a:p>
          <a:p>
            <a:pPr marL="0" indent="0">
              <a:buNone/>
            </a:pPr>
            <a:r>
              <a:rPr lang="en-GB" sz="2400" b="1" dirty="0"/>
              <a:t>Advantages</a:t>
            </a:r>
          </a:p>
          <a:p>
            <a:r>
              <a:rPr lang="en-GB" sz="2400" dirty="0"/>
              <a:t>Multiple perspectives </a:t>
            </a:r>
          </a:p>
          <a:p>
            <a:r>
              <a:rPr lang="en-GB" sz="2400" dirty="0"/>
              <a:t>Reduced bias </a:t>
            </a:r>
          </a:p>
          <a:p>
            <a:r>
              <a:rPr lang="en-GB" sz="2400" dirty="0"/>
              <a:t>Better assessment of leadership </a:t>
            </a:r>
          </a:p>
          <a:p>
            <a:pPr marL="0" indent="0">
              <a:buNone/>
            </a:pPr>
            <a:r>
              <a:rPr lang="en-GB" sz="2400" b="1" dirty="0"/>
              <a:t>Suitable Roles</a:t>
            </a:r>
          </a:p>
          <a:p>
            <a:r>
              <a:rPr lang="en-GB" sz="2400" dirty="0"/>
              <a:t>Senior transformation positions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(Armstrong and Taylor, 2023)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A28747-FB21-D5A6-8776-AAD3A4DAE183}"/>
              </a:ext>
            </a:extLst>
          </p:cNvPr>
          <p:cNvSpPr txBox="1"/>
          <p:nvPr/>
        </p:nvSpPr>
        <p:spPr>
          <a:xfrm>
            <a:off x="9759924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post-it-note/i/interview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080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D30B4-135E-C51B-61E7-CC7849BDF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565" y="670559"/>
            <a:ext cx="5524790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Questioning Techniques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CC7B4A-E569-36AF-2C11-013A33D8AB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281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577EA-E672-164F-9660-1BDB13AEA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8000" y="670558"/>
            <a:ext cx="5764786" cy="6187441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endParaRPr lang="en-GB" sz="1900" b="1" dirty="0"/>
          </a:p>
          <a:p>
            <a:pPr marL="0" indent="0">
              <a:buNone/>
            </a:pPr>
            <a:r>
              <a:rPr lang="en-GB" sz="2400" b="1" dirty="0"/>
              <a:t>Justification</a:t>
            </a:r>
          </a:p>
          <a:p>
            <a:r>
              <a:rPr lang="en-GB" sz="2400" dirty="0"/>
              <a:t>Provide evidence of leadership </a:t>
            </a:r>
          </a:p>
          <a:p>
            <a:r>
              <a:rPr lang="en-GB" sz="2400" dirty="0"/>
              <a:t>Assess adaptability to change</a:t>
            </a:r>
          </a:p>
          <a:p>
            <a:pPr marL="0" indent="0">
              <a:buNone/>
            </a:pPr>
            <a:r>
              <a:rPr lang="en-GB" sz="1900" dirty="0"/>
              <a:t> </a:t>
            </a:r>
          </a:p>
          <a:p>
            <a:pPr marL="0" indent="0">
              <a:buNone/>
            </a:pPr>
            <a:r>
              <a:rPr lang="en-GB" sz="1900" dirty="0"/>
              <a:t>(Torrington et al., 2023)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457B5C-988C-8781-F8B1-74450409A177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.keliweb.it/2013/07/come-scegliere-il-servizio-keliweb-piu-adatto-a-t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FEBE6F2-5043-2642-DBA1-7E6276ADEB5A}"/>
              </a:ext>
            </a:extLst>
          </p:cNvPr>
          <p:cNvSpPr/>
          <p:nvPr/>
        </p:nvSpPr>
        <p:spPr>
          <a:xfrm>
            <a:off x="5244797" y="472129"/>
            <a:ext cx="31496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Behavioural Questions</a:t>
            </a:r>
          </a:p>
          <a:p>
            <a:r>
              <a:rPr lang="en-GB" dirty="0">
                <a:solidFill>
                  <a:schemeClr val="bg1"/>
                </a:solidFill>
              </a:rPr>
              <a:t>Assess previous experience </a:t>
            </a:r>
          </a:p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45A16A7-FE2D-17CD-E529-E7B580D1AE50}"/>
              </a:ext>
            </a:extLst>
          </p:cNvPr>
          <p:cNvSpPr/>
          <p:nvPr/>
        </p:nvSpPr>
        <p:spPr>
          <a:xfrm>
            <a:off x="6448425" y="1529404"/>
            <a:ext cx="2924529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Situational Questions</a:t>
            </a:r>
          </a:p>
          <a:p>
            <a:r>
              <a:rPr lang="en-GB" dirty="0"/>
              <a:t>Evaluate decision making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C803CFD-E403-B11F-5D6D-F8920951CC61}"/>
              </a:ext>
            </a:extLst>
          </p:cNvPr>
          <p:cNvSpPr/>
          <p:nvPr/>
        </p:nvSpPr>
        <p:spPr>
          <a:xfrm>
            <a:off x="7425075" y="2544208"/>
            <a:ext cx="31496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Competency Questions</a:t>
            </a:r>
          </a:p>
          <a:p>
            <a:r>
              <a:rPr lang="en-GB" dirty="0"/>
              <a:t>Measure role-specific skills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E67170B-08B3-E43A-9C85-08141E9491C2}"/>
              </a:ext>
            </a:extLst>
          </p:cNvPr>
          <p:cNvSpPr/>
          <p:nvPr/>
        </p:nvSpPr>
        <p:spPr>
          <a:xfrm>
            <a:off x="8394397" y="3559012"/>
            <a:ext cx="3149600" cy="8991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Probing Questions</a:t>
            </a:r>
          </a:p>
          <a:p>
            <a:r>
              <a:rPr lang="en-GB" dirty="0"/>
              <a:t>Explore responses in depth </a:t>
            </a:r>
          </a:p>
        </p:txBody>
      </p:sp>
    </p:spTree>
    <p:extLst>
      <p:ext uri="{BB962C8B-B14F-4D97-AF65-F5344CB8AC3E}">
        <p14:creationId xmlns:p14="http://schemas.microsoft.com/office/powerpoint/2010/main" val="1150286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45BC3-F9D1-7141-5AE7-F17028F52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119" y="-2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Face-to-Face vs Virtual Interviews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BF3E4B-351D-94E5-C557-E46F74594BAD}"/>
              </a:ext>
            </a:extLst>
          </p:cNvPr>
          <p:cNvSpPr txBox="1"/>
          <p:nvPr/>
        </p:nvSpPr>
        <p:spPr>
          <a:xfrm>
            <a:off x="193965" y="4796165"/>
            <a:ext cx="11462326" cy="19740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Comparison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• Face-to-face suitable for senior leadership roles.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• Virtual interviews suitable for early screening and specialist recruitment.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• Hybrid approach offers maximum effectiveness.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(</a:t>
            </a:r>
            <a:r>
              <a:rPr lang="en-US" sz="2000" dirty="0" err="1"/>
              <a:t>Bondarouk</a:t>
            </a:r>
            <a:r>
              <a:rPr lang="en-US" sz="2000" dirty="0"/>
              <a:t> et al., 2017)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DBFAB50-8334-A4EE-A496-0B71CFAB54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5116802"/>
              </p:ext>
            </p:extLst>
          </p:nvPr>
        </p:nvGraphicFramePr>
        <p:xfrm>
          <a:off x="1170236" y="1203276"/>
          <a:ext cx="9425704" cy="3193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38051">
                  <a:extLst>
                    <a:ext uri="{9D8B030D-6E8A-4147-A177-3AD203B41FA5}">
                      <a16:colId xmlns:a16="http://schemas.microsoft.com/office/drawing/2014/main" val="3111751363"/>
                    </a:ext>
                  </a:extLst>
                </a:gridCol>
                <a:gridCol w="4087653">
                  <a:extLst>
                    <a:ext uri="{9D8B030D-6E8A-4147-A177-3AD203B41FA5}">
                      <a16:colId xmlns:a16="http://schemas.microsoft.com/office/drawing/2014/main" val="1818738180"/>
                    </a:ext>
                  </a:extLst>
                </a:gridCol>
              </a:tblGrid>
              <a:tr h="365895">
                <a:tc>
                  <a:txBody>
                    <a:bodyPr/>
                    <a:lstStyle/>
                    <a:p>
                      <a:r>
                        <a:rPr lang="en-GB" sz="1600" dirty="0"/>
                        <a:t>Face-to-face</a:t>
                      </a:r>
                    </a:p>
                  </a:txBody>
                  <a:tcPr marL="83158" marR="83158" marT="41579" marB="41579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Virtual</a:t>
                      </a:r>
                    </a:p>
                  </a:txBody>
                  <a:tcPr marL="83158" marR="83158" marT="41579" marB="41579"/>
                </a:tc>
                <a:extLst>
                  <a:ext uri="{0D108BD9-81ED-4DB2-BD59-A6C34878D82A}">
                    <a16:rowId xmlns:a16="http://schemas.microsoft.com/office/drawing/2014/main" val="2403680330"/>
                  </a:ext>
                </a:extLst>
              </a:tr>
              <a:tr h="615368">
                <a:tc>
                  <a:txBody>
                    <a:bodyPr/>
                    <a:lstStyle/>
                    <a:p>
                      <a:r>
                        <a:rPr lang="en-GB" sz="1600" b="1" dirty="0"/>
                        <a:t>Better observation of body language</a:t>
                      </a:r>
                    </a:p>
                  </a:txBody>
                  <a:tcPr marL="83158" marR="83158" marT="41579" marB="41579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Greater Flexibility</a:t>
                      </a:r>
                    </a:p>
                  </a:txBody>
                  <a:tcPr marL="83158" marR="83158" marT="41579" marB="41579"/>
                </a:tc>
                <a:extLst>
                  <a:ext uri="{0D108BD9-81ED-4DB2-BD59-A6C34878D82A}">
                    <a16:rowId xmlns:a16="http://schemas.microsoft.com/office/drawing/2014/main" val="768806798"/>
                  </a:ext>
                </a:extLst>
              </a:tr>
              <a:tr h="615368">
                <a:tc>
                  <a:txBody>
                    <a:bodyPr/>
                    <a:lstStyle/>
                    <a:p>
                      <a:r>
                        <a:rPr lang="en-GB" sz="1600" b="1" dirty="0"/>
                        <a:t>Stronger relationship building</a:t>
                      </a:r>
                    </a:p>
                  </a:txBody>
                  <a:tcPr marL="83158" marR="83158" marT="41579" marB="41579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Lower cost</a:t>
                      </a:r>
                    </a:p>
                  </a:txBody>
                  <a:tcPr marL="83158" marR="83158" marT="41579" marB="41579"/>
                </a:tc>
                <a:extLst>
                  <a:ext uri="{0D108BD9-81ED-4DB2-BD59-A6C34878D82A}">
                    <a16:rowId xmlns:a16="http://schemas.microsoft.com/office/drawing/2014/main" val="3607218051"/>
                  </a:ext>
                </a:extLst>
              </a:tr>
              <a:tr h="365895">
                <a:tc>
                  <a:txBody>
                    <a:bodyPr/>
                    <a:lstStyle/>
                    <a:p>
                      <a:r>
                        <a:rPr lang="en-GB" sz="1600" b="1"/>
                        <a:t>Fewer technical issues</a:t>
                      </a:r>
                    </a:p>
                  </a:txBody>
                  <a:tcPr marL="83158" marR="83158" marT="41579" marB="41579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Faster scheduling</a:t>
                      </a:r>
                    </a:p>
                  </a:txBody>
                  <a:tcPr marL="83158" marR="83158" marT="41579" marB="41579"/>
                </a:tc>
                <a:extLst>
                  <a:ext uri="{0D108BD9-81ED-4DB2-BD59-A6C34878D82A}">
                    <a16:rowId xmlns:a16="http://schemas.microsoft.com/office/drawing/2014/main" val="4045195830"/>
                  </a:ext>
                </a:extLst>
              </a:tr>
              <a:tr h="615368">
                <a:tc>
                  <a:txBody>
                    <a:bodyPr/>
                    <a:lstStyle/>
                    <a:p>
                      <a:r>
                        <a:rPr lang="en-GB" sz="1600" b="1" dirty="0"/>
                        <a:t>Higher travel costs</a:t>
                      </a:r>
                    </a:p>
                  </a:txBody>
                  <a:tcPr marL="83158" marR="83158" marT="41579" marB="41579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Wider geographical reach</a:t>
                      </a:r>
                    </a:p>
                  </a:txBody>
                  <a:tcPr marL="83158" marR="83158" marT="41579" marB="41579"/>
                </a:tc>
                <a:extLst>
                  <a:ext uri="{0D108BD9-81ED-4DB2-BD59-A6C34878D82A}">
                    <a16:rowId xmlns:a16="http://schemas.microsoft.com/office/drawing/2014/main" val="1527024776"/>
                  </a:ext>
                </a:extLst>
              </a:tr>
              <a:tr h="615368">
                <a:tc>
                  <a:txBody>
                    <a:bodyPr/>
                    <a:lstStyle/>
                    <a:p>
                      <a:r>
                        <a:rPr lang="en-GB" sz="1600" b="1" dirty="0"/>
                        <a:t>Time consuming</a:t>
                      </a:r>
                    </a:p>
                  </a:txBody>
                  <a:tcPr marL="83158" marR="83158" marT="41579" marB="41579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Convenient for candidates</a:t>
                      </a:r>
                    </a:p>
                  </a:txBody>
                  <a:tcPr marL="83158" marR="83158" marT="41579" marB="41579"/>
                </a:tc>
                <a:extLst>
                  <a:ext uri="{0D108BD9-81ED-4DB2-BD59-A6C34878D82A}">
                    <a16:rowId xmlns:a16="http://schemas.microsoft.com/office/drawing/2014/main" val="3729045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4622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21EAD-DFE8-D951-6C9F-8E51415B4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09" y="274322"/>
            <a:ext cx="9543405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17AB4-2E9B-14C7-C225-021F7520B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45" y="1572752"/>
            <a:ext cx="11887199" cy="5206739"/>
          </a:xfrm>
        </p:spPr>
        <p:txBody>
          <a:bodyPr numCol="2" anchor="ctr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Recommendations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Use detailed job analysis before recruitment.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Adopt competency-based selection criteria.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Utilise structured interviews to improve fairness.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Use assessment centres for leadership positions.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Combine virtual and face-to-face interviews.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Apply behavioural and situational questioning.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Recruitment quality significantly    influences transformation success.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Effective selection ensures </a:t>
            </a:r>
            <a:r>
              <a:rPr lang="en-GB" sz="2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Floorstock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secures employees with skills needed for digital and operational change.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• A structured, evidence-based recruitment process supports organisational performance and long-term competitiveness.</a:t>
            </a:r>
          </a:p>
          <a:p>
            <a:pPr marL="0" indent="0">
              <a:buNone/>
            </a:pP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(Armstrong and Taylor, 2023)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707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B6C726-1E02-E6D0-B820-F0370A7E1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872" y="126079"/>
            <a:ext cx="9543405" cy="11887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4CD5B-C51B-4A3B-4687-4D33B7199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4" y="1440873"/>
            <a:ext cx="11841018" cy="5347854"/>
          </a:xfrm>
        </p:spPr>
        <p:txBody>
          <a:bodyPr anchor="ctr">
            <a:normAutofit fontScale="55000" lnSpcReduction="20000"/>
          </a:bodyPr>
          <a:lstStyle/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Armstrong, M. and Taylor, S. (2023)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Armstrong's Handbook of Human Resource Management Practice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16th ed. London: Kogan Page.</a:t>
            </a:r>
          </a:p>
          <a:p>
            <a:r>
              <a:rPr lang="en-GB" sz="2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Bondarouk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T., Parry, E. and </a:t>
            </a:r>
            <a:r>
              <a:rPr lang="en-GB" sz="2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Furtmueller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E. (2017) 'Electronic HRM',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International Journal of 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28(1), pp. 1–15.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Bratton, J. and Gold, J. (2022)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8th ed. London: Palgrave Macmillan.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Chartered Institute of Personnel and Development (CIPD) (2024)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Recruitment and Selection Factsheet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London: CIPD.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Cook, M. (2016)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Personnel Selection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6th ed. Chichester: Wiley.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Dessler, G. (2020)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16th ed. Harlow: Pearson.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Foot, M. and Hook, C. (2022)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Introducing 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9th ed. Harlow: Pearson.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Gatewood, R., </a:t>
            </a:r>
            <a:r>
              <a:rPr lang="en-GB" sz="2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Feild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H. and Barrick, M. (2019)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 Selection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8th ed. Boston: Cengage.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Marchington, M., Wilkinson, A., Donnelly, R. and </a:t>
            </a:r>
            <a:r>
              <a:rPr lang="en-GB" sz="26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Kynighou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A. (2021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at Work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7th ed. London: CIPD.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Noe, R., Hollenbeck, J., Gerhart, B. and Wright, P. (2022)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12th ed. New York: McGraw-Hill.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Pynes, J. (2023)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Resources Management for Public and Nonprofit Organizations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7th ed. Hoboken: Wiley.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Rees, G. and Smith, P. (2021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Strategic 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3rd ed. London: Sage.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Stewart, G. and Brown, K. (2020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5th ed. Hoboken: Wiley.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Stone, D., Deadrick, D., Lukaszewski, K. and Johnson, R. (2020)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'The Influence of Technology on Recruitment', Human Resource Management Review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30(2), pp. 1–12.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Taylor, S. (2022) Resourcing and Talent Management. 8th ed. London: CIPD.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Torrington, D., Hall, L., Taylor, S. and Atkinson, C. (2023)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12th ed. Harlow: Pearson.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Wilton, N. (2022)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 Introduction to 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5th ed. London: Sage.</a:t>
            </a:r>
          </a:p>
          <a:p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Beardwell, J. and Thompson, A. (2023) </a:t>
            </a:r>
            <a:r>
              <a:rPr lang="en-GB" sz="26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Human Resource Management</a:t>
            </a:r>
            <a:r>
              <a:rPr lang="en-GB" sz="2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. 10th ed. Harlow: Pearson.</a:t>
            </a:r>
          </a:p>
          <a:p>
            <a:pPr marL="0" indent="0">
              <a:buNone/>
            </a:pPr>
            <a:endParaRPr lang="en-GB" sz="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725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1103</Words>
  <Application>Microsoft Office PowerPoint</Application>
  <PresentationFormat>Widescreen</PresentationFormat>
  <Paragraphs>256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Helvetica Neue Medium</vt:lpstr>
      <vt:lpstr>Aptos</vt:lpstr>
      <vt:lpstr>Aptos Display</vt:lpstr>
      <vt:lpstr>Arial</vt:lpstr>
      <vt:lpstr>Office Theme</vt:lpstr>
      <vt:lpstr>Recruitment and Selection During Organisational Transformation</vt:lpstr>
      <vt:lpstr>Table of Contents</vt:lpstr>
      <vt:lpstr>Introduction to Floorstock Ltd</vt:lpstr>
      <vt:lpstr>Organisational Transformation at Floorstock</vt:lpstr>
      <vt:lpstr>Recruitment Process Overview</vt:lpstr>
      <vt:lpstr>Job Analysis</vt:lpstr>
      <vt:lpstr>Job Description</vt:lpstr>
      <vt:lpstr>Person Specification and Advertising</vt:lpstr>
      <vt:lpstr>Structured Interview</vt:lpstr>
      <vt:lpstr>Competency-Based Interview</vt:lpstr>
      <vt:lpstr>Panel Interview</vt:lpstr>
      <vt:lpstr>Questioning Techniques</vt:lpstr>
      <vt:lpstr>Face-to-Face vs Virtual Interviews</vt:lpstr>
      <vt:lpstr>Conclusion and 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Andrzej Kyrcz (2419584)</dc:creator>
  <cp:lastModifiedBy>Andrzej Kyrcz (2419584)</cp:lastModifiedBy>
  <cp:revision>13</cp:revision>
  <dcterms:created xsi:type="dcterms:W3CDTF">2026-06-07T16:15:30Z</dcterms:created>
  <dcterms:modified xsi:type="dcterms:W3CDTF">2026-06-10T14:42:42Z</dcterms:modified>
</cp:coreProperties>
</file>