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2"/>
  </p:notesMasterIdLst>
  <p:sldIdLst>
    <p:sldId id="304" r:id="rId2"/>
    <p:sldId id="258" r:id="rId3"/>
    <p:sldId id="716" r:id="rId4"/>
    <p:sldId id="667" r:id="rId5"/>
    <p:sldId id="318" r:id="rId6"/>
    <p:sldId id="738" r:id="rId7"/>
    <p:sldId id="739" r:id="rId8"/>
    <p:sldId id="740" r:id="rId9"/>
    <p:sldId id="732" r:id="rId10"/>
    <p:sldId id="727" r:id="rId11"/>
    <p:sldId id="733" r:id="rId12"/>
    <p:sldId id="734" r:id="rId13"/>
    <p:sldId id="705" r:id="rId14"/>
    <p:sldId id="712" r:id="rId15"/>
    <p:sldId id="696" r:id="rId16"/>
    <p:sldId id="743" r:id="rId17"/>
    <p:sldId id="746" r:id="rId18"/>
    <p:sldId id="722" r:id="rId19"/>
    <p:sldId id="741" r:id="rId20"/>
    <p:sldId id="724" r:id="rId21"/>
    <p:sldId id="744" r:id="rId22"/>
    <p:sldId id="745" r:id="rId23"/>
    <p:sldId id="747" r:id="rId24"/>
    <p:sldId id="748" r:id="rId25"/>
    <p:sldId id="749" r:id="rId26"/>
    <p:sldId id="714" r:id="rId27"/>
    <p:sldId id="710" r:id="rId28"/>
    <p:sldId id="692" r:id="rId29"/>
    <p:sldId id="677" r:id="rId30"/>
    <p:sldId id="737" r:id="rId3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5050" autoAdjust="0"/>
  </p:normalViewPr>
  <p:slideViewPr>
    <p:cSldViewPr snapToGrid="0">
      <p:cViewPr varScale="1">
        <p:scale>
          <a:sx n="86" d="100"/>
          <a:sy n="86" d="100"/>
        </p:scale>
        <p:origin x="1382" y="53"/>
      </p:cViewPr>
      <p:guideLst/>
    </p:cSldViewPr>
  </p:slideViewPr>
  <p:notesTextViewPr>
    <p:cViewPr>
      <p:scale>
        <a:sx n="1" d="1"/>
        <a:sy n="1" d="1"/>
      </p:scale>
      <p:origin x="0" y="0"/>
    </p:cViewPr>
  </p:notesTextViewPr>
  <p:sorterViewPr>
    <p:cViewPr>
      <p:scale>
        <a:sx n="100" d="100"/>
        <a:sy n="100" d="100"/>
      </p:scale>
      <p:origin x="0" y="-5214"/>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68766B7-B700-4666-AD23-C190CB418E05}" type="datetimeFigureOut">
              <a:rPr lang="en-GB" smtClean="0"/>
              <a:t>02/09/2023</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0734E38-5C84-4E2A-B31C-B42A5A9DBFF7}" type="slidenum">
              <a:rPr lang="en-GB" smtClean="0"/>
              <a:t>‹#›</a:t>
            </a:fld>
            <a:endParaRPr lang="en-GB"/>
          </a:p>
        </p:txBody>
      </p:sp>
    </p:spTree>
    <p:extLst>
      <p:ext uri="{BB962C8B-B14F-4D97-AF65-F5344CB8AC3E}">
        <p14:creationId xmlns:p14="http://schemas.microsoft.com/office/powerpoint/2010/main" val="41226388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GB" b="1" dirty="0"/>
          </a:p>
        </p:txBody>
      </p:sp>
      <p:sp>
        <p:nvSpPr>
          <p:cNvPr id="4" name="Slide Number Placeholder 3"/>
          <p:cNvSpPr>
            <a:spLocks noGrp="1"/>
          </p:cNvSpPr>
          <p:nvPr>
            <p:ph type="sldNum" sz="quarter" idx="10"/>
          </p:nvPr>
        </p:nvSpPr>
        <p:spPr/>
        <p:txBody>
          <a:bodyPr/>
          <a:lstStyle/>
          <a:p>
            <a:fld id="{90734E38-5C84-4E2A-B31C-B42A5A9DBFF7}" type="slidenum">
              <a:rPr lang="en-GB" smtClean="0"/>
              <a:t>2</a:t>
            </a:fld>
            <a:endParaRPr lang="en-GB"/>
          </a:p>
        </p:txBody>
      </p:sp>
    </p:spTree>
    <p:extLst>
      <p:ext uri="{BB962C8B-B14F-4D97-AF65-F5344CB8AC3E}">
        <p14:creationId xmlns:p14="http://schemas.microsoft.com/office/powerpoint/2010/main" val="4281610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882FBFE-1FD0-4E67-A0CC-9EC34F709870}" type="slidenum">
              <a:rPr lang="en-AU"/>
              <a:pPr/>
              <a:t>3</a:t>
            </a:fld>
            <a:endParaRPr lang="en-AU"/>
          </a:p>
        </p:txBody>
      </p:sp>
      <p:sp>
        <p:nvSpPr>
          <p:cNvPr id="329730" name="Rectangle 2"/>
          <p:cNvSpPr>
            <a:spLocks noGrp="1" noRot="1" noChangeAspect="1" noChangeArrowheads="1" noTextEdit="1"/>
          </p:cNvSpPr>
          <p:nvPr>
            <p:ph type="sldImg"/>
          </p:nvPr>
        </p:nvSpPr>
        <p:spPr>
          <a:ln/>
        </p:spPr>
      </p:sp>
      <p:sp>
        <p:nvSpPr>
          <p:cNvPr id="329731"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38036332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DC66CA3-ECCD-4FB4-900F-41753DBEFA91}" type="slidenum">
              <a:rPr lang="en-AU"/>
              <a:pPr/>
              <a:t>18</a:t>
            </a:fld>
            <a:endParaRPr lang="en-AU"/>
          </a:p>
        </p:txBody>
      </p:sp>
      <p:sp>
        <p:nvSpPr>
          <p:cNvPr id="343042" name="Rectangle 2"/>
          <p:cNvSpPr>
            <a:spLocks noGrp="1" noRot="1" noChangeAspect="1" noChangeArrowheads="1" noTextEdit="1"/>
          </p:cNvSpPr>
          <p:nvPr>
            <p:ph type="sldImg"/>
          </p:nvPr>
        </p:nvSpPr>
        <p:spPr>
          <a:ln/>
        </p:spPr>
      </p:sp>
      <p:sp>
        <p:nvSpPr>
          <p:cNvPr id="343043" name="Rectangle 3"/>
          <p:cNvSpPr>
            <a:spLocks noGrp="1" noChangeArrowheads="1"/>
          </p:cNvSpPr>
          <p:nvPr>
            <p:ph type="body" idx="1"/>
          </p:nvPr>
        </p:nvSpPr>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2"/>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7" y="6525344"/>
            <a:ext cx="971128" cy="218522"/>
          </a:xfrm>
        </p:spPr>
        <p:txBody>
          <a:bodyPr/>
          <a:lstStyle/>
          <a:p>
            <a:fld id="{3F54D9F0-04AB-9943-BD88-2F95519E01A9}" type="datetimeFigureOut">
              <a:rPr lang="en-US" smtClean="0"/>
              <a:t>9/2/2023</a:t>
            </a:fld>
            <a:endParaRPr lang="en-US"/>
          </a:p>
        </p:txBody>
      </p:sp>
      <p:sp>
        <p:nvSpPr>
          <p:cNvPr id="5" name="Footer Placeholder 4"/>
          <p:cNvSpPr>
            <a:spLocks noGrp="1"/>
          </p:cNvSpPr>
          <p:nvPr>
            <p:ph type="ftr" sz="quarter" idx="11"/>
          </p:nvPr>
        </p:nvSpPr>
        <p:spPr>
          <a:xfrm>
            <a:off x="4139952" y="638133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p:txBody>
          <a:bodyPr/>
          <a:lstStyle/>
          <a:p>
            <a:fld id="{47A7220B-D7BF-184F-A355-55C20C5E56CA}" type="slidenum">
              <a:rPr lang="en-US" smtClean="0"/>
              <a:t>‹#›</a:t>
            </a:fld>
            <a:endParaRPr lang="en-US"/>
          </a:p>
        </p:txBody>
      </p:sp>
    </p:spTree>
    <p:extLst>
      <p:ext uri="{BB962C8B-B14F-4D97-AF65-F5344CB8AC3E}">
        <p14:creationId xmlns:p14="http://schemas.microsoft.com/office/powerpoint/2010/main" val="20746156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F54D9F0-04AB-9943-BD88-2F95519E01A9}" type="datetimeFigureOut">
              <a:rPr lang="en-US" smtClean="0"/>
              <a:t>9/2/2023</a:t>
            </a:fld>
            <a:endParaRPr lang="en-US"/>
          </a:p>
        </p:txBody>
      </p:sp>
      <p:sp>
        <p:nvSpPr>
          <p:cNvPr id="5" name="Footer Placeholder 4"/>
          <p:cNvSpPr>
            <a:spLocks noGrp="1"/>
          </p:cNvSpPr>
          <p:nvPr>
            <p:ph type="ftr" sz="quarter" idx="11"/>
          </p:nvPr>
        </p:nvSpPr>
        <p:spPr>
          <a:xfrm>
            <a:off x="3131840" y="6461782"/>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p:txBody>
          <a:bodyPr/>
          <a:lstStyle/>
          <a:p>
            <a:fld id="{47A7220B-D7BF-184F-A355-55C20C5E56CA}" type="slidenum">
              <a:rPr lang="en-US" smtClean="0"/>
              <a:t>‹#›</a:t>
            </a:fld>
            <a:endParaRPr lang="en-US"/>
          </a:p>
        </p:txBody>
      </p:sp>
    </p:spTree>
    <p:extLst>
      <p:ext uri="{BB962C8B-B14F-4D97-AF65-F5344CB8AC3E}">
        <p14:creationId xmlns:p14="http://schemas.microsoft.com/office/powerpoint/2010/main" val="804439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5"/>
            <a:ext cx="7772400" cy="1362075"/>
          </a:xfrm>
        </p:spPr>
        <p:txBody>
          <a:bodyPr anchor="t"/>
          <a:lstStyle>
            <a:lvl1pPr algn="l">
              <a:defRPr sz="3000" b="1" cap="all"/>
            </a:lvl1pPr>
          </a:lstStyle>
          <a:p>
            <a:r>
              <a:rPr lang="en-US"/>
              <a:t>Click to edit Master title style</a:t>
            </a:r>
            <a:endParaRPr lang="en-GB"/>
          </a:p>
        </p:txBody>
      </p:sp>
      <p:sp>
        <p:nvSpPr>
          <p:cNvPr id="3" name="Text Placeholder 2"/>
          <p:cNvSpPr>
            <a:spLocks noGrp="1"/>
          </p:cNvSpPr>
          <p:nvPr>
            <p:ph type="body" idx="1"/>
          </p:nvPr>
        </p:nvSpPr>
        <p:spPr>
          <a:xfrm>
            <a:off x="683568" y="2492898"/>
            <a:ext cx="7772400" cy="1500187"/>
          </a:xfrm>
        </p:spPr>
        <p:txBody>
          <a:bodyPr anchor="b"/>
          <a:lstStyle>
            <a:lvl1pPr marL="0" indent="0">
              <a:buNone/>
              <a:defRPr sz="1500">
                <a:solidFill>
                  <a:schemeClr val="tx1">
                    <a:tint val="7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F54D9F0-04AB-9943-BD88-2F95519E01A9}" type="datetimeFigureOut">
              <a:rPr lang="en-US" smtClean="0"/>
              <a:t>9/2/2023</a:t>
            </a:fld>
            <a:endParaRPr lang="en-US"/>
          </a:p>
        </p:txBody>
      </p:sp>
      <p:sp>
        <p:nvSpPr>
          <p:cNvPr id="6" name="Slide Number Placeholder 5"/>
          <p:cNvSpPr>
            <a:spLocks noGrp="1"/>
          </p:cNvSpPr>
          <p:nvPr>
            <p:ph type="sldNum" sz="quarter" idx="12"/>
          </p:nvPr>
        </p:nvSpPr>
        <p:spPr/>
        <p:txBody>
          <a:bodyPr/>
          <a:lstStyle/>
          <a:p>
            <a:fld id="{47A7220B-D7BF-184F-A355-55C20C5E56CA}" type="slidenum">
              <a:rPr lang="en-US" smtClean="0"/>
              <a:t>‹#›</a:t>
            </a:fld>
            <a:endParaRPr lang="en-US"/>
          </a:p>
        </p:txBody>
      </p:sp>
    </p:spTree>
    <p:extLst>
      <p:ext uri="{BB962C8B-B14F-4D97-AF65-F5344CB8AC3E}">
        <p14:creationId xmlns:p14="http://schemas.microsoft.com/office/powerpoint/2010/main" val="10730750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F54D9F0-04AB-9943-BD88-2F95519E01A9}" type="datetimeFigureOut">
              <a:rPr lang="en-US" smtClean="0"/>
              <a:t>9/2/2023</a:t>
            </a:fld>
            <a:endParaRPr lang="en-US"/>
          </a:p>
        </p:txBody>
      </p:sp>
      <p:sp>
        <p:nvSpPr>
          <p:cNvPr id="7" name="Slide Number Placeholder 6"/>
          <p:cNvSpPr>
            <a:spLocks noGrp="1"/>
          </p:cNvSpPr>
          <p:nvPr>
            <p:ph type="sldNum" sz="quarter" idx="12"/>
          </p:nvPr>
        </p:nvSpPr>
        <p:spPr/>
        <p:txBody>
          <a:bodyPr/>
          <a:lstStyle/>
          <a:p>
            <a:fld id="{47A7220B-D7BF-184F-A355-55C20C5E56CA}" type="slidenum">
              <a:rPr lang="en-US" smtClean="0"/>
              <a:t>‹#›</a:t>
            </a:fld>
            <a:endParaRPr lang="en-US"/>
          </a:p>
        </p:txBody>
      </p:sp>
    </p:spTree>
    <p:extLst>
      <p:ext uri="{BB962C8B-B14F-4D97-AF65-F5344CB8AC3E}">
        <p14:creationId xmlns:p14="http://schemas.microsoft.com/office/powerpoint/2010/main" val="31999245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57200" y="2174877"/>
            <a:ext cx="4040188" cy="3414365"/>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4645026" y="2174877"/>
            <a:ext cx="4041775" cy="3414365"/>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F54D9F0-04AB-9943-BD88-2F95519E01A9}" type="datetimeFigureOut">
              <a:rPr lang="en-US" smtClean="0"/>
              <a:t>9/2/2023</a:t>
            </a:fld>
            <a:endParaRPr lang="en-US"/>
          </a:p>
        </p:txBody>
      </p:sp>
      <p:sp>
        <p:nvSpPr>
          <p:cNvPr id="9" name="Slide Number Placeholder 8"/>
          <p:cNvSpPr>
            <a:spLocks noGrp="1"/>
          </p:cNvSpPr>
          <p:nvPr>
            <p:ph type="sldNum" sz="quarter" idx="12"/>
          </p:nvPr>
        </p:nvSpPr>
        <p:spPr/>
        <p:txBody>
          <a:bodyPr/>
          <a:lstStyle/>
          <a:p>
            <a:fld id="{47A7220B-D7BF-184F-A355-55C20C5E56CA}" type="slidenum">
              <a:rPr lang="en-US" smtClean="0"/>
              <a:t>‹#›</a:t>
            </a:fld>
            <a:endParaRPr lang="en-US"/>
          </a:p>
        </p:txBody>
      </p:sp>
    </p:spTree>
    <p:extLst>
      <p:ext uri="{BB962C8B-B14F-4D97-AF65-F5344CB8AC3E}">
        <p14:creationId xmlns:p14="http://schemas.microsoft.com/office/powerpoint/2010/main" val="31549285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F54D9F0-04AB-9943-BD88-2F95519E01A9}" type="datetimeFigureOut">
              <a:rPr lang="en-US" smtClean="0"/>
              <a:t>9/2/2023</a:t>
            </a:fld>
            <a:endParaRPr lang="en-US"/>
          </a:p>
        </p:txBody>
      </p:sp>
      <p:sp>
        <p:nvSpPr>
          <p:cNvPr id="5" name="Slide Number Placeholder 4"/>
          <p:cNvSpPr>
            <a:spLocks noGrp="1"/>
          </p:cNvSpPr>
          <p:nvPr>
            <p:ph type="sldNum" sz="quarter" idx="12"/>
          </p:nvPr>
        </p:nvSpPr>
        <p:spPr/>
        <p:txBody>
          <a:bodyPr/>
          <a:lstStyle/>
          <a:p>
            <a:fld id="{47A7220B-D7BF-184F-A355-55C20C5E56CA}" type="slidenum">
              <a:rPr lang="en-US" smtClean="0"/>
              <a:t>‹#›</a:t>
            </a:fld>
            <a:endParaRPr lang="en-US"/>
          </a:p>
        </p:txBody>
      </p:sp>
    </p:spTree>
    <p:extLst>
      <p:ext uri="{BB962C8B-B14F-4D97-AF65-F5344CB8AC3E}">
        <p14:creationId xmlns:p14="http://schemas.microsoft.com/office/powerpoint/2010/main" val="3527341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F54D9F0-04AB-9943-BD88-2F95519E01A9}" type="datetimeFigureOut">
              <a:rPr lang="en-US" smtClean="0"/>
              <a:t>9/2/2023</a:t>
            </a:fld>
            <a:endParaRPr lang="en-US"/>
          </a:p>
        </p:txBody>
      </p:sp>
      <p:sp>
        <p:nvSpPr>
          <p:cNvPr id="4" name="Slide Number Placeholder 3"/>
          <p:cNvSpPr>
            <a:spLocks noGrp="1"/>
          </p:cNvSpPr>
          <p:nvPr>
            <p:ph type="sldNum" sz="quarter" idx="12"/>
          </p:nvPr>
        </p:nvSpPr>
        <p:spPr/>
        <p:txBody>
          <a:bodyPr/>
          <a:lstStyle/>
          <a:p>
            <a:fld id="{47A7220B-D7BF-184F-A355-55C20C5E56CA}" type="slidenum">
              <a:rPr lang="en-US" smtClean="0"/>
              <a:t>‹#›</a:t>
            </a:fld>
            <a:endParaRPr lang="en-US"/>
          </a:p>
        </p:txBody>
      </p:sp>
    </p:spTree>
    <p:extLst>
      <p:ext uri="{BB962C8B-B14F-4D97-AF65-F5344CB8AC3E}">
        <p14:creationId xmlns:p14="http://schemas.microsoft.com/office/powerpoint/2010/main" val="20704873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nchor="b"/>
          <a:lstStyle>
            <a:lvl1pPr algn="l">
              <a:defRPr sz="1500" b="1"/>
            </a:lvl1pPr>
          </a:lstStyle>
          <a:p>
            <a:r>
              <a:rPr lang="en-US"/>
              <a:t>Click to edit Master title style</a:t>
            </a:r>
            <a:endParaRPr lang="en-GB"/>
          </a:p>
        </p:txBody>
      </p:sp>
      <p:sp>
        <p:nvSpPr>
          <p:cNvPr id="3" name="Content Placeholder 2"/>
          <p:cNvSpPr>
            <a:spLocks noGrp="1"/>
          </p:cNvSpPr>
          <p:nvPr>
            <p:ph idx="1"/>
          </p:nvPr>
        </p:nvSpPr>
        <p:spPr>
          <a:xfrm>
            <a:off x="3575050" y="273052"/>
            <a:ext cx="5111750" cy="5172173"/>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1" y="1435102"/>
            <a:ext cx="3008313" cy="4029891"/>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Edit Master text styles</a:t>
            </a:r>
          </a:p>
        </p:txBody>
      </p:sp>
      <p:sp>
        <p:nvSpPr>
          <p:cNvPr id="5" name="Date Placeholder 4"/>
          <p:cNvSpPr>
            <a:spLocks noGrp="1"/>
          </p:cNvSpPr>
          <p:nvPr>
            <p:ph type="dt" sz="half" idx="10"/>
          </p:nvPr>
        </p:nvSpPr>
        <p:spPr/>
        <p:txBody>
          <a:bodyPr/>
          <a:lstStyle/>
          <a:p>
            <a:fld id="{3F54D9F0-04AB-9943-BD88-2F95519E01A9}" type="datetimeFigureOut">
              <a:rPr lang="en-US" smtClean="0"/>
              <a:t>9/2/2023</a:t>
            </a:fld>
            <a:endParaRPr lang="en-US"/>
          </a:p>
        </p:txBody>
      </p:sp>
      <p:sp>
        <p:nvSpPr>
          <p:cNvPr id="7" name="Slide Number Placeholder 6"/>
          <p:cNvSpPr>
            <a:spLocks noGrp="1"/>
          </p:cNvSpPr>
          <p:nvPr>
            <p:ph type="sldNum" sz="quarter" idx="12"/>
          </p:nvPr>
        </p:nvSpPr>
        <p:spPr/>
        <p:txBody>
          <a:bodyPr/>
          <a:lstStyle/>
          <a:p>
            <a:fld id="{47A7220B-D7BF-184F-A355-55C20C5E56CA}" type="slidenum">
              <a:rPr lang="en-US" smtClean="0"/>
              <a:t>‹#›</a:t>
            </a:fld>
            <a:endParaRPr lang="en-US"/>
          </a:p>
        </p:txBody>
      </p:sp>
    </p:spTree>
    <p:extLst>
      <p:ext uri="{BB962C8B-B14F-4D97-AF65-F5344CB8AC3E}">
        <p14:creationId xmlns:p14="http://schemas.microsoft.com/office/powerpoint/2010/main" val="29951814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15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7"/>
            <a:ext cx="5486400" cy="3824337"/>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Edit Master text styles</a:t>
            </a:r>
          </a:p>
        </p:txBody>
      </p:sp>
      <p:sp>
        <p:nvSpPr>
          <p:cNvPr id="5" name="Date Placeholder 4"/>
          <p:cNvSpPr>
            <a:spLocks noGrp="1"/>
          </p:cNvSpPr>
          <p:nvPr>
            <p:ph type="dt" sz="half" idx="10"/>
          </p:nvPr>
        </p:nvSpPr>
        <p:spPr/>
        <p:txBody>
          <a:bodyPr/>
          <a:lstStyle/>
          <a:p>
            <a:fld id="{3F54D9F0-04AB-9943-BD88-2F95519E01A9}" type="datetimeFigureOut">
              <a:rPr lang="en-US" smtClean="0"/>
              <a:t>9/2/2023</a:t>
            </a:fld>
            <a:endParaRPr lang="en-US"/>
          </a:p>
        </p:txBody>
      </p:sp>
      <p:sp>
        <p:nvSpPr>
          <p:cNvPr id="7" name="Slide Number Placeholder 6"/>
          <p:cNvSpPr>
            <a:spLocks noGrp="1"/>
          </p:cNvSpPr>
          <p:nvPr>
            <p:ph type="sldNum" sz="quarter" idx="12"/>
          </p:nvPr>
        </p:nvSpPr>
        <p:spPr/>
        <p:txBody>
          <a:bodyPr/>
          <a:lstStyle/>
          <a:p>
            <a:fld id="{47A7220B-D7BF-184F-A355-55C20C5E56CA}" type="slidenum">
              <a:rPr lang="en-US" smtClean="0"/>
              <a:t>‹#›</a:t>
            </a:fld>
            <a:endParaRPr lang="en-US"/>
          </a:p>
        </p:txBody>
      </p:sp>
    </p:spTree>
    <p:extLst>
      <p:ext uri="{BB962C8B-B14F-4D97-AF65-F5344CB8AC3E}">
        <p14:creationId xmlns:p14="http://schemas.microsoft.com/office/powerpoint/2010/main" val="413676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F54D9F0-04AB-9943-BD88-2F95519E01A9}" type="datetimeFigureOut">
              <a:rPr lang="en-US" smtClean="0"/>
              <a:t>9/2/2023</a:t>
            </a:fld>
            <a:endParaRPr lang="en-US"/>
          </a:p>
        </p:txBody>
      </p:sp>
      <p:sp>
        <p:nvSpPr>
          <p:cNvPr id="6" name="Slide Number Placeholder 5"/>
          <p:cNvSpPr>
            <a:spLocks noGrp="1"/>
          </p:cNvSpPr>
          <p:nvPr>
            <p:ph type="sldNum" sz="quarter" idx="12"/>
          </p:nvPr>
        </p:nvSpPr>
        <p:spPr/>
        <p:txBody>
          <a:bodyPr/>
          <a:lstStyle/>
          <a:p>
            <a:fld id="{47A7220B-D7BF-184F-A355-55C20C5E56CA}" type="slidenum">
              <a:rPr lang="en-US" smtClean="0"/>
              <a:t>‹#›</a:t>
            </a:fld>
            <a:endParaRPr lang="en-US"/>
          </a:p>
        </p:txBody>
      </p:sp>
    </p:spTree>
    <p:extLst>
      <p:ext uri="{BB962C8B-B14F-4D97-AF65-F5344CB8AC3E}">
        <p14:creationId xmlns:p14="http://schemas.microsoft.com/office/powerpoint/2010/main" val="2642303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F54D9F0-04AB-9943-BD88-2F95519E01A9}" type="datetimeFigureOut">
              <a:rPr lang="en-US" smtClean="0"/>
              <a:t>9/2/2023</a:t>
            </a:fld>
            <a:endParaRPr lang="en-US"/>
          </a:p>
        </p:txBody>
      </p:sp>
      <p:sp>
        <p:nvSpPr>
          <p:cNvPr id="6" name="Slide Number Placeholder 5"/>
          <p:cNvSpPr>
            <a:spLocks noGrp="1"/>
          </p:cNvSpPr>
          <p:nvPr>
            <p:ph type="sldNum" sz="quarter" idx="12"/>
          </p:nvPr>
        </p:nvSpPr>
        <p:spPr/>
        <p:txBody>
          <a:bodyPr/>
          <a:lstStyle/>
          <a:p>
            <a:fld id="{47A7220B-D7BF-184F-A355-55C20C5E56CA}" type="slidenum">
              <a:rPr lang="en-US" smtClean="0"/>
              <a:t>‹#›</a:t>
            </a:fld>
            <a:endParaRPr lang="en-US"/>
          </a:p>
        </p:txBody>
      </p:sp>
    </p:spTree>
    <p:extLst>
      <p:ext uri="{BB962C8B-B14F-4D97-AF65-F5344CB8AC3E}">
        <p14:creationId xmlns:p14="http://schemas.microsoft.com/office/powerpoint/2010/main" val="19513799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788">
                <a:solidFill>
                  <a:schemeClr val="tx1">
                    <a:tint val="75000"/>
                  </a:schemeClr>
                </a:solidFill>
              </a:defRPr>
            </a:lvl1pPr>
          </a:lstStyle>
          <a:p>
            <a:fld id="{3F54D9F0-04AB-9943-BD88-2F95519E01A9}" type="datetimeFigureOut">
              <a:rPr lang="en-US" smtClean="0"/>
              <a:t>9/2/2023</a:t>
            </a:fld>
            <a:endParaRPr lang="en-US"/>
          </a:p>
        </p:txBody>
      </p:sp>
      <p:sp>
        <p:nvSpPr>
          <p:cNvPr id="6" name="Slide Number Placeholder 5"/>
          <p:cNvSpPr>
            <a:spLocks noGrp="1"/>
          </p:cNvSpPr>
          <p:nvPr>
            <p:ph type="sldNum" sz="quarter" idx="4"/>
          </p:nvPr>
        </p:nvSpPr>
        <p:spPr>
          <a:xfrm>
            <a:off x="7956376" y="6380974"/>
            <a:ext cx="730424" cy="340503"/>
          </a:xfrm>
          <a:prstGeom prst="rect">
            <a:avLst/>
          </a:prstGeom>
        </p:spPr>
        <p:txBody>
          <a:bodyPr vert="horz" lIns="91440" tIns="45720" rIns="91440" bIns="45720" rtlCol="0" anchor="ctr"/>
          <a:lstStyle>
            <a:lvl1pPr algn="r">
              <a:defRPr sz="900">
                <a:solidFill>
                  <a:schemeClr val="tx1">
                    <a:tint val="75000"/>
                  </a:schemeClr>
                </a:solidFill>
              </a:defRPr>
            </a:lvl1pPr>
          </a:lstStyle>
          <a:p>
            <a:fld id="{47A7220B-D7BF-184F-A355-55C20C5E56CA}" type="slidenum">
              <a:rPr lang="en-US" smtClean="0"/>
              <a:t>‹#›</a:t>
            </a:fld>
            <a:endParaRPr lang="en-US"/>
          </a:p>
        </p:txBody>
      </p:sp>
    </p:spTree>
    <p:extLst>
      <p:ext uri="{BB962C8B-B14F-4D97-AF65-F5344CB8AC3E}">
        <p14:creationId xmlns:p14="http://schemas.microsoft.com/office/powerpoint/2010/main" val="238161991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685800" rtl="0" eaLnBrk="1" latinLnBrk="0" hangingPunct="1">
        <a:spcBef>
          <a:spcPct val="0"/>
        </a:spcBef>
        <a:buNone/>
        <a:defRPr sz="3300" kern="1200">
          <a:solidFill>
            <a:schemeClr val="tx1"/>
          </a:solidFill>
          <a:latin typeface="+mj-lt"/>
          <a:ea typeface="+mj-ea"/>
          <a:cs typeface="+mj-cs"/>
        </a:defRPr>
      </a:lvl1pPr>
    </p:titleStyle>
    <p:bodyStyle>
      <a:lvl1pPr marL="257175" indent="-257175" algn="l" defTabSz="685800" rtl="0" eaLnBrk="1" latinLnBrk="0" hangingPunct="1">
        <a:spcBef>
          <a:spcPct val="20000"/>
        </a:spcBef>
        <a:buFont typeface="Arial" pitchFamily="34" charset="0"/>
        <a:buChar char="•"/>
        <a:defRPr sz="2400" kern="1200">
          <a:solidFill>
            <a:schemeClr val="tx1"/>
          </a:solidFill>
          <a:latin typeface="+mn-lt"/>
          <a:ea typeface="+mn-ea"/>
          <a:cs typeface="+mn-cs"/>
        </a:defRPr>
      </a:lvl1pPr>
      <a:lvl2pPr marL="557213" indent="-214313" algn="l" defTabSz="685800" rtl="0" eaLnBrk="1" latinLnBrk="0" hangingPunct="1">
        <a:spcBef>
          <a:spcPct val="20000"/>
        </a:spcBef>
        <a:buFont typeface="Arial" pitchFamily="34" charset="0"/>
        <a:buChar char="–"/>
        <a:defRPr sz="2100" kern="1200">
          <a:solidFill>
            <a:schemeClr val="tx1"/>
          </a:solidFill>
          <a:latin typeface="+mn-lt"/>
          <a:ea typeface="+mn-ea"/>
          <a:cs typeface="+mn-cs"/>
        </a:defRPr>
      </a:lvl2pPr>
      <a:lvl3pPr marL="857250" indent="-171450" algn="l" defTabSz="685800" rtl="0" eaLnBrk="1" latinLnBrk="0" hangingPunct="1">
        <a:spcBef>
          <a:spcPct val="20000"/>
        </a:spcBef>
        <a:buFont typeface="Arial" pitchFamily="34" charset="0"/>
        <a:buChar char="•"/>
        <a:defRPr sz="1800" kern="1200">
          <a:solidFill>
            <a:schemeClr val="tx1"/>
          </a:solidFill>
          <a:latin typeface="+mn-lt"/>
          <a:ea typeface="+mn-ea"/>
          <a:cs typeface="+mn-cs"/>
        </a:defRPr>
      </a:lvl3pPr>
      <a:lvl4pPr marL="12001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4pPr>
      <a:lvl5pPr marL="15430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5pPr>
      <a:lvl6pPr marL="18859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tags" Target="../tags/tag1.xml"/><Relationship Id="rId4" Type="http://schemas.openxmlformats.org/officeDocument/2006/relationships/hyperlink" Target="http://videos.howstuffworks.com/hsw/27461-how-to-study-cultures-describing-culture-video.htm"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Clips/Chinese%20Etiquette%20&amp;%20Cultural%20Awareness%20Training.mp4" TargetMode="External"/><Relationship Id="rId2" Type="http://schemas.openxmlformats.org/officeDocument/2006/relationships/hyperlink" Target="../../ANC%20International%20Marketing/Clips/Low%20and%20High%20Context%20Cultures.mp4"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Commercials/Electrolux%20Ergothree%20ZER3SO%20&#20234;&#33802;&#20811;&#26031;%20&#38748;&#38899;&#26234;&#24935;&#22411;&#21560;&#22645;&#22120;%20(&#21560;&#21147;&#23567;&#19977;).mp4" TargetMode="External"/><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SLIM%20Bucks%20MBA/Clips/Hollensen%20-%20Global%20Marketing%20-%205th%20edition%20-%20Pearson.mp4" TargetMode="Externa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hyperlink" Target="Clips/Difference%20in%20Indian%20and%20Western%20Management%20Style%20_%20Indian%20Business%20Culture.mp4" TargetMode="External"/><Relationship Id="rId2" Type="http://schemas.openxmlformats.org/officeDocument/2006/relationships/hyperlink" Target="../../Imperial%20Institute%20MBA/Clips/Multicultural%20Mistakes_%20Selling%20to%20Hispanic%20Customers%20-%20Michael%20Soon%20Lee.mp4" TargetMode="External"/><Relationship Id="rId1" Type="http://schemas.openxmlformats.org/officeDocument/2006/relationships/slideLayout" Target="../slideLayouts/slideLayout2.xml"/><Relationship Id="rId4" Type="http://schemas.openxmlformats.org/officeDocument/2006/relationships/hyperlink" Target="../Commercials/YouTube%20%20%20%20%20%20%20%20-%20Axe%20Elevator.mp4" TargetMode="External"/></Relationships>
</file>

<file path=ppt/slides/_rels/slide11.xml.rels><?xml version="1.0" encoding="UTF-8" standalone="yes"?>
<Relationships xmlns="http://schemas.openxmlformats.org/package/2006/relationships"><Relationship Id="rId2" Type="http://schemas.openxmlformats.org/officeDocument/2006/relationships/hyperlink" Target="../Commercials/YouTube%20%20%20%20%20%20%20%20-%20Viagra!%20Best%20Commercial!.mp4"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Clips/International%20Management.mp4"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hyperlink" Target="Clips/Doing%20business%20in%20China.mp4"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Clips/Geert%20Hofstede%20on%20Culture.mp4" TargetMode="External"/><Relationship Id="rId2" Type="http://schemas.openxmlformats.org/officeDocument/2006/relationships/hyperlink" Target="http://www.cyborlink.com/besite/hofstede.htm" TargetMode="Externa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Commercials/YouTube%20%20%20%20%20%20%20%20-%20Gillette%20Guard%20Dance%20TV%20Commercial..mp4" TargetMode="External"/><Relationship Id="rId2" Type="http://schemas.openxmlformats.org/officeDocument/2006/relationships/hyperlink" Target="../Commercials/YouTube%20%20%20%20%20%20%20%20-%20Tiger%20Woods,%20Roger%20Federer,%20Thierry%20Henry%20Gillette%20Phenom%20Ad.mp4"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hyperlink" Target="Clips/Cultural%20Differences%20in%20Disney%20Parks.mp4" TargetMode="Externa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hyperlink" Target="../../ANC%20International%20Marketing/MBA%20West%20London/Case%20Marketing%20Mishap%20-%20Kelloggs.docx"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75556" y="908720"/>
            <a:ext cx="8364258" cy="4824536"/>
          </a:xfrm>
        </p:spPr>
        <p:txBody>
          <a:bodyPr>
            <a:normAutofit/>
          </a:bodyPr>
          <a:lstStyle/>
          <a:p>
            <a:r>
              <a:rPr lang="en-GB" altLang="en-US" sz="2800" b="1" dirty="0"/>
              <a:t>Master of Business Administration</a:t>
            </a:r>
            <a:br>
              <a:rPr lang="en-GB" altLang="en-US" sz="2400" dirty="0"/>
            </a:br>
            <a:br>
              <a:rPr lang="en-GB" altLang="en-US" dirty="0"/>
            </a:br>
            <a:r>
              <a:rPr lang="en-GB" dirty="0"/>
              <a:t> </a:t>
            </a:r>
            <a:r>
              <a:rPr lang="en-GB" sz="3600" b="1" dirty="0">
                <a:solidFill>
                  <a:schemeClr val="accent2">
                    <a:lumMod val="20000"/>
                    <a:lumOff val="80000"/>
                  </a:schemeClr>
                </a:solidFill>
              </a:rPr>
              <a:t>International Marketing</a:t>
            </a:r>
            <a:br>
              <a:rPr lang="en-GB" sz="4800" b="1" dirty="0">
                <a:solidFill>
                  <a:schemeClr val="accent2">
                    <a:lumMod val="20000"/>
                    <a:lumOff val="80000"/>
                  </a:schemeClr>
                </a:solidFill>
              </a:rPr>
            </a:br>
            <a:br>
              <a:rPr lang="en-GB" sz="3200" b="1" dirty="0">
                <a:solidFill>
                  <a:schemeClr val="accent2">
                    <a:lumMod val="20000"/>
                    <a:lumOff val="80000"/>
                  </a:schemeClr>
                </a:solidFill>
              </a:rPr>
            </a:br>
            <a:br>
              <a:rPr lang="en-GB" sz="1800" b="0" i="0" u="none" strike="noStrike" baseline="0" dirty="0">
                <a:solidFill>
                  <a:srgbClr val="000000"/>
                </a:solidFill>
                <a:latin typeface="Arial" panose="020B0604020202020204" pitchFamily="34" charset="0"/>
              </a:rPr>
            </a:br>
            <a:r>
              <a:rPr lang="en-US" sz="2400" b="1" dirty="0">
                <a:solidFill>
                  <a:schemeClr val="bg1"/>
                </a:solidFill>
                <a:latin typeface="Arial" panose="020B0604020202020204" pitchFamily="34" charset="0"/>
              </a:rPr>
              <a:t>Cultural impacts on International Marketing</a:t>
            </a:r>
            <a:br>
              <a:rPr lang="en-US" sz="1800" b="0" i="0" u="none" strike="noStrike" baseline="0" dirty="0">
                <a:solidFill>
                  <a:srgbClr val="000000"/>
                </a:solidFill>
                <a:latin typeface="Arial" panose="020B0604020202020204" pitchFamily="34" charset="0"/>
              </a:rPr>
            </a:br>
            <a:endParaRPr lang="en-GB" altLang="en-US" b="1" dirty="0">
              <a:solidFill>
                <a:schemeClr val="accent2">
                  <a:lumMod val="60000"/>
                  <a:lumOff val="40000"/>
                </a:schemeClr>
              </a:solidFill>
            </a:endParaRPr>
          </a:p>
        </p:txBody>
      </p:sp>
    </p:spTree>
    <p:extLst>
      <p:ext uri="{BB962C8B-B14F-4D97-AF65-F5344CB8AC3E}">
        <p14:creationId xmlns:p14="http://schemas.microsoft.com/office/powerpoint/2010/main" val="9725704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6387E0-7873-7643-B10F-EF5254558214}"/>
              </a:ext>
            </a:extLst>
          </p:cNvPr>
          <p:cNvSpPr>
            <a:spLocks noGrp="1"/>
          </p:cNvSpPr>
          <p:nvPr>
            <p:ph type="title"/>
          </p:nvPr>
        </p:nvSpPr>
        <p:spPr>
          <a:xfrm>
            <a:off x="457200" y="13316"/>
            <a:ext cx="8229600" cy="1143000"/>
          </a:xfrm>
        </p:spPr>
        <p:txBody>
          <a:bodyPr>
            <a:normAutofit/>
          </a:bodyPr>
          <a:lstStyle/>
          <a:p>
            <a:r>
              <a:rPr lang="en-US" b="1" dirty="0">
                <a:solidFill>
                  <a:srgbClr val="0070C0"/>
                </a:solidFill>
                <a:latin typeface="Corbel" panose="020B0503020204020204" pitchFamily="34" charset="0"/>
              </a:rPr>
              <a:t>Learning Outcomes</a:t>
            </a:r>
          </a:p>
        </p:txBody>
      </p:sp>
      <p:sp>
        <p:nvSpPr>
          <p:cNvPr id="5" name="Title 1">
            <a:extLst>
              <a:ext uri="{FF2B5EF4-FFF2-40B4-BE49-F238E27FC236}">
                <a16:creationId xmlns:a16="http://schemas.microsoft.com/office/drawing/2014/main" id="{5E6387E0-7873-7643-B10F-EF5254558214}"/>
              </a:ext>
            </a:extLst>
          </p:cNvPr>
          <p:cNvSpPr txBox="1">
            <a:spLocks/>
          </p:cNvSpPr>
          <p:nvPr/>
        </p:nvSpPr>
        <p:spPr>
          <a:xfrm>
            <a:off x="457200" y="1156316"/>
            <a:ext cx="8229600" cy="3634048"/>
          </a:xfrm>
          <a:prstGeom prst="rect">
            <a:avLst/>
          </a:prstGeom>
        </p:spPr>
        <p:txBody>
          <a:bodyPr vert="horz" lIns="91440" tIns="45720" rIns="91440" bIns="45720" rtlCol="0" anchor="ctr">
            <a:noAutofit/>
          </a:bodyPr>
          <a:lstStyle>
            <a:lvl1pPr algn="ctr" defTabSz="685800" rtl="0" eaLnBrk="1" latinLnBrk="0" hangingPunct="1">
              <a:spcBef>
                <a:spcPct val="0"/>
              </a:spcBef>
              <a:buNone/>
              <a:defRPr sz="3300" kern="1200">
                <a:solidFill>
                  <a:schemeClr val="tx1"/>
                </a:solidFill>
                <a:latin typeface="+mj-lt"/>
                <a:ea typeface="+mj-ea"/>
                <a:cs typeface="+mj-cs"/>
              </a:defRPr>
            </a:lvl1pPr>
          </a:lstStyle>
          <a:p>
            <a:pPr algn="just"/>
            <a:endParaRPr lang="en-GB" sz="2000" b="1" dirty="0"/>
          </a:p>
        </p:txBody>
      </p:sp>
      <p:sp>
        <p:nvSpPr>
          <p:cNvPr id="4" name="TextBox 3">
            <a:extLst>
              <a:ext uri="{FF2B5EF4-FFF2-40B4-BE49-F238E27FC236}">
                <a16:creationId xmlns:a16="http://schemas.microsoft.com/office/drawing/2014/main" id="{82A41D74-52FF-B5B3-2342-F44A244A570B}"/>
              </a:ext>
            </a:extLst>
          </p:cNvPr>
          <p:cNvSpPr txBox="1"/>
          <p:nvPr/>
        </p:nvSpPr>
        <p:spPr>
          <a:xfrm>
            <a:off x="337351" y="1269507"/>
            <a:ext cx="7714696" cy="2062103"/>
          </a:xfrm>
          <a:prstGeom prst="rect">
            <a:avLst/>
          </a:prstGeom>
          <a:noFill/>
        </p:spPr>
        <p:txBody>
          <a:bodyPr wrap="square">
            <a:spAutoFit/>
          </a:bodyPr>
          <a:lstStyle/>
          <a:p>
            <a:pPr algn="l"/>
            <a:endParaRPr lang="en-GB" sz="2000" b="0" i="0" u="none" strike="noStrike" baseline="0" dirty="0">
              <a:solidFill>
                <a:srgbClr val="000000"/>
              </a:solidFill>
              <a:latin typeface="Arial" panose="020B0604020202020204" pitchFamily="34" charset="0"/>
            </a:endParaRPr>
          </a:p>
          <a:p>
            <a:pPr marL="285750" indent="-285750">
              <a:buFont typeface="Arial" panose="020B0604020202020204" pitchFamily="34" charset="0"/>
              <a:buChar char="•"/>
            </a:pPr>
            <a:endParaRPr lang="en-US" sz="1800" b="0" i="0" u="none" strike="noStrike" baseline="0" dirty="0">
              <a:solidFill>
                <a:srgbClr val="000000"/>
              </a:solidFill>
              <a:latin typeface="Arial" panose="020B0604020202020204" pitchFamily="34" charset="0"/>
            </a:endParaRPr>
          </a:p>
          <a:p>
            <a:pPr marL="285750" indent="-285750">
              <a:buFont typeface="Arial" panose="020B0604020202020204" pitchFamily="34" charset="0"/>
              <a:buChar char="•"/>
            </a:pPr>
            <a:r>
              <a:rPr lang="en-US" dirty="0">
                <a:solidFill>
                  <a:srgbClr val="000000"/>
                </a:solidFill>
                <a:latin typeface="Arial" panose="020B0604020202020204" pitchFamily="34" charset="0"/>
              </a:rPr>
              <a:t>To define the Culture</a:t>
            </a:r>
          </a:p>
          <a:p>
            <a:pPr marL="285750" indent="-285750">
              <a:buFont typeface="Arial" panose="020B0604020202020204" pitchFamily="34" charset="0"/>
              <a:buChar char="•"/>
            </a:pPr>
            <a:endParaRPr lang="en-US" sz="1800" b="0" i="0" u="none" strike="noStrike" baseline="0" dirty="0">
              <a:solidFill>
                <a:srgbClr val="000000"/>
              </a:solidFill>
              <a:latin typeface="Arial" panose="020B0604020202020204" pitchFamily="34" charset="0"/>
            </a:endParaRPr>
          </a:p>
          <a:p>
            <a:pPr marL="285750" indent="-285750">
              <a:buFont typeface="Arial" panose="020B0604020202020204" pitchFamily="34" charset="0"/>
              <a:buChar char="•"/>
            </a:pPr>
            <a:r>
              <a:rPr lang="en-US" sz="1800" b="0" i="0" u="none" strike="noStrike" baseline="0" dirty="0">
                <a:solidFill>
                  <a:srgbClr val="000000"/>
                </a:solidFill>
                <a:latin typeface="Arial" panose="020B0604020202020204" pitchFamily="34" charset="0"/>
              </a:rPr>
              <a:t>To </a:t>
            </a:r>
            <a:r>
              <a:rPr lang="en-US" dirty="0">
                <a:solidFill>
                  <a:srgbClr val="000000"/>
                </a:solidFill>
                <a:latin typeface="Arial" panose="020B0604020202020204" pitchFamily="34" charset="0"/>
              </a:rPr>
              <a:t>explain the cultural difference between host country</a:t>
            </a:r>
            <a:endParaRPr lang="en-US" sz="1800" b="0" i="0" u="none" strike="noStrike" baseline="0" dirty="0">
              <a:solidFill>
                <a:srgbClr val="000000"/>
              </a:solidFill>
              <a:latin typeface="Arial" panose="020B0604020202020204" pitchFamily="34" charset="0"/>
            </a:endParaRPr>
          </a:p>
          <a:p>
            <a:endParaRPr lang="en-US" sz="1800" b="0" i="0" u="none" strike="noStrike" baseline="0" dirty="0">
              <a:solidFill>
                <a:srgbClr val="000000"/>
              </a:solidFill>
              <a:latin typeface="Arial" panose="020B0604020202020204" pitchFamily="34" charset="0"/>
            </a:endParaRPr>
          </a:p>
          <a:p>
            <a:pPr marL="285750" indent="-285750">
              <a:buFont typeface="Arial" panose="020B0604020202020204" pitchFamily="34" charset="0"/>
              <a:buChar char="•"/>
            </a:pPr>
            <a:r>
              <a:rPr lang="en-US" dirty="0">
                <a:solidFill>
                  <a:srgbClr val="000000"/>
                </a:solidFill>
                <a:latin typeface="Arial" panose="020B0604020202020204" pitchFamily="34" charset="0"/>
              </a:rPr>
              <a:t>To understand the cultural impact on international marketing</a:t>
            </a:r>
            <a:r>
              <a:rPr lang="en-US" sz="1800" b="0" i="0" u="none" strike="noStrike" baseline="0" dirty="0">
                <a:solidFill>
                  <a:srgbClr val="000000"/>
                </a:solidFill>
                <a:latin typeface="Arial" panose="020B0604020202020204" pitchFamily="34" charset="0"/>
              </a:rPr>
              <a:t>. </a:t>
            </a:r>
          </a:p>
        </p:txBody>
      </p:sp>
    </p:spTree>
    <p:extLst>
      <p:ext uri="{BB962C8B-B14F-4D97-AF65-F5344CB8AC3E}">
        <p14:creationId xmlns:p14="http://schemas.microsoft.com/office/powerpoint/2010/main" val="1232797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Number Placeholder 3"/>
          <p:cNvSpPr txBox="1">
            <a:spLocks noGrp="1"/>
          </p:cNvSpPr>
          <p:nvPr/>
        </p:nvSpPr>
        <p:spPr bwMode="auto">
          <a:xfrm>
            <a:off x="6553200" y="6567488"/>
            <a:ext cx="2133600" cy="476250"/>
          </a:xfrm>
          <a:prstGeom prst="rect">
            <a:avLst/>
          </a:prstGeom>
          <a:noFill/>
          <a:ln>
            <a:miter lim="800000"/>
            <a:headEnd/>
            <a:tailEnd/>
          </a:ln>
        </p:spPr>
        <p:txBody>
          <a:bodyPr/>
          <a:lstStyle/>
          <a:p>
            <a:pPr algn="r">
              <a:lnSpc>
                <a:spcPct val="100000"/>
              </a:lnSpc>
              <a:defRPr/>
            </a:pPr>
            <a:fld id="{72BECCAD-C906-4658-B69E-9E1A456910FE}" type="slidenum">
              <a:rPr lang="en-AU" sz="1000">
                <a:latin typeface="Arial" charset="0"/>
              </a:rPr>
              <a:pPr algn="r">
                <a:lnSpc>
                  <a:spcPct val="100000"/>
                </a:lnSpc>
                <a:defRPr/>
              </a:pPr>
              <a:t>3</a:t>
            </a:fld>
            <a:endParaRPr lang="en-AU" sz="1000">
              <a:latin typeface="Arial" charset="0"/>
            </a:endParaRPr>
          </a:p>
        </p:txBody>
      </p:sp>
      <p:sp>
        <p:nvSpPr>
          <p:cNvPr id="281603" name="Rectangle 2"/>
          <p:cNvSpPr>
            <a:spLocks noGrp="1" noChangeArrowheads="1"/>
          </p:cNvSpPr>
          <p:nvPr>
            <p:ph type="title" idx="4294967295"/>
          </p:nvPr>
        </p:nvSpPr>
        <p:spPr>
          <a:xfrm>
            <a:off x="842638" y="259672"/>
            <a:ext cx="7200900" cy="914400"/>
          </a:xfrm>
        </p:spPr>
        <p:txBody>
          <a:bodyPr lIns="0" tIns="0" rIns="0" bIns="0" anchor="b"/>
          <a:lstStyle/>
          <a:p>
            <a:r>
              <a:rPr lang="en-US" sz="3200" b="1" dirty="0"/>
              <a:t>What is culture?</a:t>
            </a:r>
          </a:p>
        </p:txBody>
      </p:sp>
      <p:sp>
        <p:nvSpPr>
          <p:cNvPr id="281604" name="FlagCount" hidden="1">
            <a:hlinkClick r:id="rId4" action="ppaction://hlinkfile"/>
          </p:cNvPr>
          <p:cNvSpPr>
            <a:spLocks noChangeArrowheads="1"/>
          </p:cNvSpPr>
          <p:nvPr/>
        </p:nvSpPr>
        <p:spPr bwMode="auto">
          <a:xfrm>
            <a:off x="8255000" y="254000"/>
            <a:ext cx="381000" cy="317500"/>
          </a:xfrm>
          <a:prstGeom prst="wedgeRoundRectCallout">
            <a:avLst>
              <a:gd name="adj1" fmla="val -43750"/>
              <a:gd name="adj2" fmla="val 70000"/>
              <a:gd name="adj3" fmla="val 16667"/>
            </a:avLst>
          </a:prstGeom>
          <a:solidFill>
            <a:schemeClr val="accent1">
              <a:alpha val="25098"/>
            </a:schemeClr>
          </a:solidFill>
          <a:ln w="19050">
            <a:solidFill>
              <a:schemeClr val="tx1"/>
            </a:solidFill>
            <a:miter lim="800000"/>
            <a:headEnd/>
            <a:tailEnd/>
          </a:ln>
        </p:spPr>
        <p:txBody>
          <a:bodyPr wrap="none" anchor="ctr"/>
          <a:lstStyle/>
          <a:p>
            <a:pPr>
              <a:lnSpc>
                <a:spcPct val="100000"/>
              </a:lnSpc>
            </a:pPr>
            <a:r>
              <a:rPr lang="en-AU" sz="1400" b="1">
                <a:solidFill>
                  <a:schemeClr val="tx1"/>
                </a:solidFill>
                <a:latin typeface="Tahoma" pitchFamily="34" charset="0"/>
                <a:cs typeface="Arial" charset="0"/>
              </a:rPr>
              <a:t>0</a:t>
            </a:r>
          </a:p>
        </p:txBody>
      </p:sp>
      <p:sp>
        <p:nvSpPr>
          <p:cNvPr id="281605" name="Rectangle 5"/>
          <p:cNvSpPr>
            <a:spLocks noGrp="1" noChangeArrowheads="1"/>
          </p:cNvSpPr>
          <p:nvPr>
            <p:ph type="body" idx="4294967295"/>
          </p:nvPr>
        </p:nvSpPr>
        <p:spPr/>
        <p:txBody>
          <a:bodyPr lIns="90488" tIns="44450" rIns="90488" bIns="44450"/>
          <a:lstStyle/>
          <a:p>
            <a:r>
              <a:rPr lang="en-US" sz="2000" dirty="0"/>
              <a:t>No single accepted definition of culture. It is multifaceted. </a:t>
            </a:r>
          </a:p>
          <a:p>
            <a:endParaRPr lang="en-US" sz="2000" dirty="0"/>
          </a:p>
          <a:p>
            <a:r>
              <a:rPr lang="en-US" sz="2000" dirty="0"/>
              <a:t>Indicative definitions of culture:</a:t>
            </a:r>
          </a:p>
          <a:p>
            <a:endParaRPr lang="en-US" sz="2000" dirty="0"/>
          </a:p>
          <a:p>
            <a:pPr lvl="1"/>
            <a:r>
              <a:rPr lang="en-US" sz="2000" dirty="0"/>
              <a:t>‘Culture is the total way of life in a society’ (Fletcher, 1979)</a:t>
            </a:r>
          </a:p>
          <a:p>
            <a:pPr lvl="1"/>
            <a:endParaRPr lang="en-US" sz="2000" dirty="0"/>
          </a:p>
          <a:p>
            <a:pPr lvl="1"/>
            <a:r>
              <a:rPr lang="en-US" sz="2000" dirty="0"/>
              <a:t>Culture is the collective programming of the mind (</a:t>
            </a:r>
            <a:r>
              <a:rPr lang="en-US" sz="2000" dirty="0" err="1"/>
              <a:t>Hofstede</a:t>
            </a:r>
            <a:r>
              <a:rPr lang="en-US" sz="2000" dirty="0"/>
              <a:t>, 1980)</a:t>
            </a:r>
          </a:p>
          <a:p>
            <a:endParaRPr lang="en-AU" sz="2000" dirty="0"/>
          </a:p>
        </p:txBody>
      </p:sp>
    </p:spTree>
    <p:custDataLst>
      <p:tags r:id="rId1"/>
    </p:custDataLst>
    <p:extLst>
      <p:ext uri="{BB962C8B-B14F-4D97-AF65-F5344CB8AC3E}">
        <p14:creationId xmlns:p14="http://schemas.microsoft.com/office/powerpoint/2010/main" val="7267937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p:cNvSpPr>
          <p:nvPr/>
        </p:nvSpPr>
        <p:spPr bwMode="auto">
          <a:xfrm>
            <a:off x="577850" y="116149"/>
            <a:ext cx="7499350" cy="5496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en-US" sz="3000" b="1" dirty="0">
                <a:solidFill>
                  <a:schemeClr val="tx2"/>
                </a:solidFill>
                <a:effectLst>
                  <a:outerShdw blurRad="38100" dist="38100" dir="2700000" algn="tl">
                    <a:srgbClr val="C0C0C0"/>
                  </a:outerShdw>
                </a:effectLst>
              </a:rPr>
              <a:t>Culture Defined</a:t>
            </a:r>
          </a:p>
        </p:txBody>
      </p:sp>
      <p:sp>
        <p:nvSpPr>
          <p:cNvPr id="793603" name="Content Placeholder 2"/>
          <p:cNvSpPr>
            <a:spLocks/>
          </p:cNvSpPr>
          <p:nvPr/>
        </p:nvSpPr>
        <p:spPr bwMode="auto">
          <a:xfrm>
            <a:off x="230819" y="905522"/>
            <a:ext cx="8716331" cy="4847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marL="365125" indent="-282575">
              <a:spcBef>
                <a:spcPct val="20000"/>
              </a:spcBef>
              <a:buClr>
                <a:schemeClr val="folHlink"/>
              </a:buClr>
              <a:buSzPct val="60000"/>
              <a:buFont typeface="Wingdings" pitchFamily="2" charset="2"/>
              <a:buChar char="n"/>
            </a:pPr>
            <a:r>
              <a:rPr lang="en-US" sz="1800" b="1" dirty="0"/>
              <a:t>Definition:</a:t>
            </a:r>
            <a:r>
              <a:rPr lang="en-US" sz="1800" dirty="0"/>
              <a:t> </a:t>
            </a:r>
            <a:br>
              <a:rPr lang="en-US" sz="1800" dirty="0"/>
            </a:br>
            <a:r>
              <a:rPr lang="en-US" sz="1800" dirty="0"/>
              <a:t>An </a:t>
            </a:r>
            <a:r>
              <a:rPr lang="en-US" sz="1800" i="1" dirty="0"/>
              <a:t>integrated system of </a:t>
            </a:r>
            <a:r>
              <a:rPr lang="en-US" sz="1800" i="1" u="sng" dirty="0"/>
              <a:t>learned behavior patterns </a:t>
            </a:r>
            <a:r>
              <a:rPr lang="en-US" sz="1800" i="1" dirty="0"/>
              <a:t>that are characteristic of the members of any given society</a:t>
            </a:r>
            <a:r>
              <a:rPr lang="en-US" sz="1800" dirty="0"/>
              <a:t>.  </a:t>
            </a:r>
            <a:br>
              <a:rPr lang="en-US" sz="1800" dirty="0"/>
            </a:br>
            <a:br>
              <a:rPr lang="en-US" sz="1800" dirty="0"/>
            </a:br>
            <a:r>
              <a:rPr lang="en-US" sz="1800" i="1" dirty="0"/>
              <a:t>It includes everything that a group thinks, says, does, its customs, language, material artifacts, and shared systems of attitudes and feelings  </a:t>
            </a:r>
            <a:r>
              <a:rPr lang="en-US" sz="1800" dirty="0"/>
              <a:t>(Robert L, </a:t>
            </a:r>
            <a:r>
              <a:rPr lang="en-US" sz="1800" dirty="0" err="1"/>
              <a:t>Kohls</a:t>
            </a:r>
            <a:r>
              <a:rPr lang="en-US" sz="1800" dirty="0"/>
              <a:t>, 1979, p3)</a:t>
            </a:r>
            <a:br>
              <a:rPr lang="en-US" sz="1800" i="1" dirty="0"/>
            </a:br>
            <a:endParaRPr lang="en-US" sz="1800" i="1" dirty="0"/>
          </a:p>
          <a:p>
            <a:pPr marL="365125" indent="-282575">
              <a:spcBef>
                <a:spcPct val="20000"/>
              </a:spcBef>
              <a:buClr>
                <a:schemeClr val="folHlink"/>
              </a:buClr>
              <a:buSzPct val="60000"/>
              <a:buFont typeface="Wingdings" pitchFamily="2" charset="2"/>
              <a:buChar char="n"/>
            </a:pPr>
            <a:r>
              <a:rPr lang="en-US" sz="1800" dirty="0"/>
              <a:t>Culture can cause problems for managers as you could </a:t>
            </a:r>
            <a:r>
              <a:rPr lang="en-US" sz="1800" u="sng" dirty="0"/>
              <a:t>violate the cultural norms of another country due to lack of knowledge</a:t>
            </a:r>
          </a:p>
          <a:p>
            <a:pPr marL="365125" indent="-282575">
              <a:spcBef>
                <a:spcPct val="20000"/>
              </a:spcBef>
              <a:buClr>
                <a:schemeClr val="folHlink"/>
              </a:buClr>
              <a:buSzPct val="60000"/>
              <a:buFont typeface="Wingdings" pitchFamily="2" charset="2"/>
              <a:buNone/>
            </a:pPr>
            <a:endParaRPr lang="en-US" sz="1800" dirty="0"/>
          </a:p>
          <a:p>
            <a:pPr marL="365125" indent="-282575">
              <a:spcBef>
                <a:spcPct val="20000"/>
              </a:spcBef>
              <a:buClr>
                <a:schemeClr val="folHlink"/>
              </a:buClr>
              <a:buSzPct val="60000"/>
              <a:buFont typeface="Wingdings" pitchFamily="2" charset="2"/>
              <a:buChar char="n"/>
            </a:pPr>
            <a:r>
              <a:rPr lang="en-US" sz="1800" dirty="0"/>
              <a:t>It is an integrated system of </a:t>
            </a:r>
            <a:r>
              <a:rPr lang="en-US" sz="1800" u="sng" dirty="0"/>
              <a:t>learned </a:t>
            </a:r>
            <a:r>
              <a:rPr lang="en-US" sz="1800" u="sng" dirty="0" err="1"/>
              <a:t>behaviour</a:t>
            </a:r>
            <a:r>
              <a:rPr lang="en-US" sz="1800" u="sng" dirty="0"/>
              <a:t> patterns that are distinguishing characteristics</a:t>
            </a:r>
            <a:r>
              <a:rPr lang="en-US" sz="1800" dirty="0"/>
              <a:t> of the members of a society </a:t>
            </a:r>
            <a:br>
              <a:rPr lang="en-US" sz="1800" dirty="0"/>
            </a:br>
            <a:endParaRPr lang="en-US" sz="1800" dirty="0"/>
          </a:p>
          <a:p>
            <a:pPr marL="365125" indent="-282575">
              <a:spcBef>
                <a:spcPct val="20000"/>
              </a:spcBef>
              <a:buClr>
                <a:schemeClr val="folHlink"/>
              </a:buClr>
              <a:buSzPct val="60000"/>
              <a:buFont typeface="Wingdings" pitchFamily="2" charset="2"/>
              <a:buChar char="n"/>
            </a:pPr>
            <a:r>
              <a:rPr lang="en-US" sz="1800" dirty="0"/>
              <a:t>Culture is passed on from parents to children, from social </a:t>
            </a:r>
            <a:r>
              <a:rPr lang="en-US" sz="1800" dirty="0" err="1"/>
              <a:t>organisations</a:t>
            </a:r>
            <a:r>
              <a:rPr lang="en-US" sz="1800" dirty="0"/>
              <a:t>, special interest groups, school and church</a:t>
            </a:r>
            <a:br>
              <a:rPr lang="en-US" sz="1800" dirty="0"/>
            </a:br>
            <a:endParaRPr lang="en-US" sz="1800" dirty="0"/>
          </a:p>
        </p:txBody>
      </p:sp>
      <p:sp>
        <p:nvSpPr>
          <p:cNvPr id="793607" name="Rectangle 7">
            <a:hlinkClick r:id="rId2" action="ppaction://hlinkfile"/>
          </p:cNvPr>
          <p:cNvSpPr>
            <a:spLocks noChangeArrowheads="1"/>
          </p:cNvSpPr>
          <p:nvPr/>
        </p:nvSpPr>
        <p:spPr bwMode="auto">
          <a:xfrm>
            <a:off x="8458200" y="6553200"/>
            <a:ext cx="304800" cy="304800"/>
          </a:xfrm>
          <a:prstGeom prst="rect">
            <a:avLst/>
          </a:prstGeom>
          <a:solidFill>
            <a:srgbClr val="3333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 name="Rectangle 7">
            <a:hlinkClick r:id="rId3" action="ppaction://hlinkfile"/>
          </p:cNvPr>
          <p:cNvSpPr>
            <a:spLocks noChangeArrowheads="1"/>
          </p:cNvSpPr>
          <p:nvPr/>
        </p:nvSpPr>
        <p:spPr bwMode="auto">
          <a:xfrm>
            <a:off x="7772400" y="6553200"/>
            <a:ext cx="304800" cy="304800"/>
          </a:xfrm>
          <a:prstGeom prst="rect">
            <a:avLst/>
          </a:prstGeom>
          <a:solidFill>
            <a:srgbClr val="3333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extLst>
      <p:ext uri="{BB962C8B-B14F-4D97-AF65-F5344CB8AC3E}">
        <p14:creationId xmlns:p14="http://schemas.microsoft.com/office/powerpoint/2010/main" val="1409491080"/>
      </p:ext>
    </p:extLst>
  </p:cSld>
  <p:clrMapOvr>
    <a:masterClrMapping/>
  </p:clrMapOvr>
  <p:transition spd="med">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52763C-8498-1F58-991C-3218BC281304}"/>
              </a:ext>
            </a:extLst>
          </p:cNvPr>
          <p:cNvSpPr>
            <a:spLocks noGrp="1"/>
          </p:cNvSpPr>
          <p:nvPr>
            <p:ph type="title"/>
          </p:nvPr>
        </p:nvSpPr>
        <p:spPr>
          <a:xfrm>
            <a:off x="457200" y="497150"/>
            <a:ext cx="8229600" cy="920488"/>
          </a:xfrm>
        </p:spPr>
        <p:txBody>
          <a:bodyPr>
            <a:normAutofit fontScale="90000"/>
          </a:bodyPr>
          <a:lstStyle/>
          <a:p>
            <a:r>
              <a:rPr lang="en-US" altLang="en-US" sz="3600" b="1" dirty="0">
                <a:solidFill>
                  <a:schemeClr val="tx2"/>
                </a:solidFill>
              </a:rPr>
              <a:t>Why is it important for businesses to understand culture?</a:t>
            </a:r>
            <a:br>
              <a:rPr lang="en-US" altLang="en-US" sz="3600" b="1" dirty="0">
                <a:solidFill>
                  <a:schemeClr val="tx2"/>
                </a:solidFill>
              </a:rPr>
            </a:br>
            <a:endParaRPr lang="en-GB" dirty="0"/>
          </a:p>
        </p:txBody>
      </p:sp>
      <p:sp>
        <p:nvSpPr>
          <p:cNvPr id="4" name="Text Box 3074">
            <a:extLst>
              <a:ext uri="{FF2B5EF4-FFF2-40B4-BE49-F238E27FC236}">
                <a16:creationId xmlns:a16="http://schemas.microsoft.com/office/drawing/2014/main" id="{1141E3D8-F1C4-3AEB-3C2F-681B2F412493}"/>
              </a:ext>
            </a:extLst>
          </p:cNvPr>
          <p:cNvSpPr txBox="1">
            <a:spLocks noChangeArrowheads="1"/>
          </p:cNvSpPr>
          <p:nvPr/>
        </p:nvSpPr>
        <p:spPr bwMode="auto">
          <a:xfrm>
            <a:off x="228600" y="1600940"/>
            <a:ext cx="8915400" cy="39395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342900" indent="-342900">
              <a:spcBef>
                <a:spcPct val="50000"/>
              </a:spcBef>
              <a:buClr>
                <a:schemeClr val="tx2"/>
              </a:buClr>
              <a:buFont typeface="Wingdings" panose="05000000000000000000" pitchFamily="2" charset="2"/>
              <a:buChar char="q"/>
            </a:pPr>
            <a:r>
              <a:rPr lang="en-US" altLang="en-US" sz="2000" dirty="0"/>
              <a:t>Culture is the lens through which people view products as well as your company</a:t>
            </a:r>
          </a:p>
          <a:p>
            <a:pPr marL="342900" indent="-342900">
              <a:spcBef>
                <a:spcPct val="50000"/>
              </a:spcBef>
              <a:buClr>
                <a:schemeClr val="tx2"/>
              </a:buClr>
              <a:buFont typeface="Wingdings" panose="05000000000000000000" pitchFamily="2" charset="2"/>
              <a:buChar char="q"/>
            </a:pPr>
            <a:r>
              <a:rPr lang="en-US" altLang="en-US" sz="2000" dirty="0"/>
              <a:t>Culture channels our values, attitudes, motives and goal directed behavior, as well as our personality</a:t>
            </a:r>
          </a:p>
          <a:p>
            <a:pPr marL="342900" indent="-342900">
              <a:spcBef>
                <a:spcPct val="50000"/>
              </a:spcBef>
              <a:buClr>
                <a:schemeClr val="tx2"/>
              </a:buClr>
              <a:buFont typeface="Wingdings" panose="05000000000000000000" pitchFamily="2" charset="2"/>
              <a:buChar char="q"/>
            </a:pPr>
            <a:r>
              <a:rPr lang="en-US" altLang="en-US" sz="2000" dirty="0"/>
              <a:t>Culture influences the overall priorities consumers attach to different activities and products</a:t>
            </a:r>
          </a:p>
          <a:p>
            <a:pPr marL="342900" indent="-342900">
              <a:spcBef>
                <a:spcPct val="50000"/>
              </a:spcBef>
              <a:buClr>
                <a:schemeClr val="tx2"/>
              </a:buClr>
              <a:buFont typeface="Wingdings" panose="05000000000000000000" pitchFamily="2" charset="2"/>
              <a:buChar char="q"/>
            </a:pPr>
            <a:r>
              <a:rPr lang="en-US" altLang="en-US" sz="2000" dirty="0"/>
              <a:t>Consumption choices cannot be understood without considering the cultural context in which they are made</a:t>
            </a:r>
            <a:endParaRPr lang="en-GB" altLang="en-US" sz="2000" dirty="0"/>
          </a:p>
          <a:p>
            <a:pPr marL="342900" indent="-342900">
              <a:spcBef>
                <a:spcPct val="50000"/>
              </a:spcBef>
              <a:buClr>
                <a:schemeClr val="tx2"/>
              </a:buClr>
              <a:buFont typeface="Wingdings" panose="05000000000000000000" pitchFamily="2" charset="2"/>
              <a:buChar char="q"/>
            </a:pPr>
            <a:r>
              <a:rPr lang="en-US" altLang="en-US" sz="2000" dirty="0"/>
              <a:t>Determines the success or failure of specific products or services</a:t>
            </a:r>
          </a:p>
          <a:p>
            <a:pPr marL="342900" indent="-342900">
              <a:spcBef>
                <a:spcPct val="50000"/>
              </a:spcBef>
              <a:buClr>
                <a:schemeClr val="tx2"/>
              </a:buClr>
              <a:buFont typeface="Wingdings" panose="05000000000000000000" pitchFamily="2" charset="2"/>
              <a:buChar char="q"/>
            </a:pPr>
            <a:r>
              <a:rPr lang="en-US" altLang="en-US" sz="2000" dirty="0"/>
              <a:t>Determines the success or failure of marketing communications</a:t>
            </a:r>
          </a:p>
        </p:txBody>
      </p:sp>
    </p:spTree>
    <p:extLst>
      <p:ext uri="{BB962C8B-B14F-4D97-AF65-F5344CB8AC3E}">
        <p14:creationId xmlns:p14="http://schemas.microsoft.com/office/powerpoint/2010/main" val="3142751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4">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4">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4"/>
          <p:cNvSpPr txBox="1">
            <a:spLocks noChangeArrowheads="1"/>
          </p:cNvSpPr>
          <p:nvPr/>
        </p:nvSpPr>
        <p:spPr bwMode="auto">
          <a:xfrm>
            <a:off x="160123" y="132426"/>
            <a:ext cx="8534400" cy="368300"/>
          </a:xfrm>
          <a:prstGeom prst="rect">
            <a:avLst/>
          </a:prstGeom>
          <a:noFill/>
          <a:ln w="9525">
            <a:noFill/>
            <a:miter lim="800000"/>
            <a:headEnd/>
            <a:tailEnd/>
          </a:ln>
          <a:effectLst/>
        </p:spPr>
        <p:txBody>
          <a:bodyPr>
            <a:spAutoFit/>
          </a:bodyPr>
          <a:lstStyle/>
          <a:p>
            <a:pPr algn="ctr" fontAlgn="auto">
              <a:spcBef>
                <a:spcPct val="50000"/>
              </a:spcBef>
              <a:spcAft>
                <a:spcPts val="0"/>
              </a:spcAft>
              <a:defRPr/>
            </a:pPr>
            <a:r>
              <a:rPr lang="en-US" sz="1800" b="1" kern="0" dirty="0">
                <a:solidFill>
                  <a:sysClr val="windowText" lastClr="000000"/>
                </a:solidFill>
                <a:latin typeface="+mn-lt"/>
              </a:rPr>
              <a:t>The visible and invisible parts of culture</a:t>
            </a:r>
          </a:p>
        </p:txBody>
      </p:sp>
      <p:pic>
        <p:nvPicPr>
          <p:cNvPr id="4099" name="Picture 4" descr="V:\Graphics\Powerpoint\PE_UK\PE443-Hollensen\Final files\GIF\ch07\M07NF001.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70100" y="887767"/>
            <a:ext cx="5003800" cy="47621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25700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4"/>
          <p:cNvSpPr txBox="1">
            <a:spLocks noChangeArrowheads="1"/>
          </p:cNvSpPr>
          <p:nvPr/>
        </p:nvSpPr>
        <p:spPr bwMode="auto">
          <a:xfrm>
            <a:off x="609600" y="242780"/>
            <a:ext cx="8534400" cy="368300"/>
          </a:xfrm>
          <a:prstGeom prst="rect">
            <a:avLst/>
          </a:prstGeom>
          <a:noFill/>
          <a:ln w="9525">
            <a:noFill/>
            <a:miter lim="800000"/>
            <a:headEnd/>
            <a:tailEnd/>
          </a:ln>
          <a:effectLst/>
        </p:spPr>
        <p:txBody>
          <a:bodyPr>
            <a:spAutoFit/>
          </a:bodyPr>
          <a:lstStyle/>
          <a:p>
            <a:pPr algn="ctr" fontAlgn="auto">
              <a:spcBef>
                <a:spcPct val="50000"/>
              </a:spcBef>
              <a:spcAft>
                <a:spcPts val="0"/>
              </a:spcAft>
              <a:defRPr/>
            </a:pPr>
            <a:r>
              <a:rPr lang="en-GB" sz="1800" kern="0" dirty="0">
                <a:solidFill>
                  <a:sysClr val="windowText" lastClr="000000"/>
                </a:solidFill>
                <a:latin typeface="+mn-lt"/>
              </a:rPr>
              <a:t> </a:t>
            </a:r>
            <a:r>
              <a:rPr lang="en-US" sz="1800" b="1" kern="0" dirty="0">
                <a:solidFill>
                  <a:sysClr val="windowText" lastClr="000000"/>
                </a:solidFill>
                <a:latin typeface="+mn-lt"/>
              </a:rPr>
              <a:t>The different layers of culture</a:t>
            </a:r>
            <a:endParaRPr lang="en-GB" sz="1800" b="1" kern="0" dirty="0">
              <a:solidFill>
                <a:sysClr val="windowText" lastClr="000000"/>
              </a:solidFill>
              <a:latin typeface="+mn-lt"/>
            </a:endParaRPr>
          </a:p>
        </p:txBody>
      </p:sp>
      <p:pic>
        <p:nvPicPr>
          <p:cNvPr id="5123" name="Picture 2" descr="V:\Graphics\Powerpoint\PE_UK\PE443-Hollensen\Final files\GIF\ch07\M07NF002.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2055" y="677663"/>
            <a:ext cx="7474998" cy="48028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984614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7" name="Picture 5" descr="M07UP0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2100" y="944732"/>
            <a:ext cx="8318500" cy="367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8" name="Text Box 4"/>
          <p:cNvSpPr txBox="1">
            <a:spLocks noChangeArrowheads="1"/>
          </p:cNvSpPr>
          <p:nvPr/>
        </p:nvSpPr>
        <p:spPr bwMode="auto">
          <a:xfrm>
            <a:off x="412750" y="295870"/>
            <a:ext cx="8534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000">
                <a:solidFill>
                  <a:schemeClr val="tx1"/>
                </a:solidFill>
                <a:latin typeface="Arial" charset="0"/>
              </a:defRPr>
            </a:lvl1pPr>
            <a:lvl2pPr marL="742950" indent="-285750">
              <a:spcBef>
                <a:spcPct val="20000"/>
              </a:spcBef>
              <a:buChar char="–"/>
              <a:defRPr sz="2800">
                <a:solidFill>
                  <a:schemeClr val="tx1"/>
                </a:solidFill>
                <a:latin typeface="Arial" charset="0"/>
              </a:defRPr>
            </a:lvl2pPr>
            <a:lvl3pPr marL="1143000" indent="-228600">
              <a:spcBef>
                <a:spcPct val="20000"/>
              </a:spcBef>
              <a:buChar char="•"/>
              <a:defRPr sz="2400">
                <a:solidFill>
                  <a:schemeClr val="tx1"/>
                </a:solidFill>
                <a:latin typeface="Arial" charset="0"/>
              </a:defRPr>
            </a:lvl3pPr>
            <a:lvl4pPr marL="1600200" indent="-228600">
              <a:spcBef>
                <a:spcPct val="20000"/>
              </a:spcBef>
              <a:buChar char="–"/>
              <a:defRPr sz="2000">
                <a:solidFill>
                  <a:schemeClr val="tx1"/>
                </a:solidFill>
                <a:latin typeface="Arial" charset="0"/>
              </a:defRPr>
            </a:lvl4pPr>
            <a:lvl5pPr marL="2057400" indent="-22860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a:spcBef>
                <a:spcPct val="50000"/>
              </a:spcBef>
              <a:buFontTx/>
              <a:buNone/>
            </a:pPr>
            <a:r>
              <a:rPr lang="en-US" altLang="en-US" sz="1800" b="1" dirty="0">
                <a:solidFill>
                  <a:schemeClr val="tx2"/>
                </a:solidFill>
              </a:rPr>
              <a:t>Electrolux is adapting its vacuum cleaner for the Japanese market</a:t>
            </a:r>
            <a:endParaRPr lang="en-GB" altLang="en-US" sz="1800" b="1" dirty="0">
              <a:solidFill>
                <a:schemeClr val="tx2"/>
              </a:solidFill>
            </a:endParaRPr>
          </a:p>
        </p:txBody>
      </p:sp>
      <p:sp>
        <p:nvSpPr>
          <p:cNvPr id="2" name="TextBox 1"/>
          <p:cNvSpPr txBox="1"/>
          <p:nvPr/>
        </p:nvSpPr>
        <p:spPr>
          <a:xfrm>
            <a:off x="218243" y="4733278"/>
            <a:ext cx="9139169" cy="923330"/>
          </a:xfrm>
          <a:prstGeom prst="rect">
            <a:avLst/>
          </a:prstGeom>
          <a:noFill/>
        </p:spPr>
        <p:txBody>
          <a:bodyPr wrap="none" rtlCol="0">
            <a:spAutoFit/>
          </a:bodyPr>
          <a:lstStyle/>
          <a:p>
            <a:pPr marL="285750" indent="-285750">
              <a:buFont typeface="Arial" panose="020B0604020202020204" pitchFamily="34" charset="0"/>
              <a:buChar char="•"/>
            </a:pPr>
            <a:r>
              <a:rPr lang="en-US" sz="1800" dirty="0"/>
              <a:t>Electrolux Vacuum cleaners are </a:t>
            </a:r>
            <a:r>
              <a:rPr lang="en-US" sz="1800" dirty="0" err="1"/>
              <a:t>standardised</a:t>
            </a:r>
            <a:r>
              <a:rPr lang="en-US" sz="1800" dirty="0"/>
              <a:t> worldwide but in Japan it is </a:t>
            </a:r>
            <a:r>
              <a:rPr lang="en-US" sz="1800" dirty="0" err="1"/>
              <a:t>customised</a:t>
            </a:r>
            <a:r>
              <a:rPr lang="en-US" sz="1800" dirty="0"/>
              <a:t>.</a:t>
            </a:r>
          </a:p>
          <a:p>
            <a:pPr marL="285750" indent="-285750">
              <a:buFont typeface="Arial" panose="020B0604020202020204" pitchFamily="34" charset="0"/>
              <a:buChar char="•"/>
            </a:pPr>
            <a:r>
              <a:rPr lang="en-US" sz="1800" dirty="0"/>
              <a:t>Japanese houses are relatively small</a:t>
            </a:r>
          </a:p>
          <a:p>
            <a:pPr marL="285750" indent="-285750">
              <a:buFont typeface="Arial" panose="020B0604020202020204" pitchFamily="34" charset="0"/>
              <a:buChar char="•"/>
            </a:pPr>
            <a:r>
              <a:rPr lang="en-US" sz="1800" dirty="0"/>
              <a:t>Vacuum cleaners need to be relatively quiet in Japanese households</a:t>
            </a:r>
          </a:p>
        </p:txBody>
      </p:sp>
      <p:sp>
        <p:nvSpPr>
          <p:cNvPr id="3" name="Isosceles Triangle 2">
            <a:hlinkClick r:id="rId3" action="ppaction://hlinkfile"/>
          </p:cNvPr>
          <p:cNvSpPr/>
          <p:nvPr/>
        </p:nvSpPr>
        <p:spPr bwMode="auto">
          <a:xfrm>
            <a:off x="8229600" y="6562130"/>
            <a:ext cx="381000" cy="143470"/>
          </a:xfrm>
          <a:prstGeom prst="triangle">
            <a:avLst/>
          </a:prstGeom>
          <a:solidFill>
            <a:schemeClr val="tx2"/>
          </a:solidFill>
          <a:ln w="9525" cap="flat" cmpd="sng" algn="ctr">
            <a:solidFill>
              <a:schemeClr val="tx1"/>
            </a:solid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4400" b="0" i="0" u="none" strike="noStrike" cap="none" normalizeH="0" baseline="0">
              <a:ln>
                <a:noFill/>
              </a:ln>
              <a:solidFill>
                <a:schemeClr val="tx1"/>
              </a:solidFill>
              <a:effectLst/>
              <a:latin typeface="Tahoma" pitchFamily="34" charset="0"/>
            </a:endParaRPr>
          </a:p>
        </p:txBody>
      </p:sp>
    </p:spTree>
    <p:extLst>
      <p:ext uri="{BB962C8B-B14F-4D97-AF65-F5344CB8AC3E}">
        <p14:creationId xmlns:p14="http://schemas.microsoft.com/office/powerpoint/2010/main" val="12960038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1661864" y="2492896"/>
            <a:ext cx="7086600" cy="3104136"/>
            <a:chOff x="914400" y="2624138"/>
            <a:chExt cx="7086600" cy="3104136"/>
          </a:xfrm>
        </p:grpSpPr>
        <p:sp>
          <p:nvSpPr>
            <p:cNvPr id="3" name="Rectangle 3"/>
            <p:cNvSpPr>
              <a:spLocks noChangeArrowheads="1"/>
            </p:cNvSpPr>
            <p:nvPr/>
          </p:nvSpPr>
          <p:spPr bwMode="auto">
            <a:xfrm>
              <a:off x="914400" y="3124200"/>
              <a:ext cx="2057400" cy="1752600"/>
            </a:xfrm>
            <a:prstGeom prst="rect">
              <a:avLst/>
            </a:prstGeom>
            <a:solidFill>
              <a:schemeClr val="bg1"/>
            </a:solidFill>
            <a:ln w="9525" algn="ctr">
              <a:solidFill>
                <a:schemeClr val="tx1"/>
              </a:solidFill>
              <a:miter lim="800000"/>
              <a:headEnd/>
              <a:tailEnd/>
            </a:ln>
          </p:spPr>
          <p:txBody>
            <a:bodyPr wrap="none"/>
            <a:lstStyle/>
            <a:p>
              <a:pPr algn="ctr"/>
              <a:r>
                <a:rPr lang="en-US" sz="1400" b="1" dirty="0"/>
                <a:t>Home country </a:t>
              </a:r>
              <a:br>
                <a:rPr lang="en-US" sz="1400" dirty="0"/>
              </a:br>
              <a:r>
                <a:rPr lang="en-US" sz="1400" b="1" dirty="0"/>
                <a:t>Culture</a:t>
              </a:r>
            </a:p>
          </p:txBody>
        </p:sp>
        <p:sp>
          <p:nvSpPr>
            <p:cNvPr id="4" name="Rectangle 4"/>
            <p:cNvSpPr>
              <a:spLocks noChangeArrowheads="1"/>
            </p:cNvSpPr>
            <p:nvPr/>
          </p:nvSpPr>
          <p:spPr bwMode="auto">
            <a:xfrm>
              <a:off x="1447800" y="3733800"/>
              <a:ext cx="990600" cy="762000"/>
            </a:xfrm>
            <a:prstGeom prst="rect">
              <a:avLst/>
            </a:prstGeom>
            <a:noFill/>
            <a:ln w="9525" algn="ctr">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lstStyle/>
            <a:p>
              <a:pPr algn="ctr"/>
              <a:endParaRPr lang="en-US" sz="1400" dirty="0"/>
            </a:p>
            <a:p>
              <a:pPr algn="ctr"/>
              <a:r>
                <a:rPr lang="en-US" sz="1400" b="1" dirty="0"/>
                <a:t>Existing </a:t>
              </a:r>
            </a:p>
            <a:p>
              <a:pPr algn="ctr"/>
              <a:r>
                <a:rPr lang="en-US" sz="1400" b="1" dirty="0"/>
                <a:t>Market</a:t>
              </a:r>
            </a:p>
          </p:txBody>
        </p:sp>
        <p:sp>
          <p:nvSpPr>
            <p:cNvPr id="5" name="Rectangle 5"/>
            <p:cNvSpPr>
              <a:spLocks noChangeArrowheads="1"/>
            </p:cNvSpPr>
            <p:nvPr/>
          </p:nvSpPr>
          <p:spPr bwMode="auto">
            <a:xfrm>
              <a:off x="5943600" y="3124200"/>
              <a:ext cx="2057400" cy="1752600"/>
            </a:xfrm>
            <a:prstGeom prst="rect">
              <a:avLst/>
            </a:prstGeom>
            <a:solidFill>
              <a:schemeClr val="bg1"/>
            </a:solidFill>
            <a:ln w="9525" algn="ctr">
              <a:solidFill>
                <a:schemeClr val="tx1"/>
              </a:solidFill>
              <a:miter lim="800000"/>
              <a:headEnd/>
              <a:tailEnd/>
            </a:ln>
          </p:spPr>
          <p:txBody>
            <a:bodyPr wrap="none"/>
            <a:lstStyle/>
            <a:p>
              <a:pPr algn="ctr"/>
              <a:r>
                <a:rPr lang="en-US" sz="1400" b="1" dirty="0"/>
                <a:t>Host country </a:t>
              </a:r>
              <a:br>
                <a:rPr lang="en-US" sz="1400" b="1" dirty="0"/>
              </a:br>
              <a:r>
                <a:rPr lang="en-US" sz="1400" b="1" dirty="0"/>
                <a:t>Culture</a:t>
              </a:r>
            </a:p>
          </p:txBody>
        </p:sp>
        <p:sp>
          <p:nvSpPr>
            <p:cNvPr id="6" name="Rectangle 6"/>
            <p:cNvSpPr>
              <a:spLocks noChangeArrowheads="1"/>
            </p:cNvSpPr>
            <p:nvPr/>
          </p:nvSpPr>
          <p:spPr bwMode="auto">
            <a:xfrm>
              <a:off x="6477000" y="3733800"/>
              <a:ext cx="990600" cy="762000"/>
            </a:xfrm>
            <a:prstGeom prst="rect">
              <a:avLst/>
            </a:prstGeom>
            <a:noFill/>
            <a:ln w="9525" algn="ctr">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lstStyle/>
            <a:p>
              <a:pPr algn="ctr"/>
              <a:endParaRPr lang="en-US" sz="1400" dirty="0"/>
            </a:p>
            <a:p>
              <a:pPr algn="ctr"/>
              <a:r>
                <a:rPr lang="en-US" sz="1400" b="1" dirty="0"/>
                <a:t>New </a:t>
              </a:r>
            </a:p>
            <a:p>
              <a:pPr algn="ctr"/>
              <a:r>
                <a:rPr lang="en-US" sz="1400" b="1" dirty="0"/>
                <a:t>Market</a:t>
              </a:r>
            </a:p>
          </p:txBody>
        </p:sp>
        <p:cxnSp>
          <p:nvCxnSpPr>
            <p:cNvPr id="7" name="Straight Arrow Connector 8"/>
            <p:cNvCxnSpPr>
              <a:cxnSpLocks noChangeShapeType="1"/>
            </p:cNvCxnSpPr>
            <p:nvPr/>
          </p:nvCxnSpPr>
          <p:spPr bwMode="auto">
            <a:xfrm flipH="1">
              <a:off x="7543800" y="4000500"/>
              <a:ext cx="304800" cy="0"/>
            </a:xfrm>
            <a:prstGeom prst="straightConnector1">
              <a:avLst/>
            </a:prstGeom>
            <a:noFill/>
            <a:ln w="9525" algn="ctr">
              <a:solidFill>
                <a:schemeClr val="tx1"/>
              </a:solidFill>
              <a:miter lim="800000"/>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8" name="Straight Arrow Connector 10"/>
            <p:cNvCxnSpPr>
              <a:cxnSpLocks noChangeShapeType="1"/>
            </p:cNvCxnSpPr>
            <p:nvPr/>
          </p:nvCxnSpPr>
          <p:spPr bwMode="auto">
            <a:xfrm>
              <a:off x="6096000" y="4000500"/>
              <a:ext cx="228600" cy="0"/>
            </a:xfrm>
            <a:prstGeom prst="straightConnector1">
              <a:avLst/>
            </a:prstGeom>
            <a:noFill/>
            <a:ln w="9525" algn="ctr">
              <a:solidFill>
                <a:schemeClr val="tx1"/>
              </a:solidFill>
              <a:miter lim="800000"/>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9" name="Straight Arrow Connector 12"/>
            <p:cNvCxnSpPr>
              <a:cxnSpLocks noChangeShapeType="1"/>
              <a:stCxn id="5" idx="2"/>
            </p:cNvCxnSpPr>
            <p:nvPr/>
          </p:nvCxnSpPr>
          <p:spPr bwMode="auto">
            <a:xfrm flipV="1">
              <a:off x="6972300" y="4572000"/>
              <a:ext cx="0" cy="304800"/>
            </a:xfrm>
            <a:prstGeom prst="straightConnector1">
              <a:avLst/>
            </a:prstGeom>
            <a:noFill/>
            <a:ln w="9525" algn="ctr">
              <a:solidFill>
                <a:schemeClr val="tx1"/>
              </a:solidFill>
              <a:miter lim="800000"/>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0" name="Straight Arrow Connector 14"/>
            <p:cNvCxnSpPr>
              <a:cxnSpLocks noChangeShapeType="1"/>
            </p:cNvCxnSpPr>
            <p:nvPr/>
          </p:nvCxnSpPr>
          <p:spPr bwMode="auto">
            <a:xfrm flipH="1">
              <a:off x="2590800" y="4000500"/>
              <a:ext cx="228600" cy="0"/>
            </a:xfrm>
            <a:prstGeom prst="straightConnector1">
              <a:avLst/>
            </a:prstGeom>
            <a:noFill/>
            <a:ln w="9525" algn="ctr">
              <a:solidFill>
                <a:schemeClr val="tx1"/>
              </a:solidFill>
              <a:miter lim="800000"/>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1" name="Straight Arrow Connector 16"/>
            <p:cNvCxnSpPr>
              <a:cxnSpLocks noChangeShapeType="1"/>
              <a:stCxn id="3" idx="1"/>
            </p:cNvCxnSpPr>
            <p:nvPr/>
          </p:nvCxnSpPr>
          <p:spPr bwMode="auto">
            <a:xfrm>
              <a:off x="914400" y="4000500"/>
              <a:ext cx="381000" cy="0"/>
            </a:xfrm>
            <a:prstGeom prst="straightConnector1">
              <a:avLst/>
            </a:prstGeom>
            <a:noFill/>
            <a:ln w="9525" algn="ctr">
              <a:solidFill>
                <a:schemeClr val="tx1"/>
              </a:solidFill>
              <a:miter lim="800000"/>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2" name="Straight Arrow Connector 18"/>
            <p:cNvCxnSpPr>
              <a:cxnSpLocks noChangeShapeType="1"/>
              <a:stCxn id="3" idx="2"/>
            </p:cNvCxnSpPr>
            <p:nvPr/>
          </p:nvCxnSpPr>
          <p:spPr bwMode="auto">
            <a:xfrm flipV="1">
              <a:off x="1943100" y="4572000"/>
              <a:ext cx="0" cy="304800"/>
            </a:xfrm>
            <a:prstGeom prst="straightConnector1">
              <a:avLst/>
            </a:prstGeom>
            <a:noFill/>
            <a:ln w="9525" algn="ctr">
              <a:solidFill>
                <a:schemeClr val="tx1"/>
              </a:solidFill>
              <a:miter lim="800000"/>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3" name="Straight Arrow Connector 21"/>
            <p:cNvCxnSpPr>
              <a:cxnSpLocks noChangeShapeType="1"/>
            </p:cNvCxnSpPr>
            <p:nvPr/>
          </p:nvCxnSpPr>
          <p:spPr bwMode="auto">
            <a:xfrm>
              <a:off x="5997575" y="2624138"/>
              <a:ext cx="0" cy="347662"/>
            </a:xfrm>
            <a:prstGeom prst="straightConnector1">
              <a:avLst/>
            </a:prstGeom>
            <a:noFill/>
            <a:ln w="9525" algn="ctr">
              <a:solidFill>
                <a:schemeClr val="tx1"/>
              </a:solidFill>
              <a:miter lim="800000"/>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4" name="Straight Arrow Connector 23"/>
            <p:cNvCxnSpPr>
              <a:cxnSpLocks noChangeShapeType="1"/>
            </p:cNvCxnSpPr>
            <p:nvPr/>
          </p:nvCxnSpPr>
          <p:spPr bwMode="auto">
            <a:xfrm>
              <a:off x="3048000" y="2624138"/>
              <a:ext cx="0" cy="347662"/>
            </a:xfrm>
            <a:prstGeom prst="straightConnector1">
              <a:avLst/>
            </a:prstGeom>
            <a:noFill/>
            <a:ln w="9525" algn="ctr">
              <a:solidFill>
                <a:schemeClr val="tx1"/>
              </a:solidFill>
              <a:miter lim="800000"/>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5" name="Straight Arrow Connector 26"/>
            <p:cNvCxnSpPr>
              <a:cxnSpLocks noChangeShapeType="1"/>
            </p:cNvCxnSpPr>
            <p:nvPr/>
          </p:nvCxnSpPr>
          <p:spPr bwMode="auto">
            <a:xfrm>
              <a:off x="2438400" y="4267200"/>
              <a:ext cx="4038600" cy="0"/>
            </a:xfrm>
            <a:prstGeom prst="straightConnector1">
              <a:avLst/>
            </a:prstGeom>
            <a:noFill/>
            <a:ln w="25400" algn="ctr">
              <a:solidFill>
                <a:schemeClr val="tx1"/>
              </a:solidFill>
              <a:miter lim="800000"/>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6" name="Rounded Rectangle 27"/>
            <p:cNvSpPr>
              <a:spLocks noChangeArrowheads="1"/>
            </p:cNvSpPr>
            <p:nvPr/>
          </p:nvSpPr>
          <p:spPr bwMode="auto">
            <a:xfrm>
              <a:off x="4457700" y="3124200"/>
              <a:ext cx="46038" cy="1600200"/>
            </a:xfrm>
            <a:prstGeom prst="roundRect">
              <a:avLst>
                <a:gd name="adj" fmla="val 16667"/>
              </a:avLst>
            </a:prstGeom>
            <a:solidFill>
              <a:schemeClr val="accent1"/>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17" name="TextBox 28"/>
            <p:cNvSpPr txBox="1">
              <a:spLocks noChangeArrowheads="1"/>
            </p:cNvSpPr>
            <p:nvPr/>
          </p:nvSpPr>
          <p:spPr bwMode="auto">
            <a:xfrm>
              <a:off x="2953752" y="5143499"/>
              <a:ext cx="242169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4400">
                  <a:solidFill>
                    <a:schemeClr val="tx1"/>
                  </a:solidFill>
                  <a:latin typeface="Tahoma" pitchFamily="34" charset="0"/>
                </a:defRPr>
              </a:lvl1pPr>
              <a:lvl2pPr marL="742950" indent="-285750" eaLnBrk="0" hangingPunct="0">
                <a:defRPr sz="4400">
                  <a:solidFill>
                    <a:schemeClr val="tx1"/>
                  </a:solidFill>
                  <a:latin typeface="Tahoma" pitchFamily="34" charset="0"/>
                </a:defRPr>
              </a:lvl2pPr>
              <a:lvl3pPr marL="1143000" indent="-228600" eaLnBrk="0" hangingPunct="0">
                <a:defRPr sz="4400">
                  <a:solidFill>
                    <a:schemeClr val="tx1"/>
                  </a:solidFill>
                  <a:latin typeface="Tahoma" pitchFamily="34" charset="0"/>
                </a:defRPr>
              </a:lvl3pPr>
              <a:lvl4pPr marL="1600200" indent="-228600" eaLnBrk="0" hangingPunct="0">
                <a:defRPr sz="4400">
                  <a:solidFill>
                    <a:schemeClr val="tx1"/>
                  </a:solidFill>
                  <a:latin typeface="Tahoma" pitchFamily="34" charset="0"/>
                </a:defRPr>
              </a:lvl4pPr>
              <a:lvl5pPr marL="2057400" indent="-228600" eaLnBrk="0" hangingPunct="0">
                <a:defRPr sz="4400">
                  <a:solidFill>
                    <a:schemeClr val="tx1"/>
                  </a:solidFill>
                  <a:latin typeface="Tahoma" pitchFamily="34" charset="0"/>
                </a:defRPr>
              </a:lvl5pPr>
              <a:lvl6pPr marL="2514600" indent="-228600" eaLnBrk="0" fontAlgn="base" hangingPunct="0">
                <a:spcBef>
                  <a:spcPct val="0"/>
                </a:spcBef>
                <a:spcAft>
                  <a:spcPct val="0"/>
                </a:spcAft>
                <a:defRPr sz="4400">
                  <a:solidFill>
                    <a:schemeClr val="tx1"/>
                  </a:solidFill>
                  <a:latin typeface="Tahoma" pitchFamily="34" charset="0"/>
                </a:defRPr>
              </a:lvl6pPr>
              <a:lvl7pPr marL="2971800" indent="-228600" eaLnBrk="0" fontAlgn="base" hangingPunct="0">
                <a:spcBef>
                  <a:spcPct val="0"/>
                </a:spcBef>
                <a:spcAft>
                  <a:spcPct val="0"/>
                </a:spcAft>
                <a:defRPr sz="4400">
                  <a:solidFill>
                    <a:schemeClr val="tx1"/>
                  </a:solidFill>
                  <a:latin typeface="Tahoma" pitchFamily="34" charset="0"/>
                </a:defRPr>
              </a:lvl7pPr>
              <a:lvl8pPr marL="3429000" indent="-228600" eaLnBrk="0" fontAlgn="base" hangingPunct="0">
                <a:spcBef>
                  <a:spcPct val="0"/>
                </a:spcBef>
                <a:spcAft>
                  <a:spcPct val="0"/>
                </a:spcAft>
                <a:defRPr sz="4400">
                  <a:solidFill>
                    <a:schemeClr val="tx1"/>
                  </a:solidFill>
                  <a:latin typeface="Tahoma" pitchFamily="34" charset="0"/>
                </a:defRPr>
              </a:lvl8pPr>
              <a:lvl9pPr marL="3886200" indent="-228600" eaLnBrk="0" fontAlgn="base" hangingPunct="0">
                <a:spcBef>
                  <a:spcPct val="0"/>
                </a:spcBef>
                <a:spcAft>
                  <a:spcPct val="0"/>
                </a:spcAft>
                <a:defRPr sz="4400">
                  <a:solidFill>
                    <a:schemeClr val="tx1"/>
                  </a:solidFill>
                  <a:latin typeface="Tahoma" pitchFamily="34" charset="0"/>
                </a:defRPr>
              </a:lvl9pPr>
            </a:lstStyle>
            <a:p>
              <a:pPr eaLnBrk="1" hangingPunct="1"/>
              <a:r>
                <a:rPr lang="en-US" sz="1600" dirty="0"/>
                <a:t>Cultural </a:t>
              </a:r>
              <a:br>
                <a:rPr lang="en-US" sz="1600" dirty="0"/>
              </a:br>
              <a:r>
                <a:rPr lang="en-US" sz="1600" dirty="0"/>
                <a:t>barriers</a:t>
              </a:r>
            </a:p>
          </p:txBody>
        </p:sp>
        <p:cxnSp>
          <p:nvCxnSpPr>
            <p:cNvPr id="18" name="Straight Arrow Connector 30"/>
            <p:cNvCxnSpPr>
              <a:cxnSpLocks noChangeShapeType="1"/>
            </p:cNvCxnSpPr>
            <p:nvPr/>
          </p:nvCxnSpPr>
          <p:spPr bwMode="auto">
            <a:xfrm flipV="1">
              <a:off x="3825460" y="4697833"/>
              <a:ext cx="678278" cy="420689"/>
            </a:xfrm>
            <a:prstGeom prst="straightConnector1">
              <a:avLst/>
            </a:prstGeom>
            <a:noFill/>
            <a:ln w="9525" algn="ctr">
              <a:solidFill>
                <a:schemeClr val="tx1"/>
              </a:solidFill>
              <a:miter lim="800000"/>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sp>
        <p:nvSpPr>
          <p:cNvPr id="19" name="TextBox 19"/>
          <p:cNvSpPr txBox="1">
            <a:spLocks noChangeArrowheads="1"/>
          </p:cNvSpPr>
          <p:nvPr/>
        </p:nvSpPr>
        <p:spPr bwMode="auto">
          <a:xfrm>
            <a:off x="3779912" y="2060848"/>
            <a:ext cx="36126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4400">
                <a:solidFill>
                  <a:schemeClr val="tx1"/>
                </a:solidFill>
                <a:latin typeface="Tahoma" pitchFamily="34" charset="0"/>
              </a:defRPr>
            </a:lvl1pPr>
            <a:lvl2pPr marL="742950" indent="-285750" eaLnBrk="0" hangingPunct="0">
              <a:defRPr sz="4400">
                <a:solidFill>
                  <a:schemeClr val="tx1"/>
                </a:solidFill>
                <a:latin typeface="Tahoma" pitchFamily="34" charset="0"/>
              </a:defRPr>
            </a:lvl2pPr>
            <a:lvl3pPr marL="1143000" indent="-228600" eaLnBrk="0" hangingPunct="0">
              <a:defRPr sz="4400">
                <a:solidFill>
                  <a:schemeClr val="tx1"/>
                </a:solidFill>
                <a:latin typeface="Tahoma" pitchFamily="34" charset="0"/>
              </a:defRPr>
            </a:lvl3pPr>
            <a:lvl4pPr marL="1600200" indent="-228600" eaLnBrk="0" hangingPunct="0">
              <a:defRPr sz="4400">
                <a:solidFill>
                  <a:schemeClr val="tx1"/>
                </a:solidFill>
                <a:latin typeface="Tahoma" pitchFamily="34" charset="0"/>
              </a:defRPr>
            </a:lvl4pPr>
            <a:lvl5pPr marL="2057400" indent="-228600" eaLnBrk="0" hangingPunct="0">
              <a:defRPr sz="4400">
                <a:solidFill>
                  <a:schemeClr val="tx1"/>
                </a:solidFill>
                <a:latin typeface="Tahoma" pitchFamily="34" charset="0"/>
              </a:defRPr>
            </a:lvl5pPr>
            <a:lvl6pPr marL="2514600" indent="-228600" eaLnBrk="0" fontAlgn="base" hangingPunct="0">
              <a:spcBef>
                <a:spcPct val="0"/>
              </a:spcBef>
              <a:spcAft>
                <a:spcPct val="0"/>
              </a:spcAft>
              <a:defRPr sz="4400">
                <a:solidFill>
                  <a:schemeClr val="tx1"/>
                </a:solidFill>
                <a:latin typeface="Tahoma" pitchFamily="34" charset="0"/>
              </a:defRPr>
            </a:lvl6pPr>
            <a:lvl7pPr marL="2971800" indent="-228600" eaLnBrk="0" fontAlgn="base" hangingPunct="0">
              <a:spcBef>
                <a:spcPct val="0"/>
              </a:spcBef>
              <a:spcAft>
                <a:spcPct val="0"/>
              </a:spcAft>
              <a:defRPr sz="4400">
                <a:solidFill>
                  <a:schemeClr val="tx1"/>
                </a:solidFill>
                <a:latin typeface="Tahoma" pitchFamily="34" charset="0"/>
              </a:defRPr>
            </a:lvl7pPr>
            <a:lvl8pPr marL="3429000" indent="-228600" eaLnBrk="0" fontAlgn="base" hangingPunct="0">
              <a:spcBef>
                <a:spcPct val="0"/>
              </a:spcBef>
              <a:spcAft>
                <a:spcPct val="0"/>
              </a:spcAft>
              <a:defRPr sz="4400">
                <a:solidFill>
                  <a:schemeClr val="tx1"/>
                </a:solidFill>
                <a:latin typeface="Tahoma" pitchFamily="34" charset="0"/>
              </a:defRPr>
            </a:lvl8pPr>
            <a:lvl9pPr marL="3886200" indent="-228600" eaLnBrk="0" fontAlgn="base" hangingPunct="0">
              <a:spcBef>
                <a:spcPct val="0"/>
              </a:spcBef>
              <a:spcAft>
                <a:spcPct val="0"/>
              </a:spcAft>
              <a:defRPr sz="4400">
                <a:solidFill>
                  <a:schemeClr val="tx1"/>
                </a:solidFill>
                <a:latin typeface="Tahoma" pitchFamily="34" charset="0"/>
              </a:defRPr>
            </a:lvl9pPr>
          </a:lstStyle>
          <a:p>
            <a:pPr eaLnBrk="1" hangingPunct="1"/>
            <a:r>
              <a:rPr lang="en-US" sz="1600" dirty="0"/>
              <a:t>International Marketing Environment</a:t>
            </a:r>
          </a:p>
        </p:txBody>
      </p:sp>
      <p:sp>
        <p:nvSpPr>
          <p:cNvPr id="20" name="Title 1"/>
          <p:cNvSpPr txBox="1">
            <a:spLocks/>
          </p:cNvSpPr>
          <p:nvPr/>
        </p:nvSpPr>
        <p:spPr>
          <a:xfrm>
            <a:off x="1015544" y="150712"/>
            <a:ext cx="7793037"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eaLnBrk="0" hangingPunct="0">
              <a:defRPr sz="3200" b="1">
                <a:solidFill>
                  <a:schemeClr val="tx2"/>
                </a:solidFill>
                <a:latin typeface="+mj-lt"/>
                <a:ea typeface="+mj-ea"/>
                <a:cs typeface="+mj-cs"/>
              </a:defRPr>
            </a:lvl1pPr>
            <a:lvl2pPr eaLnBrk="0" hangingPunct="0">
              <a:defRPr sz="4400">
                <a:solidFill>
                  <a:schemeClr val="tx2"/>
                </a:solidFill>
                <a:latin typeface="Tahoma" pitchFamily="34" charset="0"/>
              </a:defRPr>
            </a:lvl2pPr>
            <a:lvl3pPr eaLnBrk="0" hangingPunct="0">
              <a:defRPr sz="4400">
                <a:solidFill>
                  <a:schemeClr val="tx2"/>
                </a:solidFill>
                <a:latin typeface="Tahoma" pitchFamily="34" charset="0"/>
              </a:defRPr>
            </a:lvl3pPr>
            <a:lvl4pPr eaLnBrk="0" hangingPunct="0">
              <a:defRPr sz="4400">
                <a:solidFill>
                  <a:schemeClr val="tx2"/>
                </a:solidFill>
                <a:latin typeface="Tahoma" pitchFamily="34" charset="0"/>
              </a:defRPr>
            </a:lvl4pPr>
            <a:lvl5pPr eaLnBrk="0" hangingPunct="0">
              <a:defRPr sz="4400">
                <a:solidFill>
                  <a:schemeClr val="tx2"/>
                </a:solidFill>
                <a:latin typeface="Tahoma" pitchFamily="34" charset="0"/>
              </a:defRPr>
            </a:lvl5pPr>
            <a:lvl6pPr marL="457200" fontAlgn="base">
              <a:spcBef>
                <a:spcPct val="0"/>
              </a:spcBef>
              <a:spcAft>
                <a:spcPct val="0"/>
              </a:spcAft>
              <a:defRPr sz="4400">
                <a:solidFill>
                  <a:schemeClr val="tx2"/>
                </a:solidFill>
                <a:latin typeface="Tahoma" pitchFamily="34" charset="0"/>
              </a:defRPr>
            </a:lvl6pPr>
            <a:lvl7pPr marL="914400" fontAlgn="base">
              <a:spcBef>
                <a:spcPct val="0"/>
              </a:spcBef>
              <a:spcAft>
                <a:spcPct val="0"/>
              </a:spcAft>
              <a:defRPr sz="4400">
                <a:solidFill>
                  <a:schemeClr val="tx2"/>
                </a:solidFill>
                <a:latin typeface="Tahoma" pitchFamily="34" charset="0"/>
              </a:defRPr>
            </a:lvl7pPr>
            <a:lvl8pPr marL="1371600" fontAlgn="base">
              <a:spcBef>
                <a:spcPct val="0"/>
              </a:spcBef>
              <a:spcAft>
                <a:spcPct val="0"/>
              </a:spcAft>
              <a:defRPr sz="4400">
                <a:solidFill>
                  <a:schemeClr val="tx2"/>
                </a:solidFill>
                <a:latin typeface="Tahoma" pitchFamily="34" charset="0"/>
              </a:defRPr>
            </a:lvl8pPr>
            <a:lvl9pPr marL="1828800" fontAlgn="base">
              <a:spcBef>
                <a:spcPct val="0"/>
              </a:spcBef>
              <a:spcAft>
                <a:spcPct val="0"/>
              </a:spcAft>
              <a:defRPr sz="4400">
                <a:solidFill>
                  <a:schemeClr val="tx2"/>
                </a:solidFill>
                <a:latin typeface="Tahoma" pitchFamily="34" charset="0"/>
              </a:defRPr>
            </a:lvl9pPr>
          </a:lstStyle>
          <a:p>
            <a:r>
              <a:rPr lang="en-US" dirty="0"/>
              <a:t>The Home and Host Country Environments</a:t>
            </a:r>
          </a:p>
        </p:txBody>
      </p:sp>
      <p:grpSp>
        <p:nvGrpSpPr>
          <p:cNvPr id="23" name="Group 22"/>
          <p:cNvGrpSpPr/>
          <p:nvPr/>
        </p:nvGrpSpPr>
        <p:grpSpPr>
          <a:xfrm>
            <a:off x="7772841" y="6400800"/>
            <a:ext cx="532518" cy="460177"/>
            <a:chOff x="7772841" y="6400800"/>
            <a:chExt cx="532518" cy="460177"/>
          </a:xfrm>
        </p:grpSpPr>
        <p:sp>
          <p:nvSpPr>
            <p:cNvPr id="21" name="Isosceles Triangle 20">
              <a:hlinkClick r:id="rId2" action="ppaction://hlinkfile"/>
            </p:cNvPr>
            <p:cNvSpPr/>
            <p:nvPr/>
          </p:nvSpPr>
          <p:spPr bwMode="auto">
            <a:xfrm>
              <a:off x="7848600" y="6400800"/>
              <a:ext cx="381000" cy="152400"/>
            </a:xfrm>
            <a:prstGeom prst="triangle">
              <a:avLst/>
            </a:prstGeom>
            <a:solidFill>
              <a:srgbClr val="0070C0"/>
            </a:solidFill>
            <a:ln w="9525" cap="flat" cmpd="sng" algn="ctr">
              <a:solidFill>
                <a:schemeClr val="tx1"/>
              </a:solid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endParaRPr lang="en-US">
                <a:solidFill>
                  <a:srgbClr val="000000"/>
                </a:solidFill>
              </a:endParaRPr>
            </a:p>
          </p:txBody>
        </p:sp>
        <p:sp>
          <p:nvSpPr>
            <p:cNvPr id="22" name="TextBox 21"/>
            <p:cNvSpPr txBox="1"/>
            <p:nvPr/>
          </p:nvSpPr>
          <p:spPr>
            <a:xfrm>
              <a:off x="7772841" y="6553200"/>
              <a:ext cx="532518" cy="307777"/>
            </a:xfrm>
            <a:prstGeom prst="rect">
              <a:avLst/>
            </a:prstGeom>
            <a:noFill/>
          </p:spPr>
          <p:txBody>
            <a:bodyPr wrap="none" rtlCol="0">
              <a:spAutoFit/>
            </a:bodyPr>
            <a:lstStyle/>
            <a:p>
              <a:r>
                <a:rPr lang="en-US" sz="1400" dirty="0">
                  <a:solidFill>
                    <a:srgbClr val="000000"/>
                  </a:solidFill>
                </a:rPr>
                <a:t>0.56</a:t>
              </a:r>
            </a:p>
          </p:txBody>
        </p:sp>
      </p:grpSp>
    </p:spTree>
    <p:extLst>
      <p:ext uri="{BB962C8B-B14F-4D97-AF65-F5344CB8AC3E}">
        <p14:creationId xmlns:p14="http://schemas.microsoft.com/office/powerpoint/2010/main" val="10158386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7563" y="92075"/>
            <a:ext cx="7793037" cy="1143000"/>
          </a:xfrm>
        </p:spPr>
        <p:txBody>
          <a:bodyPr/>
          <a:lstStyle/>
          <a:p>
            <a:r>
              <a:rPr lang="en-US" sz="3200" b="1" dirty="0"/>
              <a:t>How Culture Impacts International Business</a:t>
            </a:r>
          </a:p>
        </p:txBody>
      </p:sp>
      <p:sp>
        <p:nvSpPr>
          <p:cNvPr id="3" name="Content Placeholder 2"/>
          <p:cNvSpPr>
            <a:spLocks noGrp="1"/>
          </p:cNvSpPr>
          <p:nvPr>
            <p:ph idx="1"/>
          </p:nvPr>
        </p:nvSpPr>
        <p:spPr>
          <a:xfrm>
            <a:off x="653749" y="1371600"/>
            <a:ext cx="7836502" cy="4114800"/>
          </a:xfrm>
        </p:spPr>
        <p:txBody>
          <a:bodyPr>
            <a:normAutofit fontScale="92500" lnSpcReduction="10000"/>
          </a:bodyPr>
          <a:lstStyle/>
          <a:p>
            <a:r>
              <a:rPr lang="en-US" sz="2000" b="1" dirty="0"/>
              <a:t>Product</a:t>
            </a:r>
            <a:r>
              <a:rPr lang="en-US" sz="2000" dirty="0"/>
              <a:t> : Standardize or Adapt</a:t>
            </a:r>
            <a:br>
              <a:rPr lang="en-US" sz="2000" dirty="0"/>
            </a:br>
            <a:endParaRPr lang="en-US" sz="2000" dirty="0"/>
          </a:p>
          <a:p>
            <a:r>
              <a:rPr lang="en-US" sz="2000" b="1" dirty="0"/>
              <a:t>Communication</a:t>
            </a:r>
            <a:r>
              <a:rPr lang="en-US" sz="2000" dirty="0"/>
              <a:t> : Standardize or Adapt </a:t>
            </a:r>
            <a:br>
              <a:rPr lang="en-US" sz="2000" dirty="0"/>
            </a:br>
            <a:endParaRPr lang="en-US" sz="2000" dirty="0"/>
          </a:p>
          <a:p>
            <a:r>
              <a:rPr lang="en-US" sz="2000" b="1" dirty="0"/>
              <a:t>Modes of Entry</a:t>
            </a:r>
            <a:r>
              <a:rPr lang="en-US" sz="2000" dirty="0"/>
              <a:t> into International Markets may differ due to cultural differences</a:t>
            </a:r>
            <a:br>
              <a:rPr lang="en-US" sz="2000" dirty="0"/>
            </a:br>
            <a:endParaRPr lang="en-US" sz="2000" dirty="0"/>
          </a:p>
          <a:p>
            <a:r>
              <a:rPr lang="en-US" sz="2000" b="1" dirty="0">
                <a:hlinkClick r:id="rId2" action="ppaction://hlinkfile"/>
              </a:rPr>
              <a:t>Negotiations</a:t>
            </a:r>
            <a:r>
              <a:rPr lang="en-US" sz="2000" dirty="0"/>
              <a:t> between culturally different market participants</a:t>
            </a:r>
            <a:br>
              <a:rPr lang="en-US" sz="2000" dirty="0"/>
            </a:br>
            <a:endParaRPr lang="en-US" sz="2000" dirty="0"/>
          </a:p>
          <a:p>
            <a:r>
              <a:rPr lang="en-AU" sz="2000" b="1" dirty="0"/>
              <a:t>Management Style </a:t>
            </a:r>
            <a:br>
              <a:rPr lang="en-AU" sz="2000" b="1" dirty="0"/>
            </a:br>
            <a:endParaRPr lang="en-AU" sz="2000" b="1" dirty="0"/>
          </a:p>
          <a:p>
            <a:r>
              <a:rPr lang="en-AU" sz="2000" dirty="0"/>
              <a:t>Successful international managers </a:t>
            </a:r>
            <a:r>
              <a:rPr lang="en-AU" sz="2000" u="sng" dirty="0"/>
              <a:t>understand the cultural context and cultural norms </a:t>
            </a:r>
            <a:r>
              <a:rPr lang="en-AU" sz="2000" dirty="0"/>
              <a:t>of their markets and </a:t>
            </a:r>
            <a:r>
              <a:rPr lang="en-AU" sz="2000" u="sng" dirty="0"/>
              <a:t>formulate strategies accordingly</a:t>
            </a:r>
          </a:p>
          <a:p>
            <a:endParaRPr lang="en-US" sz="2000" dirty="0"/>
          </a:p>
        </p:txBody>
      </p:sp>
      <p:sp>
        <p:nvSpPr>
          <p:cNvPr id="4" name="Rectangle 6">
            <a:hlinkClick r:id="rId3" action="ppaction://hlinkfile"/>
          </p:cNvPr>
          <p:cNvSpPr>
            <a:spLocks noChangeArrowheads="1"/>
          </p:cNvSpPr>
          <p:nvPr/>
        </p:nvSpPr>
        <p:spPr bwMode="auto">
          <a:xfrm>
            <a:off x="8610600" y="6477000"/>
            <a:ext cx="304800" cy="304800"/>
          </a:xfrm>
          <a:prstGeom prst="rect">
            <a:avLst/>
          </a:prstGeom>
          <a:solidFill>
            <a:srgbClr val="3333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 name="Text Box 7"/>
          <p:cNvSpPr txBox="1">
            <a:spLocks noChangeArrowheads="1"/>
          </p:cNvSpPr>
          <p:nvPr/>
        </p:nvSpPr>
        <p:spPr bwMode="auto">
          <a:xfrm>
            <a:off x="5791200" y="6248400"/>
            <a:ext cx="2743200"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dirty="0"/>
              <a:t>Differences between Indian and </a:t>
            </a:r>
            <a:br>
              <a:rPr lang="en-US" sz="1400" dirty="0"/>
            </a:br>
            <a:r>
              <a:rPr lang="en-US" sz="1400" dirty="0"/>
              <a:t>Western Management styles</a:t>
            </a:r>
          </a:p>
        </p:txBody>
      </p:sp>
      <p:sp>
        <p:nvSpPr>
          <p:cNvPr id="6" name="Isosceles Triangle 5">
            <a:hlinkClick r:id="rId4" action="ppaction://hlinkfile"/>
          </p:cNvPr>
          <p:cNvSpPr/>
          <p:nvPr/>
        </p:nvSpPr>
        <p:spPr bwMode="auto">
          <a:xfrm>
            <a:off x="6477000" y="2743200"/>
            <a:ext cx="304800" cy="152400"/>
          </a:xfrm>
          <a:prstGeom prst="triangle">
            <a:avLst/>
          </a:prstGeom>
          <a:solidFill>
            <a:schemeClr val="tx2"/>
          </a:solidFill>
          <a:ln w="9525" cap="flat" cmpd="sng" algn="ctr">
            <a:solidFill>
              <a:schemeClr val="tx1"/>
            </a:solid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4400" b="0" i="0" u="none" strike="noStrike" cap="none" normalizeH="0" baseline="0">
              <a:ln>
                <a:noFill/>
              </a:ln>
              <a:solidFill>
                <a:schemeClr val="tx1"/>
              </a:solidFill>
              <a:effectLst/>
              <a:latin typeface="Tahoma" pitchFamily="34" charset="0"/>
            </a:endParaRPr>
          </a:p>
        </p:txBody>
      </p:sp>
    </p:spTree>
    <p:extLst>
      <p:ext uri="{BB962C8B-B14F-4D97-AF65-F5344CB8AC3E}">
        <p14:creationId xmlns:p14="http://schemas.microsoft.com/office/powerpoint/2010/main" val="3440525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5012" y="123548"/>
            <a:ext cx="7793037" cy="728708"/>
          </a:xfrm>
        </p:spPr>
        <p:txBody>
          <a:bodyPr/>
          <a:lstStyle/>
          <a:p>
            <a:r>
              <a:rPr lang="en-US" sz="3200" b="1" dirty="0"/>
              <a:t>Examples of Cultural Impact</a:t>
            </a:r>
          </a:p>
        </p:txBody>
      </p:sp>
      <p:sp>
        <p:nvSpPr>
          <p:cNvPr id="3" name="Content Placeholder 2"/>
          <p:cNvSpPr>
            <a:spLocks noGrp="1"/>
          </p:cNvSpPr>
          <p:nvPr>
            <p:ph idx="1"/>
          </p:nvPr>
        </p:nvSpPr>
        <p:spPr>
          <a:xfrm>
            <a:off x="457200" y="985421"/>
            <a:ext cx="8229600" cy="4531812"/>
          </a:xfrm>
        </p:spPr>
        <p:txBody>
          <a:bodyPr>
            <a:normAutofit/>
          </a:bodyPr>
          <a:lstStyle/>
          <a:p>
            <a:r>
              <a:rPr lang="en-US" sz="1800" dirty="0"/>
              <a:t>To avoid situations of ‘</a:t>
            </a:r>
            <a:r>
              <a:rPr lang="en-US" sz="1800" dirty="0">
                <a:hlinkClick r:id="rId2" action="ppaction://hlinkfile"/>
              </a:rPr>
              <a:t>cultural shock</a:t>
            </a:r>
            <a:r>
              <a:rPr lang="en-US" sz="1800" dirty="0"/>
              <a:t>’, Multi-national company (MNCs) tends to follow ‘Adaptation’ process instead of ‘Standardization’, and to come up with adapted marketing mix to avoid failure and to succeed in any foreign market </a:t>
            </a:r>
            <a:br>
              <a:rPr lang="en-US" sz="1800" b="1" dirty="0"/>
            </a:br>
            <a:endParaRPr lang="en-US" sz="1800" b="1" dirty="0"/>
          </a:p>
          <a:p>
            <a:r>
              <a:rPr lang="en-US" sz="1800" dirty="0"/>
              <a:t>E.g. Indians do not consume beef (religious belief), which McDonald did not realize when they initially entered the Indian market, for which they faced lots of agitation and losses. Later on they had to change their product strategy which would suit the Indian market by introducing chicken burgers instead of beef. </a:t>
            </a:r>
            <a:br>
              <a:rPr lang="en-US" sz="1800" dirty="0"/>
            </a:br>
            <a:endParaRPr lang="en-US" sz="1800" dirty="0"/>
          </a:p>
          <a:p>
            <a:r>
              <a:rPr lang="en-US" sz="1800" dirty="0"/>
              <a:t>Johnson’s floor wax (which made wooden floors very slippery) failed in Japan because they failed to take into account the Japanese custom of not wearing shoes at home. </a:t>
            </a:r>
          </a:p>
          <a:p>
            <a:endParaRPr lang="en-US" sz="1800" dirty="0"/>
          </a:p>
        </p:txBody>
      </p:sp>
    </p:spTree>
    <p:extLst>
      <p:ext uri="{BB962C8B-B14F-4D97-AF65-F5344CB8AC3E}">
        <p14:creationId xmlns:p14="http://schemas.microsoft.com/office/powerpoint/2010/main" val="39760262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82688" y="1676400"/>
            <a:ext cx="7772400" cy="4114800"/>
          </a:xfrm>
        </p:spPr>
        <p:txBody>
          <a:bodyPr>
            <a:normAutofit fontScale="92500" lnSpcReduction="10000"/>
          </a:bodyPr>
          <a:lstStyle/>
          <a:p>
            <a:endParaRPr lang="en-US" sz="1800" dirty="0"/>
          </a:p>
          <a:p>
            <a:r>
              <a:rPr lang="en-US" sz="1800" dirty="0"/>
              <a:t>Any multi-national that enters into a business venture in China might find out that they will have to deal with the practice of the Chinese to hire their own relatives for important company positions—regardless of their management abilities. </a:t>
            </a:r>
          </a:p>
          <a:p>
            <a:endParaRPr lang="en-US" sz="1800" dirty="0"/>
          </a:p>
          <a:p>
            <a:r>
              <a:rPr lang="en-US" sz="1800" dirty="0"/>
              <a:t>Another cultural practice that a multi-national wishing to enter the Chinese market should be aware of is China’s accounting practices. It has been noted that Chinese accounting and auditing firms don’t object when false accounting entries are made. </a:t>
            </a:r>
            <a:r>
              <a:rPr lang="en-US" sz="1800" u="sng" dirty="0"/>
              <a:t>In fact the auditing firms often times help falsify the books</a:t>
            </a:r>
            <a:r>
              <a:rPr lang="en-US" sz="1800" dirty="0"/>
              <a:t>. Furthermore, local governments encourage these practices to promote companies in their areas.</a:t>
            </a:r>
            <a:br>
              <a:rPr lang="en-US" sz="1800" dirty="0"/>
            </a:br>
            <a:endParaRPr lang="en-US" sz="1800" dirty="0"/>
          </a:p>
          <a:p>
            <a:r>
              <a:rPr lang="en-US" sz="1800" dirty="0"/>
              <a:t>Companies while entering international markets have to take care of </a:t>
            </a:r>
            <a:r>
              <a:rPr lang="en-US" sz="1800" dirty="0" err="1"/>
              <a:t>nitty-grittys</a:t>
            </a:r>
            <a:r>
              <a:rPr lang="en-US" sz="1800" dirty="0"/>
              <a:t> of culture and the consequences which can come up later on if they do not adapt themselves according to respective market’s culture.</a:t>
            </a:r>
          </a:p>
        </p:txBody>
      </p:sp>
      <p:sp>
        <p:nvSpPr>
          <p:cNvPr id="4" name="Title 1"/>
          <p:cNvSpPr>
            <a:spLocks noGrp="1"/>
          </p:cNvSpPr>
          <p:nvPr>
            <p:ph type="title"/>
          </p:nvPr>
        </p:nvSpPr>
        <p:spPr>
          <a:xfrm>
            <a:off x="1150938" y="381000"/>
            <a:ext cx="7793037" cy="1143000"/>
          </a:xfrm>
        </p:spPr>
        <p:txBody>
          <a:bodyPr/>
          <a:lstStyle/>
          <a:p>
            <a:r>
              <a:rPr lang="en-US" sz="3200" b="1" dirty="0"/>
              <a:t>Examples of Cultural Impact</a:t>
            </a:r>
          </a:p>
        </p:txBody>
      </p:sp>
    </p:spTree>
    <p:extLst>
      <p:ext uri="{BB962C8B-B14F-4D97-AF65-F5344CB8AC3E}">
        <p14:creationId xmlns:p14="http://schemas.microsoft.com/office/powerpoint/2010/main" val="9083958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6610" name="Rectangle 2"/>
          <p:cNvSpPr>
            <a:spLocks noGrp="1" noChangeArrowheads="1"/>
          </p:cNvSpPr>
          <p:nvPr>
            <p:ph type="title"/>
          </p:nvPr>
        </p:nvSpPr>
        <p:spPr>
          <a:xfrm>
            <a:off x="675481" y="152400"/>
            <a:ext cx="7793037" cy="628835"/>
          </a:xfrm>
        </p:spPr>
        <p:txBody>
          <a:bodyPr/>
          <a:lstStyle/>
          <a:p>
            <a:r>
              <a:rPr lang="en-US" sz="3200" b="1" dirty="0"/>
              <a:t>Importance of Culture</a:t>
            </a:r>
          </a:p>
        </p:txBody>
      </p:sp>
      <p:sp>
        <p:nvSpPr>
          <p:cNvPr id="836611" name="Rectangle 3"/>
          <p:cNvSpPr>
            <a:spLocks noGrp="1" noChangeArrowheads="1"/>
          </p:cNvSpPr>
          <p:nvPr>
            <p:ph type="body" idx="1"/>
          </p:nvPr>
        </p:nvSpPr>
        <p:spPr>
          <a:xfrm>
            <a:off x="319596" y="1029810"/>
            <a:ext cx="8128285" cy="4563122"/>
          </a:xfrm>
        </p:spPr>
        <p:txBody>
          <a:bodyPr>
            <a:normAutofit lnSpcReduction="10000"/>
          </a:bodyPr>
          <a:lstStyle/>
          <a:p>
            <a:pPr>
              <a:lnSpc>
                <a:spcPct val="80000"/>
              </a:lnSpc>
            </a:pPr>
            <a:r>
              <a:rPr lang="en-US" sz="2000" dirty="0"/>
              <a:t>Increasingly, managers must deal with multiple ethnic groups in very different cultures</a:t>
            </a:r>
            <a:br>
              <a:rPr lang="en-US" sz="2000" dirty="0"/>
            </a:br>
            <a:endParaRPr lang="en-US" sz="2000" dirty="0"/>
          </a:p>
          <a:p>
            <a:pPr>
              <a:lnSpc>
                <a:spcPct val="80000"/>
              </a:lnSpc>
            </a:pPr>
            <a:r>
              <a:rPr lang="en-US" sz="2000" dirty="0"/>
              <a:t>You are likely to work with Japanese, French, Chinese, German and all sorts of other nationalities</a:t>
            </a:r>
            <a:br>
              <a:rPr lang="en-US" sz="2000" dirty="0"/>
            </a:br>
            <a:br>
              <a:rPr lang="en-US" sz="2000" dirty="0"/>
            </a:br>
            <a:endParaRPr lang="en-US" sz="2000" dirty="0"/>
          </a:p>
          <a:p>
            <a:pPr>
              <a:lnSpc>
                <a:spcPct val="80000"/>
              </a:lnSpc>
            </a:pPr>
            <a:r>
              <a:rPr lang="en-US" sz="2000" dirty="0"/>
              <a:t>It is important to recognize that people from different cultures  are different in a variety of ways, including :</a:t>
            </a:r>
            <a:br>
              <a:rPr lang="en-US" sz="2000" dirty="0"/>
            </a:br>
            <a:endParaRPr lang="en-US" sz="2000" dirty="0"/>
          </a:p>
          <a:p>
            <a:pPr lvl="1">
              <a:lnSpc>
                <a:spcPct val="80000"/>
              </a:lnSpc>
            </a:pPr>
            <a:r>
              <a:rPr lang="en-US" sz="2000" dirty="0"/>
              <a:t>different ways of looking at things </a:t>
            </a:r>
          </a:p>
          <a:p>
            <a:pPr lvl="1">
              <a:lnSpc>
                <a:spcPct val="80000"/>
              </a:lnSpc>
            </a:pPr>
            <a:r>
              <a:rPr lang="en-US" sz="2000" dirty="0"/>
              <a:t>different ways of dressing </a:t>
            </a:r>
          </a:p>
          <a:p>
            <a:pPr lvl="1">
              <a:lnSpc>
                <a:spcPct val="80000"/>
              </a:lnSpc>
            </a:pPr>
            <a:r>
              <a:rPr lang="en-US" sz="2000" dirty="0"/>
              <a:t>different ways of expressing personality/goodness </a:t>
            </a:r>
            <a:br>
              <a:rPr lang="en-US" sz="2000" dirty="0"/>
            </a:br>
            <a:br>
              <a:rPr lang="en-US" sz="2000" dirty="0"/>
            </a:br>
            <a:endParaRPr lang="en-US" sz="2000" dirty="0"/>
          </a:p>
          <a:p>
            <a:pPr>
              <a:lnSpc>
                <a:spcPct val="80000"/>
              </a:lnSpc>
            </a:pPr>
            <a:r>
              <a:rPr lang="en-US" sz="2000" u="sng" dirty="0"/>
              <a:t>Three basic kinds of problems</a:t>
            </a:r>
            <a:r>
              <a:rPr lang="en-US" sz="2000" dirty="0"/>
              <a:t>: interpreting others comments and actions, predicting behavior, and conflicting behavior</a:t>
            </a:r>
          </a:p>
          <a:p>
            <a:pPr>
              <a:lnSpc>
                <a:spcPct val="80000"/>
              </a:lnSpc>
            </a:pPr>
            <a:endParaRPr lang="en-US" sz="2000" dirty="0"/>
          </a:p>
        </p:txBody>
      </p:sp>
      <p:sp>
        <p:nvSpPr>
          <p:cNvPr id="4" name="Rectangle 4">
            <a:hlinkClick r:id="rId2" action="ppaction://hlinkfile"/>
          </p:cNvPr>
          <p:cNvSpPr>
            <a:spLocks noChangeArrowheads="1"/>
          </p:cNvSpPr>
          <p:nvPr/>
        </p:nvSpPr>
        <p:spPr bwMode="auto">
          <a:xfrm>
            <a:off x="7543800" y="6553200"/>
            <a:ext cx="304800" cy="304800"/>
          </a:xfrm>
          <a:prstGeom prst="rect">
            <a:avLst/>
          </a:prstGeom>
          <a:solidFill>
            <a:srgbClr val="3333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 name="TextBox 4"/>
          <p:cNvSpPr txBox="1"/>
          <p:nvPr/>
        </p:nvSpPr>
        <p:spPr>
          <a:xfrm>
            <a:off x="5566708" y="6477000"/>
            <a:ext cx="1748492" cy="369332"/>
          </a:xfrm>
          <a:prstGeom prst="rect">
            <a:avLst/>
          </a:prstGeom>
          <a:noFill/>
        </p:spPr>
        <p:txBody>
          <a:bodyPr wrap="none" rtlCol="0">
            <a:spAutoFit/>
          </a:bodyPr>
          <a:lstStyle/>
          <a:p>
            <a:r>
              <a:rPr lang="en-US" sz="1800" dirty="0"/>
              <a:t>What is Culture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0938" y="457200"/>
            <a:ext cx="7793037" cy="1143000"/>
          </a:xfrm>
        </p:spPr>
        <p:txBody>
          <a:bodyPr/>
          <a:lstStyle/>
          <a:p>
            <a:r>
              <a:rPr lang="en-US" sz="3200" b="1" dirty="0"/>
              <a:t>Importance of Culture</a:t>
            </a:r>
            <a:endParaRPr lang="en-US" sz="3200" dirty="0"/>
          </a:p>
        </p:txBody>
      </p:sp>
      <p:sp>
        <p:nvSpPr>
          <p:cNvPr id="3" name="Content Placeholder 2"/>
          <p:cNvSpPr>
            <a:spLocks noGrp="1"/>
          </p:cNvSpPr>
          <p:nvPr>
            <p:ph idx="1"/>
          </p:nvPr>
        </p:nvSpPr>
        <p:spPr/>
        <p:txBody>
          <a:bodyPr/>
          <a:lstStyle/>
          <a:p>
            <a:r>
              <a:rPr lang="en-US" sz="1800" dirty="0"/>
              <a:t>As firms expand their operations across borders, they acquire new customers and new partners in new environments</a:t>
            </a:r>
            <a:br>
              <a:rPr lang="en-US" sz="1800" dirty="0"/>
            </a:br>
            <a:endParaRPr lang="en-US" sz="1800" dirty="0"/>
          </a:p>
          <a:p>
            <a:r>
              <a:rPr lang="en-US" sz="1800" dirty="0"/>
              <a:t>Two distinct tasks become necessary: </a:t>
            </a:r>
            <a:br>
              <a:rPr lang="en-US" sz="1800" dirty="0"/>
            </a:br>
            <a:endParaRPr lang="en-US" sz="1800" dirty="0"/>
          </a:p>
          <a:p>
            <a:pPr lvl="1"/>
            <a:r>
              <a:rPr lang="en-US" sz="1800" dirty="0"/>
              <a:t>First, to </a:t>
            </a:r>
            <a:r>
              <a:rPr lang="en-US" sz="1800" u="sng" dirty="0"/>
              <a:t>understand cultural differences </a:t>
            </a:r>
            <a:r>
              <a:rPr lang="en-US" sz="1800" dirty="0"/>
              <a:t>and the ways they manifest themselves and </a:t>
            </a:r>
            <a:br>
              <a:rPr lang="en-US" sz="1800" dirty="0"/>
            </a:br>
            <a:endParaRPr lang="en-US" sz="1800" dirty="0"/>
          </a:p>
          <a:p>
            <a:pPr lvl="1"/>
            <a:r>
              <a:rPr lang="en-US" sz="1800" dirty="0"/>
              <a:t>Second, to determine similarities across cultures and exploit them in strategy formulation</a:t>
            </a:r>
            <a:br>
              <a:rPr lang="en-US" sz="1800" dirty="0"/>
            </a:br>
            <a:r>
              <a:rPr lang="en-US" sz="1800" dirty="0"/>
              <a:t> </a:t>
            </a:r>
          </a:p>
          <a:p>
            <a:r>
              <a:rPr lang="en-US" sz="1800" dirty="0"/>
              <a:t>Success in new markets is very much a function of </a:t>
            </a:r>
            <a:r>
              <a:rPr lang="en-US" sz="1800" u="sng" dirty="0"/>
              <a:t>cultural adaptability</a:t>
            </a:r>
            <a:r>
              <a:rPr lang="en-US" sz="1800" dirty="0"/>
              <a:t>: patience, flexibility, and appreciation of others' beliefs.</a:t>
            </a:r>
          </a:p>
        </p:txBody>
      </p:sp>
      <p:sp>
        <p:nvSpPr>
          <p:cNvPr id="4" name="Rectangle 4">
            <a:hlinkClick r:id="rId2" action="ppaction://hlinkfile"/>
          </p:cNvPr>
          <p:cNvSpPr>
            <a:spLocks noChangeArrowheads="1"/>
          </p:cNvSpPr>
          <p:nvPr/>
        </p:nvSpPr>
        <p:spPr bwMode="auto">
          <a:xfrm>
            <a:off x="8610600" y="6553200"/>
            <a:ext cx="304800" cy="304800"/>
          </a:xfrm>
          <a:prstGeom prst="rect">
            <a:avLst/>
          </a:prstGeom>
          <a:solidFill>
            <a:srgbClr val="3333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 name="Text Box 5"/>
          <p:cNvSpPr txBox="1">
            <a:spLocks noChangeArrowheads="1"/>
          </p:cNvSpPr>
          <p:nvPr/>
        </p:nvSpPr>
        <p:spPr bwMode="auto">
          <a:xfrm>
            <a:off x="6248400" y="6521450"/>
            <a:ext cx="2316163"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600" dirty="0"/>
              <a:t>Doing business in China</a:t>
            </a:r>
          </a:p>
        </p:txBody>
      </p:sp>
    </p:spTree>
    <p:extLst>
      <p:ext uri="{BB962C8B-B14F-4D97-AF65-F5344CB8AC3E}">
        <p14:creationId xmlns:p14="http://schemas.microsoft.com/office/powerpoint/2010/main" val="15695517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7394" name="Rectangle 2"/>
          <p:cNvSpPr>
            <a:spLocks noGrp="1" noChangeArrowheads="1"/>
          </p:cNvSpPr>
          <p:nvPr>
            <p:ph type="title"/>
          </p:nvPr>
        </p:nvSpPr>
        <p:spPr>
          <a:xfrm>
            <a:off x="174394" y="457200"/>
            <a:ext cx="5711501" cy="1143000"/>
          </a:xfrm>
        </p:spPr>
        <p:txBody>
          <a:bodyPr/>
          <a:lstStyle/>
          <a:p>
            <a:r>
              <a:rPr lang="en-US" sz="3200" b="1" dirty="0"/>
              <a:t>The </a:t>
            </a:r>
            <a:r>
              <a:rPr lang="en-US" sz="3200" b="1" dirty="0" err="1"/>
              <a:t>Hofstede</a:t>
            </a:r>
            <a:r>
              <a:rPr lang="en-US" sz="3200" b="1" dirty="0"/>
              <a:t> Model</a:t>
            </a:r>
          </a:p>
        </p:txBody>
      </p:sp>
      <p:sp>
        <p:nvSpPr>
          <p:cNvPr id="827395" name="Rectangle 3"/>
          <p:cNvSpPr>
            <a:spLocks noGrp="1" noChangeArrowheads="1"/>
          </p:cNvSpPr>
          <p:nvPr>
            <p:ph type="body" idx="1"/>
          </p:nvPr>
        </p:nvSpPr>
        <p:spPr>
          <a:xfrm>
            <a:off x="304800" y="2162771"/>
            <a:ext cx="7772400" cy="3412406"/>
          </a:xfrm>
        </p:spPr>
        <p:txBody>
          <a:bodyPr/>
          <a:lstStyle/>
          <a:p>
            <a:pPr>
              <a:lnSpc>
                <a:spcPct val="90000"/>
              </a:lnSpc>
            </a:pPr>
            <a:endParaRPr lang="en-US" sz="2000" i="1" dirty="0"/>
          </a:p>
          <a:p>
            <a:pPr>
              <a:lnSpc>
                <a:spcPct val="90000"/>
              </a:lnSpc>
            </a:pPr>
            <a:r>
              <a:rPr lang="en-US" sz="2000" i="1" dirty="0"/>
              <a:t>"Culture is more often a source of conflict than of synergy. Cultural differences are a nuisance at best and often a disaster."</a:t>
            </a:r>
            <a:r>
              <a:rPr lang="en-US" sz="2000" dirty="0"/>
              <a:t> </a:t>
            </a:r>
            <a:br>
              <a:rPr lang="en-US" sz="2000" dirty="0"/>
            </a:br>
            <a:endParaRPr lang="en-US" sz="2000" dirty="0"/>
          </a:p>
          <a:p>
            <a:pPr>
              <a:lnSpc>
                <a:spcPct val="90000"/>
              </a:lnSpc>
            </a:pPr>
            <a:r>
              <a:rPr lang="en-US" sz="2000" dirty="0"/>
              <a:t>Culture is the “collective programming of the mind”</a:t>
            </a:r>
            <a:br>
              <a:rPr lang="en-US" sz="2000" dirty="0"/>
            </a:br>
            <a:br>
              <a:rPr lang="en-US" sz="2000" dirty="0"/>
            </a:br>
            <a:r>
              <a:rPr lang="en-US" sz="2000" dirty="0"/>
              <a:t>- Dr. Geert </a:t>
            </a:r>
            <a:r>
              <a:rPr lang="en-US" sz="2000" dirty="0" err="1"/>
              <a:t>Hofstede</a:t>
            </a:r>
            <a:endParaRPr lang="en-US" sz="2000" dirty="0"/>
          </a:p>
        </p:txBody>
      </p:sp>
      <p:sp>
        <p:nvSpPr>
          <p:cNvPr id="2" name="Rectangle 1"/>
          <p:cNvSpPr/>
          <p:nvPr/>
        </p:nvSpPr>
        <p:spPr>
          <a:xfrm>
            <a:off x="304800" y="4927107"/>
            <a:ext cx="8382000" cy="923330"/>
          </a:xfrm>
          <a:prstGeom prst="rect">
            <a:avLst/>
          </a:prstGeom>
        </p:spPr>
        <p:txBody>
          <a:bodyPr wrap="square">
            <a:spAutoFit/>
          </a:bodyPr>
          <a:lstStyle/>
          <a:p>
            <a:r>
              <a:rPr lang="en-US" sz="1800" dirty="0">
                <a:hlinkClick r:id="rId2"/>
              </a:rPr>
              <a:t>http://www.cyborlink.com/besite/hofstede.htm#geert_hofstede_countries#geert_hofstede_countries</a:t>
            </a:r>
            <a:endParaRPr lang="en-US" sz="1800" dirty="0"/>
          </a:p>
          <a:p>
            <a:endParaRPr lang="en-US" sz="1800" dirty="0"/>
          </a:p>
        </p:txBody>
      </p:sp>
      <p:sp>
        <p:nvSpPr>
          <p:cNvPr id="7" name="Rectangle 4">
            <a:hlinkClick r:id="rId3" action="ppaction://hlinkfile"/>
          </p:cNvPr>
          <p:cNvSpPr>
            <a:spLocks noChangeArrowheads="1"/>
          </p:cNvSpPr>
          <p:nvPr/>
        </p:nvSpPr>
        <p:spPr bwMode="auto">
          <a:xfrm>
            <a:off x="7543800" y="6553200"/>
            <a:ext cx="304800" cy="304800"/>
          </a:xfrm>
          <a:prstGeom prst="rect">
            <a:avLst/>
          </a:prstGeom>
          <a:solidFill>
            <a:srgbClr val="3333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 name="TextBox 2"/>
          <p:cNvSpPr txBox="1"/>
          <p:nvPr/>
        </p:nvSpPr>
        <p:spPr>
          <a:xfrm>
            <a:off x="4648200" y="6477000"/>
            <a:ext cx="2843984" cy="369332"/>
          </a:xfrm>
          <a:prstGeom prst="rect">
            <a:avLst/>
          </a:prstGeom>
          <a:noFill/>
        </p:spPr>
        <p:txBody>
          <a:bodyPr wrap="none" rtlCol="0">
            <a:spAutoFit/>
          </a:bodyPr>
          <a:lstStyle/>
          <a:p>
            <a:r>
              <a:rPr lang="en-US" sz="1800" dirty="0"/>
              <a:t>Geert </a:t>
            </a:r>
            <a:r>
              <a:rPr lang="en-US" sz="1800" dirty="0" err="1"/>
              <a:t>Hofstede</a:t>
            </a:r>
            <a:r>
              <a:rPr lang="en-US" sz="1800" dirty="0"/>
              <a:t> on Culture</a:t>
            </a:r>
          </a:p>
        </p:txBody>
      </p:sp>
      <p:pic>
        <p:nvPicPr>
          <p:cNvPr id="827397" name="Picture 5" descr="Portrait Image of Geert Hofstede (Pro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67450" y="0"/>
            <a:ext cx="2857500" cy="209550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6629400" y="2209800"/>
            <a:ext cx="2514600" cy="338554"/>
          </a:xfrm>
          <a:prstGeom prst="rect">
            <a:avLst/>
          </a:prstGeom>
        </p:spPr>
        <p:txBody>
          <a:bodyPr wrap="square">
            <a:spAutoFit/>
          </a:bodyPr>
          <a:lstStyle/>
          <a:p>
            <a:r>
              <a:rPr lang="en-US" sz="1600" dirty="0"/>
              <a:t>Dr. Geert </a:t>
            </a:r>
            <a:r>
              <a:rPr lang="en-US" sz="1600" dirty="0" err="1"/>
              <a:t>Hofstede</a:t>
            </a:r>
            <a:endParaRPr lang="en-US" sz="16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916C1370-B723-81D5-8045-5811DBFD3E2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5410"/>
            <a:ext cx="9144000" cy="58503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66292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95CE71E-1F83-793A-C3C0-B93343453DDD}"/>
              </a:ext>
            </a:extLst>
          </p:cNvPr>
          <p:cNvSpPr>
            <a:spLocks noGrp="1"/>
          </p:cNvSpPr>
          <p:nvPr>
            <p:ph idx="1"/>
          </p:nvPr>
        </p:nvSpPr>
        <p:spPr>
          <a:xfrm>
            <a:off x="88777" y="168675"/>
            <a:ext cx="9055223" cy="5504156"/>
          </a:xfrm>
        </p:spPr>
        <p:txBody>
          <a:bodyPr>
            <a:noAutofit/>
          </a:bodyPr>
          <a:lstStyle/>
          <a:p>
            <a:r>
              <a:rPr lang="en-US" sz="1600" b="0" i="0" dirty="0">
                <a:solidFill>
                  <a:srgbClr val="313131"/>
                </a:solidFill>
                <a:effectLst/>
                <a:latin typeface="georgia" panose="02040502050405020303" pitchFamily="18" charset="0"/>
              </a:rPr>
              <a:t>Keegan and Smith (2011) identify several learning points for marketers from Hofstede’s research. </a:t>
            </a:r>
          </a:p>
          <a:p>
            <a:pPr marL="0" indent="0">
              <a:buNone/>
            </a:pPr>
            <a:endParaRPr lang="en-US" sz="1600" b="0" i="0" dirty="0">
              <a:solidFill>
                <a:srgbClr val="313131"/>
              </a:solidFill>
              <a:effectLst/>
              <a:latin typeface="georgia" panose="02040502050405020303" pitchFamily="18" charset="0"/>
            </a:endParaRPr>
          </a:p>
          <a:p>
            <a:r>
              <a:rPr lang="en-US" sz="1600" b="0" i="0" dirty="0">
                <a:solidFill>
                  <a:srgbClr val="313131"/>
                </a:solidFill>
                <a:effectLst/>
                <a:latin typeface="georgia" panose="02040502050405020303" pitchFamily="18" charset="0"/>
              </a:rPr>
              <a:t>Where cultures are identified as having a longer term focus, for example, those cultures with a focus on the “now” will need to take a more relaxed approach to dealings. </a:t>
            </a:r>
          </a:p>
          <a:p>
            <a:pPr marL="0" indent="0">
              <a:buNone/>
            </a:pPr>
            <a:endParaRPr lang="en-US" sz="1600" b="0" i="0" dirty="0">
              <a:solidFill>
                <a:srgbClr val="313131"/>
              </a:solidFill>
              <a:effectLst/>
              <a:latin typeface="georgia" panose="02040502050405020303" pitchFamily="18" charset="0"/>
            </a:endParaRPr>
          </a:p>
          <a:p>
            <a:r>
              <a:rPr lang="en-US" sz="1600" b="0" i="0" dirty="0">
                <a:solidFill>
                  <a:srgbClr val="313131"/>
                </a:solidFill>
                <a:effectLst/>
                <a:latin typeface="georgia" panose="02040502050405020303" pitchFamily="18" charset="0"/>
              </a:rPr>
              <a:t>Uncertainty avoidance gives an insight into risk tolerance, with cultures having a low uncertainty avoidance threshold being more focused on brand names and brand loyalty than those with a high threshold focusing on guarantees and warranties. </a:t>
            </a:r>
          </a:p>
          <a:p>
            <a:endParaRPr lang="en-US" sz="1600" b="0" i="0" dirty="0">
              <a:solidFill>
                <a:srgbClr val="313131"/>
              </a:solidFill>
              <a:effectLst/>
              <a:latin typeface="georgia" panose="02040502050405020303" pitchFamily="18" charset="0"/>
            </a:endParaRPr>
          </a:p>
          <a:p>
            <a:r>
              <a:rPr lang="en-US" sz="1600" b="0" i="0" dirty="0">
                <a:solidFill>
                  <a:srgbClr val="313131"/>
                </a:solidFill>
                <a:effectLst/>
                <a:latin typeface="georgia" panose="02040502050405020303" pitchFamily="18" charset="0"/>
              </a:rPr>
              <a:t>Power distance indicates the degree of trust – the higher the power distance, the lower the amount of trust. If setting up a business in an overseas territory, the UK would be comfortable using joint ventures, given its low power distance approach. </a:t>
            </a:r>
          </a:p>
          <a:p>
            <a:endParaRPr lang="en-US" sz="1600" b="0" i="0" dirty="0">
              <a:solidFill>
                <a:srgbClr val="313131"/>
              </a:solidFill>
              <a:effectLst/>
              <a:latin typeface="georgia" panose="02040502050405020303" pitchFamily="18" charset="0"/>
            </a:endParaRPr>
          </a:p>
          <a:p>
            <a:r>
              <a:rPr lang="en-US" sz="1600" b="0" i="0" dirty="0">
                <a:solidFill>
                  <a:srgbClr val="313131"/>
                </a:solidFill>
                <a:effectLst/>
                <a:latin typeface="georgia" panose="02040502050405020303" pitchFamily="18" charset="0"/>
              </a:rPr>
              <a:t>Hard sell approaches would work well in the UK as a relatively high masculine nation, rather than a softer approach (although the actual target market would still need to be considered if sex is a key identifier of the segment).</a:t>
            </a:r>
          </a:p>
          <a:p>
            <a:endParaRPr lang="en-US" sz="1600" b="0" i="0" dirty="0">
              <a:solidFill>
                <a:srgbClr val="313131"/>
              </a:solidFill>
              <a:effectLst/>
              <a:latin typeface="georgia" panose="02040502050405020303" pitchFamily="18" charset="0"/>
            </a:endParaRPr>
          </a:p>
          <a:p>
            <a:r>
              <a:rPr lang="en-US" sz="1600" b="0" i="0" dirty="0">
                <a:solidFill>
                  <a:srgbClr val="313131"/>
                </a:solidFill>
                <a:effectLst/>
                <a:latin typeface="georgia" panose="02040502050405020303" pitchFamily="18" charset="0"/>
              </a:rPr>
              <a:t> The more individualistic a nation, the less group consensus is required, with a single person making the decisions.</a:t>
            </a:r>
            <a:endParaRPr lang="en-GB" sz="1600" dirty="0"/>
          </a:p>
        </p:txBody>
      </p:sp>
    </p:spTree>
    <p:extLst>
      <p:ext uri="{BB962C8B-B14F-4D97-AF65-F5344CB8AC3E}">
        <p14:creationId xmlns:p14="http://schemas.microsoft.com/office/powerpoint/2010/main" val="7920797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Number Placeholder 3"/>
          <p:cNvSpPr txBox="1">
            <a:spLocks noGrp="1"/>
          </p:cNvSpPr>
          <p:nvPr/>
        </p:nvSpPr>
        <p:spPr bwMode="auto">
          <a:xfrm>
            <a:off x="6553200" y="6567488"/>
            <a:ext cx="2133600" cy="476250"/>
          </a:xfrm>
          <a:prstGeom prst="rect">
            <a:avLst/>
          </a:prstGeom>
          <a:noFill/>
          <a:ln>
            <a:miter lim="800000"/>
            <a:headEnd/>
            <a:tailEnd/>
          </a:ln>
        </p:spPr>
        <p:txBody>
          <a:bodyPr/>
          <a:lstStyle/>
          <a:p>
            <a:pPr algn="r">
              <a:lnSpc>
                <a:spcPct val="100000"/>
              </a:lnSpc>
              <a:defRPr/>
            </a:pPr>
            <a:fld id="{C222C63F-881E-4B9C-ACE0-BC727CBFCE21}" type="slidenum">
              <a:rPr lang="en-AU" sz="1000">
                <a:latin typeface="Arial" charset="0"/>
              </a:rPr>
              <a:pPr algn="r">
                <a:lnSpc>
                  <a:spcPct val="100000"/>
                </a:lnSpc>
                <a:defRPr/>
              </a:pPr>
              <a:t>18</a:t>
            </a:fld>
            <a:endParaRPr lang="en-AU" sz="1000">
              <a:latin typeface="Arial" charset="0"/>
            </a:endParaRPr>
          </a:p>
        </p:txBody>
      </p:sp>
      <p:sp>
        <p:nvSpPr>
          <p:cNvPr id="294915" name="Rectangle 2"/>
          <p:cNvSpPr>
            <a:spLocks noGrp="1" noChangeArrowheads="1"/>
          </p:cNvSpPr>
          <p:nvPr>
            <p:ph type="title" idx="4294967295"/>
          </p:nvPr>
        </p:nvSpPr>
        <p:spPr>
          <a:xfrm>
            <a:off x="1198563" y="381000"/>
            <a:ext cx="7793037" cy="1143000"/>
          </a:xfrm>
        </p:spPr>
        <p:txBody>
          <a:bodyPr lIns="0" tIns="0" rIns="0" bIns="0" anchor="b"/>
          <a:lstStyle/>
          <a:p>
            <a:r>
              <a:rPr lang="en-US" sz="3200" b="1" dirty="0"/>
              <a:t>Cultural concepts and cultural differences</a:t>
            </a:r>
          </a:p>
        </p:txBody>
      </p:sp>
      <p:sp>
        <p:nvSpPr>
          <p:cNvPr id="294916" name="Rectangle 4"/>
          <p:cNvSpPr>
            <a:spLocks noGrp="1" noChangeArrowheads="1"/>
          </p:cNvSpPr>
          <p:nvPr>
            <p:ph type="body" idx="4294967295"/>
          </p:nvPr>
        </p:nvSpPr>
        <p:spPr/>
        <p:txBody>
          <a:bodyPr lIns="90488" tIns="44450" rIns="90488" bIns="44450"/>
          <a:lstStyle/>
          <a:p>
            <a:pPr>
              <a:lnSpc>
                <a:spcPct val="90000"/>
              </a:lnSpc>
            </a:pPr>
            <a:r>
              <a:rPr lang="en-US" sz="2000" dirty="0"/>
              <a:t>Maslow’s hierarchy of needs: impacts on how consumers respond to cultural stimuli</a:t>
            </a:r>
          </a:p>
          <a:p>
            <a:pPr>
              <a:lnSpc>
                <a:spcPct val="90000"/>
              </a:lnSpc>
            </a:pPr>
            <a:endParaRPr lang="en-US" sz="2000" dirty="0"/>
          </a:p>
          <a:p>
            <a:pPr>
              <a:lnSpc>
                <a:spcPct val="90000"/>
              </a:lnSpc>
            </a:pPr>
            <a:r>
              <a:rPr lang="en-US" sz="2000" dirty="0"/>
              <a:t>Self-reference criterion: develop awareness</a:t>
            </a:r>
          </a:p>
          <a:p>
            <a:pPr>
              <a:lnSpc>
                <a:spcPct val="90000"/>
              </a:lnSpc>
            </a:pPr>
            <a:endParaRPr lang="en-US" sz="2000" dirty="0"/>
          </a:p>
          <a:p>
            <a:pPr>
              <a:lnSpc>
                <a:spcPct val="90000"/>
              </a:lnSpc>
            </a:pPr>
            <a:r>
              <a:rPr lang="en-US" sz="2000" dirty="0"/>
              <a:t>Context and Culture : verbal versus non-verbal cues  </a:t>
            </a:r>
          </a:p>
          <a:p>
            <a:pPr>
              <a:lnSpc>
                <a:spcPct val="90000"/>
              </a:lnSpc>
            </a:pPr>
            <a:endParaRPr lang="en-US" sz="2000" dirty="0"/>
          </a:p>
          <a:p>
            <a:pPr>
              <a:lnSpc>
                <a:spcPct val="90000"/>
              </a:lnSpc>
            </a:pPr>
            <a:r>
              <a:rPr lang="en-US" sz="2000" dirty="0"/>
              <a:t>Psychic distance: factors that differentiate the foreign market from the home market</a:t>
            </a:r>
            <a:endParaRPr lang="en-AU" sz="2000" dirty="0"/>
          </a:p>
        </p:txBody>
      </p:sp>
      <p:sp>
        <p:nvSpPr>
          <p:cNvPr id="3" name="Isosceles Triangle 2"/>
          <p:cNvSpPr/>
          <p:nvPr/>
        </p:nvSpPr>
        <p:spPr bwMode="auto">
          <a:xfrm>
            <a:off x="3059832" y="3933056"/>
            <a:ext cx="144016" cy="216024"/>
          </a:xfrm>
          <a:prstGeom prst="triangle">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80000"/>
              </a:lnSpc>
              <a:spcBef>
                <a:spcPct val="0"/>
              </a:spcBef>
              <a:spcAft>
                <a:spcPct val="0"/>
              </a:spcAft>
              <a:buClrTx/>
              <a:buSzTx/>
              <a:buFontTx/>
              <a:buNone/>
              <a:tabLst/>
            </a:pPr>
            <a:endParaRPr kumimoji="0" lang="en-US" sz="5400" b="0" i="0" u="none" strike="noStrike" cap="none" normalizeH="0" baseline="0">
              <a:ln>
                <a:noFill/>
              </a:ln>
              <a:solidFill>
                <a:srgbClr val="000000"/>
              </a:solidFill>
              <a:effectLst/>
              <a:latin typeface="Arial Narrow" pitchFamily="34" charset="0"/>
            </a:endParaRPr>
          </a:p>
        </p:txBody>
      </p:sp>
      <p:sp>
        <p:nvSpPr>
          <p:cNvPr id="2" name="TextBox 1"/>
          <p:cNvSpPr txBox="1"/>
          <p:nvPr/>
        </p:nvSpPr>
        <p:spPr>
          <a:xfrm>
            <a:off x="7874386" y="6172200"/>
            <a:ext cx="583814" cy="338554"/>
          </a:xfrm>
          <a:prstGeom prst="rect">
            <a:avLst/>
          </a:prstGeom>
          <a:noFill/>
        </p:spPr>
        <p:txBody>
          <a:bodyPr wrap="none" rtlCol="0">
            <a:spAutoFit/>
          </a:bodyPr>
          <a:lstStyle/>
          <a:p>
            <a:r>
              <a:rPr lang="en-US" sz="1600" dirty="0"/>
              <a:t>0.56</a:t>
            </a:r>
          </a:p>
        </p:txBody>
      </p:sp>
    </p:spTree>
    <p:extLst>
      <p:ext uri="{BB962C8B-B14F-4D97-AF65-F5344CB8AC3E}">
        <p14:creationId xmlns:p14="http://schemas.microsoft.com/office/powerpoint/2010/main" val="208052234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4"/>
          <p:cNvSpPr txBox="1">
            <a:spLocks noChangeArrowheads="1"/>
          </p:cNvSpPr>
          <p:nvPr/>
        </p:nvSpPr>
        <p:spPr bwMode="auto">
          <a:xfrm>
            <a:off x="0" y="69541"/>
            <a:ext cx="8534400" cy="368300"/>
          </a:xfrm>
          <a:prstGeom prst="rect">
            <a:avLst/>
          </a:prstGeom>
          <a:noFill/>
          <a:ln w="9525">
            <a:noFill/>
            <a:miter lim="800000"/>
            <a:headEnd/>
            <a:tailEnd/>
          </a:ln>
          <a:effectLst/>
        </p:spPr>
        <p:txBody>
          <a:bodyPr>
            <a:spAutoFit/>
          </a:bodyPr>
          <a:lstStyle/>
          <a:p>
            <a:pPr algn="ctr" fontAlgn="auto">
              <a:spcBef>
                <a:spcPct val="50000"/>
              </a:spcBef>
              <a:spcAft>
                <a:spcPts val="0"/>
              </a:spcAft>
              <a:defRPr/>
            </a:pPr>
            <a:r>
              <a:rPr lang="en-US" sz="1800" b="1" kern="0" dirty="0">
                <a:solidFill>
                  <a:sysClr val="windowText" lastClr="000000"/>
                </a:solidFill>
                <a:latin typeface="+mn-lt"/>
              </a:rPr>
              <a:t>General comparative characteristics of cultures</a:t>
            </a:r>
          </a:p>
        </p:txBody>
      </p:sp>
      <p:pic>
        <p:nvPicPr>
          <p:cNvPr id="7171" name="Picture 2" descr="V:\Graphics\Powerpoint\PE_UK\PE443-Hollensen\Final files\GIF\ch07\M07NT001.g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437841"/>
            <a:ext cx="9144000" cy="53879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427850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7352" y="76200"/>
            <a:ext cx="8674886" cy="1024631"/>
          </a:xfrm>
        </p:spPr>
        <p:txBody>
          <a:bodyPr/>
          <a:lstStyle/>
          <a:p>
            <a:r>
              <a:rPr lang="en-US" sz="2800" b="1" dirty="0"/>
              <a:t>Psychic Distance affects international business </a:t>
            </a:r>
          </a:p>
        </p:txBody>
      </p:sp>
      <p:sp>
        <p:nvSpPr>
          <p:cNvPr id="3" name="Content Placeholder 2"/>
          <p:cNvSpPr>
            <a:spLocks noGrp="1"/>
          </p:cNvSpPr>
          <p:nvPr>
            <p:ph idx="1"/>
          </p:nvPr>
        </p:nvSpPr>
        <p:spPr>
          <a:xfrm>
            <a:off x="131762" y="1189670"/>
            <a:ext cx="8790295" cy="4429895"/>
          </a:xfrm>
        </p:spPr>
        <p:txBody>
          <a:bodyPr>
            <a:normAutofit lnSpcReduction="10000"/>
          </a:bodyPr>
          <a:lstStyle/>
          <a:p>
            <a:r>
              <a:rPr lang="en-US" sz="2000" b="1" dirty="0"/>
              <a:t>Definition</a:t>
            </a:r>
            <a:br>
              <a:rPr lang="en-US" sz="2000" b="1" dirty="0"/>
            </a:br>
            <a:br>
              <a:rPr lang="en-US" sz="2000" dirty="0"/>
            </a:br>
            <a:r>
              <a:rPr lang="en-US" sz="2000" dirty="0"/>
              <a:t>The distance that is perceived to exist between characteristics of a firm’s home country and a foreign country with which that firm is or is contemplating doing business or investing (Child et al 2009)</a:t>
            </a:r>
            <a:br>
              <a:rPr lang="en-US" sz="2000" dirty="0"/>
            </a:br>
            <a:endParaRPr lang="en-US" sz="2000" dirty="0"/>
          </a:p>
          <a:p>
            <a:r>
              <a:rPr lang="en-US" sz="2000" dirty="0"/>
              <a:t>High psychic distance (perceived large differences between home and host country) will discourage international expansion into a given country due to uncertainty  </a:t>
            </a:r>
            <a:br>
              <a:rPr lang="en-US" sz="2000" dirty="0"/>
            </a:br>
            <a:endParaRPr lang="en-US" sz="2000" dirty="0"/>
          </a:p>
          <a:p>
            <a:r>
              <a:rPr lang="en-US" sz="2000" dirty="0"/>
              <a:t>Factors affecting psychic distance :</a:t>
            </a:r>
          </a:p>
          <a:p>
            <a:pPr lvl="1"/>
            <a:r>
              <a:rPr lang="en-US" sz="1800" dirty="0"/>
              <a:t>Geographical distance, language, religion, education level, level of industrial development, infrastructure, political and legal system, government influence on business</a:t>
            </a:r>
          </a:p>
        </p:txBody>
      </p:sp>
    </p:spTree>
    <p:extLst>
      <p:ext uri="{BB962C8B-B14F-4D97-AF65-F5344CB8AC3E}">
        <p14:creationId xmlns:p14="http://schemas.microsoft.com/office/powerpoint/2010/main" val="40949942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3400B3-49C2-C1A9-4974-8D167E580662}"/>
              </a:ext>
            </a:extLst>
          </p:cNvPr>
          <p:cNvSpPr>
            <a:spLocks noGrp="1"/>
          </p:cNvSpPr>
          <p:nvPr>
            <p:ph type="title"/>
          </p:nvPr>
        </p:nvSpPr>
        <p:spPr>
          <a:xfrm>
            <a:off x="119849" y="96461"/>
            <a:ext cx="8229600" cy="382310"/>
          </a:xfrm>
        </p:spPr>
        <p:txBody>
          <a:bodyPr>
            <a:normAutofit fontScale="90000"/>
          </a:bodyPr>
          <a:lstStyle/>
          <a:p>
            <a:r>
              <a:rPr lang="en-US" b="1" dirty="0"/>
              <a:t>     Sources of Culture</a:t>
            </a:r>
            <a:endParaRPr lang="en-GB" b="1" dirty="0"/>
          </a:p>
        </p:txBody>
      </p:sp>
      <p:pic>
        <p:nvPicPr>
          <p:cNvPr id="5" name="Picture 4">
            <a:extLst>
              <a:ext uri="{FF2B5EF4-FFF2-40B4-BE49-F238E27FC236}">
                <a16:creationId xmlns:a16="http://schemas.microsoft.com/office/drawing/2014/main" id="{1F04033B-9F15-5D3F-CE69-8ECC97D4CC52}"/>
              </a:ext>
            </a:extLst>
          </p:cNvPr>
          <p:cNvPicPr>
            <a:picLocks noChangeAspect="1"/>
          </p:cNvPicPr>
          <p:nvPr/>
        </p:nvPicPr>
        <p:blipFill>
          <a:blip r:embed="rId2"/>
          <a:stretch>
            <a:fillRect/>
          </a:stretch>
        </p:blipFill>
        <p:spPr>
          <a:xfrm>
            <a:off x="2198490" y="680989"/>
            <a:ext cx="4681703" cy="4332756"/>
          </a:xfrm>
          <a:prstGeom prst="rect">
            <a:avLst/>
          </a:prstGeom>
        </p:spPr>
      </p:pic>
      <p:sp>
        <p:nvSpPr>
          <p:cNvPr id="7" name="TextBox 6">
            <a:extLst>
              <a:ext uri="{FF2B5EF4-FFF2-40B4-BE49-F238E27FC236}">
                <a16:creationId xmlns:a16="http://schemas.microsoft.com/office/drawing/2014/main" id="{56DC475E-100E-6483-7CAE-37B4CEADD639}"/>
              </a:ext>
            </a:extLst>
          </p:cNvPr>
          <p:cNvSpPr txBox="1"/>
          <p:nvPr/>
        </p:nvSpPr>
        <p:spPr>
          <a:xfrm>
            <a:off x="1467666" y="5212062"/>
            <a:ext cx="6539991" cy="369332"/>
          </a:xfrm>
          <a:prstGeom prst="rect">
            <a:avLst/>
          </a:prstGeom>
          <a:noFill/>
        </p:spPr>
        <p:txBody>
          <a:bodyPr wrap="square">
            <a:spAutoFit/>
          </a:bodyPr>
          <a:lstStyle/>
          <a:p>
            <a:pPr algn="ctr"/>
            <a:r>
              <a:rPr lang="en-US" b="0" i="1" dirty="0">
                <a:solidFill>
                  <a:srgbClr val="313131"/>
                </a:solidFill>
                <a:effectLst/>
                <a:latin typeface="georgia" panose="02040502050405020303" pitchFamily="18" charset="0"/>
              </a:rPr>
              <a:t>Source: </a:t>
            </a:r>
            <a:r>
              <a:rPr lang="en-US" b="0" i="1" dirty="0" err="1">
                <a:solidFill>
                  <a:srgbClr val="313131"/>
                </a:solidFill>
                <a:effectLst/>
                <a:latin typeface="georgia" panose="02040502050405020303" pitchFamily="18" charset="0"/>
              </a:rPr>
              <a:t>Usunier</a:t>
            </a:r>
            <a:r>
              <a:rPr lang="en-US" b="0" i="1" dirty="0">
                <a:solidFill>
                  <a:srgbClr val="313131"/>
                </a:solidFill>
                <a:effectLst/>
                <a:latin typeface="georgia" panose="02040502050405020303" pitchFamily="18" charset="0"/>
              </a:rPr>
              <a:t> and Lee 2009 p.8)</a:t>
            </a:r>
            <a:endParaRPr lang="en-GB" dirty="0"/>
          </a:p>
        </p:txBody>
      </p:sp>
    </p:spTree>
    <p:extLst>
      <p:ext uri="{BB962C8B-B14F-4D97-AF65-F5344CB8AC3E}">
        <p14:creationId xmlns:p14="http://schemas.microsoft.com/office/powerpoint/2010/main" val="31093384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4E2905-5921-22AE-731E-A279A21EE032}"/>
              </a:ext>
            </a:extLst>
          </p:cNvPr>
          <p:cNvSpPr>
            <a:spLocks noGrp="1"/>
          </p:cNvSpPr>
          <p:nvPr>
            <p:ph type="title"/>
          </p:nvPr>
        </p:nvSpPr>
        <p:spPr>
          <a:xfrm>
            <a:off x="457200" y="274638"/>
            <a:ext cx="8229600" cy="550985"/>
          </a:xfrm>
        </p:spPr>
        <p:txBody>
          <a:bodyPr>
            <a:normAutofit fontScale="90000"/>
          </a:bodyPr>
          <a:lstStyle/>
          <a:p>
            <a:r>
              <a:rPr lang="en-US" sz="3600" b="1" i="0" dirty="0">
                <a:solidFill>
                  <a:srgbClr val="313131"/>
                </a:solidFill>
                <a:effectLst/>
                <a:latin typeface="Arial" panose="020B0604020202020204" pitchFamily="34" charset="0"/>
                <a:cs typeface="Arial" panose="020B0604020202020204" pitchFamily="34" charset="0"/>
              </a:rPr>
              <a:t>Culture and the Marketing Mix</a:t>
            </a:r>
            <a:endParaRPr lang="en-GB"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DCB70663-3CC0-A5CC-D6A0-90CB976CFA61}"/>
              </a:ext>
            </a:extLst>
          </p:cNvPr>
          <p:cNvSpPr>
            <a:spLocks noGrp="1"/>
          </p:cNvSpPr>
          <p:nvPr>
            <p:ph idx="1"/>
          </p:nvPr>
        </p:nvSpPr>
        <p:spPr>
          <a:xfrm>
            <a:off x="204186" y="1065320"/>
            <a:ext cx="8482614" cy="4451913"/>
          </a:xfrm>
        </p:spPr>
        <p:txBody>
          <a:bodyPr/>
          <a:lstStyle/>
          <a:p>
            <a:r>
              <a:rPr lang="en-US" dirty="0"/>
              <a:t>Culture influences on the marketing mix elements in different ways. </a:t>
            </a:r>
          </a:p>
          <a:p>
            <a:pPr marL="0" indent="0">
              <a:buNone/>
            </a:pPr>
            <a:endParaRPr lang="en-US" dirty="0"/>
          </a:p>
          <a:p>
            <a:r>
              <a:rPr lang="en-US" b="1" dirty="0"/>
              <a:t>PRODUCT</a:t>
            </a:r>
          </a:p>
          <a:p>
            <a:r>
              <a:rPr lang="en-US" sz="1800" b="0" i="0" dirty="0">
                <a:solidFill>
                  <a:srgbClr val="313131"/>
                </a:solidFill>
                <a:effectLst/>
                <a:latin typeface="georgia" panose="02040502050405020303" pitchFamily="18" charset="0"/>
              </a:rPr>
              <a:t>Steenkamp and de Jong (2010) conducted global research to find out more about consumer attitudes towards local and global products.</a:t>
            </a:r>
            <a:endParaRPr lang="en-GB" sz="1800" dirty="0"/>
          </a:p>
        </p:txBody>
      </p:sp>
      <p:pic>
        <p:nvPicPr>
          <p:cNvPr id="5" name="Picture 4">
            <a:extLst>
              <a:ext uri="{FF2B5EF4-FFF2-40B4-BE49-F238E27FC236}">
                <a16:creationId xmlns:a16="http://schemas.microsoft.com/office/drawing/2014/main" id="{DD048443-9431-CF10-CB12-CFF0B43C4890}"/>
              </a:ext>
            </a:extLst>
          </p:cNvPr>
          <p:cNvPicPr>
            <a:picLocks noChangeAspect="1"/>
          </p:cNvPicPr>
          <p:nvPr/>
        </p:nvPicPr>
        <p:blipFill>
          <a:blip r:embed="rId2"/>
          <a:stretch>
            <a:fillRect/>
          </a:stretch>
        </p:blipFill>
        <p:spPr>
          <a:xfrm>
            <a:off x="4873841" y="3647894"/>
            <a:ext cx="3645485" cy="1736174"/>
          </a:xfrm>
          <a:prstGeom prst="rect">
            <a:avLst/>
          </a:prstGeom>
        </p:spPr>
      </p:pic>
    </p:spTree>
    <p:extLst>
      <p:ext uri="{BB962C8B-B14F-4D97-AF65-F5344CB8AC3E}">
        <p14:creationId xmlns:p14="http://schemas.microsoft.com/office/powerpoint/2010/main" val="19154526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C81B0E-E826-C51F-EF1B-59B6921CFCFE}"/>
              </a:ext>
            </a:extLst>
          </p:cNvPr>
          <p:cNvSpPr>
            <a:spLocks noGrp="1"/>
          </p:cNvSpPr>
          <p:nvPr>
            <p:ph type="title"/>
          </p:nvPr>
        </p:nvSpPr>
        <p:spPr>
          <a:xfrm>
            <a:off x="150920" y="807868"/>
            <a:ext cx="8535880" cy="337351"/>
          </a:xfrm>
        </p:spPr>
        <p:txBody>
          <a:bodyPr>
            <a:noAutofit/>
          </a:bodyPr>
          <a:lstStyle/>
          <a:p>
            <a:pPr marL="285750" indent="-285750">
              <a:buFont typeface="Arial" panose="020B0604020202020204" pitchFamily="34" charset="0"/>
              <a:buChar char="•"/>
            </a:pPr>
            <a:r>
              <a:rPr lang="en-US" sz="1600" dirty="0" err="1">
                <a:solidFill>
                  <a:srgbClr val="313131"/>
                </a:solidFill>
                <a:latin typeface="georgia" panose="02040502050405020303" pitchFamily="18" charset="0"/>
              </a:rPr>
              <a:t>Usunier</a:t>
            </a:r>
            <a:r>
              <a:rPr lang="en-US" sz="1600" dirty="0">
                <a:solidFill>
                  <a:srgbClr val="313131"/>
                </a:solidFill>
                <a:latin typeface="georgia" panose="02040502050405020303" pitchFamily="18" charset="0"/>
              </a:rPr>
              <a:t> and Lee (2009) identify nine different ways that meanings are conveyed by price:</a:t>
            </a:r>
            <a:br>
              <a:rPr lang="en-US" sz="1600" dirty="0">
                <a:solidFill>
                  <a:srgbClr val="313131"/>
                </a:solidFill>
                <a:latin typeface="georgia" panose="02040502050405020303" pitchFamily="18" charset="0"/>
              </a:rPr>
            </a:br>
            <a:endParaRPr lang="en-GB" sz="1600" dirty="0"/>
          </a:p>
        </p:txBody>
      </p:sp>
      <p:pic>
        <p:nvPicPr>
          <p:cNvPr id="10" name="Picture 9">
            <a:extLst>
              <a:ext uri="{FF2B5EF4-FFF2-40B4-BE49-F238E27FC236}">
                <a16:creationId xmlns:a16="http://schemas.microsoft.com/office/drawing/2014/main" id="{152CCC56-5F37-690C-2376-ABDB8A042B91}"/>
              </a:ext>
            </a:extLst>
          </p:cNvPr>
          <p:cNvPicPr>
            <a:picLocks noChangeAspect="1"/>
          </p:cNvPicPr>
          <p:nvPr/>
        </p:nvPicPr>
        <p:blipFill rotWithShape="1">
          <a:blip r:embed="rId2"/>
          <a:srcRect t="335"/>
          <a:stretch/>
        </p:blipFill>
        <p:spPr>
          <a:xfrm>
            <a:off x="1961964" y="1287979"/>
            <a:ext cx="5575177" cy="4282042"/>
          </a:xfrm>
          <a:prstGeom prst="rect">
            <a:avLst/>
          </a:prstGeom>
        </p:spPr>
      </p:pic>
      <p:sp>
        <p:nvSpPr>
          <p:cNvPr id="11" name="Title 1">
            <a:extLst>
              <a:ext uri="{FF2B5EF4-FFF2-40B4-BE49-F238E27FC236}">
                <a16:creationId xmlns:a16="http://schemas.microsoft.com/office/drawing/2014/main" id="{5EA1E95F-CE51-12C3-6D0C-8C43E0F719D2}"/>
              </a:ext>
            </a:extLst>
          </p:cNvPr>
          <p:cNvSpPr txBox="1">
            <a:spLocks/>
          </p:cNvSpPr>
          <p:nvPr/>
        </p:nvSpPr>
        <p:spPr>
          <a:xfrm>
            <a:off x="88777" y="213064"/>
            <a:ext cx="8535880" cy="266330"/>
          </a:xfrm>
          <a:prstGeom prst="rect">
            <a:avLst/>
          </a:prstGeom>
        </p:spPr>
        <p:txBody>
          <a:bodyPr vert="horz" lIns="91440" tIns="45720" rIns="91440" bIns="45720" rtlCol="0" anchor="ctr">
            <a:noAutofit/>
          </a:bodyPr>
          <a:lstStyle>
            <a:lvl1pPr algn="ctr" defTabSz="685800" rtl="0" eaLnBrk="1" latinLnBrk="0" hangingPunct="1">
              <a:spcBef>
                <a:spcPct val="0"/>
              </a:spcBef>
              <a:buNone/>
              <a:defRPr sz="3300" kern="1200">
                <a:solidFill>
                  <a:schemeClr val="tx1"/>
                </a:solidFill>
                <a:latin typeface="+mj-lt"/>
                <a:ea typeface="+mj-ea"/>
                <a:cs typeface="+mj-cs"/>
              </a:defRPr>
            </a:lvl1pPr>
          </a:lstStyle>
          <a:p>
            <a:pPr marL="285750" indent="-285750" algn="l">
              <a:buFont typeface="Arial" panose="020B0604020202020204" pitchFamily="34" charset="0"/>
              <a:buChar char="•"/>
            </a:pPr>
            <a:r>
              <a:rPr lang="en-US" sz="1600" b="1" dirty="0">
                <a:solidFill>
                  <a:srgbClr val="313131"/>
                </a:solidFill>
                <a:latin typeface="georgia" panose="02040502050405020303" pitchFamily="18" charset="0"/>
              </a:rPr>
              <a:t>PRICE</a:t>
            </a:r>
            <a:endParaRPr lang="en-GB" sz="1600" b="1" dirty="0"/>
          </a:p>
        </p:txBody>
      </p:sp>
    </p:spTree>
    <p:extLst>
      <p:ext uri="{BB962C8B-B14F-4D97-AF65-F5344CB8AC3E}">
        <p14:creationId xmlns:p14="http://schemas.microsoft.com/office/powerpoint/2010/main" val="98651243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9B8A8E-EC00-AF35-ECF5-83401A6633ED}"/>
              </a:ext>
            </a:extLst>
          </p:cNvPr>
          <p:cNvSpPr>
            <a:spLocks noGrp="1"/>
          </p:cNvSpPr>
          <p:nvPr>
            <p:ph type="title"/>
          </p:nvPr>
        </p:nvSpPr>
        <p:spPr>
          <a:xfrm>
            <a:off x="341790" y="123718"/>
            <a:ext cx="8229600" cy="435575"/>
          </a:xfrm>
        </p:spPr>
        <p:txBody>
          <a:bodyPr>
            <a:normAutofit fontScale="90000"/>
          </a:bodyPr>
          <a:lstStyle/>
          <a:p>
            <a:pPr marL="457200" indent="-457200" algn="l">
              <a:buFont typeface="Arial" panose="020B0604020202020204" pitchFamily="34" charset="0"/>
              <a:buChar char="•"/>
            </a:pPr>
            <a:r>
              <a:rPr lang="en-US" b="1" dirty="0"/>
              <a:t>PLACE</a:t>
            </a:r>
            <a:endParaRPr lang="en-GB" b="1" dirty="0"/>
          </a:p>
        </p:txBody>
      </p:sp>
      <p:sp>
        <p:nvSpPr>
          <p:cNvPr id="3" name="Content Placeholder 2">
            <a:extLst>
              <a:ext uri="{FF2B5EF4-FFF2-40B4-BE49-F238E27FC236}">
                <a16:creationId xmlns:a16="http://schemas.microsoft.com/office/drawing/2014/main" id="{4D11A6A1-9C9C-2EDC-5EC0-6A454F6DE3EA}"/>
              </a:ext>
            </a:extLst>
          </p:cNvPr>
          <p:cNvSpPr>
            <a:spLocks noGrp="1"/>
          </p:cNvSpPr>
          <p:nvPr>
            <p:ph idx="1"/>
          </p:nvPr>
        </p:nvSpPr>
        <p:spPr>
          <a:xfrm>
            <a:off x="457200" y="976544"/>
            <a:ext cx="8229600" cy="4540689"/>
          </a:xfrm>
        </p:spPr>
        <p:txBody>
          <a:bodyPr>
            <a:normAutofit fontScale="92500"/>
          </a:bodyPr>
          <a:lstStyle/>
          <a:p>
            <a:r>
              <a:rPr lang="en-US" b="0" i="0" dirty="0">
                <a:solidFill>
                  <a:srgbClr val="222222"/>
                </a:solidFill>
                <a:effectLst/>
                <a:latin typeface="Source Sans Pro" panose="020B0503030403020204" pitchFamily="34" charset="0"/>
              </a:rPr>
              <a:t>Country's customs and traditions play an important role in the structure of the distribution channel.</a:t>
            </a:r>
          </a:p>
          <a:p>
            <a:endParaRPr lang="en-US" dirty="0">
              <a:solidFill>
                <a:srgbClr val="222222"/>
              </a:solidFill>
              <a:latin typeface="Source Sans Pro" panose="020B0503030403020204" pitchFamily="34" charset="0"/>
            </a:endParaRPr>
          </a:p>
          <a:p>
            <a:r>
              <a:rPr lang="en-US" b="0" i="0" dirty="0">
                <a:solidFill>
                  <a:srgbClr val="222222"/>
                </a:solidFill>
                <a:effectLst/>
                <a:latin typeface="Source Sans Pro" panose="020B0503030403020204" pitchFamily="34" charset="0"/>
              </a:rPr>
              <a:t>Decisions about the most appropriate distribution channel must take into account several factors such as consumer needs, the type of channels available, the possible presence of intermediaries.</a:t>
            </a:r>
          </a:p>
          <a:p>
            <a:endParaRPr lang="en-US" dirty="0">
              <a:solidFill>
                <a:srgbClr val="222222"/>
              </a:solidFill>
              <a:latin typeface="Source Sans Pro" panose="020B0503030403020204" pitchFamily="34" charset="0"/>
            </a:endParaRPr>
          </a:p>
          <a:p>
            <a:r>
              <a:rPr lang="en-GB" dirty="0"/>
              <a:t>The high collectivist cultures with extended family settings rather prefer to take purchasing decisions collectively. To succeed in these cultures, marketers will have to design their distribution channels by focusing on families. </a:t>
            </a:r>
          </a:p>
        </p:txBody>
      </p:sp>
    </p:spTree>
    <p:extLst>
      <p:ext uri="{BB962C8B-B14F-4D97-AF65-F5344CB8AC3E}">
        <p14:creationId xmlns:p14="http://schemas.microsoft.com/office/powerpoint/2010/main" val="218480395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43362E-6579-C109-4518-072111D81413}"/>
              </a:ext>
            </a:extLst>
          </p:cNvPr>
          <p:cNvSpPr>
            <a:spLocks noGrp="1"/>
          </p:cNvSpPr>
          <p:nvPr>
            <p:ph type="title"/>
          </p:nvPr>
        </p:nvSpPr>
        <p:spPr>
          <a:xfrm>
            <a:off x="341790" y="1340767"/>
            <a:ext cx="8229600" cy="571500"/>
          </a:xfrm>
        </p:spPr>
        <p:txBody>
          <a:bodyPr>
            <a:normAutofit fontScale="90000"/>
          </a:bodyPr>
          <a:lstStyle/>
          <a:p>
            <a:pPr marL="342900" indent="-342900" algn="l">
              <a:buFont typeface="Arial" panose="020B0604020202020204" pitchFamily="34" charset="0"/>
              <a:buChar char="•"/>
            </a:pPr>
            <a:r>
              <a:rPr lang="en-US" sz="2000" b="0" i="0" dirty="0" err="1">
                <a:solidFill>
                  <a:srgbClr val="313131"/>
                </a:solidFill>
                <a:effectLst/>
                <a:latin typeface="georgia" panose="02040502050405020303" pitchFamily="18" charset="0"/>
              </a:rPr>
              <a:t>Usunier</a:t>
            </a:r>
            <a:r>
              <a:rPr lang="en-US" sz="2000" b="0" i="0" dirty="0">
                <a:solidFill>
                  <a:srgbClr val="313131"/>
                </a:solidFill>
                <a:effectLst/>
                <a:latin typeface="georgia" panose="02040502050405020303" pitchFamily="18" charset="0"/>
              </a:rPr>
              <a:t> and Lee (2009, p.342) identify four aspects of communication that are relevant to business communications:</a:t>
            </a:r>
            <a:endParaRPr lang="en-GB" sz="2000" dirty="0"/>
          </a:p>
        </p:txBody>
      </p:sp>
      <p:sp>
        <p:nvSpPr>
          <p:cNvPr id="3" name="Content Placeholder 2">
            <a:extLst>
              <a:ext uri="{FF2B5EF4-FFF2-40B4-BE49-F238E27FC236}">
                <a16:creationId xmlns:a16="http://schemas.microsoft.com/office/drawing/2014/main" id="{8C40F470-C222-4B6E-C8E1-A05DDBA42D90}"/>
              </a:ext>
            </a:extLst>
          </p:cNvPr>
          <p:cNvSpPr>
            <a:spLocks noGrp="1"/>
          </p:cNvSpPr>
          <p:nvPr>
            <p:ph idx="1"/>
          </p:nvPr>
        </p:nvSpPr>
        <p:spPr>
          <a:xfrm>
            <a:off x="457200" y="2281561"/>
            <a:ext cx="8229600" cy="3235672"/>
          </a:xfrm>
        </p:spPr>
        <p:txBody>
          <a:bodyPr/>
          <a:lstStyle/>
          <a:p>
            <a:pPr algn="l">
              <a:buFont typeface="+mj-lt"/>
              <a:buAutoNum type="arabicPeriod"/>
            </a:pPr>
            <a:r>
              <a:rPr lang="en-US" sz="1800" b="0" i="0" dirty="0">
                <a:solidFill>
                  <a:srgbClr val="313131"/>
                </a:solidFill>
                <a:effectLst/>
                <a:latin typeface="georgia" panose="02040502050405020303" pitchFamily="18" charset="0"/>
              </a:rPr>
              <a:t>Verbal communication styles and contextual factors</a:t>
            </a:r>
          </a:p>
          <a:p>
            <a:pPr marL="0" indent="0" algn="l">
              <a:buNone/>
            </a:pPr>
            <a:endParaRPr lang="en-US" b="0" i="0" dirty="0">
              <a:solidFill>
                <a:srgbClr val="313131"/>
              </a:solidFill>
              <a:effectLst/>
              <a:latin typeface="Georgia" panose="02040502050405020303" pitchFamily="18" charset="0"/>
            </a:endParaRPr>
          </a:p>
          <a:p>
            <a:pPr marL="0" indent="0" algn="l">
              <a:buNone/>
            </a:pPr>
            <a:r>
              <a:rPr lang="en-US" sz="1800" b="0" i="0" dirty="0">
                <a:solidFill>
                  <a:srgbClr val="313131"/>
                </a:solidFill>
                <a:effectLst/>
                <a:latin typeface="georgia" panose="02040502050405020303" pitchFamily="18" charset="0"/>
              </a:rPr>
              <a:t>2. Non-verbal communication, such as body language</a:t>
            </a:r>
          </a:p>
          <a:p>
            <a:pPr marL="0" indent="0" algn="l">
              <a:buNone/>
            </a:pPr>
            <a:endParaRPr lang="en-US" b="0" i="0" dirty="0">
              <a:solidFill>
                <a:srgbClr val="313131"/>
              </a:solidFill>
              <a:effectLst/>
              <a:latin typeface="Georgia" panose="02040502050405020303" pitchFamily="18" charset="0"/>
            </a:endParaRPr>
          </a:p>
          <a:p>
            <a:pPr marL="0" indent="0" algn="l">
              <a:buNone/>
            </a:pPr>
            <a:r>
              <a:rPr lang="en-US" sz="1800" b="0" i="0" dirty="0">
                <a:solidFill>
                  <a:srgbClr val="313131"/>
                </a:solidFill>
                <a:effectLst/>
                <a:latin typeface="georgia" panose="02040502050405020303" pitchFamily="18" charset="0"/>
              </a:rPr>
              <a:t>3. How language shapes world views</a:t>
            </a:r>
          </a:p>
          <a:p>
            <a:pPr marL="0" indent="0" algn="l">
              <a:buNone/>
            </a:pPr>
            <a:endParaRPr lang="en-US" b="0" i="0" dirty="0">
              <a:solidFill>
                <a:srgbClr val="313131"/>
              </a:solidFill>
              <a:effectLst/>
              <a:latin typeface="Georgia" panose="02040502050405020303" pitchFamily="18" charset="0"/>
            </a:endParaRPr>
          </a:p>
          <a:p>
            <a:pPr marL="0" indent="0" algn="l">
              <a:buNone/>
            </a:pPr>
            <a:r>
              <a:rPr lang="en-US" sz="1800" b="0" i="0" dirty="0">
                <a:solidFill>
                  <a:srgbClr val="313131"/>
                </a:solidFill>
                <a:effectLst/>
                <a:latin typeface="georgia" panose="02040502050405020303" pitchFamily="18" charset="0"/>
              </a:rPr>
              <a:t>4. How international business can deal with language differences.</a:t>
            </a:r>
            <a:endParaRPr lang="en-US" b="0" i="0" dirty="0">
              <a:solidFill>
                <a:srgbClr val="313131"/>
              </a:solidFill>
              <a:effectLst/>
              <a:latin typeface="Georgia" panose="02040502050405020303" pitchFamily="18" charset="0"/>
            </a:endParaRPr>
          </a:p>
          <a:p>
            <a:endParaRPr lang="en-GB" dirty="0"/>
          </a:p>
        </p:txBody>
      </p:sp>
      <p:sp>
        <p:nvSpPr>
          <p:cNvPr id="4" name="Title 1">
            <a:extLst>
              <a:ext uri="{FF2B5EF4-FFF2-40B4-BE49-F238E27FC236}">
                <a16:creationId xmlns:a16="http://schemas.microsoft.com/office/drawing/2014/main" id="{7F099D06-5021-93F0-B15B-0CAA5AF17833}"/>
              </a:ext>
            </a:extLst>
          </p:cNvPr>
          <p:cNvSpPr txBox="1">
            <a:spLocks/>
          </p:cNvSpPr>
          <p:nvPr/>
        </p:nvSpPr>
        <p:spPr>
          <a:xfrm>
            <a:off x="341790" y="399973"/>
            <a:ext cx="8229600" cy="571500"/>
          </a:xfrm>
          <a:prstGeom prst="rect">
            <a:avLst/>
          </a:prstGeom>
        </p:spPr>
        <p:txBody>
          <a:bodyPr vert="horz" lIns="91440" tIns="45720" rIns="91440" bIns="45720" rtlCol="0" anchor="ctr">
            <a:normAutofit fontScale="97500"/>
          </a:bodyPr>
          <a:lstStyle>
            <a:lvl1pPr algn="ctr" defTabSz="685800" rtl="0" eaLnBrk="1" latinLnBrk="0" hangingPunct="1">
              <a:spcBef>
                <a:spcPct val="0"/>
              </a:spcBef>
              <a:buNone/>
              <a:defRPr sz="3300" kern="1200">
                <a:solidFill>
                  <a:schemeClr val="tx1"/>
                </a:solidFill>
                <a:latin typeface="+mj-lt"/>
                <a:ea typeface="+mj-ea"/>
                <a:cs typeface="+mj-cs"/>
              </a:defRPr>
            </a:lvl1pPr>
          </a:lstStyle>
          <a:p>
            <a:pPr marL="342900" indent="-342900" algn="l">
              <a:buFont typeface="Arial" panose="020B0604020202020204" pitchFamily="34" charset="0"/>
              <a:buChar char="•"/>
            </a:pPr>
            <a:r>
              <a:rPr lang="en-US" sz="2000" b="1" dirty="0">
                <a:solidFill>
                  <a:srgbClr val="313131"/>
                </a:solidFill>
                <a:latin typeface="georgia" panose="02040502050405020303" pitchFamily="18" charset="0"/>
              </a:rPr>
              <a:t>PROMOTION</a:t>
            </a:r>
            <a:endParaRPr lang="en-GB" sz="2000" b="1" dirty="0"/>
          </a:p>
        </p:txBody>
      </p:sp>
    </p:spTree>
    <p:extLst>
      <p:ext uri="{BB962C8B-B14F-4D97-AF65-F5344CB8AC3E}">
        <p14:creationId xmlns:p14="http://schemas.microsoft.com/office/powerpoint/2010/main" val="252690173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0938" y="381000"/>
            <a:ext cx="7793037" cy="1143000"/>
          </a:xfrm>
        </p:spPr>
        <p:txBody>
          <a:bodyPr/>
          <a:lstStyle/>
          <a:p>
            <a:r>
              <a:rPr lang="en-US" sz="3200" b="1" dirty="0"/>
              <a:t>Example: Gillette European </a:t>
            </a:r>
            <a:r>
              <a:rPr lang="en-US" sz="3200" b="1" dirty="0" err="1"/>
              <a:t>vs</a:t>
            </a:r>
            <a:r>
              <a:rPr lang="en-US" sz="3200" b="1" dirty="0"/>
              <a:t> Indian Advertising </a:t>
            </a:r>
          </a:p>
        </p:txBody>
      </p:sp>
      <p:sp>
        <p:nvSpPr>
          <p:cNvPr id="3" name="Content Placeholder 2"/>
          <p:cNvSpPr>
            <a:spLocks noGrp="1"/>
          </p:cNvSpPr>
          <p:nvPr>
            <p:ph idx="1"/>
          </p:nvPr>
        </p:nvSpPr>
        <p:spPr/>
        <p:txBody>
          <a:bodyPr>
            <a:normAutofit lnSpcReduction="10000"/>
          </a:bodyPr>
          <a:lstStyle/>
          <a:p>
            <a:r>
              <a:rPr lang="en-US" sz="2000" dirty="0"/>
              <a:t>Gillette European managers studied Indian culture and </a:t>
            </a:r>
            <a:r>
              <a:rPr lang="en-US" sz="2000" dirty="0" err="1"/>
              <a:t>recognised</a:t>
            </a:r>
            <a:r>
              <a:rPr lang="en-US" sz="2000" dirty="0"/>
              <a:t> that its European advertising needed to be adapted to suit local culture if its products were to successfully compete</a:t>
            </a:r>
            <a:br>
              <a:rPr lang="en-US" sz="2000" dirty="0"/>
            </a:br>
            <a:endParaRPr lang="en-US" sz="2000" dirty="0"/>
          </a:p>
          <a:p>
            <a:r>
              <a:rPr lang="en-US" sz="2000" dirty="0"/>
              <a:t>Gillette Right Guard was launched after detailed studies of Indian consumer lifestyles and preferences before entering the market</a:t>
            </a:r>
            <a:br>
              <a:rPr lang="en-US" sz="2000" dirty="0"/>
            </a:br>
            <a:endParaRPr lang="en-US" sz="2000" dirty="0"/>
          </a:p>
          <a:p>
            <a:r>
              <a:rPr lang="en-US" sz="2000" dirty="0"/>
              <a:t>The “Best a Man can get” campaign was successfully adapted to suit Indian culture</a:t>
            </a:r>
            <a:br>
              <a:rPr lang="en-US" sz="2000" dirty="0"/>
            </a:br>
            <a:endParaRPr lang="en-US" sz="2000" dirty="0"/>
          </a:p>
          <a:p>
            <a:pPr lvl="1"/>
            <a:r>
              <a:rPr lang="en-US" sz="1600" dirty="0">
                <a:hlinkClick r:id="rId2" action="ppaction://hlinkfile"/>
              </a:rPr>
              <a:t>Gillette – European TVC</a:t>
            </a:r>
            <a:br>
              <a:rPr lang="en-US" sz="1600" dirty="0"/>
            </a:br>
            <a:endParaRPr lang="en-US" sz="1600" dirty="0"/>
          </a:p>
          <a:p>
            <a:pPr lvl="1"/>
            <a:r>
              <a:rPr lang="en-US" sz="1600" dirty="0">
                <a:hlinkClick r:id="rId3" action="ppaction://hlinkfile"/>
              </a:rPr>
              <a:t>Gillette – Indian TVC</a:t>
            </a:r>
            <a:endParaRPr lang="en-US" sz="1600" dirty="0"/>
          </a:p>
        </p:txBody>
      </p:sp>
    </p:spTree>
    <p:extLst>
      <p:ext uri="{BB962C8B-B14F-4D97-AF65-F5344CB8AC3E}">
        <p14:creationId xmlns:p14="http://schemas.microsoft.com/office/powerpoint/2010/main" val="39579181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0938" y="533400"/>
            <a:ext cx="7793037" cy="1143000"/>
          </a:xfrm>
        </p:spPr>
        <p:txBody>
          <a:bodyPr/>
          <a:lstStyle/>
          <a:p>
            <a:r>
              <a:rPr lang="en-US" sz="3200" b="1" dirty="0"/>
              <a:t>How do Managers Overcome the Challenges ?</a:t>
            </a:r>
          </a:p>
        </p:txBody>
      </p:sp>
      <p:sp>
        <p:nvSpPr>
          <p:cNvPr id="3" name="Content Placeholder 2"/>
          <p:cNvSpPr>
            <a:spLocks noGrp="1"/>
          </p:cNvSpPr>
          <p:nvPr>
            <p:ph idx="1"/>
          </p:nvPr>
        </p:nvSpPr>
        <p:spPr/>
        <p:txBody>
          <a:bodyPr>
            <a:normAutofit fontScale="92500" lnSpcReduction="10000"/>
          </a:bodyPr>
          <a:lstStyle/>
          <a:p>
            <a:r>
              <a:rPr lang="en-US" sz="1900" dirty="0"/>
              <a:t>Visit the market of potential entry to obtain first-hand information</a:t>
            </a:r>
            <a:br>
              <a:rPr lang="en-US" sz="1900" dirty="0"/>
            </a:br>
            <a:endParaRPr lang="en-US" sz="1900" dirty="0"/>
          </a:p>
          <a:p>
            <a:r>
              <a:rPr lang="en-US" sz="1900" dirty="0"/>
              <a:t>Use a local partner in expanding into the host country to obtain local know how on culture and other aspects</a:t>
            </a:r>
            <a:br>
              <a:rPr lang="en-US" sz="1900" dirty="0"/>
            </a:br>
            <a:endParaRPr lang="en-US" sz="1900" dirty="0"/>
          </a:p>
          <a:p>
            <a:r>
              <a:rPr lang="en-US" sz="1900" dirty="0"/>
              <a:t>Talk to other companies that have experience in that market</a:t>
            </a:r>
            <a:br>
              <a:rPr lang="en-US" sz="1900" dirty="0"/>
            </a:br>
            <a:endParaRPr lang="en-US" sz="1900" dirty="0"/>
          </a:p>
          <a:p>
            <a:r>
              <a:rPr lang="en-US" sz="1900" dirty="0"/>
              <a:t>Use the </a:t>
            </a:r>
            <a:r>
              <a:rPr lang="en-US" sz="1900" dirty="0" err="1"/>
              <a:t>Hofstede</a:t>
            </a:r>
            <a:r>
              <a:rPr lang="en-US" sz="1900" dirty="0"/>
              <a:t> model to obtain a general understanding</a:t>
            </a:r>
            <a:br>
              <a:rPr lang="en-US" sz="1900" dirty="0"/>
            </a:br>
            <a:endParaRPr lang="en-US" sz="1900" dirty="0"/>
          </a:p>
          <a:p>
            <a:r>
              <a:rPr lang="en-US" sz="1900" dirty="0"/>
              <a:t>Have a flexible approach – adapt your approach where necessary rather than using the ethnocentric approach</a:t>
            </a:r>
            <a:br>
              <a:rPr lang="en-US" sz="1900" dirty="0"/>
            </a:br>
            <a:endParaRPr lang="en-US" sz="1900" dirty="0"/>
          </a:p>
          <a:p>
            <a:r>
              <a:rPr lang="en-US" sz="1900" dirty="0"/>
              <a:t>Obtain knowledge of the market with minimum commitment at first (test market basis) until the culture is known</a:t>
            </a:r>
          </a:p>
        </p:txBody>
      </p:sp>
    </p:spTree>
    <p:extLst>
      <p:ext uri="{BB962C8B-B14F-4D97-AF65-F5344CB8AC3E}">
        <p14:creationId xmlns:p14="http://schemas.microsoft.com/office/powerpoint/2010/main" val="39349687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22274" name="Group 2"/>
          <p:cNvGrpSpPr>
            <a:grpSpLocks/>
          </p:cNvGrpSpPr>
          <p:nvPr/>
        </p:nvGrpSpPr>
        <p:grpSpPr bwMode="auto">
          <a:xfrm>
            <a:off x="1522412" y="2292045"/>
            <a:ext cx="6203950" cy="3275013"/>
            <a:chOff x="864" y="1296"/>
            <a:chExt cx="4032" cy="2592"/>
          </a:xfrm>
        </p:grpSpPr>
        <p:sp>
          <p:nvSpPr>
            <p:cNvPr id="822275" name="Rectangle 3"/>
            <p:cNvSpPr>
              <a:spLocks noChangeArrowheads="1"/>
            </p:cNvSpPr>
            <p:nvPr/>
          </p:nvSpPr>
          <p:spPr bwMode="auto">
            <a:xfrm>
              <a:off x="864" y="1296"/>
              <a:ext cx="4032" cy="2592"/>
            </a:xfrm>
            <a:prstGeom prst="rect">
              <a:avLst/>
            </a:prstGeom>
            <a:solidFill>
              <a:schemeClr val="bg1"/>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22276" name="Line 4"/>
            <p:cNvSpPr>
              <a:spLocks noChangeShapeType="1"/>
            </p:cNvSpPr>
            <p:nvPr/>
          </p:nvSpPr>
          <p:spPr bwMode="auto">
            <a:xfrm>
              <a:off x="2880" y="1296"/>
              <a:ext cx="0" cy="2592"/>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22277" name="Line 5"/>
            <p:cNvSpPr>
              <a:spLocks noChangeShapeType="1"/>
            </p:cNvSpPr>
            <p:nvPr/>
          </p:nvSpPr>
          <p:spPr bwMode="auto">
            <a:xfrm>
              <a:off x="864" y="2640"/>
              <a:ext cx="4032" cy="0"/>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822278" name="Text Box 6"/>
          <p:cNvSpPr txBox="1">
            <a:spLocks noChangeArrowheads="1"/>
          </p:cNvSpPr>
          <p:nvPr/>
        </p:nvSpPr>
        <p:spPr bwMode="auto">
          <a:xfrm>
            <a:off x="1412875" y="307975"/>
            <a:ext cx="6588125" cy="1077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r>
              <a:rPr lang="en-US" sz="3200" b="1" dirty="0">
                <a:solidFill>
                  <a:schemeClr val="tx2"/>
                </a:solidFill>
              </a:rPr>
              <a:t>Strategic Alternatives</a:t>
            </a:r>
          </a:p>
          <a:p>
            <a:pPr algn="ctr" eaLnBrk="0" hangingPunct="0"/>
            <a:r>
              <a:rPr lang="en-US" sz="3200" b="1" dirty="0">
                <a:solidFill>
                  <a:schemeClr val="tx2"/>
                </a:solidFill>
              </a:rPr>
              <a:t>For International Managers</a:t>
            </a:r>
          </a:p>
        </p:txBody>
      </p:sp>
      <p:sp>
        <p:nvSpPr>
          <p:cNvPr id="822279" name="Text Box 7"/>
          <p:cNvSpPr txBox="1">
            <a:spLocks noChangeArrowheads="1"/>
          </p:cNvSpPr>
          <p:nvPr/>
        </p:nvSpPr>
        <p:spPr bwMode="auto">
          <a:xfrm>
            <a:off x="3838575" y="1752600"/>
            <a:ext cx="15716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sz="2400" b="1" dirty="0">
                <a:latin typeface="Times New Roman" pitchFamily="18" charset="0"/>
              </a:rPr>
              <a:t>Promotion</a:t>
            </a:r>
            <a:endParaRPr lang="en-US" sz="2400" dirty="0">
              <a:latin typeface="Times New Roman" pitchFamily="18" charset="0"/>
            </a:endParaRPr>
          </a:p>
        </p:txBody>
      </p:sp>
      <p:sp>
        <p:nvSpPr>
          <p:cNvPr id="822280" name="Rectangle 8"/>
          <p:cNvSpPr>
            <a:spLocks noChangeArrowheads="1"/>
          </p:cNvSpPr>
          <p:nvPr/>
        </p:nvSpPr>
        <p:spPr bwMode="auto">
          <a:xfrm>
            <a:off x="1905000" y="2025650"/>
            <a:ext cx="1585913"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sz="1600" b="1">
                <a:latin typeface="Times New Roman" pitchFamily="18" charset="0"/>
              </a:rPr>
              <a:t>Standardization</a:t>
            </a:r>
            <a:endParaRPr lang="en-US" sz="2400" b="1">
              <a:latin typeface="Times New Roman" pitchFamily="18" charset="0"/>
            </a:endParaRPr>
          </a:p>
        </p:txBody>
      </p:sp>
      <p:sp>
        <p:nvSpPr>
          <p:cNvPr id="822281" name="Rectangle 9"/>
          <p:cNvSpPr>
            <a:spLocks noChangeArrowheads="1"/>
          </p:cNvSpPr>
          <p:nvPr/>
        </p:nvSpPr>
        <p:spPr bwMode="auto">
          <a:xfrm>
            <a:off x="6016625" y="2025650"/>
            <a:ext cx="1450975"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sz="1600" b="1">
                <a:latin typeface="Times New Roman" pitchFamily="18" charset="0"/>
              </a:rPr>
              <a:t>Customization</a:t>
            </a:r>
            <a:endParaRPr lang="en-US" sz="2400" b="1">
              <a:latin typeface="Times New Roman" pitchFamily="18" charset="0"/>
            </a:endParaRPr>
          </a:p>
        </p:txBody>
      </p:sp>
      <p:sp>
        <p:nvSpPr>
          <p:cNvPr id="822282" name="Rectangle 10"/>
          <p:cNvSpPr>
            <a:spLocks noChangeArrowheads="1"/>
          </p:cNvSpPr>
          <p:nvPr/>
        </p:nvSpPr>
        <p:spPr bwMode="auto">
          <a:xfrm rot="-10800000">
            <a:off x="914400" y="2468563"/>
            <a:ext cx="428625" cy="1493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spAutoFit/>
          </a:bodyPr>
          <a:lstStyle/>
          <a:p>
            <a:pPr eaLnBrk="0" hangingPunct="0"/>
            <a:r>
              <a:rPr lang="en-US" sz="1600" b="1">
                <a:latin typeface="Times New Roman" pitchFamily="18" charset="0"/>
              </a:rPr>
              <a:t>Standardization</a:t>
            </a:r>
          </a:p>
        </p:txBody>
      </p:sp>
      <p:sp>
        <p:nvSpPr>
          <p:cNvPr id="822283" name="Rectangle 11"/>
          <p:cNvSpPr>
            <a:spLocks noChangeArrowheads="1"/>
          </p:cNvSpPr>
          <p:nvPr/>
        </p:nvSpPr>
        <p:spPr bwMode="auto">
          <a:xfrm rot="-10800000">
            <a:off x="866775" y="4127500"/>
            <a:ext cx="428625" cy="1358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spAutoFit/>
          </a:bodyPr>
          <a:lstStyle/>
          <a:p>
            <a:pPr eaLnBrk="0" hangingPunct="0"/>
            <a:r>
              <a:rPr lang="en-US" sz="1600" b="1">
                <a:latin typeface="Times New Roman" pitchFamily="18" charset="0"/>
              </a:rPr>
              <a:t>Customization</a:t>
            </a:r>
          </a:p>
        </p:txBody>
      </p:sp>
      <p:sp>
        <p:nvSpPr>
          <p:cNvPr id="822284" name="Rectangle 12"/>
          <p:cNvSpPr>
            <a:spLocks noChangeArrowheads="1"/>
          </p:cNvSpPr>
          <p:nvPr/>
        </p:nvSpPr>
        <p:spPr bwMode="auto">
          <a:xfrm rot="-10800000">
            <a:off x="381000" y="3551238"/>
            <a:ext cx="428625" cy="792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spAutoFit/>
          </a:bodyPr>
          <a:lstStyle/>
          <a:p>
            <a:pPr eaLnBrk="0" hangingPunct="0"/>
            <a:r>
              <a:rPr lang="en-US" sz="1600" b="1">
                <a:latin typeface="Times New Roman" pitchFamily="18" charset="0"/>
              </a:rPr>
              <a:t>Product</a:t>
            </a:r>
          </a:p>
        </p:txBody>
      </p:sp>
      <p:sp>
        <p:nvSpPr>
          <p:cNvPr id="822285" name="Text Box 13"/>
          <p:cNvSpPr txBox="1">
            <a:spLocks noChangeArrowheads="1"/>
          </p:cNvSpPr>
          <p:nvPr/>
        </p:nvSpPr>
        <p:spPr bwMode="auto">
          <a:xfrm>
            <a:off x="1908175" y="2406650"/>
            <a:ext cx="2054225"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sz="1600" b="1">
                <a:latin typeface="Times New Roman" pitchFamily="18" charset="0"/>
              </a:rPr>
              <a:t>Pure Standardization</a:t>
            </a:r>
          </a:p>
        </p:txBody>
      </p:sp>
      <p:sp>
        <p:nvSpPr>
          <p:cNvPr id="822286" name="Rectangle 14"/>
          <p:cNvSpPr>
            <a:spLocks noChangeArrowheads="1"/>
          </p:cNvSpPr>
          <p:nvPr/>
        </p:nvSpPr>
        <p:spPr bwMode="auto">
          <a:xfrm>
            <a:off x="5091113" y="4083050"/>
            <a:ext cx="1919287"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sz="1600" b="1">
                <a:latin typeface="Times New Roman" pitchFamily="18" charset="0"/>
              </a:rPr>
              <a:t>Pure Customization</a:t>
            </a:r>
          </a:p>
        </p:txBody>
      </p:sp>
      <p:sp>
        <p:nvSpPr>
          <p:cNvPr id="822287" name="Text Box 15"/>
          <p:cNvSpPr txBox="1">
            <a:spLocks noChangeArrowheads="1"/>
          </p:cNvSpPr>
          <p:nvPr/>
        </p:nvSpPr>
        <p:spPr bwMode="auto">
          <a:xfrm>
            <a:off x="1981200" y="4267200"/>
            <a:ext cx="2000250" cy="1069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sz="1600">
                <a:latin typeface="Times New Roman" pitchFamily="18" charset="0"/>
              </a:rPr>
              <a:t>Same promotion with </a:t>
            </a:r>
            <a:br>
              <a:rPr lang="en-US" sz="1600">
                <a:latin typeface="Times New Roman" pitchFamily="18" charset="0"/>
              </a:rPr>
            </a:br>
            <a:r>
              <a:rPr lang="en-US" sz="1600">
                <a:latin typeface="Times New Roman" pitchFamily="18" charset="0"/>
              </a:rPr>
              <a:t>the product </a:t>
            </a:r>
            <a:br>
              <a:rPr lang="en-US" sz="1600">
                <a:latin typeface="Times New Roman" pitchFamily="18" charset="0"/>
              </a:rPr>
            </a:br>
            <a:r>
              <a:rPr lang="en-US" sz="1600">
                <a:latin typeface="Times New Roman" pitchFamily="18" charset="0"/>
              </a:rPr>
              <a:t>tailored to specific </a:t>
            </a:r>
            <a:br>
              <a:rPr lang="en-US" sz="1600">
                <a:latin typeface="Times New Roman" pitchFamily="18" charset="0"/>
              </a:rPr>
            </a:br>
            <a:r>
              <a:rPr lang="en-US" sz="1600">
                <a:latin typeface="Times New Roman" pitchFamily="18" charset="0"/>
              </a:rPr>
              <a:t>countries</a:t>
            </a:r>
          </a:p>
        </p:txBody>
      </p:sp>
      <p:sp>
        <p:nvSpPr>
          <p:cNvPr id="822288" name="Rectangle 16"/>
          <p:cNvSpPr>
            <a:spLocks noChangeArrowheads="1"/>
          </p:cNvSpPr>
          <p:nvPr/>
        </p:nvSpPr>
        <p:spPr bwMode="auto">
          <a:xfrm>
            <a:off x="5160963" y="2663825"/>
            <a:ext cx="1773237" cy="1069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sz="1600" dirty="0">
                <a:latin typeface="Times New Roman" pitchFamily="18" charset="0"/>
              </a:rPr>
              <a:t>Same product with </a:t>
            </a:r>
            <a:br>
              <a:rPr lang="en-US" sz="1600" dirty="0">
                <a:latin typeface="Times New Roman" pitchFamily="18" charset="0"/>
              </a:rPr>
            </a:br>
            <a:r>
              <a:rPr lang="en-US" sz="1600" dirty="0">
                <a:latin typeface="Times New Roman" pitchFamily="18" charset="0"/>
              </a:rPr>
              <a:t>promotion </a:t>
            </a:r>
            <a:br>
              <a:rPr lang="en-US" sz="1600" dirty="0">
                <a:latin typeface="Times New Roman" pitchFamily="18" charset="0"/>
              </a:rPr>
            </a:br>
            <a:r>
              <a:rPr lang="en-US" sz="1600" dirty="0">
                <a:latin typeface="Times New Roman" pitchFamily="18" charset="0"/>
              </a:rPr>
              <a:t>tailored to specific</a:t>
            </a:r>
            <a:br>
              <a:rPr lang="en-US" sz="1600" dirty="0">
                <a:latin typeface="Times New Roman" pitchFamily="18" charset="0"/>
              </a:rPr>
            </a:br>
            <a:r>
              <a:rPr lang="en-US" sz="1600" dirty="0">
                <a:latin typeface="Times New Roman" pitchFamily="18" charset="0"/>
              </a:rPr>
              <a:t>countries</a:t>
            </a:r>
          </a:p>
        </p:txBody>
      </p:sp>
      <p:sp>
        <p:nvSpPr>
          <p:cNvPr id="822289" name="Text Box 17"/>
          <p:cNvSpPr txBox="1">
            <a:spLocks noChangeArrowheads="1"/>
          </p:cNvSpPr>
          <p:nvPr/>
        </p:nvSpPr>
        <p:spPr bwMode="auto">
          <a:xfrm>
            <a:off x="1833563" y="2847975"/>
            <a:ext cx="2433637"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sz="1600" dirty="0">
                <a:latin typeface="Times New Roman" pitchFamily="18" charset="0"/>
              </a:rPr>
              <a:t> One product, one message </a:t>
            </a:r>
            <a:br>
              <a:rPr lang="en-US" sz="1600" dirty="0">
                <a:latin typeface="Times New Roman" pitchFamily="18" charset="0"/>
              </a:rPr>
            </a:br>
            <a:r>
              <a:rPr lang="en-US" sz="1600" dirty="0">
                <a:latin typeface="Times New Roman" pitchFamily="18" charset="0"/>
              </a:rPr>
              <a:t>  worldwide</a:t>
            </a:r>
          </a:p>
        </p:txBody>
      </p:sp>
      <p:sp>
        <p:nvSpPr>
          <p:cNvPr id="822290" name="Text Box 18"/>
          <p:cNvSpPr txBox="1">
            <a:spLocks noChangeArrowheads="1"/>
          </p:cNvSpPr>
          <p:nvPr/>
        </p:nvSpPr>
        <p:spPr bwMode="auto">
          <a:xfrm>
            <a:off x="4975225" y="4616450"/>
            <a:ext cx="2111375"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sz="1600">
                <a:latin typeface="Times New Roman" pitchFamily="18" charset="0"/>
              </a:rPr>
              <a:t> New product invention</a:t>
            </a:r>
          </a:p>
        </p:txBody>
      </p:sp>
      <p:sp>
        <p:nvSpPr>
          <p:cNvPr id="19" name="TextBox 21"/>
          <p:cNvSpPr txBox="1">
            <a:spLocks noChangeArrowheads="1"/>
          </p:cNvSpPr>
          <p:nvPr/>
        </p:nvSpPr>
        <p:spPr bwMode="auto">
          <a:xfrm>
            <a:off x="2697956" y="5567058"/>
            <a:ext cx="745280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3200">
                <a:solidFill>
                  <a:schemeClr val="tx1"/>
                </a:solidFill>
                <a:latin typeface="Tahoma" pitchFamily="34" charset="0"/>
              </a:defRPr>
            </a:lvl1pPr>
            <a:lvl2pPr marL="742950" indent="-285750" eaLnBrk="0" hangingPunct="0">
              <a:defRPr sz="3200">
                <a:solidFill>
                  <a:schemeClr val="tx1"/>
                </a:solidFill>
                <a:latin typeface="Tahoma" pitchFamily="34" charset="0"/>
              </a:defRPr>
            </a:lvl2pPr>
            <a:lvl3pPr marL="1143000" indent="-228600" eaLnBrk="0" hangingPunct="0">
              <a:defRPr sz="3200">
                <a:solidFill>
                  <a:schemeClr val="tx1"/>
                </a:solidFill>
                <a:latin typeface="Tahoma" pitchFamily="34" charset="0"/>
              </a:defRPr>
            </a:lvl3pPr>
            <a:lvl4pPr marL="1600200" indent="-228600" eaLnBrk="0" hangingPunct="0">
              <a:defRPr sz="3200">
                <a:solidFill>
                  <a:schemeClr val="tx1"/>
                </a:solidFill>
                <a:latin typeface="Tahoma" pitchFamily="34" charset="0"/>
              </a:defRPr>
            </a:lvl4pPr>
            <a:lvl5pPr marL="2057400" indent="-228600" eaLnBrk="0" hangingPunct="0">
              <a:defRPr sz="3200">
                <a:solidFill>
                  <a:schemeClr val="tx1"/>
                </a:solidFill>
                <a:latin typeface="Tahoma" pitchFamily="34" charset="0"/>
              </a:defRPr>
            </a:lvl5pPr>
            <a:lvl6pPr marL="2514600" indent="-228600" eaLnBrk="0" fontAlgn="base" hangingPunct="0">
              <a:spcBef>
                <a:spcPct val="0"/>
              </a:spcBef>
              <a:spcAft>
                <a:spcPct val="0"/>
              </a:spcAft>
              <a:defRPr sz="3200">
                <a:solidFill>
                  <a:schemeClr val="tx1"/>
                </a:solidFill>
                <a:latin typeface="Tahoma" pitchFamily="34" charset="0"/>
              </a:defRPr>
            </a:lvl6pPr>
            <a:lvl7pPr marL="2971800" indent="-228600" eaLnBrk="0" fontAlgn="base" hangingPunct="0">
              <a:spcBef>
                <a:spcPct val="0"/>
              </a:spcBef>
              <a:spcAft>
                <a:spcPct val="0"/>
              </a:spcAft>
              <a:defRPr sz="3200">
                <a:solidFill>
                  <a:schemeClr val="tx1"/>
                </a:solidFill>
                <a:latin typeface="Tahoma" pitchFamily="34" charset="0"/>
              </a:defRPr>
            </a:lvl7pPr>
            <a:lvl8pPr marL="3429000" indent="-228600" eaLnBrk="0" fontAlgn="base" hangingPunct="0">
              <a:spcBef>
                <a:spcPct val="0"/>
              </a:spcBef>
              <a:spcAft>
                <a:spcPct val="0"/>
              </a:spcAft>
              <a:defRPr sz="3200">
                <a:solidFill>
                  <a:schemeClr val="tx1"/>
                </a:solidFill>
                <a:latin typeface="Tahoma" pitchFamily="34" charset="0"/>
              </a:defRPr>
            </a:lvl8pPr>
            <a:lvl9pPr marL="3886200" indent="-228600" eaLnBrk="0" fontAlgn="base" hangingPunct="0">
              <a:spcBef>
                <a:spcPct val="0"/>
              </a:spcBef>
              <a:spcAft>
                <a:spcPct val="0"/>
              </a:spcAft>
              <a:defRPr sz="3200">
                <a:solidFill>
                  <a:schemeClr val="tx1"/>
                </a:solidFill>
                <a:latin typeface="Tahoma" pitchFamily="34" charset="0"/>
              </a:defRPr>
            </a:lvl9pPr>
          </a:lstStyle>
          <a:p>
            <a:pPr eaLnBrk="1" hangingPunct="1"/>
            <a:r>
              <a:rPr lang="en-US" sz="1200" dirty="0"/>
              <a:t>Source: </a:t>
            </a:r>
            <a:r>
              <a:rPr lang="en-US" sz="1200" dirty="0" err="1"/>
              <a:t>McDONALD</a:t>
            </a:r>
            <a:r>
              <a:rPr lang="en-US" sz="1200" dirty="0"/>
              <a:t>, M. (2007) International Marketing Plans. 6</a:t>
            </a:r>
            <a:r>
              <a:rPr lang="en-US" sz="1200" baseline="30000" dirty="0"/>
              <a:t>th </a:t>
            </a:r>
            <a:r>
              <a:rPr lang="en-US" sz="1200" dirty="0"/>
              <a:t>ed. Italy: Butterworth-Heinemann, p.471.</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p:cNvSpPr>
          <p:nvPr/>
        </p:nvSpPr>
        <p:spPr bwMode="auto">
          <a:xfrm>
            <a:off x="607380" y="157209"/>
            <a:ext cx="749935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en-US" sz="3000" b="1" dirty="0">
                <a:solidFill>
                  <a:schemeClr val="tx2"/>
                </a:solidFill>
                <a:effectLst>
                  <a:outerShdw blurRad="38100" dist="38100" dir="2700000" algn="tl">
                    <a:srgbClr val="C0C0C0"/>
                  </a:outerShdw>
                </a:effectLst>
              </a:rPr>
              <a:t>Case Example : Walt Disney Co</a:t>
            </a:r>
          </a:p>
        </p:txBody>
      </p:sp>
      <p:sp>
        <p:nvSpPr>
          <p:cNvPr id="803843" name="Content Placeholder 2"/>
          <p:cNvSpPr>
            <a:spLocks/>
          </p:cNvSpPr>
          <p:nvPr/>
        </p:nvSpPr>
        <p:spPr bwMode="auto">
          <a:xfrm>
            <a:off x="510466" y="1300209"/>
            <a:ext cx="8207406" cy="42217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marL="365125" indent="-282575">
              <a:spcBef>
                <a:spcPct val="20000"/>
              </a:spcBef>
              <a:buClr>
                <a:schemeClr val="folHlink"/>
              </a:buClr>
              <a:buSzPct val="60000"/>
              <a:buFont typeface="Wingdings" pitchFamily="2" charset="2"/>
              <a:buNone/>
            </a:pPr>
            <a:r>
              <a:rPr lang="en-US" sz="1700" b="1" dirty="0"/>
              <a:t>   </a:t>
            </a:r>
          </a:p>
          <a:p>
            <a:pPr marL="365125" indent="-282575">
              <a:lnSpc>
                <a:spcPct val="150000"/>
              </a:lnSpc>
              <a:spcBef>
                <a:spcPct val="20000"/>
              </a:spcBef>
              <a:buClr>
                <a:schemeClr val="folHlink"/>
              </a:buClr>
              <a:buSzPct val="60000"/>
              <a:buFont typeface="Wingdings" pitchFamily="2" charset="2"/>
              <a:buChar char="n"/>
            </a:pPr>
            <a:r>
              <a:rPr lang="en-US" sz="1700" dirty="0"/>
              <a:t>When Walt Disney launched the Euro Disney theme park outside Paris in 1992, it was harshly </a:t>
            </a:r>
            <a:r>
              <a:rPr lang="en-US" sz="1700" dirty="0" err="1"/>
              <a:t>criticised</a:t>
            </a:r>
            <a:r>
              <a:rPr lang="en-US" sz="1700" dirty="0"/>
              <a:t> as being an example of American cultural imperialism.  </a:t>
            </a:r>
            <a:r>
              <a:rPr lang="en-US" sz="1700" u="sng" dirty="0"/>
              <a:t>A number of local French customs and values, such as serving wine with meals, were ignored</a:t>
            </a:r>
            <a:r>
              <a:rPr lang="en-US" sz="1700" dirty="0"/>
              <a:t>.  As one Euro Disney Executive noted, “when we first launched, there was the belief that it was enough to be Disney.  Now we </a:t>
            </a:r>
            <a:r>
              <a:rPr lang="en-US" sz="1700" dirty="0" err="1"/>
              <a:t>realise</a:t>
            </a:r>
            <a:r>
              <a:rPr lang="en-US" sz="1700" dirty="0"/>
              <a:t> </a:t>
            </a:r>
            <a:r>
              <a:rPr lang="en-US" sz="1700" u="sng" dirty="0"/>
              <a:t>our guests need to be welcomed on the basis of their own culture and travel habits</a:t>
            </a:r>
            <a:r>
              <a:rPr lang="en-US" sz="1700" dirty="0"/>
              <a:t>.”  Renamed Disneyland Paris, the theme park eventually became Europe’s biggest tourist attraction by adding a number of changes and </a:t>
            </a:r>
            <a:r>
              <a:rPr lang="en-US" sz="1700" u="sng" dirty="0"/>
              <a:t>adding more local touch</a:t>
            </a:r>
            <a:r>
              <a:rPr lang="en-US" sz="1700" dirty="0"/>
              <a:t>.  </a:t>
            </a:r>
          </a:p>
        </p:txBody>
      </p:sp>
      <p:sp>
        <p:nvSpPr>
          <p:cNvPr id="803844" name="Rectangle 4">
            <a:hlinkClick r:id="rId2" action="ppaction://hlinkfile"/>
          </p:cNvPr>
          <p:cNvSpPr>
            <a:spLocks noChangeArrowheads="1"/>
          </p:cNvSpPr>
          <p:nvPr/>
        </p:nvSpPr>
        <p:spPr bwMode="auto">
          <a:xfrm>
            <a:off x="8610600" y="6553200"/>
            <a:ext cx="304800" cy="304800"/>
          </a:xfrm>
          <a:prstGeom prst="rect">
            <a:avLst/>
          </a:prstGeom>
          <a:solidFill>
            <a:srgbClr val="3333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cSld>
  <p:clrMapOvr>
    <a:masterClrMapping/>
  </p:clrMapOvr>
  <p:transition spd="med">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0938" y="533400"/>
            <a:ext cx="7793037" cy="1143000"/>
          </a:xfrm>
        </p:spPr>
        <p:txBody>
          <a:bodyPr/>
          <a:lstStyle/>
          <a:p>
            <a:r>
              <a:rPr lang="en-US" sz="3200" b="1" dirty="0"/>
              <a:t>Group Case discussion: </a:t>
            </a:r>
            <a:r>
              <a:rPr lang="en-US" sz="3200" b="1" dirty="0">
                <a:hlinkClick r:id="rId2" action="ppaction://hlinkfile"/>
              </a:rPr>
              <a:t>Kellogg’s</a:t>
            </a:r>
            <a:r>
              <a:rPr lang="en-US" sz="3200" b="1" dirty="0"/>
              <a:t> Enters India</a:t>
            </a:r>
          </a:p>
        </p:txBody>
      </p:sp>
      <p:sp>
        <p:nvSpPr>
          <p:cNvPr id="3" name="Content Placeholder 2"/>
          <p:cNvSpPr>
            <a:spLocks noGrp="1"/>
          </p:cNvSpPr>
          <p:nvPr>
            <p:ph idx="1"/>
          </p:nvPr>
        </p:nvSpPr>
        <p:spPr>
          <a:xfrm>
            <a:off x="457200" y="2130641"/>
            <a:ext cx="8229600" cy="3386592"/>
          </a:xfrm>
        </p:spPr>
        <p:txBody>
          <a:bodyPr/>
          <a:lstStyle/>
          <a:p>
            <a:pPr lvl="0">
              <a:buSzPct val="100000"/>
              <a:buFont typeface="+mj-lt"/>
              <a:buAutoNum type="arabicPeriod"/>
            </a:pPr>
            <a:r>
              <a:rPr lang="en-US" sz="1800" dirty="0"/>
              <a:t>What is your key learning from this case?</a:t>
            </a:r>
            <a:br>
              <a:rPr lang="en-US" sz="1800" dirty="0"/>
            </a:br>
            <a:endParaRPr lang="en-US" sz="1800" dirty="0"/>
          </a:p>
          <a:p>
            <a:pPr lvl="0">
              <a:buSzPct val="100000"/>
              <a:buFont typeface="+mj-lt"/>
              <a:buAutoNum type="arabicPeriod"/>
            </a:pPr>
            <a:r>
              <a:rPr lang="en-US" sz="1800" dirty="0"/>
              <a:t>Identify key cultural issues found in the case study with evidences. </a:t>
            </a:r>
            <a:br>
              <a:rPr lang="en-US" sz="1800" dirty="0"/>
            </a:br>
            <a:endParaRPr lang="en-US" sz="1800" dirty="0"/>
          </a:p>
          <a:p>
            <a:pPr lvl="0">
              <a:buSzPct val="100000"/>
              <a:buFont typeface="+mj-lt"/>
              <a:buAutoNum type="arabicPeriod"/>
            </a:pPr>
            <a:r>
              <a:rPr lang="en-US" sz="1800" dirty="0"/>
              <a:t>Explain how Kellogg’s address these issues.</a:t>
            </a:r>
          </a:p>
        </p:txBody>
      </p:sp>
    </p:spTree>
    <p:extLst>
      <p:ext uri="{BB962C8B-B14F-4D97-AF65-F5344CB8AC3E}">
        <p14:creationId xmlns:p14="http://schemas.microsoft.com/office/powerpoint/2010/main" val="8072817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BTEXT" val=""/>
</p:tagLst>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uwtsd ppt temp.</Template>
  <TotalTime>0</TotalTime>
  <Words>1975</Words>
  <Application>Microsoft Office PowerPoint</Application>
  <PresentationFormat>On-screen Show (4:3)</PresentationFormat>
  <Paragraphs>180</Paragraphs>
  <Slides>30</Slides>
  <Notes>3</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30</vt:i4>
      </vt:variant>
    </vt:vector>
  </HeadingPairs>
  <TitlesOfParts>
    <vt:vector size="42" baseType="lpstr">
      <vt:lpstr>Arial</vt:lpstr>
      <vt:lpstr>Arial Narrow</vt:lpstr>
      <vt:lpstr>Calibri</vt:lpstr>
      <vt:lpstr>Corbel</vt:lpstr>
      <vt:lpstr>Georgia</vt:lpstr>
      <vt:lpstr>Georgia</vt:lpstr>
      <vt:lpstr>Myriad Pro</vt:lpstr>
      <vt:lpstr>Source Sans Pro</vt:lpstr>
      <vt:lpstr>Tahoma</vt:lpstr>
      <vt:lpstr>Times New Roman</vt:lpstr>
      <vt:lpstr>Wingdings</vt:lpstr>
      <vt:lpstr>20140311PresentationUWTSDTemplate</vt:lpstr>
      <vt:lpstr>Master of Business Administration   International Marketing   Cultural impacts on International Marketing </vt:lpstr>
      <vt:lpstr>Learning Outcomes</vt:lpstr>
      <vt:lpstr>What is culture?</vt:lpstr>
      <vt:lpstr>PowerPoint Presentation</vt:lpstr>
      <vt:lpstr>Why is it important for businesses to understand culture? </vt:lpstr>
      <vt:lpstr>PowerPoint Presentation</vt:lpstr>
      <vt:lpstr>PowerPoint Presentation</vt:lpstr>
      <vt:lpstr>PowerPoint Presentation</vt:lpstr>
      <vt:lpstr>PowerPoint Presentation</vt:lpstr>
      <vt:lpstr>How Culture Impacts International Business</vt:lpstr>
      <vt:lpstr>Examples of Cultural Impact</vt:lpstr>
      <vt:lpstr>Examples of Cultural Impact</vt:lpstr>
      <vt:lpstr>Importance of Culture</vt:lpstr>
      <vt:lpstr>Importance of Culture</vt:lpstr>
      <vt:lpstr>The Hofstede Model</vt:lpstr>
      <vt:lpstr>PowerPoint Presentation</vt:lpstr>
      <vt:lpstr>PowerPoint Presentation</vt:lpstr>
      <vt:lpstr>Cultural concepts and cultural differences</vt:lpstr>
      <vt:lpstr>PowerPoint Presentation</vt:lpstr>
      <vt:lpstr>Psychic Distance affects international business </vt:lpstr>
      <vt:lpstr>     Sources of Culture</vt:lpstr>
      <vt:lpstr>Culture and the Marketing Mix</vt:lpstr>
      <vt:lpstr>Usunier and Lee (2009) identify nine different ways that meanings are conveyed by price: </vt:lpstr>
      <vt:lpstr>PLACE</vt:lpstr>
      <vt:lpstr>Usunier and Lee (2009, p.342) identify four aspects of communication that are relevant to business communications:</vt:lpstr>
      <vt:lpstr>Example: Gillette European vs Indian Advertising </vt:lpstr>
      <vt:lpstr>How do Managers Overcome the Challenges ?</vt:lpstr>
      <vt:lpstr>PowerPoint Presentation</vt:lpstr>
      <vt:lpstr>PowerPoint Presentation</vt:lpstr>
      <vt:lpstr>Group Case discussion: Kellogg’s Enters India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BMSW 6101 Emerging Leadership Skills</dc:title>
  <dc:creator>Abdullah Al Mamun</dc:creator>
  <cp:lastModifiedBy>Rodrigo, Liyanage</cp:lastModifiedBy>
  <cp:revision>51</cp:revision>
  <dcterms:created xsi:type="dcterms:W3CDTF">2020-04-06T13:34:42Z</dcterms:created>
  <dcterms:modified xsi:type="dcterms:W3CDTF">2023-09-03T10:49:39Z</dcterms:modified>
</cp:coreProperties>
</file>