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1"/>
  </p:sldMasterIdLst>
  <p:notesMasterIdLst>
    <p:notesMasterId r:id="rId26"/>
  </p:notesMasterIdLst>
  <p:sldIdLst>
    <p:sldId id="382" r:id="rId2"/>
    <p:sldId id="380" r:id="rId3"/>
    <p:sldId id="384" r:id="rId4"/>
    <p:sldId id="507" r:id="rId5"/>
    <p:sldId id="508" r:id="rId6"/>
    <p:sldId id="395" r:id="rId7"/>
    <p:sldId id="510" r:id="rId8"/>
    <p:sldId id="358" r:id="rId9"/>
    <p:sldId id="298" r:id="rId10"/>
    <p:sldId id="269" r:id="rId11"/>
    <p:sldId id="372" r:id="rId12"/>
    <p:sldId id="513" r:id="rId13"/>
    <p:sldId id="357" r:id="rId14"/>
    <p:sldId id="301" r:id="rId15"/>
    <p:sldId id="512" r:id="rId16"/>
    <p:sldId id="365" r:id="rId17"/>
    <p:sldId id="511" r:id="rId18"/>
    <p:sldId id="378" r:id="rId19"/>
    <p:sldId id="299" r:id="rId20"/>
    <p:sldId id="371" r:id="rId21"/>
    <p:sldId id="359" r:id="rId22"/>
    <p:sldId id="339" r:id="rId23"/>
    <p:sldId id="385" r:id="rId24"/>
    <p:sldId id="370"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inimized">
    <p:restoredLeft sz="0" autoAdjust="0"/>
    <p:restoredTop sz="83896" autoAdjust="0"/>
  </p:normalViewPr>
  <p:slideViewPr>
    <p:cSldViewPr snapToGrid="0">
      <p:cViewPr varScale="1">
        <p:scale>
          <a:sx n="86" d="100"/>
          <a:sy n="86" d="100"/>
        </p:scale>
        <p:origin x="104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oe Williams" userId="S::z.williams@uwtsd.ac.uk::a851023d-09f5-4bf4-a036-6dfbdc353a14" providerId="AD" clId="Web-{EFEE85AF-D7CE-A2F5-A572-365A5C0A918B}"/>
    <pc:docChg chg="modSld">
      <pc:chgData name="Zoe Williams" userId="S::z.williams@uwtsd.ac.uk::a851023d-09f5-4bf4-a036-6dfbdc353a14" providerId="AD" clId="Web-{EFEE85AF-D7CE-A2F5-A572-365A5C0A918B}" dt="2025-10-08T08:12:53.155" v="0"/>
      <pc:docMkLst>
        <pc:docMk/>
      </pc:docMkLst>
      <pc:sldChg chg="modNotes">
        <pc:chgData name="Zoe Williams" userId="S::z.williams@uwtsd.ac.uk::a851023d-09f5-4bf4-a036-6dfbdc353a14" providerId="AD" clId="Web-{EFEE85AF-D7CE-A2F5-A572-365A5C0A918B}" dt="2025-10-08T08:12:53.155" v="0"/>
        <pc:sldMkLst>
          <pc:docMk/>
          <pc:sldMk cId="1562669149" sldId="511"/>
        </pc:sldMkLst>
      </pc:sldChg>
    </pc:docChg>
  </pc:docChgLst>
  <pc:docChgLst>
    <pc:chgData name="Zoe Williams" userId="S::z.williams@uwtsd.ac.uk::a851023d-09f5-4bf4-a036-6dfbdc353a14" providerId="AD" clId="Web-{B013D6F1-8E28-3ACB-EAF8-3DACCA22B2FB}"/>
    <pc:docChg chg="modSld">
      <pc:chgData name="Zoe Williams" userId="S::z.williams@uwtsd.ac.uk::a851023d-09f5-4bf4-a036-6dfbdc353a14" providerId="AD" clId="Web-{B013D6F1-8E28-3ACB-EAF8-3DACCA22B2FB}" dt="2025-10-07T14:10:09.546" v="1690" actId="14100"/>
      <pc:docMkLst>
        <pc:docMk/>
      </pc:docMkLst>
      <pc:sldChg chg="modNotes">
        <pc:chgData name="Zoe Williams" userId="S::z.williams@uwtsd.ac.uk::a851023d-09f5-4bf4-a036-6dfbdc353a14" providerId="AD" clId="Web-{B013D6F1-8E28-3ACB-EAF8-3DACCA22B2FB}" dt="2025-10-07T13:28:32.631" v="1398"/>
        <pc:sldMkLst>
          <pc:docMk/>
          <pc:sldMk cId="1395277734" sldId="269"/>
        </pc:sldMkLst>
      </pc:sldChg>
      <pc:sldChg chg="modNotes">
        <pc:chgData name="Zoe Williams" userId="S::z.williams@uwtsd.ac.uk::a851023d-09f5-4bf4-a036-6dfbdc353a14" providerId="AD" clId="Web-{B013D6F1-8E28-3ACB-EAF8-3DACCA22B2FB}" dt="2025-10-07T13:52:16.445" v="1507"/>
        <pc:sldMkLst>
          <pc:docMk/>
          <pc:sldMk cId="0" sldId="299"/>
        </pc:sldMkLst>
      </pc:sldChg>
      <pc:sldChg chg="modNotes">
        <pc:chgData name="Zoe Williams" userId="S::z.williams@uwtsd.ac.uk::a851023d-09f5-4bf4-a036-6dfbdc353a14" providerId="AD" clId="Web-{B013D6F1-8E28-3ACB-EAF8-3DACCA22B2FB}" dt="2025-10-07T13:22:45.096" v="1334"/>
        <pc:sldMkLst>
          <pc:docMk/>
          <pc:sldMk cId="0" sldId="357"/>
        </pc:sldMkLst>
      </pc:sldChg>
      <pc:sldChg chg="modSp modNotes">
        <pc:chgData name="Zoe Williams" userId="S::z.williams@uwtsd.ac.uk::a851023d-09f5-4bf4-a036-6dfbdc353a14" providerId="AD" clId="Web-{B013D6F1-8E28-3ACB-EAF8-3DACCA22B2FB}" dt="2025-10-07T14:10:09.546" v="1690" actId="14100"/>
        <pc:sldMkLst>
          <pc:docMk/>
          <pc:sldMk cId="0" sldId="359"/>
        </pc:sldMkLst>
        <pc:spChg chg="mod">
          <ac:chgData name="Zoe Williams" userId="S::z.williams@uwtsd.ac.uk::a851023d-09f5-4bf4-a036-6dfbdc353a14" providerId="AD" clId="Web-{B013D6F1-8E28-3ACB-EAF8-3DACCA22B2FB}" dt="2025-10-07T14:10:09.546" v="1690" actId="14100"/>
          <ac:spMkLst>
            <pc:docMk/>
            <pc:sldMk cId="0" sldId="359"/>
            <ac:spMk id="2" creationId="{CBA8C19C-81BF-4DF1-AD54-C4D8429D761D}"/>
          </ac:spMkLst>
        </pc:spChg>
      </pc:sldChg>
      <pc:sldChg chg="modNotes">
        <pc:chgData name="Zoe Williams" userId="S::z.williams@uwtsd.ac.uk::a851023d-09f5-4bf4-a036-6dfbdc353a14" providerId="AD" clId="Web-{B013D6F1-8E28-3ACB-EAF8-3DACCA22B2FB}" dt="2025-10-07T13:39:04.421" v="1434"/>
        <pc:sldMkLst>
          <pc:docMk/>
          <pc:sldMk cId="2513488781" sldId="365"/>
        </pc:sldMkLst>
      </pc:sldChg>
      <pc:sldChg chg="modNotes">
        <pc:chgData name="Zoe Williams" userId="S::z.williams@uwtsd.ac.uk::a851023d-09f5-4bf4-a036-6dfbdc353a14" providerId="AD" clId="Web-{B013D6F1-8E28-3ACB-EAF8-3DACCA22B2FB}" dt="2025-10-07T14:02:40.252" v="1550"/>
        <pc:sldMkLst>
          <pc:docMk/>
          <pc:sldMk cId="126606149" sldId="371"/>
        </pc:sldMkLst>
      </pc:sldChg>
      <pc:sldChg chg="modNotes">
        <pc:chgData name="Zoe Williams" userId="S::z.williams@uwtsd.ac.uk::a851023d-09f5-4bf4-a036-6dfbdc353a14" providerId="AD" clId="Web-{B013D6F1-8E28-3ACB-EAF8-3DACCA22B2FB}" dt="2025-10-07T13:45:00.799" v="1469"/>
        <pc:sldMkLst>
          <pc:docMk/>
          <pc:sldMk cId="1562669149" sldId="511"/>
        </pc:sldMkLst>
      </pc:sldChg>
      <pc:sldChg chg="modSp modNotes">
        <pc:chgData name="Zoe Williams" userId="S::z.williams@uwtsd.ac.uk::a851023d-09f5-4bf4-a036-6dfbdc353a14" providerId="AD" clId="Web-{B013D6F1-8E28-3ACB-EAF8-3DACCA22B2FB}" dt="2025-10-07T13:13:39.013" v="1210"/>
        <pc:sldMkLst>
          <pc:docMk/>
          <pc:sldMk cId="2196740154" sldId="512"/>
        </pc:sldMkLst>
        <pc:spChg chg="mod">
          <ac:chgData name="Zoe Williams" userId="S::z.williams@uwtsd.ac.uk::a851023d-09f5-4bf4-a036-6dfbdc353a14" providerId="AD" clId="Web-{B013D6F1-8E28-3ACB-EAF8-3DACCA22B2FB}" dt="2025-10-07T13:13:03.871" v="1140" actId="20577"/>
          <ac:spMkLst>
            <pc:docMk/>
            <pc:sldMk cId="2196740154" sldId="512"/>
            <ac:spMk id="3" creationId="{19617249-B13F-615E-D0CC-31CF4A7EAB48}"/>
          </ac:spMkLst>
        </pc:spChg>
      </pc:sldChg>
    </pc:docChg>
  </pc:docChgLst>
  <pc:docChgLst>
    <pc:chgData name="Zoe Williams" userId="S::z.williams@uwtsd.ac.uk::a851023d-09f5-4bf4-a036-6dfbdc353a14" providerId="AD" clId="Web-{313E06BC-6DB6-77A8-280D-E0BBC5BF9C93}"/>
    <pc:docChg chg="modSld">
      <pc:chgData name="Zoe Williams" userId="S::z.williams@uwtsd.ac.uk::a851023d-09f5-4bf4-a036-6dfbdc353a14" providerId="AD" clId="Web-{313E06BC-6DB6-77A8-280D-E0BBC5BF9C93}" dt="2025-10-13T08:46:43.404" v="0"/>
      <pc:docMkLst>
        <pc:docMk/>
      </pc:docMkLst>
      <pc:sldChg chg="modNotes">
        <pc:chgData name="Zoe Williams" userId="S::z.williams@uwtsd.ac.uk::a851023d-09f5-4bf4-a036-6dfbdc353a14" providerId="AD" clId="Web-{313E06BC-6DB6-77A8-280D-E0BBC5BF9C93}" dt="2025-10-13T08:46:43.404" v="0"/>
        <pc:sldMkLst>
          <pc:docMk/>
          <pc:sldMk cId="0" sldId="359"/>
        </pc:sldMkLst>
      </pc:sldChg>
    </pc:docChg>
  </pc:docChgLst>
  <pc:docChgLst>
    <pc:chgData name="Zoe Williams" userId="S::z.williams@uwtsd.ac.uk::a851023d-09f5-4bf4-a036-6dfbdc353a14" providerId="AD" clId="Web-{E2E381E3-AE5B-056C-4310-91DDD1813476}"/>
    <pc:docChg chg="modSld">
      <pc:chgData name="Zoe Williams" userId="S::z.williams@uwtsd.ac.uk::a851023d-09f5-4bf4-a036-6dfbdc353a14" providerId="AD" clId="Web-{E2E381E3-AE5B-056C-4310-91DDD1813476}" dt="2025-10-07T12:39:13.781" v="433"/>
      <pc:docMkLst>
        <pc:docMk/>
      </pc:docMkLst>
      <pc:sldChg chg="modNotes">
        <pc:chgData name="Zoe Williams" userId="S::z.williams@uwtsd.ac.uk::a851023d-09f5-4bf4-a036-6dfbdc353a14" providerId="AD" clId="Web-{E2E381E3-AE5B-056C-4310-91DDD1813476}" dt="2025-10-07T12:39:13.781" v="433"/>
        <pc:sldMkLst>
          <pc:docMk/>
          <pc:sldMk cId="1395277734" sldId="269"/>
        </pc:sldMkLst>
      </pc:sldChg>
      <pc:sldChg chg="modNotes">
        <pc:chgData name="Zoe Williams" userId="S::z.williams@uwtsd.ac.uk::a851023d-09f5-4bf4-a036-6dfbdc353a14" providerId="AD" clId="Web-{E2E381E3-AE5B-056C-4310-91DDD1813476}" dt="2025-10-07T12:14:00.764" v="411"/>
        <pc:sldMkLst>
          <pc:docMk/>
          <pc:sldMk cId="0" sldId="298"/>
        </pc:sldMkLst>
      </pc:sldChg>
      <pc:sldChg chg="modNotes">
        <pc:chgData name="Zoe Williams" userId="S::z.williams@uwtsd.ac.uk::a851023d-09f5-4bf4-a036-6dfbdc353a14" providerId="AD" clId="Web-{E2E381E3-AE5B-056C-4310-91DDD1813476}" dt="2025-10-07T12:29:06.918" v="429"/>
        <pc:sldMkLst>
          <pc:docMk/>
          <pc:sldMk cId="4195265167" sldId="372"/>
        </pc:sldMkLst>
      </pc:sldChg>
      <pc:sldChg chg="modSp modNotes">
        <pc:chgData name="Zoe Williams" userId="S::z.williams@uwtsd.ac.uk::a851023d-09f5-4bf4-a036-6dfbdc353a14" providerId="AD" clId="Web-{E2E381E3-AE5B-056C-4310-91DDD1813476}" dt="2025-10-07T10:39:22.443" v="235"/>
        <pc:sldMkLst>
          <pc:docMk/>
          <pc:sldMk cId="3208790634" sldId="380"/>
        </pc:sldMkLst>
        <pc:spChg chg="mod">
          <ac:chgData name="Zoe Williams" userId="S::z.williams@uwtsd.ac.uk::a851023d-09f5-4bf4-a036-6dfbdc353a14" providerId="AD" clId="Web-{E2E381E3-AE5B-056C-4310-91DDD1813476}" dt="2025-10-07T10:12:26.639" v="11" actId="20577"/>
          <ac:spMkLst>
            <pc:docMk/>
            <pc:sldMk cId="3208790634" sldId="380"/>
            <ac:spMk id="3" creationId="{7A78B20E-4BE6-4E40-B388-09B6565D7662}"/>
          </ac:spMkLst>
        </pc:spChg>
      </pc:sldChg>
      <pc:sldChg chg="modNotes">
        <pc:chgData name="Zoe Williams" userId="S::z.williams@uwtsd.ac.uk::a851023d-09f5-4bf4-a036-6dfbdc353a14" providerId="AD" clId="Web-{E2E381E3-AE5B-056C-4310-91DDD1813476}" dt="2025-10-07T10:39:45.866" v="256"/>
        <pc:sldMkLst>
          <pc:docMk/>
          <pc:sldMk cId="280223063" sldId="384"/>
        </pc:sldMkLst>
      </pc:sldChg>
      <pc:sldChg chg="modSp modNotes">
        <pc:chgData name="Zoe Williams" userId="S::z.williams@uwtsd.ac.uk::a851023d-09f5-4bf4-a036-6dfbdc353a14" providerId="AD" clId="Web-{E2E381E3-AE5B-056C-4310-91DDD1813476}" dt="2025-10-07T11:37:46.951" v="348"/>
        <pc:sldMkLst>
          <pc:docMk/>
          <pc:sldMk cId="976054457" sldId="507"/>
        </pc:sldMkLst>
        <pc:spChg chg="mod">
          <ac:chgData name="Zoe Williams" userId="S::z.williams@uwtsd.ac.uk::a851023d-09f5-4bf4-a036-6dfbdc353a14" providerId="AD" clId="Web-{E2E381E3-AE5B-056C-4310-91DDD1813476}" dt="2025-10-07T11:26:51.143" v="329" actId="20577"/>
          <ac:spMkLst>
            <pc:docMk/>
            <pc:sldMk cId="976054457" sldId="507"/>
            <ac:spMk id="3" creationId="{1A63A293-6A4B-481D-8960-BE437C3CF946}"/>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977313C-C0C7-4B00-9D87-43986C8BA597}"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US"/>
        </a:p>
      </dgm:t>
    </dgm:pt>
    <dgm:pt modelId="{5D1669A4-0DDF-4C88-A2D2-0712540F73B0}">
      <dgm:prSet/>
      <dgm:spPr>
        <a:solidFill>
          <a:schemeClr val="accent1">
            <a:lumMod val="60000"/>
            <a:lumOff val="40000"/>
          </a:schemeClr>
        </a:solidFill>
        <a:ln>
          <a:solidFill>
            <a:schemeClr val="accent2">
              <a:lumMod val="40000"/>
              <a:lumOff val="60000"/>
            </a:schemeClr>
          </a:solidFill>
        </a:ln>
      </dgm:spPr>
      <dgm:t>
        <a:bodyPr/>
        <a:lstStyle/>
        <a:p>
          <a:pPr rtl="0"/>
          <a:r>
            <a:rPr lang="en-US" dirty="0">
              <a:solidFill>
                <a:srgbClr val="000000"/>
              </a:solidFill>
              <a:latin typeface="Arial" panose="020B0604020202020204" pitchFamily="34" charset="0"/>
              <a:cs typeface="Arial" panose="020B0604020202020204" pitchFamily="34" charset="0"/>
            </a:rPr>
            <a:t>Traditional </a:t>
          </a:r>
        </a:p>
      </dgm:t>
    </dgm:pt>
    <dgm:pt modelId="{0BCA10E4-5E47-499D-BA33-6D7C3F0BED94}" type="parTrans" cxnId="{E50FD5AC-2FB7-4C3A-BE46-B2E826615D85}">
      <dgm:prSet/>
      <dgm:spPr/>
      <dgm:t>
        <a:bodyPr/>
        <a:lstStyle/>
        <a:p>
          <a:endParaRPr lang="en-US"/>
        </a:p>
      </dgm:t>
    </dgm:pt>
    <dgm:pt modelId="{D43C927C-006E-467D-9F91-1C1FF743B78B}" type="sibTrans" cxnId="{E50FD5AC-2FB7-4C3A-BE46-B2E826615D85}">
      <dgm:prSet/>
      <dgm:spPr/>
      <dgm:t>
        <a:bodyPr/>
        <a:lstStyle/>
        <a:p>
          <a:endParaRPr lang="en-US"/>
        </a:p>
      </dgm:t>
    </dgm:pt>
    <dgm:pt modelId="{7D70D1FF-4AC1-4D43-A005-70AC4F1318C3}">
      <dgm:prSet custT="1"/>
      <dgm:spPr>
        <a:solidFill>
          <a:schemeClr val="bg1"/>
        </a:solidFill>
        <a:ln>
          <a:solidFill>
            <a:schemeClr val="accent1">
              <a:lumMod val="60000"/>
              <a:lumOff val="40000"/>
              <a:alpha val="90000"/>
            </a:schemeClr>
          </a:solidFill>
        </a:ln>
      </dgm:spPr>
      <dgm:t>
        <a:bodyPr/>
        <a:lstStyle/>
        <a:p>
          <a:pPr rtl="0"/>
          <a:r>
            <a:rPr lang="en-US" sz="2800" dirty="0">
              <a:solidFill>
                <a:schemeClr val="tx1"/>
              </a:solidFill>
              <a:latin typeface="Arial" panose="020B0604020202020204" pitchFamily="34" charset="0"/>
              <a:cs typeface="Arial" panose="020B0604020202020204" pitchFamily="34" charset="0"/>
            </a:rPr>
            <a:t>View - Making a sale</a:t>
          </a:r>
        </a:p>
      </dgm:t>
    </dgm:pt>
    <dgm:pt modelId="{E05023C5-62AC-46FB-A4B8-CF6587DFAA81}" type="parTrans" cxnId="{D2F8819B-4BB2-44C7-BE7C-58192F2EB85E}">
      <dgm:prSet/>
      <dgm:spPr/>
      <dgm:t>
        <a:bodyPr/>
        <a:lstStyle/>
        <a:p>
          <a:endParaRPr lang="en-US"/>
        </a:p>
      </dgm:t>
    </dgm:pt>
    <dgm:pt modelId="{86111D32-6F46-4AFA-ABFF-3858498309B9}" type="sibTrans" cxnId="{D2F8819B-4BB2-44C7-BE7C-58192F2EB85E}">
      <dgm:prSet/>
      <dgm:spPr/>
      <dgm:t>
        <a:bodyPr/>
        <a:lstStyle/>
        <a:p>
          <a:endParaRPr lang="en-US"/>
        </a:p>
      </dgm:t>
    </dgm:pt>
    <dgm:pt modelId="{7A8548E0-AE66-4721-851F-DE48BA83CBCA}">
      <dgm:prSet/>
      <dgm:spPr>
        <a:solidFill>
          <a:schemeClr val="accent5">
            <a:lumMod val="40000"/>
            <a:lumOff val="60000"/>
          </a:schemeClr>
        </a:solidFill>
        <a:ln>
          <a:solidFill>
            <a:schemeClr val="accent5">
              <a:lumMod val="40000"/>
              <a:lumOff val="60000"/>
            </a:schemeClr>
          </a:solidFill>
        </a:ln>
      </dgm:spPr>
      <dgm:t>
        <a:bodyPr/>
        <a:lstStyle/>
        <a:p>
          <a:pPr rtl="0"/>
          <a:r>
            <a:rPr lang="en-US" dirty="0">
              <a:solidFill>
                <a:srgbClr val="000000"/>
              </a:solidFill>
              <a:latin typeface="Arial" panose="020B0604020202020204" pitchFamily="34" charset="0"/>
              <a:cs typeface="Arial" panose="020B0604020202020204" pitchFamily="34" charset="0"/>
            </a:rPr>
            <a:t>Contemporary</a:t>
          </a:r>
          <a:r>
            <a:rPr lang="en-US" dirty="0">
              <a:solidFill>
                <a:srgbClr val="000000"/>
              </a:solidFill>
            </a:rPr>
            <a:t> </a:t>
          </a:r>
        </a:p>
      </dgm:t>
    </dgm:pt>
    <dgm:pt modelId="{F1CD9064-0A36-4524-8EBF-9EFB4AA6FD2A}" type="parTrans" cxnId="{703680C6-DC6D-480D-90E7-EB4BFD6DA1CF}">
      <dgm:prSet/>
      <dgm:spPr/>
      <dgm:t>
        <a:bodyPr/>
        <a:lstStyle/>
        <a:p>
          <a:endParaRPr lang="en-US"/>
        </a:p>
      </dgm:t>
    </dgm:pt>
    <dgm:pt modelId="{8D82F18D-6239-4135-8896-C76700BCEB04}" type="sibTrans" cxnId="{703680C6-DC6D-480D-90E7-EB4BFD6DA1CF}">
      <dgm:prSet/>
      <dgm:spPr/>
      <dgm:t>
        <a:bodyPr/>
        <a:lstStyle/>
        <a:p>
          <a:endParaRPr lang="en-US"/>
        </a:p>
      </dgm:t>
    </dgm:pt>
    <dgm:pt modelId="{9E78B1E4-941E-4133-A310-77A101A31690}">
      <dgm:prSet/>
      <dgm:spPr>
        <a:solidFill>
          <a:schemeClr val="bg1">
            <a:alpha val="90000"/>
          </a:schemeClr>
        </a:solidFill>
        <a:ln>
          <a:solidFill>
            <a:schemeClr val="accent5">
              <a:lumMod val="40000"/>
              <a:lumOff val="60000"/>
              <a:alpha val="90000"/>
            </a:schemeClr>
          </a:solidFill>
        </a:ln>
      </dgm:spPr>
      <dgm:t>
        <a:bodyPr/>
        <a:lstStyle/>
        <a:p>
          <a:pPr rtl="0"/>
          <a:r>
            <a:rPr lang="en-US" dirty="0">
              <a:solidFill>
                <a:schemeClr val="tx1"/>
              </a:solidFill>
              <a:latin typeface="Arial" panose="020B0604020202020204" pitchFamily="34" charset="0"/>
              <a:cs typeface="Arial" panose="020B0604020202020204" pitchFamily="34" charset="0"/>
            </a:rPr>
            <a:t>View - Satisfying customer needs</a:t>
          </a:r>
        </a:p>
      </dgm:t>
    </dgm:pt>
    <dgm:pt modelId="{F804E269-959E-4D17-A2A2-180AAB95E18D}" type="parTrans" cxnId="{5B8C7A62-13F4-4E42-81DF-A45176732842}">
      <dgm:prSet/>
      <dgm:spPr/>
      <dgm:t>
        <a:bodyPr/>
        <a:lstStyle/>
        <a:p>
          <a:endParaRPr lang="en-US"/>
        </a:p>
      </dgm:t>
    </dgm:pt>
    <dgm:pt modelId="{7B605632-D77B-4F0D-AE78-2D40A64692FC}" type="sibTrans" cxnId="{5B8C7A62-13F4-4E42-81DF-A45176732842}">
      <dgm:prSet/>
      <dgm:spPr/>
      <dgm:t>
        <a:bodyPr/>
        <a:lstStyle/>
        <a:p>
          <a:endParaRPr lang="en-US"/>
        </a:p>
      </dgm:t>
    </dgm:pt>
    <dgm:pt modelId="{E000D695-483F-4F9C-8E32-041ACEEE53B7}">
      <dgm:prSet custT="1"/>
      <dgm:spPr>
        <a:solidFill>
          <a:schemeClr val="bg1"/>
        </a:solidFill>
        <a:ln>
          <a:solidFill>
            <a:schemeClr val="accent1">
              <a:lumMod val="60000"/>
              <a:lumOff val="40000"/>
              <a:alpha val="90000"/>
            </a:schemeClr>
          </a:solidFill>
        </a:ln>
      </dgm:spPr>
      <dgm:t>
        <a:bodyPr/>
        <a:lstStyle/>
        <a:p>
          <a:pPr rtl="0"/>
          <a:r>
            <a:rPr lang="en-US" sz="2800" dirty="0">
              <a:solidFill>
                <a:schemeClr val="tx1"/>
              </a:solidFill>
              <a:latin typeface="Arial" panose="020B0604020202020204" pitchFamily="34" charset="0"/>
              <a:cs typeface="Arial" panose="020B0604020202020204" pitchFamily="34" charset="0"/>
            </a:rPr>
            <a:t>Abundance of products in the nearby shopping centers</a:t>
          </a:r>
        </a:p>
      </dgm:t>
    </dgm:pt>
    <dgm:pt modelId="{34400C6C-F010-4DB5-8923-21D6D79D6DF9}" type="parTrans" cxnId="{0B19E020-2151-406F-9F68-5D6A642D99C1}">
      <dgm:prSet/>
      <dgm:spPr/>
      <dgm:t>
        <a:bodyPr/>
        <a:lstStyle/>
        <a:p>
          <a:endParaRPr lang="en-US"/>
        </a:p>
      </dgm:t>
    </dgm:pt>
    <dgm:pt modelId="{38B5106A-4096-44A0-B35F-6A8988F0D634}" type="sibTrans" cxnId="{0B19E020-2151-406F-9F68-5D6A642D99C1}">
      <dgm:prSet/>
      <dgm:spPr/>
      <dgm:t>
        <a:bodyPr/>
        <a:lstStyle/>
        <a:p>
          <a:endParaRPr lang="en-US"/>
        </a:p>
      </dgm:t>
    </dgm:pt>
    <dgm:pt modelId="{C249EBB1-51DD-49F9-8EE8-82FE631C9FE5}">
      <dgm:prSet custT="1"/>
      <dgm:spPr>
        <a:ln>
          <a:solidFill>
            <a:schemeClr val="accent1">
              <a:lumMod val="60000"/>
              <a:lumOff val="40000"/>
              <a:alpha val="90000"/>
            </a:schemeClr>
          </a:solidFill>
        </a:ln>
      </dgm:spPr>
      <dgm:t>
        <a:bodyPr/>
        <a:lstStyle/>
        <a:p>
          <a:pPr rtl="0"/>
          <a:r>
            <a:rPr lang="en-US" sz="2800" dirty="0">
              <a:solidFill>
                <a:schemeClr val="tx1"/>
              </a:solidFill>
              <a:latin typeface="Arial" panose="020B0604020202020204" pitchFamily="34" charset="0"/>
              <a:cs typeface="Arial" panose="020B0604020202020204" pitchFamily="34" charset="0"/>
            </a:rPr>
            <a:t>Television, magazine, and direct-mail ads</a:t>
          </a:r>
        </a:p>
      </dgm:t>
    </dgm:pt>
    <dgm:pt modelId="{667A6F64-64DB-42D5-980B-C57DAFD75CA2}" type="parTrans" cxnId="{EAA07600-EE2F-4346-BD6A-130EEA7DAE64}">
      <dgm:prSet/>
      <dgm:spPr/>
      <dgm:t>
        <a:bodyPr/>
        <a:lstStyle/>
        <a:p>
          <a:endParaRPr lang="en-US"/>
        </a:p>
      </dgm:t>
    </dgm:pt>
    <dgm:pt modelId="{E1D73721-829C-463F-B628-81FD32525E95}" type="sibTrans" cxnId="{EAA07600-EE2F-4346-BD6A-130EEA7DAE64}">
      <dgm:prSet/>
      <dgm:spPr/>
      <dgm:t>
        <a:bodyPr/>
        <a:lstStyle/>
        <a:p>
          <a:endParaRPr lang="en-US"/>
        </a:p>
      </dgm:t>
    </dgm:pt>
    <dgm:pt modelId="{D0C29CFE-FBF2-4E8F-AB2E-BD1A8B32E157}">
      <dgm:prSet/>
      <dgm:spPr>
        <a:solidFill>
          <a:schemeClr val="bg1">
            <a:alpha val="90000"/>
          </a:schemeClr>
        </a:solidFill>
        <a:ln>
          <a:solidFill>
            <a:schemeClr val="accent5">
              <a:lumMod val="40000"/>
              <a:lumOff val="60000"/>
              <a:alpha val="90000"/>
            </a:schemeClr>
          </a:solidFill>
        </a:ln>
      </dgm:spPr>
      <dgm:t>
        <a:bodyPr/>
        <a:lstStyle/>
        <a:p>
          <a:pPr rtl="0"/>
          <a:r>
            <a:rPr lang="en-US" dirty="0">
              <a:solidFill>
                <a:schemeClr val="tx1"/>
              </a:solidFill>
              <a:latin typeface="Arial" panose="020B0604020202020204" pitchFamily="34" charset="0"/>
              <a:cs typeface="Arial" panose="020B0604020202020204" pitchFamily="34" charset="0"/>
            </a:rPr>
            <a:t>Imaginative web sites and mobile phone apps, blogs, online videos, and social media</a:t>
          </a:r>
        </a:p>
      </dgm:t>
    </dgm:pt>
    <dgm:pt modelId="{F8FA236E-9585-4094-831B-6BFCFBA9DCF3}" type="parTrans" cxnId="{14285637-8C39-402F-95A0-082AA19E3538}">
      <dgm:prSet/>
      <dgm:spPr/>
      <dgm:t>
        <a:bodyPr/>
        <a:lstStyle/>
        <a:p>
          <a:endParaRPr lang="en-US"/>
        </a:p>
      </dgm:t>
    </dgm:pt>
    <dgm:pt modelId="{E0DD1160-4948-453C-B134-022D74B89798}" type="sibTrans" cxnId="{14285637-8C39-402F-95A0-082AA19E3538}">
      <dgm:prSet/>
      <dgm:spPr/>
      <dgm:t>
        <a:bodyPr/>
        <a:lstStyle/>
        <a:p>
          <a:endParaRPr lang="en-US"/>
        </a:p>
      </dgm:t>
    </dgm:pt>
    <dgm:pt modelId="{4A9443EE-DFCE-4450-A4BD-50405A61BA03}">
      <dgm:prSet/>
      <dgm:spPr>
        <a:ln>
          <a:solidFill>
            <a:schemeClr val="accent5">
              <a:lumMod val="40000"/>
              <a:lumOff val="60000"/>
              <a:alpha val="90000"/>
            </a:schemeClr>
          </a:solidFill>
        </a:ln>
      </dgm:spPr>
      <dgm:t>
        <a:bodyPr/>
        <a:lstStyle/>
        <a:p>
          <a:pPr rtl="0"/>
          <a:r>
            <a:rPr lang="en-US" dirty="0">
              <a:solidFill>
                <a:schemeClr val="tx1"/>
              </a:solidFill>
              <a:latin typeface="Arial" panose="020B0604020202020204" pitchFamily="34" charset="0"/>
              <a:cs typeface="Arial" panose="020B0604020202020204" pitchFamily="34" charset="0"/>
            </a:rPr>
            <a:t>Reach customers directly, personally, and interactively</a:t>
          </a:r>
        </a:p>
      </dgm:t>
    </dgm:pt>
    <dgm:pt modelId="{5C98EA1A-E6E1-4845-9EC6-CFEE84EE5584}" type="parTrans" cxnId="{43E12BCE-70E1-45FE-A6FC-BC891DD84105}">
      <dgm:prSet/>
      <dgm:spPr/>
      <dgm:t>
        <a:bodyPr/>
        <a:lstStyle/>
        <a:p>
          <a:endParaRPr lang="en-US"/>
        </a:p>
      </dgm:t>
    </dgm:pt>
    <dgm:pt modelId="{6B918D23-54E0-49B1-BE58-1855EAFA10D6}" type="sibTrans" cxnId="{43E12BCE-70E1-45FE-A6FC-BC891DD84105}">
      <dgm:prSet/>
      <dgm:spPr/>
      <dgm:t>
        <a:bodyPr/>
        <a:lstStyle/>
        <a:p>
          <a:endParaRPr lang="en-US"/>
        </a:p>
      </dgm:t>
    </dgm:pt>
    <dgm:pt modelId="{884C632B-A0DA-49FD-BF38-FE65FF3C691B}">
      <dgm:prSet custT="1"/>
      <dgm:spPr>
        <a:solidFill>
          <a:schemeClr val="bg1"/>
        </a:solidFill>
        <a:ln>
          <a:solidFill>
            <a:schemeClr val="accent1">
              <a:lumMod val="60000"/>
              <a:lumOff val="40000"/>
              <a:alpha val="90000"/>
            </a:schemeClr>
          </a:solidFill>
        </a:ln>
      </dgm:spPr>
      <dgm:t>
        <a:bodyPr/>
        <a:lstStyle/>
        <a:p>
          <a:pPr rtl="0"/>
          <a:endParaRPr lang="en-US" sz="2800" dirty="0">
            <a:solidFill>
              <a:schemeClr val="tx1"/>
            </a:solidFill>
            <a:latin typeface="Arial" panose="020B0604020202020204" pitchFamily="34" charset="0"/>
            <a:cs typeface="Arial" panose="020B0604020202020204" pitchFamily="34" charset="0"/>
          </a:endParaRPr>
        </a:p>
      </dgm:t>
    </dgm:pt>
    <dgm:pt modelId="{4737A962-1978-4728-970A-B7E72385E26A}" type="parTrans" cxnId="{76DDFB90-1324-4AD6-A51E-EF5A96FE91C8}">
      <dgm:prSet/>
      <dgm:spPr/>
      <dgm:t>
        <a:bodyPr/>
        <a:lstStyle/>
        <a:p>
          <a:endParaRPr lang="en-GB"/>
        </a:p>
      </dgm:t>
    </dgm:pt>
    <dgm:pt modelId="{38D5044F-B6CE-4011-AD4F-6D93DB38800C}" type="sibTrans" cxnId="{76DDFB90-1324-4AD6-A51E-EF5A96FE91C8}">
      <dgm:prSet/>
      <dgm:spPr/>
      <dgm:t>
        <a:bodyPr/>
        <a:lstStyle/>
        <a:p>
          <a:endParaRPr lang="en-GB"/>
        </a:p>
      </dgm:t>
    </dgm:pt>
    <dgm:pt modelId="{C0FE73B5-BC2E-42DF-BAC0-C4A5448B4A39}">
      <dgm:prSet custT="1"/>
      <dgm:spPr>
        <a:ln>
          <a:solidFill>
            <a:schemeClr val="accent1">
              <a:lumMod val="60000"/>
              <a:lumOff val="40000"/>
              <a:alpha val="90000"/>
            </a:schemeClr>
          </a:solidFill>
        </a:ln>
      </dgm:spPr>
      <dgm:t>
        <a:bodyPr/>
        <a:lstStyle/>
        <a:p>
          <a:pPr rtl="0"/>
          <a:endParaRPr lang="en-US" sz="2800" dirty="0">
            <a:solidFill>
              <a:schemeClr val="tx1"/>
            </a:solidFill>
            <a:latin typeface="Arial" panose="020B0604020202020204" pitchFamily="34" charset="0"/>
            <a:cs typeface="Arial" panose="020B0604020202020204" pitchFamily="34" charset="0"/>
          </a:endParaRPr>
        </a:p>
      </dgm:t>
    </dgm:pt>
    <dgm:pt modelId="{C65A023A-4CAA-44A5-8090-DBA42C6746DE}" type="parTrans" cxnId="{71D874B3-877C-4753-B0CE-0AE1C7BEB3F0}">
      <dgm:prSet/>
      <dgm:spPr/>
      <dgm:t>
        <a:bodyPr/>
        <a:lstStyle/>
        <a:p>
          <a:endParaRPr lang="en-GB"/>
        </a:p>
      </dgm:t>
    </dgm:pt>
    <dgm:pt modelId="{F6577573-2AC4-4221-A9BD-E08B6D3A3CA7}" type="sibTrans" cxnId="{71D874B3-877C-4753-B0CE-0AE1C7BEB3F0}">
      <dgm:prSet/>
      <dgm:spPr/>
      <dgm:t>
        <a:bodyPr/>
        <a:lstStyle/>
        <a:p>
          <a:endParaRPr lang="en-GB"/>
        </a:p>
      </dgm:t>
    </dgm:pt>
    <dgm:pt modelId="{08664003-5EEA-42CB-951A-9A3F70B59264}" type="pres">
      <dgm:prSet presAssocID="{1977313C-C0C7-4B00-9D87-43986C8BA597}" presName="Name0" presStyleCnt="0">
        <dgm:presLayoutVars>
          <dgm:dir/>
          <dgm:animLvl val="lvl"/>
          <dgm:resizeHandles val="exact"/>
        </dgm:presLayoutVars>
      </dgm:prSet>
      <dgm:spPr/>
    </dgm:pt>
    <dgm:pt modelId="{845A50AF-3360-4462-9267-2E743959D4A0}" type="pres">
      <dgm:prSet presAssocID="{5D1669A4-0DDF-4C88-A2D2-0712540F73B0}" presName="composite" presStyleCnt="0"/>
      <dgm:spPr/>
    </dgm:pt>
    <dgm:pt modelId="{5644CD76-8C69-4D58-AD3C-109479F99613}" type="pres">
      <dgm:prSet presAssocID="{5D1669A4-0DDF-4C88-A2D2-0712540F73B0}" presName="parTx" presStyleLbl="alignNode1" presStyleIdx="0" presStyleCnt="2" custScaleY="108357" custLinFactNeighborX="205" custLinFactNeighborY="-2784">
        <dgm:presLayoutVars>
          <dgm:chMax val="0"/>
          <dgm:chPref val="0"/>
          <dgm:bulletEnabled val="1"/>
        </dgm:presLayoutVars>
      </dgm:prSet>
      <dgm:spPr/>
    </dgm:pt>
    <dgm:pt modelId="{14E0F025-BAFE-4697-9F69-141BC3EF819D}" type="pres">
      <dgm:prSet presAssocID="{5D1669A4-0DDF-4C88-A2D2-0712540F73B0}" presName="desTx" presStyleLbl="alignAccFollowNode1" presStyleIdx="0" presStyleCnt="2" custScaleY="86158" custLinFactNeighborX="185" custLinFactNeighborY="-6165">
        <dgm:presLayoutVars>
          <dgm:bulletEnabled val="1"/>
        </dgm:presLayoutVars>
      </dgm:prSet>
      <dgm:spPr/>
    </dgm:pt>
    <dgm:pt modelId="{692A933E-BBA2-4EE5-9100-38EC4E62BD6B}" type="pres">
      <dgm:prSet presAssocID="{D43C927C-006E-467D-9F91-1C1FF743B78B}" presName="space" presStyleCnt="0"/>
      <dgm:spPr/>
    </dgm:pt>
    <dgm:pt modelId="{80BE492E-989E-45C1-89E6-ACF65ACFE12F}" type="pres">
      <dgm:prSet presAssocID="{7A8548E0-AE66-4721-851F-DE48BA83CBCA}" presName="composite" presStyleCnt="0"/>
      <dgm:spPr/>
    </dgm:pt>
    <dgm:pt modelId="{2A7C0689-F131-45F4-A0BF-BEED78A5FB9E}" type="pres">
      <dgm:prSet presAssocID="{7A8548E0-AE66-4721-851F-DE48BA83CBCA}" presName="parTx" presStyleLbl="alignNode1" presStyleIdx="1" presStyleCnt="2">
        <dgm:presLayoutVars>
          <dgm:chMax val="0"/>
          <dgm:chPref val="0"/>
          <dgm:bulletEnabled val="1"/>
        </dgm:presLayoutVars>
      </dgm:prSet>
      <dgm:spPr/>
    </dgm:pt>
    <dgm:pt modelId="{A9BFD191-0F56-4A41-B342-8FA8CCEA47A1}" type="pres">
      <dgm:prSet presAssocID="{7A8548E0-AE66-4721-851F-DE48BA83CBCA}" presName="desTx" presStyleLbl="alignAccFollowNode1" presStyleIdx="1" presStyleCnt="2" custScaleY="89655" custLinFactNeighborX="407" custLinFactNeighborY="-6190">
        <dgm:presLayoutVars>
          <dgm:bulletEnabled val="1"/>
        </dgm:presLayoutVars>
      </dgm:prSet>
      <dgm:spPr/>
    </dgm:pt>
  </dgm:ptLst>
  <dgm:cxnLst>
    <dgm:cxn modelId="{EAA07600-EE2F-4346-BD6A-130EEA7DAE64}" srcId="{5D1669A4-0DDF-4C88-A2D2-0712540F73B0}" destId="{C249EBB1-51DD-49F9-8EE8-82FE631C9FE5}" srcOrd="4" destOrd="0" parTransId="{667A6F64-64DB-42D5-980B-C57DAFD75CA2}" sibTransId="{E1D73721-829C-463F-B628-81FD32525E95}"/>
    <dgm:cxn modelId="{5B4F9A04-366C-4BE2-B6B2-AB018E527EB8}" type="presOf" srcId="{9E78B1E4-941E-4133-A310-77A101A31690}" destId="{A9BFD191-0F56-4A41-B342-8FA8CCEA47A1}" srcOrd="0" destOrd="0" presId="urn:microsoft.com/office/officeart/2005/8/layout/hList1"/>
    <dgm:cxn modelId="{0B19E020-2151-406F-9F68-5D6A642D99C1}" srcId="{5D1669A4-0DDF-4C88-A2D2-0712540F73B0}" destId="{E000D695-483F-4F9C-8E32-041ACEEE53B7}" srcOrd="2" destOrd="0" parTransId="{34400C6C-F010-4DB5-8923-21D6D79D6DF9}" sibTransId="{38B5106A-4096-44A0-B35F-6A8988F0D634}"/>
    <dgm:cxn modelId="{424B402B-CDA2-46D5-BB93-B9E9A1F0C62E}" type="presOf" srcId="{D0C29CFE-FBF2-4E8F-AB2E-BD1A8B32E157}" destId="{A9BFD191-0F56-4A41-B342-8FA8CCEA47A1}" srcOrd="0" destOrd="1" presId="urn:microsoft.com/office/officeart/2005/8/layout/hList1"/>
    <dgm:cxn modelId="{14285637-8C39-402F-95A0-082AA19E3538}" srcId="{7A8548E0-AE66-4721-851F-DE48BA83CBCA}" destId="{D0C29CFE-FBF2-4E8F-AB2E-BD1A8B32E157}" srcOrd="1" destOrd="0" parTransId="{F8FA236E-9585-4094-831B-6BFCFBA9DCF3}" sibTransId="{E0DD1160-4948-453C-B134-022D74B89798}"/>
    <dgm:cxn modelId="{1BD8533B-D3CD-453C-BEBE-DEE7AFA5A501}" type="presOf" srcId="{1977313C-C0C7-4B00-9D87-43986C8BA597}" destId="{08664003-5EEA-42CB-951A-9A3F70B59264}" srcOrd="0" destOrd="0" presId="urn:microsoft.com/office/officeart/2005/8/layout/hList1"/>
    <dgm:cxn modelId="{5B8C7A62-13F4-4E42-81DF-A45176732842}" srcId="{7A8548E0-AE66-4721-851F-DE48BA83CBCA}" destId="{9E78B1E4-941E-4133-A310-77A101A31690}" srcOrd="0" destOrd="0" parTransId="{F804E269-959E-4D17-A2A2-180AAB95E18D}" sibTransId="{7B605632-D77B-4F0D-AE78-2D40A64692FC}"/>
    <dgm:cxn modelId="{1184C249-E594-42C4-90C6-88AEB5AE117D}" type="presOf" srcId="{7A8548E0-AE66-4721-851F-DE48BA83CBCA}" destId="{2A7C0689-F131-45F4-A0BF-BEED78A5FB9E}" srcOrd="0" destOrd="0" presId="urn:microsoft.com/office/officeart/2005/8/layout/hList1"/>
    <dgm:cxn modelId="{57A1B86F-EB97-46E6-B772-A950F8C26D2C}" type="presOf" srcId="{884C632B-A0DA-49FD-BF38-FE65FF3C691B}" destId="{14E0F025-BAFE-4697-9F69-141BC3EF819D}" srcOrd="0" destOrd="1" presId="urn:microsoft.com/office/officeart/2005/8/layout/hList1"/>
    <dgm:cxn modelId="{77E04051-5358-47DA-92EB-23B342B169C7}" type="presOf" srcId="{4A9443EE-DFCE-4450-A4BD-50405A61BA03}" destId="{A9BFD191-0F56-4A41-B342-8FA8CCEA47A1}" srcOrd="0" destOrd="2" presId="urn:microsoft.com/office/officeart/2005/8/layout/hList1"/>
    <dgm:cxn modelId="{76DDFB90-1324-4AD6-A51E-EF5A96FE91C8}" srcId="{5D1669A4-0DDF-4C88-A2D2-0712540F73B0}" destId="{884C632B-A0DA-49FD-BF38-FE65FF3C691B}" srcOrd="1" destOrd="0" parTransId="{4737A962-1978-4728-970A-B7E72385E26A}" sibTransId="{38D5044F-B6CE-4011-AD4F-6D93DB38800C}"/>
    <dgm:cxn modelId="{D2F8819B-4BB2-44C7-BE7C-58192F2EB85E}" srcId="{5D1669A4-0DDF-4C88-A2D2-0712540F73B0}" destId="{7D70D1FF-4AC1-4D43-A005-70AC4F1318C3}" srcOrd="0" destOrd="0" parTransId="{E05023C5-62AC-46FB-A4B8-CF6587DFAA81}" sibTransId="{86111D32-6F46-4AFA-ABFF-3858498309B9}"/>
    <dgm:cxn modelId="{B2BD24A0-979E-4500-9611-FFB7D379D9B3}" type="presOf" srcId="{E000D695-483F-4F9C-8E32-041ACEEE53B7}" destId="{14E0F025-BAFE-4697-9F69-141BC3EF819D}" srcOrd="0" destOrd="2" presId="urn:microsoft.com/office/officeart/2005/8/layout/hList1"/>
    <dgm:cxn modelId="{E50FD5AC-2FB7-4C3A-BE46-B2E826615D85}" srcId="{1977313C-C0C7-4B00-9D87-43986C8BA597}" destId="{5D1669A4-0DDF-4C88-A2D2-0712540F73B0}" srcOrd="0" destOrd="0" parTransId="{0BCA10E4-5E47-499D-BA33-6D7C3F0BED94}" sibTransId="{D43C927C-006E-467D-9F91-1C1FF743B78B}"/>
    <dgm:cxn modelId="{71D874B3-877C-4753-B0CE-0AE1C7BEB3F0}" srcId="{5D1669A4-0DDF-4C88-A2D2-0712540F73B0}" destId="{C0FE73B5-BC2E-42DF-BAC0-C4A5448B4A39}" srcOrd="3" destOrd="0" parTransId="{C65A023A-4CAA-44A5-8090-DBA42C6746DE}" sibTransId="{F6577573-2AC4-4221-A9BD-E08B6D3A3CA7}"/>
    <dgm:cxn modelId="{D8E979B5-9C3B-4AA4-A0EA-8BDEFA32EF82}" type="presOf" srcId="{7D70D1FF-4AC1-4D43-A005-70AC4F1318C3}" destId="{14E0F025-BAFE-4697-9F69-141BC3EF819D}" srcOrd="0" destOrd="0" presId="urn:microsoft.com/office/officeart/2005/8/layout/hList1"/>
    <dgm:cxn modelId="{703680C6-DC6D-480D-90E7-EB4BFD6DA1CF}" srcId="{1977313C-C0C7-4B00-9D87-43986C8BA597}" destId="{7A8548E0-AE66-4721-851F-DE48BA83CBCA}" srcOrd="1" destOrd="0" parTransId="{F1CD9064-0A36-4524-8EBF-9EFB4AA6FD2A}" sibTransId="{8D82F18D-6239-4135-8896-C76700BCEB04}"/>
    <dgm:cxn modelId="{43E12BCE-70E1-45FE-A6FC-BC891DD84105}" srcId="{7A8548E0-AE66-4721-851F-DE48BA83CBCA}" destId="{4A9443EE-DFCE-4450-A4BD-50405A61BA03}" srcOrd="2" destOrd="0" parTransId="{5C98EA1A-E6E1-4845-9EC6-CFEE84EE5584}" sibTransId="{6B918D23-54E0-49B1-BE58-1855EAFA10D6}"/>
    <dgm:cxn modelId="{573558D0-FECA-43D3-B4DA-4AC58C77F21D}" type="presOf" srcId="{C0FE73B5-BC2E-42DF-BAC0-C4A5448B4A39}" destId="{14E0F025-BAFE-4697-9F69-141BC3EF819D}" srcOrd="0" destOrd="3" presId="urn:microsoft.com/office/officeart/2005/8/layout/hList1"/>
    <dgm:cxn modelId="{674901E5-70C3-41C9-B684-80DEE89754E2}" type="presOf" srcId="{C249EBB1-51DD-49F9-8EE8-82FE631C9FE5}" destId="{14E0F025-BAFE-4697-9F69-141BC3EF819D}" srcOrd="0" destOrd="4" presId="urn:microsoft.com/office/officeart/2005/8/layout/hList1"/>
    <dgm:cxn modelId="{0462C7EF-AE58-4817-BED8-2CB3BE74BB42}" type="presOf" srcId="{5D1669A4-0DDF-4C88-A2D2-0712540F73B0}" destId="{5644CD76-8C69-4D58-AD3C-109479F99613}" srcOrd="0" destOrd="0" presId="urn:microsoft.com/office/officeart/2005/8/layout/hList1"/>
    <dgm:cxn modelId="{E2CD0C5C-B774-407E-BB5C-D585514212A0}" type="presParOf" srcId="{08664003-5EEA-42CB-951A-9A3F70B59264}" destId="{845A50AF-3360-4462-9267-2E743959D4A0}" srcOrd="0" destOrd="0" presId="urn:microsoft.com/office/officeart/2005/8/layout/hList1"/>
    <dgm:cxn modelId="{670EA48A-A05C-4410-9E78-838287E410EF}" type="presParOf" srcId="{845A50AF-3360-4462-9267-2E743959D4A0}" destId="{5644CD76-8C69-4D58-AD3C-109479F99613}" srcOrd="0" destOrd="0" presId="urn:microsoft.com/office/officeart/2005/8/layout/hList1"/>
    <dgm:cxn modelId="{7BBAA9FE-49D9-41F7-B4A9-DCD90EB0001B}" type="presParOf" srcId="{845A50AF-3360-4462-9267-2E743959D4A0}" destId="{14E0F025-BAFE-4697-9F69-141BC3EF819D}" srcOrd="1" destOrd="0" presId="urn:microsoft.com/office/officeart/2005/8/layout/hList1"/>
    <dgm:cxn modelId="{19BC33DE-9075-471C-925B-1B1079DB6210}" type="presParOf" srcId="{08664003-5EEA-42CB-951A-9A3F70B59264}" destId="{692A933E-BBA2-4EE5-9100-38EC4E62BD6B}" srcOrd="1" destOrd="0" presId="urn:microsoft.com/office/officeart/2005/8/layout/hList1"/>
    <dgm:cxn modelId="{247AB5D4-5F59-4B27-B356-BC30E6E81C64}" type="presParOf" srcId="{08664003-5EEA-42CB-951A-9A3F70B59264}" destId="{80BE492E-989E-45C1-89E6-ACF65ACFE12F}" srcOrd="2" destOrd="0" presId="urn:microsoft.com/office/officeart/2005/8/layout/hList1"/>
    <dgm:cxn modelId="{9529ED34-94E1-4089-88D4-119662078D67}" type="presParOf" srcId="{80BE492E-989E-45C1-89E6-ACF65ACFE12F}" destId="{2A7C0689-F131-45F4-A0BF-BEED78A5FB9E}" srcOrd="0" destOrd="0" presId="urn:microsoft.com/office/officeart/2005/8/layout/hList1"/>
    <dgm:cxn modelId="{66CAE8B0-37D2-4893-B8CD-30A42D3D2A56}" type="presParOf" srcId="{80BE492E-989E-45C1-89E6-ACF65ACFE12F}" destId="{A9BFD191-0F56-4A41-B342-8FA8CCEA47A1}"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37CD45D-59DB-4A31-A9DB-ADE7A05A5C35}"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90B54C6A-8C78-447D-A6EC-5A3694860159}">
      <dgm:prSet custT="1"/>
      <dgm:spPr>
        <a:solidFill>
          <a:schemeClr val="accent1">
            <a:lumMod val="40000"/>
            <a:lumOff val="60000"/>
          </a:schemeClr>
        </a:solidFill>
        <a:ln>
          <a:solidFill>
            <a:srgbClr val="92D050"/>
          </a:solidFill>
        </a:ln>
      </dgm:spPr>
      <dgm:t>
        <a:bodyPr/>
        <a:lstStyle/>
        <a:p>
          <a:pPr rtl="0"/>
          <a:r>
            <a:rPr lang="en-US" sz="3000" b="1" dirty="0">
              <a:solidFill>
                <a:srgbClr val="000000"/>
              </a:solidFill>
            </a:rPr>
            <a:t>Needs</a:t>
          </a:r>
        </a:p>
      </dgm:t>
    </dgm:pt>
    <dgm:pt modelId="{6F8E603A-9E4F-400F-B303-577F6450CF9F}" type="parTrans" cxnId="{E7760C56-B660-45C6-82B4-90241FD936F9}">
      <dgm:prSet/>
      <dgm:spPr/>
      <dgm:t>
        <a:bodyPr/>
        <a:lstStyle/>
        <a:p>
          <a:endParaRPr lang="en-US" sz="2000"/>
        </a:p>
      </dgm:t>
    </dgm:pt>
    <dgm:pt modelId="{29109B9B-8B49-4B8F-997D-7382449C1B12}" type="sibTrans" cxnId="{E7760C56-B660-45C6-82B4-90241FD936F9}">
      <dgm:prSet/>
      <dgm:spPr/>
      <dgm:t>
        <a:bodyPr/>
        <a:lstStyle/>
        <a:p>
          <a:endParaRPr lang="en-US" sz="2000"/>
        </a:p>
      </dgm:t>
    </dgm:pt>
    <dgm:pt modelId="{4AE35709-D1D1-4672-BE81-835061151945}">
      <dgm:prSet custT="1"/>
      <dgm:spPr>
        <a:ln>
          <a:solidFill>
            <a:srgbClr val="92D050"/>
          </a:solidFill>
        </a:ln>
      </dgm:spPr>
      <dgm:t>
        <a:bodyPr/>
        <a:lstStyle/>
        <a:p>
          <a:pPr rtl="0">
            <a:buNone/>
          </a:pPr>
          <a:r>
            <a:rPr lang="en-US" sz="2800" dirty="0"/>
            <a:t>States of felt deprivation</a:t>
          </a:r>
        </a:p>
      </dgm:t>
    </dgm:pt>
    <dgm:pt modelId="{FF2F2AF0-922D-4424-8010-A24C87FCF9E6}" type="parTrans" cxnId="{967DBD69-5379-4DE0-8BAF-D3DAA3531CA7}">
      <dgm:prSet/>
      <dgm:spPr/>
      <dgm:t>
        <a:bodyPr/>
        <a:lstStyle/>
        <a:p>
          <a:endParaRPr lang="en-US" sz="2000"/>
        </a:p>
      </dgm:t>
    </dgm:pt>
    <dgm:pt modelId="{B87130F8-481B-46DD-BEDD-FCD1D06EAF96}" type="sibTrans" cxnId="{967DBD69-5379-4DE0-8BAF-D3DAA3531CA7}">
      <dgm:prSet/>
      <dgm:spPr/>
      <dgm:t>
        <a:bodyPr/>
        <a:lstStyle/>
        <a:p>
          <a:endParaRPr lang="en-US" sz="2000"/>
        </a:p>
      </dgm:t>
    </dgm:pt>
    <dgm:pt modelId="{4C8626EF-BB5C-4078-A6D8-B171F2EEA4AC}">
      <dgm:prSet custT="1"/>
      <dgm:spPr>
        <a:solidFill>
          <a:schemeClr val="accent4">
            <a:lumMod val="40000"/>
            <a:lumOff val="60000"/>
          </a:schemeClr>
        </a:solidFill>
        <a:ln>
          <a:solidFill>
            <a:srgbClr val="92D050"/>
          </a:solidFill>
        </a:ln>
      </dgm:spPr>
      <dgm:t>
        <a:bodyPr/>
        <a:lstStyle/>
        <a:p>
          <a:pPr rtl="0"/>
          <a:r>
            <a:rPr lang="en-US" sz="2800" b="1" dirty="0">
              <a:solidFill>
                <a:srgbClr val="000000"/>
              </a:solidFill>
            </a:rPr>
            <a:t>Wants</a:t>
          </a:r>
        </a:p>
      </dgm:t>
    </dgm:pt>
    <dgm:pt modelId="{256A1CF5-2A06-46B6-B558-B342BE1ABA1F}" type="parTrans" cxnId="{2E2FA8B4-78BA-40DE-9B29-160A4BEE002B}">
      <dgm:prSet/>
      <dgm:spPr/>
      <dgm:t>
        <a:bodyPr/>
        <a:lstStyle/>
        <a:p>
          <a:endParaRPr lang="en-US" sz="2000"/>
        </a:p>
      </dgm:t>
    </dgm:pt>
    <dgm:pt modelId="{0DB7413D-2EE7-43D1-AAE9-F40A342C1DB5}" type="sibTrans" cxnId="{2E2FA8B4-78BA-40DE-9B29-160A4BEE002B}">
      <dgm:prSet/>
      <dgm:spPr/>
      <dgm:t>
        <a:bodyPr/>
        <a:lstStyle/>
        <a:p>
          <a:endParaRPr lang="en-US" sz="2000"/>
        </a:p>
      </dgm:t>
    </dgm:pt>
    <dgm:pt modelId="{EF2FC0B3-116B-4861-9F28-70AB0852A17D}">
      <dgm:prSet custT="1"/>
      <dgm:spPr>
        <a:ln>
          <a:solidFill>
            <a:srgbClr val="92D050"/>
          </a:solidFill>
        </a:ln>
      </dgm:spPr>
      <dgm:t>
        <a:bodyPr/>
        <a:lstStyle/>
        <a:p>
          <a:pPr rtl="0"/>
          <a:r>
            <a:rPr lang="en-US" sz="2800" dirty="0">
              <a:solidFill>
                <a:srgbClr val="000000"/>
              </a:solidFill>
            </a:rPr>
            <a:t>Form taken by human needs when shaped by culture </a:t>
          </a:r>
          <a:r>
            <a:rPr lang="en-US" sz="2800" dirty="0"/>
            <a:t>and individual personality</a:t>
          </a:r>
        </a:p>
      </dgm:t>
    </dgm:pt>
    <dgm:pt modelId="{E2392491-2A66-4F52-93B9-D60DDBCFE6C5}" type="parTrans" cxnId="{F900B249-2E3D-43FA-9CF8-B5E3BA4D7444}">
      <dgm:prSet/>
      <dgm:spPr/>
      <dgm:t>
        <a:bodyPr/>
        <a:lstStyle/>
        <a:p>
          <a:endParaRPr lang="en-US" sz="2000"/>
        </a:p>
      </dgm:t>
    </dgm:pt>
    <dgm:pt modelId="{3FB3950F-2F7C-4271-B963-E2D0EFBAE7FB}" type="sibTrans" cxnId="{F900B249-2E3D-43FA-9CF8-B5E3BA4D7444}">
      <dgm:prSet/>
      <dgm:spPr/>
      <dgm:t>
        <a:bodyPr/>
        <a:lstStyle/>
        <a:p>
          <a:endParaRPr lang="en-US" sz="2000"/>
        </a:p>
      </dgm:t>
    </dgm:pt>
    <dgm:pt modelId="{F035B5DE-E50A-4678-98A6-A3748E51D119}">
      <dgm:prSet custT="1"/>
      <dgm:spPr>
        <a:solidFill>
          <a:schemeClr val="accent5">
            <a:lumMod val="60000"/>
            <a:lumOff val="40000"/>
          </a:schemeClr>
        </a:solidFill>
        <a:ln>
          <a:solidFill>
            <a:srgbClr val="92D050"/>
          </a:solidFill>
        </a:ln>
      </dgm:spPr>
      <dgm:t>
        <a:bodyPr/>
        <a:lstStyle/>
        <a:p>
          <a:pPr rtl="0"/>
          <a:r>
            <a:rPr lang="en-US" sz="2800" b="1" dirty="0">
              <a:solidFill>
                <a:srgbClr val="000000"/>
              </a:solidFill>
            </a:rPr>
            <a:t>Demands</a:t>
          </a:r>
        </a:p>
      </dgm:t>
    </dgm:pt>
    <dgm:pt modelId="{3A9A450E-D494-4F74-9636-EAD4D0598E54}" type="parTrans" cxnId="{B5414013-881E-4499-85B3-3CCE35F79062}">
      <dgm:prSet/>
      <dgm:spPr/>
      <dgm:t>
        <a:bodyPr/>
        <a:lstStyle/>
        <a:p>
          <a:endParaRPr lang="en-US" sz="2000"/>
        </a:p>
      </dgm:t>
    </dgm:pt>
    <dgm:pt modelId="{B76615C7-CCAF-46BF-946D-2E3F41A16F57}" type="sibTrans" cxnId="{B5414013-881E-4499-85B3-3CCE35F79062}">
      <dgm:prSet/>
      <dgm:spPr/>
      <dgm:t>
        <a:bodyPr/>
        <a:lstStyle/>
        <a:p>
          <a:endParaRPr lang="en-US" sz="2000"/>
        </a:p>
      </dgm:t>
    </dgm:pt>
    <dgm:pt modelId="{B270B828-AA9D-426E-8683-2B66B4FD67C0}">
      <dgm:prSet custT="1"/>
      <dgm:spPr>
        <a:ln>
          <a:solidFill>
            <a:srgbClr val="92D050"/>
          </a:solidFill>
        </a:ln>
      </dgm:spPr>
      <dgm:t>
        <a:bodyPr/>
        <a:lstStyle/>
        <a:p>
          <a:pPr rtl="0"/>
          <a:r>
            <a:rPr lang="en-US" sz="2800" dirty="0"/>
            <a:t>Human wants that are backed by buying power</a:t>
          </a:r>
        </a:p>
      </dgm:t>
    </dgm:pt>
    <dgm:pt modelId="{4808A024-5848-409E-AF01-E8D066CB9495}" type="parTrans" cxnId="{C986C912-D9BC-4FDF-854C-DD27E9D6C3FB}">
      <dgm:prSet/>
      <dgm:spPr/>
      <dgm:t>
        <a:bodyPr/>
        <a:lstStyle/>
        <a:p>
          <a:endParaRPr lang="en-US" sz="2000"/>
        </a:p>
      </dgm:t>
    </dgm:pt>
    <dgm:pt modelId="{62478D94-6AD9-43C4-B0F4-07C727164171}" type="sibTrans" cxnId="{C986C912-D9BC-4FDF-854C-DD27E9D6C3FB}">
      <dgm:prSet/>
      <dgm:spPr/>
      <dgm:t>
        <a:bodyPr/>
        <a:lstStyle/>
        <a:p>
          <a:endParaRPr lang="en-US" sz="2000"/>
        </a:p>
      </dgm:t>
    </dgm:pt>
    <dgm:pt modelId="{A418CD6E-CCA3-4281-89C4-3694BFB3C227}">
      <dgm:prSet custT="1"/>
      <dgm:spPr>
        <a:ln>
          <a:solidFill>
            <a:srgbClr val="92D050"/>
          </a:solidFill>
        </a:ln>
      </dgm:spPr>
      <dgm:t>
        <a:bodyPr/>
        <a:lstStyle/>
        <a:p>
          <a:pPr rtl="0"/>
          <a:r>
            <a:rPr lang="en-US" sz="2800" dirty="0">
              <a:solidFill>
                <a:srgbClr val="000000"/>
              </a:solidFill>
            </a:rPr>
            <a:t>Physical needs - Food, clothing, warmth, and safety</a:t>
          </a:r>
        </a:p>
      </dgm:t>
    </dgm:pt>
    <dgm:pt modelId="{55901E53-7841-4629-8510-833125643829}" type="parTrans" cxnId="{9FEA591B-A01A-4EEA-BB87-037BFF5DF80E}">
      <dgm:prSet/>
      <dgm:spPr/>
      <dgm:t>
        <a:bodyPr/>
        <a:lstStyle/>
        <a:p>
          <a:endParaRPr lang="en-US" sz="2000"/>
        </a:p>
      </dgm:t>
    </dgm:pt>
    <dgm:pt modelId="{9DFE1A9B-BB6D-49C4-8E22-3594A8E91CEA}" type="sibTrans" cxnId="{9FEA591B-A01A-4EEA-BB87-037BFF5DF80E}">
      <dgm:prSet/>
      <dgm:spPr/>
      <dgm:t>
        <a:bodyPr/>
        <a:lstStyle/>
        <a:p>
          <a:endParaRPr lang="en-US" sz="2000"/>
        </a:p>
      </dgm:t>
    </dgm:pt>
    <dgm:pt modelId="{C6973EDA-4E3E-4BC7-90A5-897BCEAFC8B0}">
      <dgm:prSet custT="1"/>
      <dgm:spPr/>
      <dgm:t>
        <a:bodyPr/>
        <a:lstStyle/>
        <a:p>
          <a:r>
            <a:rPr lang="en-US" sz="2800" dirty="0">
              <a:solidFill>
                <a:srgbClr val="000000"/>
              </a:solidFill>
            </a:rPr>
            <a:t>Social needs - Belonging and affection</a:t>
          </a:r>
        </a:p>
      </dgm:t>
    </dgm:pt>
    <dgm:pt modelId="{F34FC0BA-BAB7-45C1-B2D5-56355ED3DD5D}" type="parTrans" cxnId="{5792B8DA-9259-4022-B8E5-214C8D0B135B}">
      <dgm:prSet/>
      <dgm:spPr/>
      <dgm:t>
        <a:bodyPr/>
        <a:lstStyle/>
        <a:p>
          <a:endParaRPr lang="en-US" sz="2000"/>
        </a:p>
      </dgm:t>
    </dgm:pt>
    <dgm:pt modelId="{0A2F002A-B0D7-4303-A18A-06E5782161A0}" type="sibTrans" cxnId="{5792B8DA-9259-4022-B8E5-214C8D0B135B}">
      <dgm:prSet/>
      <dgm:spPr/>
      <dgm:t>
        <a:bodyPr/>
        <a:lstStyle/>
        <a:p>
          <a:endParaRPr lang="en-US" sz="2000"/>
        </a:p>
      </dgm:t>
    </dgm:pt>
    <dgm:pt modelId="{DD1B14AE-1223-4929-BB3A-5F7B3C1F2186}">
      <dgm:prSet custT="1"/>
      <dgm:spPr/>
      <dgm:t>
        <a:bodyPr/>
        <a:lstStyle/>
        <a:p>
          <a:r>
            <a:rPr lang="en-US" sz="2800" dirty="0">
              <a:solidFill>
                <a:srgbClr val="000000"/>
              </a:solidFill>
            </a:rPr>
            <a:t>Individual needs - Knowledge and self-expression</a:t>
          </a:r>
        </a:p>
      </dgm:t>
    </dgm:pt>
    <dgm:pt modelId="{93970D59-34F5-4223-BBFB-0334871647DB}" type="parTrans" cxnId="{CC676AD0-A486-4CE3-8628-55568B2C08FF}">
      <dgm:prSet/>
      <dgm:spPr/>
      <dgm:t>
        <a:bodyPr/>
        <a:lstStyle/>
        <a:p>
          <a:endParaRPr lang="en-US" sz="2000"/>
        </a:p>
      </dgm:t>
    </dgm:pt>
    <dgm:pt modelId="{B1F5E1A1-5C5D-476C-83D9-98338800443F}" type="sibTrans" cxnId="{CC676AD0-A486-4CE3-8628-55568B2C08FF}">
      <dgm:prSet/>
      <dgm:spPr/>
      <dgm:t>
        <a:bodyPr/>
        <a:lstStyle/>
        <a:p>
          <a:endParaRPr lang="en-US" sz="2000"/>
        </a:p>
      </dgm:t>
    </dgm:pt>
    <dgm:pt modelId="{DABA458A-2040-460E-989C-028EB8113CF0}" type="pres">
      <dgm:prSet presAssocID="{037CD45D-59DB-4A31-A9DB-ADE7A05A5C35}" presName="linear" presStyleCnt="0">
        <dgm:presLayoutVars>
          <dgm:dir/>
          <dgm:animLvl val="lvl"/>
          <dgm:resizeHandles val="exact"/>
        </dgm:presLayoutVars>
      </dgm:prSet>
      <dgm:spPr/>
    </dgm:pt>
    <dgm:pt modelId="{97666017-89DC-4721-9670-543892172BE6}" type="pres">
      <dgm:prSet presAssocID="{90B54C6A-8C78-447D-A6EC-5A3694860159}" presName="parentLin" presStyleCnt="0"/>
      <dgm:spPr/>
    </dgm:pt>
    <dgm:pt modelId="{1AFF5614-D8A3-4DA8-9426-9BD0232F2563}" type="pres">
      <dgm:prSet presAssocID="{90B54C6A-8C78-447D-A6EC-5A3694860159}" presName="parentLeftMargin" presStyleLbl="node1" presStyleIdx="0" presStyleCnt="3"/>
      <dgm:spPr/>
    </dgm:pt>
    <dgm:pt modelId="{DA5FD410-9789-433F-9CBE-7263E6E47D11}" type="pres">
      <dgm:prSet presAssocID="{90B54C6A-8C78-447D-A6EC-5A3694860159}" presName="parentText" presStyleLbl="node1" presStyleIdx="0" presStyleCnt="3" custLinFactNeighborX="13047" custLinFactNeighborY="-3100">
        <dgm:presLayoutVars>
          <dgm:chMax val="0"/>
          <dgm:bulletEnabled val="1"/>
        </dgm:presLayoutVars>
      </dgm:prSet>
      <dgm:spPr/>
    </dgm:pt>
    <dgm:pt modelId="{CE51844B-5A5E-4594-B39B-2AF0DFE2C750}" type="pres">
      <dgm:prSet presAssocID="{90B54C6A-8C78-447D-A6EC-5A3694860159}" presName="negativeSpace" presStyleCnt="0"/>
      <dgm:spPr/>
    </dgm:pt>
    <dgm:pt modelId="{872796D1-D4FB-4852-82C0-6CDA3F2A3165}" type="pres">
      <dgm:prSet presAssocID="{90B54C6A-8C78-447D-A6EC-5A3694860159}" presName="childText" presStyleLbl="conFgAcc1" presStyleIdx="0" presStyleCnt="3">
        <dgm:presLayoutVars>
          <dgm:bulletEnabled val="1"/>
        </dgm:presLayoutVars>
      </dgm:prSet>
      <dgm:spPr/>
    </dgm:pt>
    <dgm:pt modelId="{AAFC0A3C-7E49-41FB-81E1-3297708C0F3E}" type="pres">
      <dgm:prSet presAssocID="{29109B9B-8B49-4B8F-997D-7382449C1B12}" presName="spaceBetweenRectangles" presStyleCnt="0"/>
      <dgm:spPr/>
    </dgm:pt>
    <dgm:pt modelId="{7BFE0DE7-0C1E-4C4F-95B9-E1F975E18A80}" type="pres">
      <dgm:prSet presAssocID="{4C8626EF-BB5C-4078-A6D8-B171F2EEA4AC}" presName="parentLin" presStyleCnt="0"/>
      <dgm:spPr/>
    </dgm:pt>
    <dgm:pt modelId="{AAAF6BEA-3149-4444-B337-1DCC6CCB5E7B}" type="pres">
      <dgm:prSet presAssocID="{4C8626EF-BB5C-4078-A6D8-B171F2EEA4AC}" presName="parentLeftMargin" presStyleLbl="node1" presStyleIdx="0" presStyleCnt="3"/>
      <dgm:spPr/>
    </dgm:pt>
    <dgm:pt modelId="{522FCFB0-3B7F-4235-B363-67662B4C84CF}" type="pres">
      <dgm:prSet presAssocID="{4C8626EF-BB5C-4078-A6D8-B171F2EEA4AC}" presName="parentText" presStyleLbl="node1" presStyleIdx="1" presStyleCnt="3">
        <dgm:presLayoutVars>
          <dgm:chMax val="0"/>
          <dgm:bulletEnabled val="1"/>
        </dgm:presLayoutVars>
      </dgm:prSet>
      <dgm:spPr/>
    </dgm:pt>
    <dgm:pt modelId="{122A4F56-3C96-4C84-A4E6-63C6A4842F64}" type="pres">
      <dgm:prSet presAssocID="{4C8626EF-BB5C-4078-A6D8-B171F2EEA4AC}" presName="negativeSpace" presStyleCnt="0"/>
      <dgm:spPr/>
    </dgm:pt>
    <dgm:pt modelId="{F767BEE8-E1C7-4A88-ACE4-A1F8564E2CC6}" type="pres">
      <dgm:prSet presAssocID="{4C8626EF-BB5C-4078-A6D8-B171F2EEA4AC}" presName="childText" presStyleLbl="conFgAcc1" presStyleIdx="1" presStyleCnt="3">
        <dgm:presLayoutVars>
          <dgm:bulletEnabled val="1"/>
        </dgm:presLayoutVars>
      </dgm:prSet>
      <dgm:spPr/>
    </dgm:pt>
    <dgm:pt modelId="{50448CE9-96A7-45FC-AFFC-49A541020498}" type="pres">
      <dgm:prSet presAssocID="{0DB7413D-2EE7-43D1-AAE9-F40A342C1DB5}" presName="spaceBetweenRectangles" presStyleCnt="0"/>
      <dgm:spPr/>
    </dgm:pt>
    <dgm:pt modelId="{4080ECCA-EC43-471E-B041-62BDC226C2BD}" type="pres">
      <dgm:prSet presAssocID="{F035B5DE-E50A-4678-98A6-A3748E51D119}" presName="parentLin" presStyleCnt="0"/>
      <dgm:spPr/>
    </dgm:pt>
    <dgm:pt modelId="{B2DAA373-8193-4314-BE98-4F98768660B3}" type="pres">
      <dgm:prSet presAssocID="{F035B5DE-E50A-4678-98A6-A3748E51D119}" presName="parentLeftMargin" presStyleLbl="node1" presStyleIdx="1" presStyleCnt="3"/>
      <dgm:spPr/>
    </dgm:pt>
    <dgm:pt modelId="{6168FC3D-6263-4E36-AE08-ECAC8FD75DCE}" type="pres">
      <dgm:prSet presAssocID="{F035B5DE-E50A-4678-98A6-A3748E51D119}" presName="parentText" presStyleLbl="node1" presStyleIdx="2" presStyleCnt="3">
        <dgm:presLayoutVars>
          <dgm:chMax val="0"/>
          <dgm:bulletEnabled val="1"/>
        </dgm:presLayoutVars>
      </dgm:prSet>
      <dgm:spPr/>
    </dgm:pt>
    <dgm:pt modelId="{4F55EA81-7B39-498E-8DBE-74E01D3EA1A0}" type="pres">
      <dgm:prSet presAssocID="{F035B5DE-E50A-4678-98A6-A3748E51D119}" presName="negativeSpace" presStyleCnt="0"/>
      <dgm:spPr/>
    </dgm:pt>
    <dgm:pt modelId="{97E49DF9-91DA-4265-99D5-F02372F8B0FE}" type="pres">
      <dgm:prSet presAssocID="{F035B5DE-E50A-4678-98A6-A3748E51D119}" presName="childText" presStyleLbl="conFgAcc1" presStyleIdx="2" presStyleCnt="3">
        <dgm:presLayoutVars>
          <dgm:bulletEnabled val="1"/>
        </dgm:presLayoutVars>
      </dgm:prSet>
      <dgm:spPr/>
    </dgm:pt>
  </dgm:ptLst>
  <dgm:cxnLst>
    <dgm:cxn modelId="{C986C912-D9BC-4FDF-854C-DD27E9D6C3FB}" srcId="{F035B5DE-E50A-4678-98A6-A3748E51D119}" destId="{B270B828-AA9D-426E-8683-2B66B4FD67C0}" srcOrd="0" destOrd="0" parTransId="{4808A024-5848-409E-AF01-E8D066CB9495}" sibTransId="{62478D94-6AD9-43C4-B0F4-07C727164171}"/>
    <dgm:cxn modelId="{B5414013-881E-4499-85B3-3CCE35F79062}" srcId="{037CD45D-59DB-4A31-A9DB-ADE7A05A5C35}" destId="{F035B5DE-E50A-4678-98A6-A3748E51D119}" srcOrd="2" destOrd="0" parTransId="{3A9A450E-D494-4F74-9636-EAD4D0598E54}" sibTransId="{B76615C7-CCAF-46BF-946D-2E3F41A16F57}"/>
    <dgm:cxn modelId="{4CEEB717-D2A2-471B-B747-A90BFF231526}" type="presOf" srcId="{4C8626EF-BB5C-4078-A6D8-B171F2EEA4AC}" destId="{522FCFB0-3B7F-4235-B363-67662B4C84CF}" srcOrd="1" destOrd="0" presId="urn:microsoft.com/office/officeart/2005/8/layout/list1"/>
    <dgm:cxn modelId="{9FEA591B-A01A-4EEA-BB87-037BFF5DF80E}" srcId="{4AE35709-D1D1-4672-BE81-835061151945}" destId="{A418CD6E-CCA3-4281-89C4-3694BFB3C227}" srcOrd="0" destOrd="0" parTransId="{55901E53-7841-4629-8510-833125643829}" sibTransId="{9DFE1A9B-BB6D-49C4-8E22-3594A8E91CEA}"/>
    <dgm:cxn modelId="{77574839-FF9A-43EA-BA87-0EC435C4A8B2}" type="presOf" srcId="{4C8626EF-BB5C-4078-A6D8-B171F2EEA4AC}" destId="{AAAF6BEA-3149-4444-B337-1DCC6CCB5E7B}" srcOrd="0" destOrd="0" presId="urn:microsoft.com/office/officeart/2005/8/layout/list1"/>
    <dgm:cxn modelId="{A8DD1D5E-E6FE-4398-9F3D-9A9ABA3FEBD0}" type="presOf" srcId="{A418CD6E-CCA3-4281-89C4-3694BFB3C227}" destId="{872796D1-D4FB-4852-82C0-6CDA3F2A3165}" srcOrd="0" destOrd="1" presId="urn:microsoft.com/office/officeart/2005/8/layout/list1"/>
    <dgm:cxn modelId="{D3C71A41-77B1-41A1-BB15-A812B9959244}" type="presOf" srcId="{DD1B14AE-1223-4929-BB3A-5F7B3C1F2186}" destId="{872796D1-D4FB-4852-82C0-6CDA3F2A3165}" srcOrd="0" destOrd="3" presId="urn:microsoft.com/office/officeart/2005/8/layout/list1"/>
    <dgm:cxn modelId="{32ED2C68-2BEA-4A3F-9D90-3891D08C6E38}" type="presOf" srcId="{037CD45D-59DB-4A31-A9DB-ADE7A05A5C35}" destId="{DABA458A-2040-460E-989C-028EB8113CF0}" srcOrd="0" destOrd="0" presId="urn:microsoft.com/office/officeart/2005/8/layout/list1"/>
    <dgm:cxn modelId="{F900B249-2E3D-43FA-9CF8-B5E3BA4D7444}" srcId="{4C8626EF-BB5C-4078-A6D8-B171F2EEA4AC}" destId="{EF2FC0B3-116B-4861-9F28-70AB0852A17D}" srcOrd="0" destOrd="0" parTransId="{E2392491-2A66-4F52-93B9-D60DDBCFE6C5}" sibTransId="{3FB3950F-2F7C-4271-B963-E2D0EFBAE7FB}"/>
    <dgm:cxn modelId="{967DBD69-5379-4DE0-8BAF-D3DAA3531CA7}" srcId="{90B54C6A-8C78-447D-A6EC-5A3694860159}" destId="{4AE35709-D1D1-4672-BE81-835061151945}" srcOrd="0" destOrd="0" parTransId="{FF2F2AF0-922D-4424-8010-A24C87FCF9E6}" sibTransId="{B87130F8-481B-46DD-BEDD-FCD1D06EAF96}"/>
    <dgm:cxn modelId="{196CEB50-50AF-4A85-8D96-B3B9BAC68A11}" type="presOf" srcId="{F035B5DE-E50A-4678-98A6-A3748E51D119}" destId="{B2DAA373-8193-4314-BE98-4F98768660B3}" srcOrd="0" destOrd="0" presId="urn:microsoft.com/office/officeart/2005/8/layout/list1"/>
    <dgm:cxn modelId="{E7760C56-B660-45C6-82B4-90241FD936F9}" srcId="{037CD45D-59DB-4A31-A9DB-ADE7A05A5C35}" destId="{90B54C6A-8C78-447D-A6EC-5A3694860159}" srcOrd="0" destOrd="0" parTransId="{6F8E603A-9E4F-400F-B303-577F6450CF9F}" sibTransId="{29109B9B-8B49-4B8F-997D-7382449C1B12}"/>
    <dgm:cxn modelId="{D8A7B958-313C-4CB0-8FCC-5215C472F21D}" type="presOf" srcId="{90B54C6A-8C78-447D-A6EC-5A3694860159}" destId="{DA5FD410-9789-433F-9CBE-7263E6E47D11}" srcOrd="1" destOrd="0" presId="urn:microsoft.com/office/officeart/2005/8/layout/list1"/>
    <dgm:cxn modelId="{CB565390-8ACF-4888-867B-D91F97213F2B}" type="presOf" srcId="{90B54C6A-8C78-447D-A6EC-5A3694860159}" destId="{1AFF5614-D8A3-4DA8-9426-9BD0232F2563}" srcOrd="0" destOrd="0" presId="urn:microsoft.com/office/officeart/2005/8/layout/list1"/>
    <dgm:cxn modelId="{1B7318A5-FC5D-43E5-8448-9EC2E8438C9A}" type="presOf" srcId="{F035B5DE-E50A-4678-98A6-A3748E51D119}" destId="{6168FC3D-6263-4E36-AE08-ECAC8FD75DCE}" srcOrd="1" destOrd="0" presId="urn:microsoft.com/office/officeart/2005/8/layout/list1"/>
    <dgm:cxn modelId="{2E2FA8B4-78BA-40DE-9B29-160A4BEE002B}" srcId="{037CD45D-59DB-4A31-A9DB-ADE7A05A5C35}" destId="{4C8626EF-BB5C-4078-A6D8-B171F2EEA4AC}" srcOrd="1" destOrd="0" parTransId="{256A1CF5-2A06-46B6-B558-B342BE1ABA1F}" sibTransId="{0DB7413D-2EE7-43D1-AAE9-F40A342C1DB5}"/>
    <dgm:cxn modelId="{CC676AD0-A486-4CE3-8628-55568B2C08FF}" srcId="{4AE35709-D1D1-4672-BE81-835061151945}" destId="{DD1B14AE-1223-4929-BB3A-5F7B3C1F2186}" srcOrd="2" destOrd="0" parTransId="{93970D59-34F5-4223-BBFB-0334871647DB}" sibTransId="{B1F5E1A1-5C5D-476C-83D9-98338800443F}"/>
    <dgm:cxn modelId="{9F79B4D8-6F2A-49DA-93A3-1BA7B27E0FEC}" type="presOf" srcId="{C6973EDA-4E3E-4BC7-90A5-897BCEAFC8B0}" destId="{872796D1-D4FB-4852-82C0-6CDA3F2A3165}" srcOrd="0" destOrd="2" presId="urn:microsoft.com/office/officeart/2005/8/layout/list1"/>
    <dgm:cxn modelId="{5792B8DA-9259-4022-B8E5-214C8D0B135B}" srcId="{4AE35709-D1D1-4672-BE81-835061151945}" destId="{C6973EDA-4E3E-4BC7-90A5-897BCEAFC8B0}" srcOrd="1" destOrd="0" parTransId="{F34FC0BA-BAB7-45C1-B2D5-56355ED3DD5D}" sibTransId="{0A2F002A-B0D7-4303-A18A-06E5782161A0}"/>
    <dgm:cxn modelId="{BD1AA3E0-46D2-492E-8D8E-0AD829A384DF}" type="presOf" srcId="{EF2FC0B3-116B-4861-9F28-70AB0852A17D}" destId="{F767BEE8-E1C7-4A88-ACE4-A1F8564E2CC6}" srcOrd="0" destOrd="0" presId="urn:microsoft.com/office/officeart/2005/8/layout/list1"/>
    <dgm:cxn modelId="{080BFCF6-4E4F-4BBE-BA5B-05CEA2BD392E}" type="presOf" srcId="{4AE35709-D1D1-4672-BE81-835061151945}" destId="{872796D1-D4FB-4852-82C0-6CDA3F2A3165}" srcOrd="0" destOrd="0" presId="urn:microsoft.com/office/officeart/2005/8/layout/list1"/>
    <dgm:cxn modelId="{DDA9E2FF-D902-46E9-B806-D1A763ECCFB0}" type="presOf" srcId="{B270B828-AA9D-426E-8683-2B66B4FD67C0}" destId="{97E49DF9-91DA-4265-99D5-F02372F8B0FE}" srcOrd="0" destOrd="0" presId="urn:microsoft.com/office/officeart/2005/8/layout/list1"/>
    <dgm:cxn modelId="{BDB270B4-BA73-40B8-B08C-6CE834752F91}" type="presParOf" srcId="{DABA458A-2040-460E-989C-028EB8113CF0}" destId="{97666017-89DC-4721-9670-543892172BE6}" srcOrd="0" destOrd="0" presId="urn:microsoft.com/office/officeart/2005/8/layout/list1"/>
    <dgm:cxn modelId="{C2CF57EC-C1AF-4060-9DE4-BDAD8F861CF1}" type="presParOf" srcId="{97666017-89DC-4721-9670-543892172BE6}" destId="{1AFF5614-D8A3-4DA8-9426-9BD0232F2563}" srcOrd="0" destOrd="0" presId="urn:microsoft.com/office/officeart/2005/8/layout/list1"/>
    <dgm:cxn modelId="{1373AFDE-DA5B-461A-AAD3-D7D12912B39B}" type="presParOf" srcId="{97666017-89DC-4721-9670-543892172BE6}" destId="{DA5FD410-9789-433F-9CBE-7263E6E47D11}" srcOrd="1" destOrd="0" presId="urn:microsoft.com/office/officeart/2005/8/layout/list1"/>
    <dgm:cxn modelId="{B01A135B-E75F-436D-9EF5-AC7C2972B1C3}" type="presParOf" srcId="{DABA458A-2040-460E-989C-028EB8113CF0}" destId="{CE51844B-5A5E-4594-B39B-2AF0DFE2C750}" srcOrd="1" destOrd="0" presId="urn:microsoft.com/office/officeart/2005/8/layout/list1"/>
    <dgm:cxn modelId="{E59D4871-A6A4-4F7C-86A2-6DCA93CB1E8D}" type="presParOf" srcId="{DABA458A-2040-460E-989C-028EB8113CF0}" destId="{872796D1-D4FB-4852-82C0-6CDA3F2A3165}" srcOrd="2" destOrd="0" presId="urn:microsoft.com/office/officeart/2005/8/layout/list1"/>
    <dgm:cxn modelId="{26D9510F-64E5-41AC-8844-A529AF6BB13F}" type="presParOf" srcId="{DABA458A-2040-460E-989C-028EB8113CF0}" destId="{AAFC0A3C-7E49-41FB-81E1-3297708C0F3E}" srcOrd="3" destOrd="0" presId="urn:microsoft.com/office/officeart/2005/8/layout/list1"/>
    <dgm:cxn modelId="{1C6AE018-C254-444A-BDAB-19540C97456F}" type="presParOf" srcId="{DABA458A-2040-460E-989C-028EB8113CF0}" destId="{7BFE0DE7-0C1E-4C4F-95B9-E1F975E18A80}" srcOrd="4" destOrd="0" presId="urn:microsoft.com/office/officeart/2005/8/layout/list1"/>
    <dgm:cxn modelId="{24021B29-9B45-49B8-A6A9-15E267D220CC}" type="presParOf" srcId="{7BFE0DE7-0C1E-4C4F-95B9-E1F975E18A80}" destId="{AAAF6BEA-3149-4444-B337-1DCC6CCB5E7B}" srcOrd="0" destOrd="0" presId="urn:microsoft.com/office/officeart/2005/8/layout/list1"/>
    <dgm:cxn modelId="{A0EF9ABE-9070-433E-AD3F-B19349C95ABD}" type="presParOf" srcId="{7BFE0DE7-0C1E-4C4F-95B9-E1F975E18A80}" destId="{522FCFB0-3B7F-4235-B363-67662B4C84CF}" srcOrd="1" destOrd="0" presId="urn:microsoft.com/office/officeart/2005/8/layout/list1"/>
    <dgm:cxn modelId="{769E37BC-E843-4A29-A46E-BC3F90335E19}" type="presParOf" srcId="{DABA458A-2040-460E-989C-028EB8113CF0}" destId="{122A4F56-3C96-4C84-A4E6-63C6A4842F64}" srcOrd="5" destOrd="0" presId="urn:microsoft.com/office/officeart/2005/8/layout/list1"/>
    <dgm:cxn modelId="{FA965427-DAAB-479D-AE58-8A65795B81F2}" type="presParOf" srcId="{DABA458A-2040-460E-989C-028EB8113CF0}" destId="{F767BEE8-E1C7-4A88-ACE4-A1F8564E2CC6}" srcOrd="6" destOrd="0" presId="urn:microsoft.com/office/officeart/2005/8/layout/list1"/>
    <dgm:cxn modelId="{9EDF3DF9-EE47-4F8D-9ADC-748CFD82882A}" type="presParOf" srcId="{DABA458A-2040-460E-989C-028EB8113CF0}" destId="{50448CE9-96A7-45FC-AFFC-49A541020498}" srcOrd="7" destOrd="0" presId="urn:microsoft.com/office/officeart/2005/8/layout/list1"/>
    <dgm:cxn modelId="{324C3514-4A22-421E-9B58-F73D3A6C1448}" type="presParOf" srcId="{DABA458A-2040-460E-989C-028EB8113CF0}" destId="{4080ECCA-EC43-471E-B041-62BDC226C2BD}" srcOrd="8" destOrd="0" presId="urn:microsoft.com/office/officeart/2005/8/layout/list1"/>
    <dgm:cxn modelId="{261DA209-C984-41FC-A50C-B41A542FF3C5}" type="presParOf" srcId="{4080ECCA-EC43-471E-B041-62BDC226C2BD}" destId="{B2DAA373-8193-4314-BE98-4F98768660B3}" srcOrd="0" destOrd="0" presId="urn:microsoft.com/office/officeart/2005/8/layout/list1"/>
    <dgm:cxn modelId="{496DE253-FEE1-4C41-B200-E08A88D38283}" type="presParOf" srcId="{4080ECCA-EC43-471E-B041-62BDC226C2BD}" destId="{6168FC3D-6263-4E36-AE08-ECAC8FD75DCE}" srcOrd="1" destOrd="0" presId="urn:microsoft.com/office/officeart/2005/8/layout/list1"/>
    <dgm:cxn modelId="{AC30DF00-48F9-4559-A340-FD592EAAB21C}" type="presParOf" srcId="{DABA458A-2040-460E-989C-028EB8113CF0}" destId="{4F55EA81-7B39-498E-8DBE-74E01D3EA1A0}" srcOrd="9" destOrd="0" presId="urn:microsoft.com/office/officeart/2005/8/layout/list1"/>
    <dgm:cxn modelId="{9DE6CAC8-F9B2-4BC8-98A3-7AC874DFC8AB}" type="presParOf" srcId="{DABA458A-2040-460E-989C-028EB8113CF0}" destId="{97E49DF9-91DA-4265-99D5-F02372F8B0FE}" srcOrd="10" destOrd="0" presId="urn:microsoft.com/office/officeart/2005/8/layout/list1"/>
  </dgm:cxnLst>
  <dgm:bg/>
  <dgm:whole>
    <a:ln>
      <a:noFill/>
    </a:ln>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44CD76-8C69-4D58-AD3C-109479F99613}">
      <dsp:nvSpPr>
        <dsp:cNvPr id="0" name=""/>
        <dsp:cNvSpPr/>
      </dsp:nvSpPr>
      <dsp:spPr>
        <a:xfrm>
          <a:off x="10548" y="1053164"/>
          <a:ext cx="4955028" cy="1172501"/>
        </a:xfrm>
        <a:prstGeom prst="rect">
          <a:avLst/>
        </a:prstGeom>
        <a:solidFill>
          <a:schemeClr val="accent1">
            <a:lumMod val="60000"/>
            <a:lumOff val="40000"/>
          </a:schemeClr>
        </a:solidFill>
        <a:ln w="34925" cap="flat" cmpd="sng" algn="in">
          <a:solidFill>
            <a:schemeClr val="accent2">
              <a:lumMod val="40000"/>
              <a:lumOff val="60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20320" rIns="35560" bIns="20320" numCol="1" spcCol="1270" anchor="ctr" anchorCtr="0">
          <a:noAutofit/>
        </a:bodyPr>
        <a:lstStyle/>
        <a:p>
          <a:pPr marL="0" lvl="0" indent="0" algn="ctr" defTabSz="222250" rtl="0">
            <a:lnSpc>
              <a:spcPct val="90000"/>
            </a:lnSpc>
            <a:spcBef>
              <a:spcPct val="0"/>
            </a:spcBef>
            <a:spcAft>
              <a:spcPct val="35000"/>
            </a:spcAft>
            <a:buNone/>
          </a:pPr>
          <a:r>
            <a:rPr lang="en-US" sz="500" kern="1200" dirty="0">
              <a:solidFill>
                <a:srgbClr val="000000"/>
              </a:solidFill>
              <a:latin typeface="Arial" panose="020B0604020202020204" pitchFamily="34" charset="0"/>
              <a:cs typeface="Arial" panose="020B0604020202020204" pitchFamily="34" charset="0"/>
            </a:rPr>
            <a:t>Traditional </a:t>
          </a:r>
        </a:p>
      </dsp:txBody>
      <dsp:txXfrm>
        <a:off x="10548" y="1053164"/>
        <a:ext cx="4955028" cy="1172501"/>
      </dsp:txXfrm>
    </dsp:sp>
    <dsp:sp modelId="{14E0F025-BAFE-4697-9F69-141BC3EF819D}">
      <dsp:nvSpPr>
        <dsp:cNvPr id="0" name=""/>
        <dsp:cNvSpPr/>
      </dsp:nvSpPr>
      <dsp:spPr>
        <a:xfrm>
          <a:off x="9557" y="2227958"/>
          <a:ext cx="4955028" cy="1981014"/>
        </a:xfrm>
        <a:prstGeom prst="rect">
          <a:avLst/>
        </a:prstGeom>
        <a:solidFill>
          <a:schemeClr val="bg1"/>
        </a:solidFill>
        <a:ln w="34925" cap="flat" cmpd="sng" algn="in">
          <a:solidFill>
            <a:schemeClr val="accent1">
              <a:lumMod val="60000"/>
              <a:lumOff val="40000"/>
              <a:alpha val="9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9352" tIns="149352" rIns="199136" bIns="224028" numCol="1" spcCol="1270" anchor="t" anchorCtr="0">
          <a:noAutofit/>
        </a:bodyPr>
        <a:lstStyle/>
        <a:p>
          <a:pPr marL="285750" lvl="1" indent="-285750" algn="l" defTabSz="1244600" rtl="0">
            <a:lnSpc>
              <a:spcPct val="90000"/>
            </a:lnSpc>
            <a:spcBef>
              <a:spcPct val="0"/>
            </a:spcBef>
            <a:spcAft>
              <a:spcPct val="15000"/>
            </a:spcAft>
            <a:buChar char="•"/>
          </a:pPr>
          <a:r>
            <a:rPr lang="en-US" sz="2800" kern="1200" dirty="0">
              <a:solidFill>
                <a:schemeClr val="tx1"/>
              </a:solidFill>
              <a:latin typeface="Arial" panose="020B0604020202020204" pitchFamily="34" charset="0"/>
              <a:cs typeface="Arial" panose="020B0604020202020204" pitchFamily="34" charset="0"/>
            </a:rPr>
            <a:t>View - Making a sale</a:t>
          </a:r>
        </a:p>
        <a:p>
          <a:pPr marL="285750" lvl="1" indent="-285750" algn="l" defTabSz="1244600" rtl="0">
            <a:lnSpc>
              <a:spcPct val="90000"/>
            </a:lnSpc>
            <a:spcBef>
              <a:spcPct val="0"/>
            </a:spcBef>
            <a:spcAft>
              <a:spcPct val="15000"/>
            </a:spcAft>
            <a:buChar char="•"/>
          </a:pPr>
          <a:endParaRPr lang="en-US" sz="2800" kern="1200" dirty="0">
            <a:solidFill>
              <a:schemeClr val="tx1"/>
            </a:solidFill>
            <a:latin typeface="Arial" panose="020B0604020202020204" pitchFamily="34" charset="0"/>
            <a:cs typeface="Arial" panose="020B0604020202020204" pitchFamily="34" charset="0"/>
          </a:endParaRPr>
        </a:p>
        <a:p>
          <a:pPr marL="285750" lvl="1" indent="-285750" algn="l" defTabSz="1244600" rtl="0">
            <a:lnSpc>
              <a:spcPct val="90000"/>
            </a:lnSpc>
            <a:spcBef>
              <a:spcPct val="0"/>
            </a:spcBef>
            <a:spcAft>
              <a:spcPct val="15000"/>
            </a:spcAft>
            <a:buChar char="•"/>
          </a:pPr>
          <a:r>
            <a:rPr lang="en-US" sz="2800" kern="1200" dirty="0">
              <a:solidFill>
                <a:schemeClr val="tx1"/>
              </a:solidFill>
              <a:latin typeface="Arial" panose="020B0604020202020204" pitchFamily="34" charset="0"/>
              <a:cs typeface="Arial" panose="020B0604020202020204" pitchFamily="34" charset="0"/>
            </a:rPr>
            <a:t>Abundance of products in the nearby shopping centers</a:t>
          </a:r>
        </a:p>
        <a:p>
          <a:pPr marL="285750" lvl="1" indent="-285750" algn="l" defTabSz="1244600" rtl="0">
            <a:lnSpc>
              <a:spcPct val="90000"/>
            </a:lnSpc>
            <a:spcBef>
              <a:spcPct val="0"/>
            </a:spcBef>
            <a:spcAft>
              <a:spcPct val="15000"/>
            </a:spcAft>
            <a:buChar char="•"/>
          </a:pPr>
          <a:endParaRPr lang="en-US" sz="2800" kern="1200" dirty="0">
            <a:solidFill>
              <a:schemeClr val="tx1"/>
            </a:solidFill>
            <a:latin typeface="Arial" panose="020B0604020202020204" pitchFamily="34" charset="0"/>
            <a:cs typeface="Arial" panose="020B0604020202020204" pitchFamily="34" charset="0"/>
          </a:endParaRPr>
        </a:p>
        <a:p>
          <a:pPr marL="285750" lvl="1" indent="-285750" algn="l" defTabSz="1244600" rtl="0">
            <a:lnSpc>
              <a:spcPct val="90000"/>
            </a:lnSpc>
            <a:spcBef>
              <a:spcPct val="0"/>
            </a:spcBef>
            <a:spcAft>
              <a:spcPct val="15000"/>
            </a:spcAft>
            <a:buChar char="•"/>
          </a:pPr>
          <a:r>
            <a:rPr lang="en-US" sz="2800" kern="1200" dirty="0">
              <a:solidFill>
                <a:schemeClr val="tx1"/>
              </a:solidFill>
              <a:latin typeface="Arial" panose="020B0604020202020204" pitchFamily="34" charset="0"/>
              <a:cs typeface="Arial" panose="020B0604020202020204" pitchFamily="34" charset="0"/>
            </a:rPr>
            <a:t>Television, magazine, and direct-mail ads</a:t>
          </a:r>
        </a:p>
      </dsp:txBody>
      <dsp:txXfrm>
        <a:off x="9557" y="2227958"/>
        <a:ext cx="4955028" cy="1981014"/>
      </dsp:txXfrm>
    </dsp:sp>
    <dsp:sp modelId="{2A7C0689-F131-45F4-A0BF-BEED78A5FB9E}">
      <dsp:nvSpPr>
        <dsp:cNvPr id="0" name=""/>
        <dsp:cNvSpPr/>
      </dsp:nvSpPr>
      <dsp:spPr>
        <a:xfrm>
          <a:off x="5648445" y="1198573"/>
          <a:ext cx="4955028" cy="1082072"/>
        </a:xfrm>
        <a:prstGeom prst="rect">
          <a:avLst/>
        </a:prstGeom>
        <a:solidFill>
          <a:schemeClr val="accent5">
            <a:lumMod val="40000"/>
            <a:lumOff val="60000"/>
          </a:schemeClr>
        </a:solidFill>
        <a:ln w="34925" cap="flat" cmpd="sng" algn="in">
          <a:solidFill>
            <a:schemeClr val="accent5">
              <a:lumMod val="40000"/>
              <a:lumOff val="60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20320" rIns="35560" bIns="20320" numCol="1" spcCol="1270" anchor="ctr" anchorCtr="0">
          <a:noAutofit/>
        </a:bodyPr>
        <a:lstStyle/>
        <a:p>
          <a:pPr marL="0" lvl="0" indent="0" algn="ctr" defTabSz="222250" rtl="0">
            <a:lnSpc>
              <a:spcPct val="90000"/>
            </a:lnSpc>
            <a:spcBef>
              <a:spcPct val="0"/>
            </a:spcBef>
            <a:spcAft>
              <a:spcPct val="35000"/>
            </a:spcAft>
            <a:buNone/>
          </a:pPr>
          <a:r>
            <a:rPr lang="en-US" sz="500" kern="1200" dirty="0">
              <a:solidFill>
                <a:srgbClr val="000000"/>
              </a:solidFill>
              <a:latin typeface="Arial" panose="020B0604020202020204" pitchFamily="34" charset="0"/>
              <a:cs typeface="Arial" panose="020B0604020202020204" pitchFamily="34" charset="0"/>
            </a:rPr>
            <a:t>Contemporary</a:t>
          </a:r>
          <a:r>
            <a:rPr lang="en-US" sz="500" kern="1200" dirty="0">
              <a:solidFill>
                <a:srgbClr val="000000"/>
              </a:solidFill>
            </a:rPr>
            <a:t> </a:t>
          </a:r>
        </a:p>
      </dsp:txBody>
      <dsp:txXfrm>
        <a:off x="5648445" y="1198573"/>
        <a:ext cx="4955028" cy="1082072"/>
      </dsp:txXfrm>
    </dsp:sp>
    <dsp:sp modelId="{A9BFD191-0F56-4A41-B342-8FA8CCEA47A1}">
      <dsp:nvSpPr>
        <dsp:cNvPr id="0" name=""/>
        <dsp:cNvSpPr/>
      </dsp:nvSpPr>
      <dsp:spPr>
        <a:xfrm>
          <a:off x="5648836" y="2259671"/>
          <a:ext cx="4955028" cy="1848166"/>
        </a:xfrm>
        <a:prstGeom prst="rect">
          <a:avLst/>
        </a:prstGeom>
        <a:solidFill>
          <a:schemeClr val="bg1">
            <a:alpha val="90000"/>
          </a:schemeClr>
        </a:solidFill>
        <a:ln w="34925" cap="flat" cmpd="sng" algn="in">
          <a:solidFill>
            <a:schemeClr val="accent5">
              <a:lumMod val="40000"/>
              <a:lumOff val="60000"/>
              <a:alpha val="9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26670" rIns="35560" bIns="40005" numCol="1" spcCol="1270" anchor="t" anchorCtr="0">
          <a:noAutofit/>
        </a:bodyPr>
        <a:lstStyle/>
        <a:p>
          <a:pPr marL="57150" lvl="1" indent="-57150" algn="l" defTabSz="222250" rtl="0">
            <a:lnSpc>
              <a:spcPct val="90000"/>
            </a:lnSpc>
            <a:spcBef>
              <a:spcPct val="0"/>
            </a:spcBef>
            <a:spcAft>
              <a:spcPct val="15000"/>
            </a:spcAft>
            <a:buChar char="•"/>
          </a:pPr>
          <a:r>
            <a:rPr lang="en-US" sz="500" kern="1200" dirty="0">
              <a:solidFill>
                <a:schemeClr val="tx1"/>
              </a:solidFill>
              <a:latin typeface="Arial" panose="020B0604020202020204" pitchFamily="34" charset="0"/>
              <a:cs typeface="Arial" panose="020B0604020202020204" pitchFamily="34" charset="0"/>
            </a:rPr>
            <a:t>View - Satisfying customer needs</a:t>
          </a:r>
        </a:p>
        <a:p>
          <a:pPr marL="57150" lvl="1" indent="-57150" algn="l" defTabSz="222250" rtl="0">
            <a:lnSpc>
              <a:spcPct val="90000"/>
            </a:lnSpc>
            <a:spcBef>
              <a:spcPct val="0"/>
            </a:spcBef>
            <a:spcAft>
              <a:spcPct val="15000"/>
            </a:spcAft>
            <a:buChar char="•"/>
          </a:pPr>
          <a:r>
            <a:rPr lang="en-US" sz="500" kern="1200" dirty="0">
              <a:solidFill>
                <a:schemeClr val="tx1"/>
              </a:solidFill>
              <a:latin typeface="Arial" panose="020B0604020202020204" pitchFamily="34" charset="0"/>
              <a:cs typeface="Arial" panose="020B0604020202020204" pitchFamily="34" charset="0"/>
            </a:rPr>
            <a:t>Imaginative web sites and mobile phone apps, blogs, online videos, and social media</a:t>
          </a:r>
        </a:p>
        <a:p>
          <a:pPr marL="57150" lvl="1" indent="-57150" algn="l" defTabSz="222250" rtl="0">
            <a:lnSpc>
              <a:spcPct val="90000"/>
            </a:lnSpc>
            <a:spcBef>
              <a:spcPct val="0"/>
            </a:spcBef>
            <a:spcAft>
              <a:spcPct val="15000"/>
            </a:spcAft>
            <a:buChar char="•"/>
          </a:pPr>
          <a:r>
            <a:rPr lang="en-US" sz="500" kern="1200" dirty="0">
              <a:solidFill>
                <a:schemeClr val="tx1"/>
              </a:solidFill>
              <a:latin typeface="Arial" panose="020B0604020202020204" pitchFamily="34" charset="0"/>
              <a:cs typeface="Arial" panose="020B0604020202020204" pitchFamily="34" charset="0"/>
            </a:rPr>
            <a:t>Reach customers directly, personally, and interactively</a:t>
          </a:r>
        </a:p>
      </dsp:txBody>
      <dsp:txXfrm>
        <a:off x="5648836" y="2259671"/>
        <a:ext cx="4955028" cy="184816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2796D1-D4FB-4852-82C0-6CDA3F2A3165}">
      <dsp:nvSpPr>
        <dsp:cNvPr id="0" name=""/>
        <dsp:cNvSpPr/>
      </dsp:nvSpPr>
      <dsp:spPr>
        <a:xfrm>
          <a:off x="0" y="338807"/>
          <a:ext cx="11065960" cy="2268000"/>
        </a:xfrm>
        <a:prstGeom prst="rect">
          <a:avLst/>
        </a:prstGeom>
        <a:solidFill>
          <a:schemeClr val="lt1">
            <a:alpha val="90000"/>
            <a:hueOff val="0"/>
            <a:satOff val="0"/>
            <a:lumOff val="0"/>
            <a:alphaOff val="0"/>
          </a:schemeClr>
        </a:solidFill>
        <a:ln w="34925" cap="flat" cmpd="sng" algn="in">
          <a:solidFill>
            <a:srgbClr val="92D050"/>
          </a:solidFill>
          <a:prstDash val="solid"/>
        </a:ln>
        <a:effectLst/>
      </dsp:spPr>
      <dsp:style>
        <a:lnRef idx="2">
          <a:scrgbClr r="0" g="0" b="0"/>
        </a:lnRef>
        <a:fillRef idx="1">
          <a:scrgbClr r="0" g="0" b="0"/>
        </a:fillRef>
        <a:effectRef idx="0">
          <a:scrgbClr r="0" g="0" b="0"/>
        </a:effectRef>
        <a:fontRef idx="minor"/>
      </dsp:style>
      <dsp:txBody>
        <a:bodyPr spcFirstLastPara="0" vert="horz" wrap="square" lIns="858842" tIns="416560" rIns="858842" bIns="199136" numCol="1" spcCol="1270" anchor="t" anchorCtr="0">
          <a:noAutofit/>
        </a:bodyPr>
        <a:lstStyle/>
        <a:p>
          <a:pPr marL="285750" lvl="1" indent="-285750" algn="l" defTabSz="1244600" rtl="0">
            <a:lnSpc>
              <a:spcPct val="90000"/>
            </a:lnSpc>
            <a:spcBef>
              <a:spcPct val="0"/>
            </a:spcBef>
            <a:spcAft>
              <a:spcPct val="15000"/>
            </a:spcAft>
            <a:buNone/>
          </a:pPr>
          <a:r>
            <a:rPr lang="en-US" sz="2800" kern="1200" dirty="0"/>
            <a:t>States of felt deprivation</a:t>
          </a:r>
        </a:p>
        <a:p>
          <a:pPr marL="571500" lvl="2" indent="-285750" algn="l" defTabSz="1244600" rtl="0">
            <a:lnSpc>
              <a:spcPct val="90000"/>
            </a:lnSpc>
            <a:spcBef>
              <a:spcPct val="0"/>
            </a:spcBef>
            <a:spcAft>
              <a:spcPct val="15000"/>
            </a:spcAft>
            <a:buChar char="•"/>
          </a:pPr>
          <a:r>
            <a:rPr lang="en-US" sz="2800" kern="1200" dirty="0">
              <a:solidFill>
                <a:srgbClr val="000000"/>
              </a:solidFill>
            </a:rPr>
            <a:t>Physical needs - Food, clothing, warmth, and safety</a:t>
          </a:r>
        </a:p>
        <a:p>
          <a:pPr marL="571500" lvl="2" indent="-285750" algn="l" defTabSz="1244600">
            <a:lnSpc>
              <a:spcPct val="90000"/>
            </a:lnSpc>
            <a:spcBef>
              <a:spcPct val="0"/>
            </a:spcBef>
            <a:spcAft>
              <a:spcPct val="15000"/>
            </a:spcAft>
            <a:buChar char="•"/>
          </a:pPr>
          <a:r>
            <a:rPr lang="en-US" sz="2800" kern="1200" dirty="0">
              <a:solidFill>
                <a:srgbClr val="000000"/>
              </a:solidFill>
            </a:rPr>
            <a:t>Social needs - Belonging and affection</a:t>
          </a:r>
        </a:p>
        <a:p>
          <a:pPr marL="571500" lvl="2" indent="-285750" algn="l" defTabSz="1244600">
            <a:lnSpc>
              <a:spcPct val="90000"/>
            </a:lnSpc>
            <a:spcBef>
              <a:spcPct val="0"/>
            </a:spcBef>
            <a:spcAft>
              <a:spcPct val="15000"/>
            </a:spcAft>
            <a:buChar char="•"/>
          </a:pPr>
          <a:r>
            <a:rPr lang="en-US" sz="2800" kern="1200" dirty="0">
              <a:solidFill>
                <a:srgbClr val="000000"/>
              </a:solidFill>
            </a:rPr>
            <a:t>Individual needs - Knowledge and self-expression</a:t>
          </a:r>
        </a:p>
      </dsp:txBody>
      <dsp:txXfrm>
        <a:off x="0" y="338807"/>
        <a:ext cx="11065960" cy="2268000"/>
      </dsp:txXfrm>
    </dsp:sp>
    <dsp:sp modelId="{DA5FD410-9789-433F-9CBE-7263E6E47D11}">
      <dsp:nvSpPr>
        <dsp:cNvPr id="0" name=""/>
        <dsp:cNvSpPr/>
      </dsp:nvSpPr>
      <dsp:spPr>
        <a:xfrm>
          <a:off x="625486" y="25305"/>
          <a:ext cx="7746172" cy="590400"/>
        </a:xfrm>
        <a:prstGeom prst="roundRect">
          <a:avLst/>
        </a:prstGeom>
        <a:solidFill>
          <a:schemeClr val="accent1">
            <a:lumMod val="40000"/>
            <a:lumOff val="60000"/>
          </a:schemeClr>
        </a:solidFill>
        <a:ln w="34925" cap="flat" cmpd="sng" algn="in">
          <a:solidFill>
            <a:srgbClr val="92D05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2787" tIns="0" rIns="292787" bIns="0" numCol="1" spcCol="1270" anchor="ctr" anchorCtr="0">
          <a:noAutofit/>
        </a:bodyPr>
        <a:lstStyle/>
        <a:p>
          <a:pPr marL="0" lvl="0" indent="0" algn="l" defTabSz="1333500" rtl="0">
            <a:lnSpc>
              <a:spcPct val="90000"/>
            </a:lnSpc>
            <a:spcBef>
              <a:spcPct val="0"/>
            </a:spcBef>
            <a:spcAft>
              <a:spcPct val="35000"/>
            </a:spcAft>
            <a:buNone/>
          </a:pPr>
          <a:r>
            <a:rPr lang="en-US" sz="3000" b="1" kern="1200" dirty="0">
              <a:solidFill>
                <a:srgbClr val="000000"/>
              </a:solidFill>
            </a:rPr>
            <a:t>Needs</a:t>
          </a:r>
        </a:p>
      </dsp:txBody>
      <dsp:txXfrm>
        <a:off x="654307" y="54126"/>
        <a:ext cx="7688530" cy="532758"/>
      </dsp:txXfrm>
    </dsp:sp>
    <dsp:sp modelId="{F767BEE8-E1C7-4A88-ACE4-A1F8564E2CC6}">
      <dsp:nvSpPr>
        <dsp:cNvPr id="0" name=""/>
        <dsp:cNvSpPr/>
      </dsp:nvSpPr>
      <dsp:spPr>
        <a:xfrm>
          <a:off x="0" y="3010008"/>
          <a:ext cx="11065960" cy="1354500"/>
        </a:xfrm>
        <a:prstGeom prst="rect">
          <a:avLst/>
        </a:prstGeom>
        <a:solidFill>
          <a:schemeClr val="lt1">
            <a:alpha val="90000"/>
            <a:hueOff val="0"/>
            <a:satOff val="0"/>
            <a:lumOff val="0"/>
            <a:alphaOff val="0"/>
          </a:schemeClr>
        </a:solidFill>
        <a:ln w="34925" cap="flat" cmpd="sng" algn="in">
          <a:solidFill>
            <a:srgbClr val="92D050"/>
          </a:solidFill>
          <a:prstDash val="solid"/>
        </a:ln>
        <a:effectLst/>
      </dsp:spPr>
      <dsp:style>
        <a:lnRef idx="2">
          <a:scrgbClr r="0" g="0" b="0"/>
        </a:lnRef>
        <a:fillRef idx="1">
          <a:scrgbClr r="0" g="0" b="0"/>
        </a:fillRef>
        <a:effectRef idx="0">
          <a:scrgbClr r="0" g="0" b="0"/>
        </a:effectRef>
        <a:fontRef idx="minor"/>
      </dsp:style>
      <dsp:txBody>
        <a:bodyPr spcFirstLastPara="0" vert="horz" wrap="square" lIns="858842" tIns="416560" rIns="858842" bIns="199136" numCol="1" spcCol="1270" anchor="t" anchorCtr="0">
          <a:noAutofit/>
        </a:bodyPr>
        <a:lstStyle/>
        <a:p>
          <a:pPr marL="285750" lvl="1" indent="-285750" algn="l" defTabSz="1244600" rtl="0">
            <a:lnSpc>
              <a:spcPct val="90000"/>
            </a:lnSpc>
            <a:spcBef>
              <a:spcPct val="0"/>
            </a:spcBef>
            <a:spcAft>
              <a:spcPct val="15000"/>
            </a:spcAft>
            <a:buChar char="•"/>
          </a:pPr>
          <a:r>
            <a:rPr lang="en-US" sz="2800" kern="1200" dirty="0">
              <a:solidFill>
                <a:srgbClr val="000000"/>
              </a:solidFill>
            </a:rPr>
            <a:t>Form taken by human needs when shaped by culture </a:t>
          </a:r>
          <a:r>
            <a:rPr lang="en-US" sz="2800" kern="1200" dirty="0"/>
            <a:t>and individual personality</a:t>
          </a:r>
        </a:p>
      </dsp:txBody>
      <dsp:txXfrm>
        <a:off x="0" y="3010008"/>
        <a:ext cx="11065960" cy="1354500"/>
      </dsp:txXfrm>
    </dsp:sp>
    <dsp:sp modelId="{522FCFB0-3B7F-4235-B363-67662B4C84CF}">
      <dsp:nvSpPr>
        <dsp:cNvPr id="0" name=""/>
        <dsp:cNvSpPr/>
      </dsp:nvSpPr>
      <dsp:spPr>
        <a:xfrm>
          <a:off x="553298" y="2714808"/>
          <a:ext cx="7746172" cy="590400"/>
        </a:xfrm>
        <a:prstGeom prst="roundRect">
          <a:avLst/>
        </a:prstGeom>
        <a:solidFill>
          <a:schemeClr val="accent4">
            <a:lumMod val="40000"/>
            <a:lumOff val="60000"/>
          </a:schemeClr>
        </a:solidFill>
        <a:ln w="34925" cap="flat" cmpd="sng" algn="in">
          <a:solidFill>
            <a:srgbClr val="92D05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2787" tIns="0" rIns="292787" bIns="0" numCol="1" spcCol="1270" anchor="ctr" anchorCtr="0">
          <a:noAutofit/>
        </a:bodyPr>
        <a:lstStyle/>
        <a:p>
          <a:pPr marL="0" lvl="0" indent="0" algn="l" defTabSz="1244600" rtl="0">
            <a:lnSpc>
              <a:spcPct val="90000"/>
            </a:lnSpc>
            <a:spcBef>
              <a:spcPct val="0"/>
            </a:spcBef>
            <a:spcAft>
              <a:spcPct val="35000"/>
            </a:spcAft>
            <a:buNone/>
          </a:pPr>
          <a:r>
            <a:rPr lang="en-US" sz="2800" b="1" kern="1200" dirty="0">
              <a:solidFill>
                <a:srgbClr val="000000"/>
              </a:solidFill>
            </a:rPr>
            <a:t>Wants</a:t>
          </a:r>
        </a:p>
      </dsp:txBody>
      <dsp:txXfrm>
        <a:off x="582119" y="2743629"/>
        <a:ext cx="7688530" cy="532758"/>
      </dsp:txXfrm>
    </dsp:sp>
    <dsp:sp modelId="{97E49DF9-91DA-4265-99D5-F02372F8B0FE}">
      <dsp:nvSpPr>
        <dsp:cNvPr id="0" name=""/>
        <dsp:cNvSpPr/>
      </dsp:nvSpPr>
      <dsp:spPr>
        <a:xfrm>
          <a:off x="0" y="4767708"/>
          <a:ext cx="11065960" cy="992250"/>
        </a:xfrm>
        <a:prstGeom prst="rect">
          <a:avLst/>
        </a:prstGeom>
        <a:solidFill>
          <a:schemeClr val="lt1">
            <a:alpha val="90000"/>
            <a:hueOff val="0"/>
            <a:satOff val="0"/>
            <a:lumOff val="0"/>
            <a:alphaOff val="0"/>
          </a:schemeClr>
        </a:solidFill>
        <a:ln w="34925" cap="flat" cmpd="sng" algn="in">
          <a:solidFill>
            <a:srgbClr val="92D050"/>
          </a:solidFill>
          <a:prstDash val="solid"/>
        </a:ln>
        <a:effectLst/>
      </dsp:spPr>
      <dsp:style>
        <a:lnRef idx="2">
          <a:scrgbClr r="0" g="0" b="0"/>
        </a:lnRef>
        <a:fillRef idx="1">
          <a:scrgbClr r="0" g="0" b="0"/>
        </a:fillRef>
        <a:effectRef idx="0">
          <a:scrgbClr r="0" g="0" b="0"/>
        </a:effectRef>
        <a:fontRef idx="minor"/>
      </dsp:style>
      <dsp:txBody>
        <a:bodyPr spcFirstLastPara="0" vert="horz" wrap="square" lIns="858842" tIns="416560" rIns="858842" bIns="199136" numCol="1" spcCol="1270" anchor="t" anchorCtr="0">
          <a:noAutofit/>
        </a:bodyPr>
        <a:lstStyle/>
        <a:p>
          <a:pPr marL="285750" lvl="1" indent="-285750" algn="l" defTabSz="1244600" rtl="0">
            <a:lnSpc>
              <a:spcPct val="90000"/>
            </a:lnSpc>
            <a:spcBef>
              <a:spcPct val="0"/>
            </a:spcBef>
            <a:spcAft>
              <a:spcPct val="15000"/>
            </a:spcAft>
            <a:buChar char="•"/>
          </a:pPr>
          <a:r>
            <a:rPr lang="en-US" sz="2800" kern="1200" dirty="0"/>
            <a:t>Human wants that are backed by buying power</a:t>
          </a:r>
        </a:p>
      </dsp:txBody>
      <dsp:txXfrm>
        <a:off x="0" y="4767708"/>
        <a:ext cx="11065960" cy="992250"/>
      </dsp:txXfrm>
    </dsp:sp>
    <dsp:sp modelId="{6168FC3D-6263-4E36-AE08-ECAC8FD75DCE}">
      <dsp:nvSpPr>
        <dsp:cNvPr id="0" name=""/>
        <dsp:cNvSpPr/>
      </dsp:nvSpPr>
      <dsp:spPr>
        <a:xfrm>
          <a:off x="553298" y="4472508"/>
          <a:ext cx="7746172" cy="590400"/>
        </a:xfrm>
        <a:prstGeom prst="roundRect">
          <a:avLst/>
        </a:prstGeom>
        <a:solidFill>
          <a:schemeClr val="accent5">
            <a:lumMod val="60000"/>
            <a:lumOff val="40000"/>
          </a:schemeClr>
        </a:solidFill>
        <a:ln w="34925" cap="flat" cmpd="sng" algn="in">
          <a:solidFill>
            <a:srgbClr val="92D05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2787" tIns="0" rIns="292787" bIns="0" numCol="1" spcCol="1270" anchor="ctr" anchorCtr="0">
          <a:noAutofit/>
        </a:bodyPr>
        <a:lstStyle/>
        <a:p>
          <a:pPr marL="0" lvl="0" indent="0" algn="l" defTabSz="1244600" rtl="0">
            <a:lnSpc>
              <a:spcPct val="90000"/>
            </a:lnSpc>
            <a:spcBef>
              <a:spcPct val="0"/>
            </a:spcBef>
            <a:spcAft>
              <a:spcPct val="35000"/>
            </a:spcAft>
            <a:buNone/>
          </a:pPr>
          <a:r>
            <a:rPr lang="en-US" sz="2800" b="1" kern="1200" dirty="0">
              <a:solidFill>
                <a:srgbClr val="000000"/>
              </a:solidFill>
            </a:rPr>
            <a:t>Demands</a:t>
          </a:r>
        </a:p>
      </dsp:txBody>
      <dsp:txXfrm>
        <a:off x="582119" y="4501329"/>
        <a:ext cx="7688530" cy="532758"/>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846FED1-9482-41BD-8397-03C69AA3D83F}" type="datetimeFigureOut">
              <a:rPr lang="en-GB" smtClean="0"/>
              <a:t>13/10/2025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5428F8-542A-4F7D-BF3D-71D78AFC89C4}" type="slidenum">
              <a:rPr lang="en-GB" smtClean="0"/>
              <a:t>‹#›</a:t>
            </a:fld>
            <a:endParaRPr lang="en-GB"/>
          </a:p>
        </p:txBody>
      </p:sp>
    </p:spTree>
    <p:extLst>
      <p:ext uri="{BB962C8B-B14F-4D97-AF65-F5344CB8AC3E}">
        <p14:creationId xmlns:p14="http://schemas.microsoft.com/office/powerpoint/2010/main" val="9579510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marketing-insider.eu/marketing-concepts/"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themediaant.com/newspaper" TargetMode="External"/><Relationship Id="rId2" Type="http://schemas.openxmlformats.org/officeDocument/2006/relationships/slide" Target="../slides/slide9.xml"/><Relationship Id="rId1" Type="http://schemas.openxmlformats.org/officeDocument/2006/relationships/notesMaster" Target="../notesMasters/notesMaster1.xml"/><Relationship Id="rId4" Type="http://schemas.openxmlformats.org/officeDocument/2006/relationships/hyperlink" Target="https://www.themediaant.com/television" TargetMode="Externa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wallstreetoasis.com/resources/skills/economics/economy" TargetMode="External"/><Relationship Id="rId2" Type="http://schemas.openxmlformats.org/officeDocument/2006/relationships/slide" Target="../slides/slide10.xml"/><Relationship Id="rId1" Type="http://schemas.openxmlformats.org/officeDocument/2006/relationships/notesMaster" Target="../notesMasters/notesMaster1.xml"/><Relationship Id="rId4" Type="http://schemas.openxmlformats.org/officeDocument/2006/relationships/hyperlink" Target="https://www.bing.com/ck/a?!&amp;&amp;p=9079d7a522e752306793e16078122785c7a9342242b85487cb83a4d3ea12e142JmltdHM9MTc1OTc5NTIwMA&amp;ptn=3&amp;ver=2&amp;hsh=4&amp;fclid=2dd68571-33c7-6d92-26f6-930c32e46c47&amp;psq=market+orientation+pros+and+cons+&amp;u=a1aHR0cHM6Ly93d3cud2FsbHN0cmVldG9hc2lzLmNvbS9yZXNvdXJjZXMvc2tpbGxzL3N0cmF0ZWd5L21hcmtldC1vcmllbnRhdGlvbg&amp;ntb=1"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www.marketingdonut.co.uk/marketing/marketing-strategy/your-target-market/six-steps-to-defining-your-target-market" TargetMode="External"/><Relationship Id="rId2" Type="http://schemas.openxmlformats.org/officeDocument/2006/relationships/slide" Target="../slides/slide20.xml"/><Relationship Id="rId1" Type="http://schemas.openxmlformats.org/officeDocument/2006/relationships/notesMaster" Target="../notesMasters/notesMaster1.xml"/><Relationship Id="rId6" Type="http://schemas.openxmlformats.org/officeDocument/2006/relationships/hyperlink" Target="http://www.business2community.com/digital-marketing/6-marketing-activities-for-small-business-and-mid-market-companies-01336198" TargetMode="External"/><Relationship Id="rId5" Type="http://schemas.openxmlformats.org/officeDocument/2006/relationships/hyperlink" Target="https://www.youtube.com/watch?v=w0EKS2YfLc0" TargetMode="External"/><Relationship Id="rId4" Type="http://schemas.openxmlformats.org/officeDocument/2006/relationships/hyperlink" Target="http://www.entrepreneur.com/article/226146" TargetMode="Externa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5428F8-542A-4F7D-BF3D-71D78AFC89C4}" type="slidenum">
              <a:rPr lang="en-GB" smtClean="0"/>
              <a:t>1</a:t>
            </a:fld>
            <a:endParaRPr lang="en-GB"/>
          </a:p>
        </p:txBody>
      </p:sp>
    </p:spTree>
    <p:extLst>
      <p:ext uri="{BB962C8B-B14F-4D97-AF65-F5344CB8AC3E}">
        <p14:creationId xmlns:p14="http://schemas.microsoft.com/office/powerpoint/2010/main" val="2438776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dirty="0">
                <a:ea typeface="Calibri"/>
                <a:cs typeface="Calibri"/>
              </a:rPr>
              <a:t>Email/teams Uni – work PT hours </a:t>
            </a:r>
          </a:p>
          <a:p>
            <a:pPr marL="171450" indent="-171450">
              <a:buFont typeface="Arial"/>
              <a:buChar char="•"/>
            </a:pPr>
            <a:r>
              <a:rPr lang="en-US" dirty="0">
                <a:ea typeface="Calibri"/>
                <a:cs typeface="Calibri"/>
              </a:rPr>
              <a:t>All documents now on teams channel – will add presentation after sessions</a:t>
            </a:r>
          </a:p>
          <a:p>
            <a:pPr marL="171450" indent="-171450">
              <a:buFont typeface="Arial"/>
              <a:buChar char="•"/>
            </a:pPr>
            <a:r>
              <a:rPr lang="en-US" dirty="0">
                <a:ea typeface="Calibri"/>
                <a:cs typeface="Calibri"/>
              </a:rPr>
              <a:t>Refresh on assignments/submittal date/poll-Questions?</a:t>
            </a:r>
            <a:endParaRPr lang="en-US" dirty="0"/>
          </a:p>
          <a:p>
            <a:pPr marL="171450" indent="-171450">
              <a:buFont typeface="Arial"/>
              <a:buChar char="•"/>
            </a:pPr>
            <a:r>
              <a:rPr lang="en-US" dirty="0">
                <a:ea typeface="Calibri"/>
                <a:cs typeface="Calibri"/>
              </a:rPr>
              <a:t>Reading list – Questions/access?</a:t>
            </a:r>
          </a:p>
          <a:p>
            <a:pPr marL="171450" indent="-171450">
              <a:buFont typeface="Arial"/>
              <a:buChar char="•"/>
            </a:pPr>
            <a:r>
              <a:rPr lang="en-US" dirty="0">
                <a:ea typeface="Calibri"/>
                <a:cs typeface="Calibri"/>
              </a:rPr>
              <a:t>Engaging during lesson – what works for all of us? Chat/whiteboard/emoji reactions?</a:t>
            </a:r>
          </a:p>
        </p:txBody>
      </p:sp>
      <p:sp>
        <p:nvSpPr>
          <p:cNvPr id="4" name="Slide Number Placeholder 3"/>
          <p:cNvSpPr>
            <a:spLocks noGrp="1"/>
          </p:cNvSpPr>
          <p:nvPr>
            <p:ph type="sldNum" sz="quarter" idx="5"/>
          </p:nvPr>
        </p:nvSpPr>
        <p:spPr/>
        <p:txBody>
          <a:bodyPr/>
          <a:lstStyle/>
          <a:p>
            <a:fld id="{325428F8-542A-4F7D-BF3D-71D78AFC89C4}" type="slidenum">
              <a:rPr lang="en-GB" smtClean="0"/>
              <a:t>2</a:t>
            </a:fld>
            <a:endParaRPr lang="en-GB"/>
          </a:p>
        </p:txBody>
      </p:sp>
    </p:spTree>
    <p:extLst>
      <p:ext uri="{BB962C8B-B14F-4D97-AF65-F5344CB8AC3E}">
        <p14:creationId xmlns:p14="http://schemas.microsoft.com/office/powerpoint/2010/main" val="34679060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325428F8-542A-4F7D-BF3D-71D78AFC89C4}" type="slidenum">
              <a:rPr lang="en-GB" smtClean="0"/>
              <a:t>3</a:t>
            </a:fld>
            <a:endParaRPr lang="en-GB"/>
          </a:p>
        </p:txBody>
      </p:sp>
    </p:spTree>
    <p:extLst>
      <p:ext uri="{BB962C8B-B14F-4D97-AF65-F5344CB8AC3E}">
        <p14:creationId xmlns:p14="http://schemas.microsoft.com/office/powerpoint/2010/main" val="22717245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Get class to give answers via forms – click on forms app</a:t>
            </a:r>
          </a:p>
        </p:txBody>
      </p:sp>
      <p:sp>
        <p:nvSpPr>
          <p:cNvPr id="4" name="Slide Number Placeholder 3"/>
          <p:cNvSpPr>
            <a:spLocks noGrp="1"/>
          </p:cNvSpPr>
          <p:nvPr>
            <p:ph type="sldNum" sz="quarter" idx="5"/>
          </p:nvPr>
        </p:nvSpPr>
        <p:spPr/>
        <p:txBody>
          <a:bodyPr/>
          <a:lstStyle/>
          <a:p>
            <a:fld id="{325428F8-542A-4F7D-BF3D-71D78AFC89C4}" type="slidenum">
              <a:rPr lang="en-GB" smtClean="0"/>
              <a:t>4</a:t>
            </a:fld>
            <a:endParaRPr lang="en-GB"/>
          </a:p>
        </p:txBody>
      </p:sp>
    </p:spTree>
    <p:extLst>
      <p:ext uri="{BB962C8B-B14F-4D97-AF65-F5344CB8AC3E}">
        <p14:creationId xmlns:p14="http://schemas.microsoft.com/office/powerpoint/2010/main" val="28312040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https://marketing-insider.eu/evolution-of-marketing-theory/</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Production Orientation</a:t>
            </a:r>
          </a:p>
          <a:p>
            <a:r>
              <a:rPr lang="en-GB" sz="1200" b="0" i="0" kern="1200" dirty="0">
                <a:solidFill>
                  <a:schemeClr val="tx1"/>
                </a:solidFill>
                <a:effectLst/>
                <a:latin typeface="+mn-lt"/>
                <a:ea typeface="+mn-ea"/>
                <a:cs typeface="+mn-cs"/>
              </a:rPr>
              <a:t>The evolution of marketing theory starts with </a:t>
            </a:r>
            <a:r>
              <a:rPr lang="en-GB" sz="1200" b="0" i="0" u="none" strike="noStrike" kern="1200" dirty="0">
                <a:solidFill>
                  <a:schemeClr val="tx1"/>
                </a:solidFill>
                <a:effectLst/>
                <a:latin typeface="+mn-lt"/>
                <a:ea typeface="+mn-ea"/>
                <a:cs typeface="+mn-cs"/>
                <a:hlinkClick r:id="rId3"/>
              </a:rPr>
              <a:t>production orientation</a:t>
            </a:r>
            <a:r>
              <a:rPr lang="en-GB" sz="1200" b="0" i="0" kern="1200" dirty="0">
                <a:solidFill>
                  <a:schemeClr val="tx1"/>
                </a:solidFill>
                <a:effectLst/>
                <a:latin typeface="+mn-lt"/>
                <a:ea typeface="+mn-ea"/>
                <a:cs typeface="+mn-cs"/>
              </a:rPr>
              <a:t>. Production orientation is the view that the route to corporate success lies in production efficiency, getting production costs as low as possible (usually by manufacturing in very large volume) in order to reduce costs and prices.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This orientation had its beginnings at the start of the Industrial Revolution. Up until the nineteenth century, almost everything was hand-made and made to measure. Clothing was produced by tailors to almost exact measurements or was made at home, houses and vehicles were produced to customer specification, and relatively few items were standardized. Producing in this way is relatively expensive, consequently prices were high for most goods and people owned correspondingly fewer things. When machines were introduced to speed up the manufacturing process, costs dropped to perhaps one tenth of the cost of customized products, so that prices could also be cut provided enough goods could be sold.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longer the production run, the lower the costs and consequently the greater the profit: customers were prepared to accept items that were not exactly meeting their needs, since prices were a fraction of what they would have had to pay for the perfect, tailor-made article. For manufacturers, the key to success was therefore ever more efficient (and low-cost) production, but at the cost of meeting individual customers’ needs.</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Consumer Orientation</a:t>
            </a:r>
          </a:p>
          <a:p>
            <a:r>
              <a:rPr lang="en-GB" sz="1200" b="0" i="0" kern="1200" dirty="0">
                <a:solidFill>
                  <a:schemeClr val="tx1"/>
                </a:solidFill>
                <a:effectLst/>
                <a:latin typeface="+mn-lt"/>
                <a:ea typeface="+mn-ea"/>
                <a:cs typeface="+mn-cs"/>
              </a:rPr>
              <a:t>This concept is based on the idea that manufacturing companies can produce far more goods than the market can accept. So, Sales was born. Sales-oriented companies assume that people do not want to buy goods, and will not do so unless they are persuaded to do so: such companies concentrate on the needs of the seller rather than the needs of the buyer.</a:t>
            </a:r>
          </a:p>
          <a:p>
            <a:endParaRPr lang="en-GB" sz="1200" b="0" i="0"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hlinkClick r:id="rId3"/>
              </a:rPr>
              <a:t>Sales orientation</a:t>
            </a:r>
            <a:r>
              <a:rPr lang="en-GB" sz="1200" b="0" i="0" kern="1200" dirty="0">
                <a:solidFill>
                  <a:schemeClr val="tx1"/>
                </a:solidFill>
                <a:effectLst/>
                <a:latin typeface="+mn-lt"/>
                <a:ea typeface="+mn-ea"/>
                <a:cs typeface="+mn-cs"/>
              </a:rPr>
              <a:t> relies on several assumptions: first, that customers do not really want to spend their money: second, that they must be persuaded by the use of hard-hitting sales techniques: third, that they will not mind being persuaded and will be happy for the salesperson to call again and persuade them some more: and fourth, that success comes through using aggressive promotional techniques.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Sales orientation is still fairly common, especially in firms selling unsought goods such as home improvements and insurance, and often results in short-term gains. In the longer term, customers will judge the company on the quality of its products and after-sales service, and (ultimately) on value for money. Sales orientation should not be con- fused with the practice of personal selling: successful salespeople do not operate on the basis of persuasion, but rather on the basis of identifying and meeting individual customers’ needs.</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Consumer as driver</a:t>
            </a:r>
          </a:p>
          <a:p>
            <a:r>
              <a:rPr lang="en-GB" sz="1200" b="0" i="0" kern="1200" dirty="0">
                <a:solidFill>
                  <a:schemeClr val="tx1"/>
                </a:solidFill>
                <a:effectLst/>
                <a:latin typeface="+mn-lt"/>
                <a:ea typeface="+mn-ea"/>
                <a:cs typeface="+mn-cs"/>
              </a:rPr>
              <a:t>AKA Marketing orientation. Marketing orientation means being driven by customer needs: this is sometimes also called customer orientation. Companies that are truly marketing oriented will always start with the customer’s needs, whatever the business problem. Customers can be grouped according to their different needs, and a slightly different product offered to each group. This type of differentiation allows the company to provide for the needs of a larger group in total, because each target segment of the market is able to satisfy its needs through purchase of one or other of the company’s products.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underlying assumption of marketing orientation is that customers want to satisfy their needs, and will be willing to buy products that do so. Customer need includes a need for information about the products, advice about product usage, availability of products and so forth. Customer need therefore goes beyond the basic core benefits of the product itself.</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Marketing orientation also implies that customer needs are the driving force throughout the organization. Decisions within the organization, in every department from manufacture through to delivery, need to be taken in consideration of customer needs at every stage. Quality control in the factory, accurate information given by telephonists and receptionists, and courteous deliveries by drivers all play a part in delivering customer value. Three components can be identified to determine the degree to which a company is marketing-orientated: competitor orientation, customer orientation and inter-functional co-ordination.</a:t>
            </a:r>
          </a:p>
        </p:txBody>
      </p:sp>
      <p:sp>
        <p:nvSpPr>
          <p:cNvPr id="4" name="Slide Number Placeholder 3"/>
          <p:cNvSpPr>
            <a:spLocks noGrp="1"/>
          </p:cNvSpPr>
          <p:nvPr>
            <p:ph type="sldNum" sz="quarter" idx="5"/>
          </p:nvPr>
        </p:nvSpPr>
        <p:spPr/>
        <p:txBody>
          <a:bodyPr/>
          <a:lstStyle/>
          <a:p>
            <a:fld id="{325428F8-542A-4F7D-BF3D-71D78AFC89C4}" type="slidenum">
              <a:rPr lang="en-GB" smtClean="0"/>
              <a:t>8</a:t>
            </a:fld>
            <a:endParaRPr lang="en-GB"/>
          </a:p>
        </p:txBody>
      </p:sp>
    </p:spTree>
    <p:extLst>
      <p:ext uri="{BB962C8B-B14F-4D97-AF65-F5344CB8AC3E}">
        <p14:creationId xmlns:p14="http://schemas.microsoft.com/office/powerpoint/2010/main" val="18273949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4F08ACB9-1C43-4421-9353-5CC5413A5FC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a:extLst>
              <a:ext uri="{FF2B5EF4-FFF2-40B4-BE49-F238E27FC236}">
                <a16:creationId xmlns:a16="http://schemas.microsoft.com/office/drawing/2014/main" id="{48AEBECA-20E9-4557-8042-744C56A2022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dirty="0">
                <a:solidFill>
                  <a:srgbClr val="008000"/>
                </a:solidFill>
                <a:ea typeface="MS PGothic" panose="020B0600070205080204" pitchFamily="34" charset="-128"/>
              </a:rPr>
              <a:t>Marketing comes in two forms—traditional and contemporary.</a:t>
            </a:r>
          </a:p>
          <a:p>
            <a:endParaRPr lang="en-US" altLang="en-US" dirty="0">
              <a:solidFill>
                <a:srgbClr val="008000"/>
              </a:solidFill>
              <a:ea typeface="MS PGothic" panose="020B0600070205080204" pitchFamily="34" charset="-128"/>
            </a:endParaRPr>
          </a:p>
          <a:p>
            <a:r>
              <a:rPr lang="en-US" altLang="en-US" dirty="0">
                <a:solidFill>
                  <a:srgbClr val="008000"/>
                </a:solidFill>
                <a:ea typeface="MS PGothic"/>
              </a:rPr>
              <a:t>Traditional marketing refers to conventional promotional methods that existed before the advent of digital technologies. It encompasses strategies such as print advertisements in newspapers and magazines, direct mail campaigns, television and radio commercials, billboards, and face-to-face sales tactics. Key characteristics of traditional marketing include its broad reach and ability to target mass audiences through established media channels. </a:t>
            </a:r>
            <a:endParaRPr lang="en-US" altLang="en-US" dirty="0">
              <a:solidFill>
                <a:srgbClr val="008000"/>
              </a:solidFill>
              <a:ea typeface="MS PGothic"/>
              <a:cs typeface="Calibri"/>
            </a:endParaRPr>
          </a:p>
          <a:p>
            <a:r>
              <a:rPr lang="en-US" dirty="0">
                <a:solidFill>
                  <a:srgbClr val="008000"/>
                </a:solidFill>
              </a:rPr>
              <a:t>This approach relies heavily on brand visibility, repetition, and a one-way communication model where businesses initiate interactions with potential customers. While traditional marketing methods are often perceived as less interactive and harder to measure compared to digital alternatives, they remain foundational in building brand recognition and trust, particularly in industries where personal relationships and physical presence are crucial for customer acquisition and retention.</a:t>
            </a:r>
            <a:endParaRPr lang="en-US" dirty="0"/>
          </a:p>
          <a:p>
            <a:endParaRPr lang="en-US" dirty="0">
              <a:solidFill>
                <a:srgbClr val="008000"/>
              </a:solidFill>
            </a:endParaRPr>
          </a:p>
          <a:p>
            <a:r>
              <a:rPr lang="en-US" dirty="0">
                <a:solidFill>
                  <a:srgbClr val="008000"/>
                </a:solidFill>
              </a:rPr>
              <a:t>What is Contemporary Marketing?</a:t>
            </a:r>
            <a:endParaRPr lang="en-US" dirty="0"/>
          </a:p>
          <a:p>
            <a:r>
              <a:rPr lang="en-US" dirty="0">
                <a:solidFill>
                  <a:srgbClr val="008000"/>
                </a:solidFill>
              </a:rPr>
              <a:t>Contemporary marketing refers to modern strategies that leverage digital technologies and data-driven insights to engage with target audiences in innovative ways. It encompasses a wide range of tactics such as social media marketing, search engine optimization (SEO), content marketing, email campaigns, influencer partnerships, and interactive website experiences. Unlike traditional marketing, contemporary approaches prioritize real-time interaction, personalized communication, and measurable outcomes. They harness the power of analytics to segment audiences, track consumer behavior, and optimize marketing efforts for maximum effectiveness and ROI. </a:t>
            </a:r>
            <a:endParaRPr lang="en-US" dirty="0"/>
          </a:p>
          <a:p>
            <a:r>
              <a:rPr lang="en-US" dirty="0">
                <a:solidFill>
                  <a:srgbClr val="008000"/>
                </a:solidFill>
              </a:rPr>
              <a:t>Contemporary marketing thrives on fostering two-way conversations with customers, enhancing brand transparency, and adapting quickly to changing trends and consumer preferences in the digital age. This agile and dynamic approach enables businesses to connect more authentically with their audience and drive engagement through targeted, relevant content and experiences across multiple digital platforms.</a:t>
            </a:r>
            <a:endParaRPr lang="en-US" dirty="0"/>
          </a:p>
          <a:p>
            <a:endParaRPr lang="en-US" altLang="en-US" dirty="0">
              <a:solidFill>
                <a:srgbClr val="008000"/>
              </a:solidFill>
              <a:ea typeface="MS PGothic"/>
              <a:cs typeface="Calibri"/>
            </a:endParaRPr>
          </a:p>
          <a:p>
            <a:endParaRPr lang="en-US" altLang="en-US" dirty="0">
              <a:solidFill>
                <a:srgbClr val="008000"/>
              </a:solidFill>
              <a:ea typeface="MS PGothic" panose="020B0600070205080204" pitchFamily="34" charset="-128"/>
              <a:cs typeface="Calibri"/>
            </a:endParaRPr>
          </a:p>
          <a:p>
            <a:r>
              <a:rPr lang="en-US" b="1" dirty="0">
                <a:solidFill>
                  <a:srgbClr val="222222"/>
                </a:solidFill>
              </a:rPr>
              <a:t>Which Strategy Works Better Today and why? - thoughts – use form?</a:t>
            </a:r>
            <a:br>
              <a:rPr lang="en-US" b="1" dirty="0">
                <a:cs typeface="+mn-lt"/>
              </a:rPr>
            </a:br>
            <a:endParaRPr lang="en-US"/>
          </a:p>
          <a:p>
            <a:r>
              <a:rPr lang="en-US">
                <a:solidFill>
                  <a:srgbClr val="333333"/>
                </a:solidFill>
              </a:rPr>
              <a:t>Determining which strategy works better today, whether it’s contemporary or traditional marketing, depends on several factors including the industry, target audience demographics, and the specific goals of the marketing campaign. However, in many cases, contemporary marketing tends to be more effective in today’s digital-centric world. Here’s why:</a:t>
            </a:r>
            <a:endParaRPr lang="en-US"/>
          </a:p>
          <a:p>
            <a:r>
              <a:rPr lang="en-US" b="1">
                <a:solidFill>
                  <a:srgbClr val="222222"/>
                </a:solidFill>
              </a:rPr>
              <a:t>1. Audience Engagement</a:t>
            </a:r>
            <a:endParaRPr lang="en-US"/>
          </a:p>
          <a:p>
            <a:r>
              <a:rPr lang="en-US" dirty="0">
                <a:solidFill>
                  <a:srgbClr val="333333"/>
                </a:solidFill>
              </a:rPr>
              <a:t>Contemporary marketing strategies leverage digital platforms to engage with audiences in real-time, fostering meaningful interactions and relationships.</a:t>
            </a:r>
            <a:endParaRPr lang="en-US" dirty="0"/>
          </a:p>
          <a:p>
            <a:r>
              <a:rPr lang="en-US" b="1" dirty="0">
                <a:solidFill>
                  <a:srgbClr val="222222"/>
                </a:solidFill>
              </a:rPr>
              <a:t>2. Measurability</a:t>
            </a:r>
            <a:endParaRPr lang="en-US" dirty="0"/>
          </a:p>
          <a:p>
            <a:r>
              <a:rPr lang="en-US" dirty="0">
                <a:solidFill>
                  <a:srgbClr val="333333"/>
                </a:solidFill>
              </a:rPr>
              <a:t>Digital marketing allows for precise tracking of metrics such as website traffic, conversions, and engagement rates, providing insights for continuous optimization.</a:t>
            </a:r>
            <a:endParaRPr lang="en-US" dirty="0"/>
          </a:p>
          <a:p>
            <a:r>
              <a:rPr lang="en-US" b="1" dirty="0">
                <a:solidFill>
                  <a:srgbClr val="222222"/>
                </a:solidFill>
              </a:rPr>
              <a:t>3. Cost Efficiency</a:t>
            </a:r>
            <a:endParaRPr lang="en-US" dirty="0"/>
          </a:p>
          <a:p>
            <a:r>
              <a:rPr lang="en-US" dirty="0">
                <a:solidFill>
                  <a:srgbClr val="333333"/>
                </a:solidFill>
              </a:rPr>
              <a:t>Digital channels often offer more cost-effective options compared to traditional media, allowing businesses to reach targeted audiences without the high costs associated with </a:t>
            </a:r>
            <a:r>
              <a:rPr lang="en-US" dirty="0">
                <a:solidFill>
                  <a:srgbClr val="E54E53"/>
                </a:solidFill>
                <a:hlinkClick r:id="rId3"/>
              </a:rPr>
              <a:t>print advertising</a:t>
            </a:r>
            <a:r>
              <a:rPr lang="en-US" dirty="0">
                <a:solidFill>
                  <a:srgbClr val="333333"/>
                </a:solidFill>
              </a:rPr>
              <a:t> or </a:t>
            </a:r>
            <a:r>
              <a:rPr lang="en-US" dirty="0">
                <a:solidFill>
                  <a:srgbClr val="E54E53"/>
                </a:solidFill>
                <a:hlinkClick r:id="rId4"/>
              </a:rPr>
              <a:t>TV advertising</a:t>
            </a:r>
            <a:r>
              <a:rPr lang="en-US" dirty="0">
                <a:solidFill>
                  <a:srgbClr val="333333"/>
                </a:solidFill>
              </a:rPr>
              <a:t>.</a:t>
            </a:r>
            <a:endParaRPr lang="en-US" dirty="0"/>
          </a:p>
          <a:p>
            <a:r>
              <a:rPr lang="en-US" b="1" dirty="0">
                <a:solidFill>
                  <a:srgbClr val="222222"/>
                </a:solidFill>
              </a:rPr>
              <a:t>4. Adaptability</a:t>
            </a:r>
            <a:endParaRPr lang="en-US" dirty="0"/>
          </a:p>
          <a:p>
            <a:r>
              <a:rPr lang="en-US" dirty="0">
                <a:solidFill>
                  <a:srgbClr val="333333"/>
                </a:solidFill>
              </a:rPr>
              <a:t>Digital marketing campaigns can be adjusted quickly based on real-time data and consumer feedback, allowing for rapid iteration and improvement.</a:t>
            </a:r>
            <a:endParaRPr lang="en-US" dirty="0"/>
          </a:p>
          <a:p>
            <a:r>
              <a:rPr lang="en-US" b="1" dirty="0">
                <a:solidFill>
                  <a:srgbClr val="222222"/>
                </a:solidFill>
              </a:rPr>
              <a:t>5. Global Reach</a:t>
            </a:r>
            <a:endParaRPr lang="en-US" dirty="0"/>
          </a:p>
          <a:p>
            <a:r>
              <a:rPr lang="en-US" dirty="0">
                <a:solidFill>
                  <a:srgbClr val="333333"/>
                </a:solidFill>
              </a:rPr>
              <a:t>With the internet, businesses can reach a global audience instantly, breaking down geographical barriers that traditional marketing may struggle to overcome.</a:t>
            </a:r>
            <a:endParaRPr lang="en-US" dirty="0"/>
          </a:p>
          <a:p>
            <a:r>
              <a:rPr lang="en-US" dirty="0">
                <a:solidFill>
                  <a:srgbClr val="333333"/>
                </a:solidFill>
              </a:rPr>
              <a:t>While traditional marketing still holds value, particularly in industries where personal relationships and physical presence are crucial, contemporary marketing’s ability to leverage technology, data, and real-time engagement often makes it the preferred choice for many businesses aiming to stay competitive in today’s fast-paced market.</a:t>
            </a:r>
            <a:endParaRPr lang="en-US" dirty="0"/>
          </a:p>
          <a:p>
            <a:endParaRPr lang="en-US" altLang="en-US" dirty="0">
              <a:solidFill>
                <a:srgbClr val="008000"/>
              </a:solidFill>
              <a:ea typeface="MS PGothic" panose="020B0600070205080204" pitchFamily="34" charset="-128"/>
              <a:cs typeface="Calibri"/>
            </a:endParaRPr>
          </a:p>
          <a:p>
            <a:r>
              <a:rPr lang="en-US" altLang="en-US" dirty="0">
                <a:solidFill>
                  <a:srgbClr val="008000"/>
                </a:solidFill>
                <a:ea typeface="MS PGothic"/>
                <a:cs typeface="Calibri"/>
              </a:rPr>
              <a:t>The Media Ant – 2024 </a:t>
            </a:r>
            <a:endParaRPr lang="en-US" altLang="en-US" dirty="0">
              <a:solidFill>
                <a:srgbClr val="008000"/>
              </a:solidFill>
              <a:ea typeface="MS PGothic" panose="020B0600070205080204" pitchFamily="34" charset="-128"/>
              <a:cs typeface="Calibri"/>
            </a:endParaRPr>
          </a:p>
        </p:txBody>
      </p:sp>
      <p:sp>
        <p:nvSpPr>
          <p:cNvPr id="14340" name="Slide Number Placeholder 3">
            <a:extLst>
              <a:ext uri="{FF2B5EF4-FFF2-40B4-BE49-F238E27FC236}">
                <a16:creationId xmlns:a16="http://schemas.microsoft.com/office/drawing/2014/main" id="{83577EF0-AEC2-4BF4-98A9-584014EDA13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6DF64110-6030-49E7-A7AE-DF0DEE957634}" type="slidenum">
              <a:rPr lang="en-US" altLang="en-US" smtClean="0">
                <a:latin typeface="Arial" panose="020B0604020202020204" pitchFamily="34" charset="0"/>
                <a:ea typeface="MS PGothic" panose="020B0600070205080204" pitchFamily="34" charset="-128"/>
              </a:rPr>
              <a:pPr>
                <a:spcBef>
                  <a:spcPct val="0"/>
                </a:spcBef>
              </a:pPr>
              <a:t>9</a:t>
            </a:fld>
            <a:endParaRPr lang="en-US" altLang="en-US">
              <a:latin typeface="Arial" panose="020B0604020202020204" pitchFamily="34" charset="0"/>
              <a:ea typeface="MS PGothic" panose="020B0600070205080204" pitchFamily="34" charset="-128"/>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Market orientation focuses on customer needs and preferences, leading to increased satisfaction and loyalty, but it may limit innovation and creativity in product development. Market oriented businesses prioritize understanding and meeting customer needs, which can lead to higher customer satisfaction and loyalty. By focusing on what customers want, companies can create products that resonate with their target audience.</a:t>
            </a:r>
            <a:br>
              <a:rPr lang="en-GB" b="1" dirty="0">
                <a:cs typeface="+mn-lt"/>
              </a:rPr>
            </a:br>
            <a:endParaRPr lang="en-GB" b="1" dirty="0">
              <a:solidFill>
                <a:srgbClr val="000000"/>
              </a:solidFill>
            </a:endParaRPr>
          </a:p>
          <a:p>
            <a:r>
              <a:rPr lang="en-GB" dirty="0">
                <a:solidFill>
                  <a:srgbClr val="2F2F2F"/>
                </a:solidFill>
              </a:rPr>
              <a:t>" puts the client first. It entails conducting market research to identify:</a:t>
            </a:r>
            <a:endParaRPr lang="en-GB" b="1" dirty="0">
              <a:ea typeface="Calibri"/>
              <a:cs typeface="Calibri"/>
            </a:endParaRPr>
          </a:p>
          <a:p>
            <a:pPr marL="171450" indent="-171450">
              <a:buFont typeface="Arial"/>
              <a:buChar char="•"/>
            </a:pPr>
            <a:r>
              <a:rPr lang="en-GB" dirty="0">
                <a:solidFill>
                  <a:srgbClr val="2F2F2F"/>
                </a:solidFill>
              </a:rPr>
              <a:t>Consumers' current needs</a:t>
            </a:r>
            <a:endParaRPr lang="en-GB" dirty="0">
              <a:ea typeface="Calibri" panose="020F0502020204030204"/>
              <a:cs typeface="Calibri" panose="020F0502020204030204"/>
            </a:endParaRPr>
          </a:p>
          <a:p>
            <a:pPr marL="171450" indent="-171450">
              <a:buFont typeface="Arial"/>
              <a:buChar char="•"/>
            </a:pPr>
            <a:r>
              <a:rPr lang="en-GB" dirty="0">
                <a:solidFill>
                  <a:srgbClr val="2F2F2F"/>
                </a:solidFill>
              </a:rPr>
              <a:t>Key concerns</a:t>
            </a:r>
            <a:endParaRPr lang="en-GB" dirty="0">
              <a:ea typeface="Calibri" panose="020F0502020204030204"/>
              <a:cs typeface="Calibri" panose="020F0502020204030204"/>
            </a:endParaRPr>
          </a:p>
          <a:p>
            <a:pPr marL="171450" indent="-171450">
              <a:buFont typeface="Arial"/>
              <a:buChar char="•"/>
            </a:pPr>
            <a:r>
              <a:rPr lang="en-GB" dirty="0">
                <a:solidFill>
                  <a:srgbClr val="2F2F2F"/>
                </a:solidFill>
              </a:rPr>
              <a:t>Personal preferences for a specific product category</a:t>
            </a:r>
            <a:endParaRPr lang="en-GB" dirty="0">
              <a:ea typeface="Calibri" panose="020F0502020204030204"/>
              <a:cs typeface="Calibri" panose="020F0502020204030204"/>
            </a:endParaRPr>
          </a:p>
          <a:p>
            <a:endParaRPr lang="en-GB" dirty="0">
              <a:solidFill>
                <a:srgbClr val="2F2F2F"/>
              </a:solidFill>
              <a:ea typeface="Calibri" panose="020F0502020204030204"/>
              <a:cs typeface="Calibri" panose="020F0502020204030204"/>
            </a:endParaRPr>
          </a:p>
          <a:p>
            <a:r>
              <a:rPr lang="en-GB" dirty="0">
                <a:solidFill>
                  <a:srgbClr val="2F2F2F"/>
                </a:solidFill>
              </a:rPr>
              <a:t>Businesses may also use additional data analysis to identify emerging trends and customer needs. </a:t>
            </a:r>
            <a:endParaRPr lang="en-GB" dirty="0"/>
          </a:p>
          <a:p>
            <a:r>
              <a:rPr lang="en-GB" dirty="0">
                <a:solidFill>
                  <a:srgbClr val="2F2F2F"/>
                </a:solidFill>
              </a:rPr>
              <a:t>Product makers can better satisfy and predict consumer wants by being aware of these trends. They might even motivate customers who are unaware they have a choice to improve.</a:t>
            </a:r>
            <a:endParaRPr lang="en-GB" dirty="0"/>
          </a:p>
          <a:p>
            <a:r>
              <a:rPr lang="en-GB" dirty="0">
                <a:solidFill>
                  <a:srgbClr val="2F2F2F"/>
                </a:solidFill>
              </a:rPr>
              <a:t>A corporation focused on the market needs to concentrate its Strategy on its customer base's values, culture, and other behavioural traits. </a:t>
            </a:r>
            <a:endParaRPr lang="en-GB" dirty="0"/>
          </a:p>
          <a:p>
            <a:r>
              <a:rPr lang="en-GB" dirty="0">
                <a:solidFill>
                  <a:srgbClr val="2F2F2F"/>
                </a:solidFill>
              </a:rPr>
              <a:t>A company's development efforts are therefore concentrated on the most in-demand features. Enterprises that adapt to market orientation may gain a competitive edge over other companies as the </a:t>
            </a:r>
            <a:r>
              <a:rPr lang="en-GB" dirty="0">
                <a:solidFill>
                  <a:srgbClr val="087DFD"/>
                </a:solidFill>
                <a:hlinkClick r:id="rId3"/>
              </a:rPr>
              <a:t>economy becomes more</a:t>
            </a:r>
            <a:r>
              <a:rPr lang="en-GB" dirty="0">
                <a:solidFill>
                  <a:srgbClr val="2F2F2F"/>
                </a:solidFill>
              </a:rPr>
              <a:t> globalized and customer choice expands.</a:t>
            </a:r>
            <a:br>
              <a:rPr lang="en-GB" dirty="0">
                <a:cs typeface="+mn-lt"/>
              </a:rPr>
            </a:br>
            <a:endParaRPr lang="en-GB"/>
          </a:p>
          <a:p>
            <a:r>
              <a:rPr lang="en-GB" dirty="0">
                <a:solidFill>
                  <a:srgbClr val="2F2F2F"/>
                </a:solidFill>
              </a:rPr>
              <a:t>Customers should be the company's primary focus, so it should pay close attention to their demands and wants. The following are required to attain the client focus.</a:t>
            </a:r>
            <a:br>
              <a:rPr lang="en-GB" dirty="0">
                <a:cs typeface="+mn-lt"/>
              </a:rPr>
            </a:br>
            <a:endParaRPr lang="en-GB"/>
          </a:p>
          <a:p>
            <a:pPr marL="171450" indent="-171450">
              <a:buFont typeface="Arial"/>
              <a:buChar char="•"/>
            </a:pPr>
            <a:r>
              <a:rPr lang="en-GB" dirty="0">
                <a:solidFill>
                  <a:srgbClr val="2F2F2F"/>
                </a:solidFill>
              </a:rPr>
              <a:t>Market research - Gathering and evaluating data on the target market is the process of conducting market research. For example, the market can be divided into divisions, and the most lucrative segments can be found with the company's position in the target market using this data.</a:t>
            </a:r>
            <a:endParaRPr lang="en-GB" dirty="0">
              <a:ea typeface="Calibri" panose="020F0502020204030204"/>
              <a:cs typeface="Calibri" panose="020F0502020204030204"/>
            </a:endParaRPr>
          </a:p>
          <a:p>
            <a:pPr marL="171450" indent="-171450">
              <a:buFont typeface="Arial,Sans-Serif"/>
              <a:buChar char="•"/>
            </a:pPr>
            <a:r>
              <a:rPr lang="en-GB" dirty="0">
                <a:solidFill>
                  <a:srgbClr val="2F2F2F"/>
                </a:solidFill>
              </a:rPr>
              <a:t>Segmentation - Divide the target market into more manageable, smaller groupings through market segmentation. Demographics, psychological data, and behavioural traits are a few examples of the many variables that can be used to determine this.</a:t>
            </a:r>
            <a:endParaRPr lang="en-GB" dirty="0">
              <a:solidFill>
                <a:srgbClr val="444444"/>
              </a:solidFill>
              <a:ea typeface="Calibri" panose="020F0502020204030204"/>
              <a:cs typeface="Calibri" panose="020F0502020204030204"/>
            </a:endParaRPr>
          </a:p>
          <a:p>
            <a:pPr marL="171450" indent="-171450">
              <a:buFont typeface="Arial,Sans-Serif"/>
              <a:buChar char="•"/>
            </a:pPr>
            <a:r>
              <a:rPr lang="en-GB" dirty="0">
                <a:solidFill>
                  <a:srgbClr val="2F2F2F"/>
                </a:solidFill>
              </a:rPr>
              <a:t>Targeting - After the market has been divided into segments, the company must choose which part will be its target market. The size of the market segment, its profitability, and the company's ability to reach that market segment are just a few of the variables that should be considered when choosing a target market.</a:t>
            </a:r>
            <a:endParaRPr lang="en-GB" dirty="0">
              <a:ea typeface="Calibri" panose="020F0502020204030204"/>
              <a:cs typeface="Calibri" panose="020F0502020204030204"/>
            </a:endParaRPr>
          </a:p>
          <a:p>
            <a:pPr marL="171450" indent="-171450">
              <a:buFont typeface="Arial"/>
              <a:buChar char="•"/>
            </a:pPr>
            <a:r>
              <a:rPr lang="en-GB" dirty="0">
                <a:solidFill>
                  <a:srgbClr val="2F2F2F"/>
                </a:solidFill>
              </a:rPr>
              <a:t>Positioning - Positioning is the process of giving the company in the target market a distinctive and differentiating image. The target market's demands and preferences should be the foundation of this image, and it should surpass the competitors in satisfying those needs.</a:t>
            </a:r>
            <a:endParaRPr lang="en-GB" dirty="0">
              <a:ea typeface="Calibri" panose="020F0502020204030204"/>
              <a:cs typeface="Calibri" panose="020F0502020204030204"/>
            </a:endParaRPr>
          </a:p>
          <a:p>
            <a:endParaRPr lang="en-GB" dirty="0">
              <a:solidFill>
                <a:srgbClr val="2F2F2F"/>
              </a:solidFill>
              <a:ea typeface="Calibri"/>
              <a:cs typeface="Calibri"/>
            </a:endParaRPr>
          </a:p>
          <a:p>
            <a:r>
              <a:rPr lang="en-GB" b="1" dirty="0">
                <a:solidFill>
                  <a:srgbClr val="2F2F2F"/>
                </a:solidFill>
                <a:ea typeface="Calibri"/>
                <a:cs typeface="Calibri"/>
              </a:rPr>
              <a:t>Pros:</a:t>
            </a:r>
            <a:br>
              <a:rPr lang="en-GB" b="1" dirty="0">
                <a:ea typeface="Calibri"/>
                <a:cs typeface="+mn-lt"/>
              </a:rPr>
            </a:br>
            <a:br>
              <a:rPr lang="en-GB" b="1" dirty="0">
                <a:ea typeface="Calibri"/>
                <a:cs typeface="+mn-lt"/>
              </a:rPr>
            </a:br>
            <a:r>
              <a:rPr lang="en-GB" b="1" dirty="0">
                <a:solidFill>
                  <a:srgbClr val="2F2F2F"/>
                </a:solidFill>
                <a:ea typeface="Calibri"/>
                <a:cs typeface="Calibri"/>
              </a:rPr>
              <a:t>Customer-Centric Approach - </a:t>
            </a:r>
            <a:r>
              <a:rPr lang="en-GB" dirty="0">
                <a:solidFill>
                  <a:srgbClr val="2F2F2F"/>
                </a:solidFill>
                <a:hlinkClick r:id="rId4">
                  <a:extLst>
                    <a:ext uri="{A12FA001-AC4F-418D-AE19-62706E023703}">
                      <ahyp:hlinkClr xmlns:ahyp="http://schemas.microsoft.com/office/drawing/2018/hyperlinkcolor" val="tx"/>
                    </a:ext>
                  </a:extLst>
                </a:hlinkClick>
              </a:rPr>
              <a:t>Market-oriented businesses prioritize understanding and meeting customer needs, which can lead to higher customer satisfaction and loyalty. By focusing on what customers want, companies can create products that resonate with their target audience.</a:t>
            </a:r>
            <a:br>
              <a:rPr lang="en-GB" dirty="0">
                <a:cs typeface="+mn-lt"/>
              </a:rPr>
            </a:br>
            <a:endParaRPr lang="en-GB">
              <a:solidFill>
                <a:srgbClr val="2F2F2F"/>
              </a:solidFill>
              <a:ea typeface="Calibri"/>
              <a:cs typeface="Calibri"/>
            </a:endParaRPr>
          </a:p>
          <a:p>
            <a:r>
              <a:rPr lang="en-GB" b="1" dirty="0">
                <a:solidFill>
                  <a:srgbClr val="2F2F2F"/>
                </a:solidFill>
                <a:ea typeface="Calibri"/>
                <a:cs typeface="Calibri"/>
              </a:rPr>
              <a:t>Improved Product Quality </a:t>
            </a:r>
            <a:r>
              <a:rPr lang="en-GB" dirty="0">
                <a:solidFill>
                  <a:srgbClr val="2F2F2F"/>
                </a:solidFill>
                <a:ea typeface="Calibri"/>
                <a:cs typeface="Calibri"/>
              </a:rPr>
              <a:t>- By continuously gathering feedback and </a:t>
            </a:r>
            <a:r>
              <a:rPr lang="en-GB" dirty="0" err="1">
                <a:solidFill>
                  <a:srgbClr val="2F2F2F"/>
                </a:solidFill>
                <a:ea typeface="Calibri"/>
                <a:cs typeface="Calibri"/>
              </a:rPr>
              <a:t>analyzing</a:t>
            </a:r>
            <a:r>
              <a:rPr lang="en-GB" dirty="0">
                <a:solidFill>
                  <a:srgbClr val="2F2F2F"/>
                </a:solidFill>
                <a:ea typeface="Calibri"/>
                <a:cs typeface="Calibri"/>
              </a:rPr>
              <a:t> consumer preferences, companies can enhance the quality of their products, ensuring they meet or exceed customer expectations.</a:t>
            </a:r>
            <a:br>
              <a:rPr lang="en-US" dirty="0">
                <a:cs typeface="+mn-lt"/>
              </a:rPr>
            </a:br>
            <a:br>
              <a:rPr lang="en-US" dirty="0">
                <a:cs typeface="+mn-lt"/>
              </a:rPr>
            </a:br>
            <a:r>
              <a:rPr lang="en-GB" b="1" dirty="0">
                <a:solidFill>
                  <a:srgbClr val="2F2F2F"/>
                </a:solidFill>
                <a:ea typeface="Calibri"/>
                <a:cs typeface="+mn-lt"/>
              </a:rPr>
              <a:t>Better Product Differentiation </a:t>
            </a:r>
            <a:r>
              <a:rPr lang="en-GB" dirty="0">
                <a:solidFill>
                  <a:srgbClr val="2F2F2F"/>
                </a:solidFill>
                <a:ea typeface="Calibri"/>
                <a:cs typeface="+mn-lt"/>
              </a:rPr>
              <a:t>– can differentiate their products based on customer insights, making them more appealing compared to competitors offerings.</a:t>
            </a:r>
            <a:br>
              <a:rPr lang="en-GB" dirty="0">
                <a:solidFill>
                  <a:srgbClr val="2F2F2F"/>
                </a:solidFill>
                <a:ea typeface="Calibri"/>
                <a:cs typeface="+mn-lt"/>
              </a:rPr>
            </a:br>
            <a:br>
              <a:rPr lang="en-GB" dirty="0">
                <a:solidFill>
                  <a:srgbClr val="2F2F2F"/>
                </a:solidFill>
                <a:ea typeface="Calibri"/>
                <a:cs typeface="+mn-lt"/>
              </a:rPr>
            </a:br>
            <a:r>
              <a:rPr lang="en-GB" b="1" dirty="0">
                <a:solidFill>
                  <a:srgbClr val="2F2F2F"/>
                </a:solidFill>
                <a:ea typeface="Calibri"/>
                <a:cs typeface="+mn-lt"/>
              </a:rPr>
              <a:t>Increased Market Responsiveness</a:t>
            </a:r>
            <a:r>
              <a:rPr lang="en-GB" dirty="0">
                <a:solidFill>
                  <a:srgbClr val="2F2F2F"/>
                </a:solidFill>
                <a:ea typeface="Calibri"/>
                <a:cs typeface="+mn-lt"/>
              </a:rPr>
              <a:t> - Companies that adopt a market orientation can quickly adapt to changing market trends and consumer preferences, allowing them to stay relevant in a competitive landscape.</a:t>
            </a:r>
          </a:p>
          <a:p>
            <a:endParaRPr lang="en-US" dirty="0">
              <a:cs typeface="+mn-lt"/>
            </a:endParaRPr>
          </a:p>
          <a:p>
            <a:r>
              <a:rPr lang="en-US" b="1" dirty="0">
                <a:cs typeface="+mn-lt"/>
              </a:rPr>
              <a:t>Enhanced Brand Loyalty</a:t>
            </a:r>
            <a:r>
              <a:rPr lang="en-US" dirty="0">
                <a:cs typeface="+mn-lt"/>
              </a:rPr>
              <a:t> – By showing commitment to customer needs, businesses can foster stronger relationships with their customers leading to increased brand loyalty and repeat business.</a:t>
            </a:r>
            <a:br>
              <a:rPr lang="en-US" dirty="0">
                <a:ea typeface="Calibri"/>
                <a:cs typeface="+mn-lt"/>
              </a:rPr>
            </a:br>
            <a:br>
              <a:rPr lang="en-US" dirty="0">
                <a:ea typeface="Calibri"/>
                <a:cs typeface="+mn-lt"/>
              </a:rPr>
            </a:br>
            <a:r>
              <a:rPr lang="en-US" b="1" dirty="0">
                <a:ea typeface="Calibri"/>
                <a:cs typeface="+mn-lt"/>
              </a:rPr>
              <a:t>Cons:</a:t>
            </a:r>
            <a:br>
              <a:rPr lang="en-US" dirty="0">
                <a:ea typeface="Calibri"/>
                <a:cs typeface="+mn-lt"/>
              </a:rPr>
            </a:br>
            <a:br>
              <a:rPr lang="en-US" dirty="0">
                <a:ea typeface="Calibri"/>
                <a:cs typeface="+mn-lt"/>
              </a:rPr>
            </a:br>
            <a:r>
              <a:rPr lang="en-US" b="1" dirty="0">
                <a:ea typeface="Calibri"/>
                <a:cs typeface="+mn-lt"/>
              </a:rPr>
              <a:t>Limited Innovation – </a:t>
            </a:r>
            <a:r>
              <a:rPr lang="en-US" dirty="0">
                <a:ea typeface="Calibri"/>
                <a:cs typeface="+mn-lt"/>
              </a:rPr>
              <a:t>Strong focus on customer preferences can hinder a company's ability to innovate. Miss out on new product ideas.</a:t>
            </a:r>
            <a:endParaRPr lang="en-GB" dirty="0">
              <a:solidFill>
                <a:srgbClr val="2F2F2F"/>
              </a:solidFill>
              <a:ea typeface="Calibri"/>
              <a:cs typeface="+mn-lt"/>
            </a:endParaRPr>
          </a:p>
          <a:p>
            <a:endParaRPr lang="en-US" dirty="0">
              <a:cs typeface="+mn-lt"/>
            </a:endParaRPr>
          </a:p>
          <a:p>
            <a:r>
              <a:rPr lang="en-US" b="1" dirty="0">
                <a:cs typeface="+mn-lt"/>
              </a:rPr>
              <a:t>Resource intensive</a:t>
            </a:r>
            <a:r>
              <a:rPr lang="en-US" dirty="0">
                <a:cs typeface="+mn-lt"/>
              </a:rPr>
              <a:t> –significant investment in market research, data analysis</a:t>
            </a:r>
            <a:br>
              <a:rPr lang="en-US" dirty="0">
                <a:ea typeface="Calibri"/>
                <a:cs typeface="+mn-lt"/>
              </a:rPr>
            </a:br>
            <a:br>
              <a:rPr lang="en-US" dirty="0">
                <a:cs typeface="+mn-lt"/>
              </a:rPr>
            </a:br>
            <a:r>
              <a:rPr lang="en-US" b="1" dirty="0">
                <a:cs typeface="+mn-lt"/>
              </a:rPr>
              <a:t>Risk of overemphasis on Trends - </a:t>
            </a:r>
            <a:r>
              <a:rPr lang="en-US" dirty="0">
                <a:cs typeface="+mn-lt"/>
              </a:rPr>
              <a:t> lack of long term vision. Products become quickly outdated and not meeting future demands – Blackberry v Smartphones, Betamax (</a:t>
            </a:r>
            <a:r>
              <a:rPr lang="en-US" dirty="0" err="1">
                <a:cs typeface="+mn-lt"/>
              </a:rPr>
              <a:t>sony</a:t>
            </a:r>
            <a:r>
              <a:rPr lang="en-US" dirty="0">
                <a:cs typeface="+mn-lt"/>
              </a:rPr>
              <a:t>) v VHS</a:t>
            </a:r>
            <a:br>
              <a:rPr lang="en-US" dirty="0">
                <a:ea typeface="Calibri"/>
                <a:cs typeface="+mn-lt"/>
              </a:rPr>
            </a:br>
            <a:br>
              <a:rPr lang="en-US" dirty="0">
                <a:ea typeface="Calibri"/>
                <a:cs typeface="+mn-lt"/>
              </a:rPr>
            </a:br>
            <a:r>
              <a:rPr lang="en-US" b="1" dirty="0">
                <a:ea typeface="Calibri"/>
                <a:cs typeface="+mn-lt"/>
              </a:rPr>
              <a:t>Potential for Misalignment – </a:t>
            </a:r>
            <a:r>
              <a:rPr lang="en-US" dirty="0">
                <a:ea typeface="Calibri"/>
                <a:cs typeface="+mn-lt"/>
              </a:rPr>
              <a:t>If </a:t>
            </a:r>
            <a:r>
              <a:rPr lang="en-US" dirty="0" err="1">
                <a:ea typeface="Calibri"/>
                <a:cs typeface="+mn-lt"/>
              </a:rPr>
              <a:t>priortise</a:t>
            </a:r>
            <a:r>
              <a:rPr lang="en-US" dirty="0">
                <a:ea typeface="Calibri"/>
                <a:cs typeface="+mn-lt"/>
              </a:rPr>
              <a:t> customer feedback without clear strategic direction can lead to misalignment between product offering and company's overall goals.</a:t>
            </a:r>
            <a:br>
              <a:rPr lang="en-US" dirty="0">
                <a:ea typeface="Calibri"/>
                <a:cs typeface="+mn-lt"/>
              </a:rPr>
            </a:br>
            <a:br>
              <a:rPr lang="en-US" dirty="0">
                <a:ea typeface="Calibri"/>
                <a:cs typeface="+mn-lt"/>
              </a:rPr>
            </a:br>
            <a:r>
              <a:rPr lang="en-US" b="1" dirty="0">
                <a:ea typeface="Calibri"/>
                <a:cs typeface="+mn-lt"/>
              </a:rPr>
              <a:t>Neglecting other business aspects – </a:t>
            </a:r>
            <a:r>
              <a:rPr lang="en-US" dirty="0">
                <a:ea typeface="Calibri"/>
                <a:cs typeface="+mn-lt"/>
              </a:rPr>
              <a:t>too customer focused could lead to overlook operational efficiency, employee satisfaction which also key to long term success</a:t>
            </a:r>
            <a:endParaRPr lang="en-GB" dirty="0">
              <a:solidFill>
                <a:srgbClr val="2F2F2F"/>
              </a:solidFill>
              <a:ea typeface="Calibri"/>
              <a:cs typeface="+mn-lt"/>
            </a:endParaRPr>
          </a:p>
          <a:p>
            <a:endParaRPr lang="en-US" dirty="0">
              <a:cs typeface="+mn-lt"/>
            </a:endParaRPr>
          </a:p>
          <a:p>
            <a:r>
              <a:rPr lang="en-US" dirty="0"/>
              <a:t>Amazon is an example of a market-oriented company. As it has grown and developed, it has consistently added processes and features that clearly address concerns and desires expressed by consumers.</a:t>
            </a:r>
            <a:endParaRPr lang="en-US" dirty="0">
              <a:ea typeface="Calibri" panose="020F0502020204030204"/>
              <a:cs typeface="Calibri" panose="020F0502020204030204"/>
            </a:endParaRPr>
          </a:p>
          <a:p>
            <a:r>
              <a:rPr lang="en-US" dirty="0"/>
              <a:t>For example, many consumers, especially city dwellers, worry about getting packages delivered when they're not at home. The company responded with Amazon Locker, a network of self-service pickup boxes.</a:t>
            </a:r>
            <a:endParaRPr lang="en-US" dirty="0">
              <a:ea typeface="Calibri" panose="020F0502020204030204"/>
              <a:cs typeface="Calibri" panose="020F0502020204030204"/>
            </a:endParaRPr>
          </a:p>
          <a:p>
            <a:r>
              <a:rPr lang="en-US" dirty="0"/>
              <a:t>Delivery charges, no matter how reasonable, are a chief irritant to consumers, and a reason to buy locally instead of ordering online. Amazon Prime charges an annual fee for the free delivery of most of its products.</a:t>
            </a:r>
            <a:endParaRPr lang="en-US" dirty="0">
              <a:ea typeface="Calibri" panose="020F0502020204030204"/>
              <a:cs typeface="Calibri" panose="020F0502020204030204"/>
            </a:endParaRPr>
          </a:p>
          <a:p>
            <a:br>
              <a:rPr lang="en-US" dirty="0">
                <a:cs typeface="+mn-lt"/>
              </a:rPr>
            </a:br>
            <a:endParaRPr lang="en-GB">
              <a:solidFill>
                <a:srgbClr val="2F2F2F"/>
              </a:solidFill>
              <a:ea typeface="Calibri"/>
              <a:cs typeface="Calibri"/>
            </a:endParaRPr>
          </a:p>
          <a:p>
            <a:pPr marL="171450" indent="-171450">
              <a:buFont typeface="Arial"/>
              <a:buChar char="•"/>
            </a:pPr>
            <a:endParaRPr lang="en-GB" dirty="0">
              <a:solidFill>
                <a:srgbClr val="2F2F2F"/>
              </a:solidFill>
              <a:ea typeface="Calibri"/>
              <a:cs typeface="Calibri"/>
            </a:endParaRPr>
          </a:p>
          <a:p>
            <a:pPr algn="just"/>
            <a:endParaRPr lang="en-GB" altLang="en-US" dirty="0">
              <a:ea typeface="Calibri"/>
              <a:cs typeface="Calibri"/>
            </a:endParaRPr>
          </a:p>
          <a:p>
            <a:pPr algn="just">
              <a:buFont typeface="Arial"/>
              <a:buChar char="•"/>
            </a:pPr>
            <a:endParaRPr lang="en-GB">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325428F8-542A-4F7D-BF3D-71D78AFC89C4}" type="slidenum">
              <a:rPr lang="en-GB" smtClean="0"/>
              <a:t>10</a:t>
            </a:fld>
            <a:endParaRPr lang="en-GB"/>
          </a:p>
        </p:txBody>
      </p:sp>
    </p:spTree>
    <p:extLst>
      <p:ext uri="{BB962C8B-B14F-4D97-AF65-F5344CB8AC3E}">
        <p14:creationId xmlns:p14="http://schemas.microsoft.com/office/powerpoint/2010/main" val="33961203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b="1" dirty="0">
                <a:ea typeface="Calibri"/>
                <a:cs typeface="Calibri"/>
              </a:rPr>
              <a:t>Use forms – 15 minutes to type and review answers</a:t>
            </a:r>
            <a:endParaRPr lang="en-GB" b="1" dirty="0"/>
          </a:p>
        </p:txBody>
      </p:sp>
      <p:sp>
        <p:nvSpPr>
          <p:cNvPr id="4" name="Slide Number Placeholder 3"/>
          <p:cNvSpPr>
            <a:spLocks noGrp="1"/>
          </p:cNvSpPr>
          <p:nvPr>
            <p:ph type="sldNum" sz="quarter" idx="5"/>
          </p:nvPr>
        </p:nvSpPr>
        <p:spPr/>
        <p:txBody>
          <a:bodyPr/>
          <a:lstStyle/>
          <a:p>
            <a:fld id="{325428F8-542A-4F7D-BF3D-71D78AFC89C4}" type="slidenum">
              <a:rPr lang="en-GB" smtClean="0"/>
              <a:t>11</a:t>
            </a:fld>
            <a:endParaRPr lang="en-GB"/>
          </a:p>
        </p:txBody>
      </p:sp>
    </p:spTree>
    <p:extLst>
      <p:ext uri="{BB962C8B-B14F-4D97-AF65-F5344CB8AC3E}">
        <p14:creationId xmlns:p14="http://schemas.microsoft.com/office/powerpoint/2010/main" val="25186131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Consumer – people. You and me. Individuals or groups, but general public – Amazon, Netflix, Specsavers, Tesco, Aldi</a:t>
            </a:r>
          </a:p>
          <a:p>
            <a:endParaRPr lang="en-GB" dirty="0"/>
          </a:p>
          <a:p>
            <a:r>
              <a:rPr lang="en-GB" dirty="0"/>
              <a:t>Business – B2B sales. Provide product or service for business users. Machinery or outsourcing, marketing or HR E.G. - Walters Creative, TATA, </a:t>
            </a:r>
            <a:endParaRPr lang="en-GB" dirty="0">
              <a:ea typeface="Calibri"/>
              <a:cs typeface="Calibri"/>
            </a:endParaRPr>
          </a:p>
          <a:p>
            <a:endParaRPr lang="en-GB" dirty="0"/>
          </a:p>
          <a:p>
            <a:r>
              <a:rPr lang="en-GB" dirty="0"/>
              <a:t>Not for profit –</a:t>
            </a:r>
            <a:r>
              <a:rPr lang="en-GB" b="1" dirty="0"/>
              <a:t> </a:t>
            </a:r>
            <a:r>
              <a:rPr lang="en-GB" b="0" dirty="0"/>
              <a:t>Charities</a:t>
            </a:r>
            <a:r>
              <a:rPr lang="en-GB" dirty="0"/>
              <a:t> – Cancer Research, </a:t>
            </a:r>
            <a:r>
              <a:rPr lang="en-GB" dirty="0" err="1"/>
              <a:t>Womens</a:t>
            </a:r>
            <a:r>
              <a:rPr lang="en-GB" dirty="0"/>
              <a:t> Aid, SCVS, </a:t>
            </a:r>
            <a:r>
              <a:rPr lang="en-GB" dirty="0" err="1"/>
              <a:t>Maggiesetc</a:t>
            </a:r>
            <a:r>
              <a:rPr lang="en-GB" b="0" dirty="0"/>
              <a:t>.</a:t>
            </a:r>
            <a:endParaRPr lang="en-GB" b="0" dirty="0">
              <a:ea typeface="Calibri"/>
              <a:cs typeface="Calibri"/>
            </a:endParaRPr>
          </a:p>
          <a:p>
            <a:endParaRPr lang="en-GB" b="0" dirty="0"/>
          </a:p>
          <a:p>
            <a:pPr>
              <a:defRPr/>
            </a:pPr>
            <a:r>
              <a:rPr lang="en-GB" b="0" dirty="0"/>
              <a:t>Government -</a:t>
            </a:r>
            <a:r>
              <a:rPr lang="en-GB" altLang="en-US" sz="1200" dirty="0"/>
              <a:t> e.g. public health, defence</a:t>
            </a:r>
            <a:r>
              <a:rPr lang="en-GB" altLang="en-US" dirty="0"/>
              <a:t> – NHS, DVLA, </a:t>
            </a:r>
            <a:endParaRPr lang="en-GB" altLang="en-US" sz="1200" dirty="0">
              <a:ea typeface="Calibri"/>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200" b="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200"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200" b="0" dirty="0"/>
              <a:t>Global marketing – increasingly a globalised world.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200" dirty="0"/>
          </a:p>
          <a:p>
            <a:endParaRPr lang="en-GB" dirty="0"/>
          </a:p>
          <a:p>
            <a:endParaRPr lang="en-GB" dirty="0"/>
          </a:p>
        </p:txBody>
      </p:sp>
      <p:sp>
        <p:nvSpPr>
          <p:cNvPr id="4" name="Slide Number Placeholder 3"/>
          <p:cNvSpPr>
            <a:spLocks noGrp="1"/>
          </p:cNvSpPr>
          <p:nvPr>
            <p:ph type="sldNum" sz="quarter" idx="5"/>
          </p:nvPr>
        </p:nvSpPr>
        <p:spPr/>
        <p:txBody>
          <a:bodyPr/>
          <a:lstStyle/>
          <a:p>
            <a:fld id="{325428F8-542A-4F7D-BF3D-71D78AFC89C4}" type="slidenum">
              <a:rPr lang="en-GB" smtClean="0"/>
              <a:t>13</a:t>
            </a:fld>
            <a:endParaRPr lang="en-GB"/>
          </a:p>
        </p:txBody>
      </p:sp>
    </p:spTree>
    <p:extLst>
      <p:ext uri="{BB962C8B-B14F-4D97-AF65-F5344CB8AC3E}">
        <p14:creationId xmlns:p14="http://schemas.microsoft.com/office/powerpoint/2010/main" val="25172972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0A9E07F0-4CF6-4F68-99F8-66429E3520A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a:extLst>
              <a:ext uri="{FF2B5EF4-FFF2-40B4-BE49-F238E27FC236}">
                <a16:creationId xmlns:a16="http://schemas.microsoft.com/office/drawing/2014/main" id="{9A7C4742-5C93-405B-9BEB-A3FBB1A3597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dirty="0">
                <a:solidFill>
                  <a:srgbClr val="008000"/>
                </a:solidFill>
                <a:ea typeface="MS PGothic" panose="020B0600070205080204" pitchFamily="34" charset="-128"/>
              </a:rPr>
              <a:t>Customer needs are the states of felt deprivation. They include basic physical needs for food, clothing, warmth, and safety; social needs for belonging and affection; and individual needs for knowledge and self-expression.</a:t>
            </a:r>
          </a:p>
          <a:p>
            <a:endParaRPr lang="en-US" altLang="en-US" dirty="0">
              <a:solidFill>
                <a:srgbClr val="008000"/>
              </a:solidFill>
              <a:ea typeface="MS PGothic" panose="020B0600070205080204" pitchFamily="34" charset="-128"/>
            </a:endParaRPr>
          </a:p>
          <a:p>
            <a:r>
              <a:rPr lang="en-US" altLang="en-US" dirty="0">
                <a:solidFill>
                  <a:srgbClr val="008000"/>
                </a:solidFill>
                <a:ea typeface="MS PGothic" panose="020B0600070205080204" pitchFamily="34" charset="-128"/>
              </a:rPr>
              <a:t>Wants are the form human needs take as they are shaped by culture and individual personality. </a:t>
            </a:r>
            <a:r>
              <a:rPr lang="en-US" altLang="en-US" dirty="0">
                <a:ea typeface="MS PGothic" panose="020B0600070205080204" pitchFamily="34" charset="-128"/>
              </a:rPr>
              <a:t>For example, an American needs food but wants a Big Mac, French fries, and a soft drink. </a:t>
            </a:r>
            <a:r>
              <a:rPr lang="en-US" altLang="en-US" dirty="0">
                <a:solidFill>
                  <a:srgbClr val="008000"/>
                </a:solidFill>
                <a:ea typeface="MS PGothic" panose="020B0600070205080204" pitchFamily="34" charset="-128"/>
              </a:rPr>
              <a:t>Wants are shaped by one’s society and are described in terms of objects that will satisfy those needs.</a:t>
            </a:r>
          </a:p>
          <a:p>
            <a:endParaRPr lang="en-US" altLang="en-US" dirty="0">
              <a:solidFill>
                <a:srgbClr val="008000"/>
              </a:solidFill>
              <a:ea typeface="MS PGothic" panose="020B0600070205080204" pitchFamily="34" charset="-128"/>
            </a:endParaRPr>
          </a:p>
          <a:p>
            <a:r>
              <a:rPr lang="en-US" altLang="en-US" dirty="0">
                <a:solidFill>
                  <a:srgbClr val="008000"/>
                </a:solidFill>
                <a:ea typeface="MS PGothic" panose="020B0600070205080204" pitchFamily="34" charset="-128"/>
              </a:rPr>
              <a:t>When backed by buying power, wants become demands. Given their wants and resources, people demand products and services with benefits that add up to the most value and satisfaction.</a:t>
            </a:r>
          </a:p>
        </p:txBody>
      </p:sp>
      <p:sp>
        <p:nvSpPr>
          <p:cNvPr id="20484" name="Slide Number Placeholder 3">
            <a:extLst>
              <a:ext uri="{FF2B5EF4-FFF2-40B4-BE49-F238E27FC236}">
                <a16:creationId xmlns:a16="http://schemas.microsoft.com/office/drawing/2014/main" id="{F807F32E-007F-4376-A819-4F56455979B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1EF562AE-0048-49FD-9713-257A22683312}" type="slidenum">
              <a:rPr lang="en-US" altLang="en-US">
                <a:latin typeface="Arial" panose="020B0604020202020204" pitchFamily="34" charset="0"/>
                <a:ea typeface="MS PGothic" panose="020B0600070205080204" pitchFamily="34" charset="-128"/>
              </a:rPr>
              <a:pPr>
                <a:spcBef>
                  <a:spcPct val="0"/>
                </a:spcBef>
              </a:pPr>
              <a:t>14</a:t>
            </a:fld>
            <a:endParaRPr lang="en-US" altLang="en-US">
              <a:latin typeface="Arial" panose="020B0604020202020204" pitchFamily="34" charset="0"/>
              <a:ea typeface="MS PGothic" panose="020B0600070205080204" pitchFamily="34" charset="-128"/>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Ask to chat in teams – what brand shall we choose – then as a group in chat discuss the other 2 questions</a:t>
            </a:r>
          </a:p>
        </p:txBody>
      </p:sp>
      <p:sp>
        <p:nvSpPr>
          <p:cNvPr id="4" name="Slide Number Placeholder 3"/>
          <p:cNvSpPr>
            <a:spLocks noGrp="1"/>
          </p:cNvSpPr>
          <p:nvPr>
            <p:ph type="sldNum" sz="quarter" idx="5"/>
          </p:nvPr>
        </p:nvSpPr>
        <p:spPr/>
        <p:txBody>
          <a:bodyPr/>
          <a:lstStyle/>
          <a:p>
            <a:fld id="{325428F8-542A-4F7D-BF3D-71D78AFC89C4}" type="slidenum">
              <a:rPr lang="en-GB" smtClean="0"/>
              <a:t>15</a:t>
            </a:fld>
            <a:endParaRPr lang="en-GB"/>
          </a:p>
        </p:txBody>
      </p:sp>
    </p:spTree>
    <p:extLst>
      <p:ext uri="{BB962C8B-B14F-4D97-AF65-F5344CB8AC3E}">
        <p14:creationId xmlns:p14="http://schemas.microsoft.com/office/powerpoint/2010/main" val="410968434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marketing mix is important because it provides a framework for businesses to develop strategies that meet customer needs, differentiate their products, and achieve business objective</a:t>
            </a:r>
            <a:endParaRPr lang="en-US">
              <a:solidFill>
                <a:srgbClr val="666666"/>
              </a:solidFill>
            </a:endParaRPr>
          </a:p>
          <a:p>
            <a:br>
              <a:rPr lang="en-US" dirty="0">
                <a:cs typeface="+mn-lt"/>
              </a:rPr>
            </a:br>
            <a:r>
              <a:rPr lang="en-US" dirty="0">
                <a:cs typeface="+mn-lt"/>
              </a:rPr>
              <a:t>A marketing mix includes the tactics and tools you use to market your company’s offerings and influence customers to buy to buy them. The best marketing mix is one that uses up-to-date market research and data-driven strategies to reach customers and drive sales.</a:t>
            </a:r>
            <a:endParaRPr lang="en-US" dirty="0">
              <a:solidFill>
                <a:srgbClr val="666666"/>
              </a:solidFill>
              <a:ea typeface="Calibri"/>
              <a:cs typeface="Calibri"/>
            </a:endParaRPr>
          </a:p>
          <a:p>
            <a:r>
              <a:rPr lang="en-US" dirty="0"/>
              <a:t>In many cases, this involves changing your current strategy. If your marketing mix isn’t in a constant state of flux, you’re doing something wrong. What worked to engage your customers ten years ago or even two years ago will be unlikely to work now, so consistently assessing your audience, your marketing plan and the tools you use to execute it is simply smart leadership.</a:t>
            </a:r>
            <a:endParaRPr lang="en-US" dirty="0">
              <a:ea typeface="Calibri"/>
              <a:cs typeface="Calibri"/>
            </a:endParaRPr>
          </a:p>
          <a:p>
            <a:br>
              <a:rPr lang="en-US" dirty="0">
                <a:ea typeface="Calibri"/>
                <a:cs typeface="+mn-lt"/>
              </a:rPr>
            </a:br>
            <a:r>
              <a:rPr lang="en-US" dirty="0">
                <a:ea typeface="Calibri"/>
                <a:cs typeface="+mn-lt"/>
              </a:rPr>
              <a:t>Neil Borden, a researcher and professor for the Harvard Graduate School of Business Administration, first used the term “marketing mix” in the 1950s. In 1960, another marketing professor, E. Jerome McCarthy, refined Borden’s ideas into the four P’s of marketing: Product, place, promotion and price.</a:t>
            </a:r>
            <a:endParaRPr lang="en-US" dirty="0">
              <a:cs typeface="+mn-lt"/>
            </a:endParaRPr>
          </a:p>
          <a:p>
            <a:endParaRPr lang="en-US" dirty="0">
              <a:solidFill>
                <a:srgbClr val="000000"/>
              </a:solidFill>
              <a:ea typeface="Calibri"/>
              <a:cs typeface="Calibri"/>
            </a:endParaRPr>
          </a:p>
          <a:p>
            <a:r>
              <a:rPr lang="en-US" dirty="0">
                <a:solidFill>
                  <a:srgbClr val="000000"/>
                </a:solidFill>
              </a:rPr>
              <a:t>Since marketing strategy in that era focused on selling products, adjustments were needed for it to work with selling services, as well. That’s when researchers Bernard Booms and Mary Bitner added three additional marketing mix elements in 1982: People, process and physical evidence. Whether used for marketing a product or a service, all of these factors of the marketing mix relate to learning how customers are influenced to make a purchase.</a:t>
            </a:r>
            <a:endParaRPr lang="en-US" dirty="0"/>
          </a:p>
          <a:p>
            <a:endParaRPr lang="en-US" dirty="0">
              <a:solidFill>
                <a:srgbClr val="666666"/>
              </a:solidFill>
            </a:endParaRPr>
          </a:p>
          <a:p>
            <a:r>
              <a:rPr lang="en-GB" b="1" dirty="0">
                <a:solidFill>
                  <a:srgbClr val="66339C"/>
                </a:solidFill>
              </a:rPr>
              <a:t>The Marketing Mix 4 Ps:</a:t>
            </a:r>
            <a:endParaRPr lang="en-US" dirty="0">
              <a:ea typeface="Calibri"/>
              <a:cs typeface="Calibri"/>
            </a:endParaRPr>
          </a:p>
          <a:p>
            <a:pPr marL="285750" indent="-285750">
              <a:buFont typeface="Arial"/>
              <a:buChar char="•"/>
            </a:pPr>
            <a:r>
              <a:rPr lang="en-US" b="1">
                <a:solidFill>
                  <a:srgbClr val="666666"/>
                </a:solidFill>
              </a:rPr>
              <a:t>Product</a:t>
            </a:r>
            <a:r>
              <a:rPr lang="en-US">
                <a:solidFill>
                  <a:srgbClr val="666666"/>
                </a:solidFill>
              </a:rPr>
              <a:t> - The Product should fit the task consumers want it for, it should work and it should be what the consumers are expecting to get.</a:t>
            </a:r>
            <a:endParaRPr lang="en-GB"/>
          </a:p>
          <a:p>
            <a:pPr marL="285750" indent="-285750">
              <a:buFont typeface="Arial"/>
              <a:buChar char="•"/>
            </a:pPr>
            <a:r>
              <a:rPr lang="en-US" b="1">
                <a:solidFill>
                  <a:srgbClr val="666666"/>
                </a:solidFill>
              </a:rPr>
              <a:t>Place</a:t>
            </a:r>
            <a:r>
              <a:rPr lang="en-US">
                <a:solidFill>
                  <a:srgbClr val="666666"/>
                </a:solidFill>
              </a:rPr>
              <a:t> – The product should be available from where your target consumer finds it easiest to shop. This may be High Street, Mail Order or the more current option via e-commerce or an online shop.</a:t>
            </a:r>
            <a:endParaRPr lang="en-GB"/>
          </a:p>
          <a:p>
            <a:pPr marL="285750" indent="-285750">
              <a:buFont typeface="Arial"/>
              <a:buChar char="•"/>
            </a:pPr>
            <a:r>
              <a:rPr lang="en-US" b="1">
                <a:solidFill>
                  <a:srgbClr val="666666"/>
                </a:solidFill>
              </a:rPr>
              <a:t>Price</a:t>
            </a:r>
            <a:r>
              <a:rPr lang="en-US">
                <a:solidFill>
                  <a:srgbClr val="666666"/>
                </a:solidFill>
              </a:rPr>
              <a:t> – The Product should always be seen as representing good value for money. This does not necessarily mean it should be the cheapest available; one of the main tenets of the marketing concept is that customers are usually happy to pay a little more for something that works really well for them.</a:t>
            </a:r>
            <a:endParaRPr lang="en-GB"/>
          </a:p>
          <a:p>
            <a:pPr marL="285750" indent="-285750">
              <a:buFont typeface="Arial"/>
              <a:buChar char="•"/>
            </a:pPr>
            <a:r>
              <a:rPr lang="en-US" b="1" dirty="0">
                <a:solidFill>
                  <a:srgbClr val="666666"/>
                </a:solidFill>
              </a:rPr>
              <a:t>Promotion</a:t>
            </a:r>
            <a:r>
              <a:rPr lang="en-US" dirty="0">
                <a:solidFill>
                  <a:srgbClr val="666666"/>
                </a:solidFill>
              </a:rPr>
              <a:t> – Advertising, PR, Sales Promotion, Personal Selling and, in more recent times, Social Media are all key communication tools for an </a:t>
            </a:r>
            <a:r>
              <a:rPr lang="en-US" dirty="0" err="1">
                <a:solidFill>
                  <a:srgbClr val="666666"/>
                </a:solidFill>
              </a:rPr>
              <a:t>organisation</a:t>
            </a:r>
            <a:r>
              <a:rPr lang="en-US" dirty="0">
                <a:solidFill>
                  <a:srgbClr val="666666"/>
                </a:solidFill>
              </a:rPr>
              <a:t>. These tools should be used to put across the </a:t>
            </a:r>
            <a:r>
              <a:rPr lang="en-US" dirty="0" err="1">
                <a:solidFill>
                  <a:srgbClr val="666666"/>
                </a:solidFill>
              </a:rPr>
              <a:t>organisation’s</a:t>
            </a:r>
            <a:r>
              <a:rPr lang="en-US" dirty="0">
                <a:solidFill>
                  <a:srgbClr val="666666"/>
                </a:solidFill>
              </a:rPr>
              <a:t> message to the correct audiences  in the manner they would most like to hear, whether it be informative or appealing to their emotions.</a:t>
            </a:r>
            <a:endParaRPr lang="en-GB" dirty="0"/>
          </a:p>
          <a:p>
            <a:endParaRPr lang="en-US" dirty="0">
              <a:solidFill>
                <a:srgbClr val="666666"/>
              </a:solidFill>
              <a:ea typeface="Calibri" panose="020F0502020204030204"/>
              <a:cs typeface="Calibri" panose="020F0502020204030204"/>
            </a:endParaRPr>
          </a:p>
          <a:p>
            <a:r>
              <a:rPr lang="en-US" dirty="0">
                <a:solidFill>
                  <a:srgbClr val="666666"/>
                </a:solidFill>
              </a:rPr>
              <a:t>In the late 70’s it was widely acknowledged by Marketers that the Marketing Mix should be updated. This led to the creation of the Extended Marketing Mix in 1981 by Booms &amp; Bitner which added 3 new elements to the 4 Ps Principle. This now allowed the extended Marketing Mix to include products that are services and not just physical things.</a:t>
            </a:r>
            <a:endParaRPr lang="en-GB" dirty="0"/>
          </a:p>
          <a:p>
            <a:r>
              <a:rPr lang="en-GB" b="1" dirty="0">
                <a:solidFill>
                  <a:srgbClr val="66339C"/>
                </a:solidFill>
              </a:rPr>
              <a:t>The extended 7 Ps:</a:t>
            </a:r>
            <a:endParaRPr lang="en-GB" dirty="0"/>
          </a:p>
          <a:p>
            <a:pPr marL="285750" indent="-285750">
              <a:buFont typeface="Arial"/>
              <a:buChar char="•"/>
            </a:pPr>
            <a:r>
              <a:rPr lang="en-US" b="1" dirty="0">
                <a:solidFill>
                  <a:srgbClr val="666666"/>
                </a:solidFill>
              </a:rPr>
              <a:t>People</a:t>
            </a:r>
            <a:r>
              <a:rPr lang="en-US" dirty="0">
                <a:solidFill>
                  <a:srgbClr val="666666"/>
                </a:solidFill>
              </a:rPr>
              <a:t> – All companies are reliant on the people who run them from front line Sales staff to the Managing Director. Having the right people is essential because they are as much a part of your business offering as the products/services you are offering.</a:t>
            </a:r>
            <a:endParaRPr lang="en-GB" dirty="0"/>
          </a:p>
          <a:p>
            <a:pPr marL="285750" indent="-285750">
              <a:buFont typeface="Arial"/>
              <a:buChar char="•"/>
            </a:pPr>
            <a:r>
              <a:rPr lang="en-US" b="1" dirty="0">
                <a:solidFill>
                  <a:srgbClr val="666666"/>
                </a:solidFill>
              </a:rPr>
              <a:t>Processes</a:t>
            </a:r>
            <a:r>
              <a:rPr lang="en-US" dirty="0">
                <a:solidFill>
                  <a:srgbClr val="666666"/>
                </a:solidFill>
              </a:rPr>
              <a:t> –The delivery of your service is usually done with the customer present so how the service is delivered is once again part of what the consumer is paying for.</a:t>
            </a:r>
            <a:endParaRPr lang="en-GB" dirty="0"/>
          </a:p>
          <a:p>
            <a:pPr marL="285750" indent="-285750">
              <a:buFont typeface="Arial"/>
              <a:buChar char="•"/>
            </a:pPr>
            <a:r>
              <a:rPr lang="en-US" b="1" dirty="0">
                <a:solidFill>
                  <a:srgbClr val="666666"/>
                </a:solidFill>
              </a:rPr>
              <a:t>Physical Evidence</a:t>
            </a:r>
            <a:r>
              <a:rPr lang="en-US" dirty="0">
                <a:solidFill>
                  <a:srgbClr val="666666"/>
                </a:solidFill>
              </a:rPr>
              <a:t> – Almost all services include some physical elements even if the bulk of what the consumer is paying for is intangible. For example a hair salon would provide their client with a completed hairdo and an insurance company would give their customers some form of printed material. Even if the material is not physically printed (in the case of PDFs) they are still receiving a “physical product” by this definition.</a:t>
            </a:r>
            <a:endParaRPr lang="en-GB" dirty="0"/>
          </a:p>
          <a:p>
            <a:endParaRPr lang="en-US" dirty="0">
              <a:solidFill>
                <a:srgbClr val="666666"/>
              </a:solidFill>
              <a:ea typeface="Calibri"/>
              <a:cs typeface="Calibri"/>
            </a:endParaRPr>
          </a:p>
          <a:p>
            <a:endParaRPr lang="en-US" dirty="0">
              <a:solidFill>
                <a:srgbClr val="666666"/>
              </a:solidFill>
              <a:ea typeface="Calibri"/>
              <a:cs typeface="Calibri"/>
            </a:endParaRPr>
          </a:p>
          <a:p>
            <a:r>
              <a:rPr lang="en-US" b="1" dirty="0">
                <a:solidFill>
                  <a:srgbClr val="666666"/>
                </a:solidFill>
              </a:rPr>
              <a:t>Common extensions to the 7 P's</a:t>
            </a:r>
            <a:endParaRPr lang="en-US" b="1" dirty="0"/>
          </a:p>
          <a:p>
            <a:endParaRPr lang="en-US" b="1" dirty="0">
              <a:solidFill>
                <a:srgbClr val="666666"/>
              </a:solidFill>
            </a:endParaRPr>
          </a:p>
          <a:p>
            <a:r>
              <a:rPr lang="en-US">
                <a:solidFill>
                  <a:srgbClr val="666666"/>
                </a:solidFill>
              </a:rPr>
              <a:t>While not universally adopted, the following additional P's are frequently suggested and discussed in marketing literature:</a:t>
            </a:r>
            <a:endParaRPr lang="en-US"/>
          </a:p>
          <a:p>
            <a:r>
              <a:rPr lang="en-US" dirty="0">
                <a:solidFill>
                  <a:srgbClr val="666666"/>
                </a:solidFill>
              </a:rPr>
              <a:t>Partnerships: In today's digital environment, brand collaborations and partnerships are a crucial way to expand reach and attract new customers. For example, Uber's partnership with Spotify allows users to listen to their playlists during a ride, benefiting both brands.</a:t>
            </a:r>
            <a:endParaRPr lang="en-US" dirty="0"/>
          </a:p>
          <a:p>
            <a:endParaRPr lang="en-US" dirty="0">
              <a:solidFill>
                <a:srgbClr val="666666"/>
              </a:solidFill>
            </a:endParaRPr>
          </a:p>
          <a:p>
            <a:r>
              <a:rPr lang="en-US" b="1">
                <a:solidFill>
                  <a:srgbClr val="666666"/>
                </a:solidFill>
              </a:rPr>
              <a:t>Privacy</a:t>
            </a:r>
            <a:r>
              <a:rPr lang="en-US">
                <a:solidFill>
                  <a:srgbClr val="666666"/>
                </a:solidFill>
              </a:rPr>
              <a:t>: With increased regulations and consumer concern over data security, privacy has become a critical element of brand strategy. It impacts how a company can use customer data for personalization and promotion, requiring a shift toward more transparent, trust-based marketing.</a:t>
            </a:r>
            <a:endParaRPr lang="en-US"/>
          </a:p>
          <a:p>
            <a:r>
              <a:rPr lang="en-US" b="1" dirty="0">
                <a:solidFill>
                  <a:srgbClr val="666666"/>
                </a:solidFill>
              </a:rPr>
              <a:t>Personalization:</a:t>
            </a:r>
            <a:r>
              <a:rPr lang="en-US" dirty="0">
                <a:solidFill>
                  <a:srgbClr val="666666"/>
                </a:solidFill>
              </a:rPr>
              <a:t> The practice of tailoring marketing content and experiences to individual customers is a dominant force in modern marketing. Using data to personalize a customer's journey is a powerful way to increase engagement and loyalty.</a:t>
            </a:r>
            <a:endParaRPr lang="en-US" dirty="0"/>
          </a:p>
          <a:p>
            <a:r>
              <a:rPr lang="en-US" b="1" dirty="0">
                <a:solidFill>
                  <a:srgbClr val="666666"/>
                </a:solidFill>
              </a:rPr>
              <a:t>Purpose: </a:t>
            </a:r>
            <a:r>
              <a:rPr lang="en-US" dirty="0">
                <a:solidFill>
                  <a:srgbClr val="666666"/>
                </a:solidFill>
              </a:rPr>
              <a:t>Many consumers, especially younger generations, want to buy from brands that align with their values. A brand's stated purpose and ethical stance beyond just making a profit influences purchasing decisions and helps build an emotional connection with customers.</a:t>
            </a:r>
            <a:endParaRPr lang="en-US" dirty="0"/>
          </a:p>
          <a:p>
            <a:r>
              <a:rPr lang="en-US" b="1" dirty="0">
                <a:solidFill>
                  <a:srgbClr val="666666"/>
                </a:solidFill>
              </a:rPr>
              <a:t>Packaging: </a:t>
            </a:r>
            <a:r>
              <a:rPr lang="en-US" dirty="0">
                <a:solidFill>
                  <a:srgbClr val="666666"/>
                </a:solidFill>
              </a:rPr>
              <a:t>This extends beyond the physical product to include the entire experience of receiving and unboxing a purchase, which is particularly relevant in e-commerce. Good packaging can reinforce brand identity and improve the customer experience.</a:t>
            </a:r>
            <a:endParaRPr lang="en-US" dirty="0"/>
          </a:p>
          <a:p>
            <a:r>
              <a:rPr lang="en-US" b="1" dirty="0">
                <a:solidFill>
                  <a:srgbClr val="666666"/>
                </a:solidFill>
              </a:rPr>
              <a:t>Performance:</a:t>
            </a:r>
            <a:r>
              <a:rPr lang="en-US" dirty="0">
                <a:solidFill>
                  <a:srgbClr val="666666"/>
                </a:solidFill>
              </a:rPr>
              <a:t> This P focuses on the quantifiable results of marketing activities, emphasizing data, analytics, and return on investment (ROI). It's a reminder that marketing efforts must be measured and refined. </a:t>
            </a:r>
            <a:endParaRPr lang="en-US" dirty="0"/>
          </a:p>
          <a:p>
            <a:endParaRPr lang="en-US" dirty="0">
              <a:solidFill>
                <a:srgbClr val="666666"/>
              </a:solidFill>
            </a:endParaRPr>
          </a:p>
          <a:p>
            <a:r>
              <a:rPr lang="en-US" dirty="0">
                <a:solidFill>
                  <a:srgbClr val="666666"/>
                </a:solidFill>
              </a:rPr>
              <a:t>The 4 C's as an alternative</a:t>
            </a:r>
            <a:endParaRPr lang="en-US" dirty="0"/>
          </a:p>
          <a:p>
            <a:r>
              <a:rPr lang="en-US" dirty="0">
                <a:solidFill>
                  <a:srgbClr val="666666"/>
                </a:solidFill>
              </a:rPr>
              <a:t>In addition to adding more P's, some marketers have proposed replacing the P's with a customer-focused model known as the 4 C's: </a:t>
            </a:r>
            <a:endParaRPr lang="en-US" dirty="0"/>
          </a:p>
          <a:p>
            <a:r>
              <a:rPr lang="en-US" dirty="0">
                <a:solidFill>
                  <a:srgbClr val="666666"/>
                </a:solidFill>
              </a:rPr>
              <a:t>Consumer (instead of Product)</a:t>
            </a:r>
            <a:endParaRPr lang="en-US" dirty="0"/>
          </a:p>
          <a:p>
            <a:r>
              <a:rPr lang="en-US" dirty="0">
                <a:solidFill>
                  <a:srgbClr val="666666"/>
                </a:solidFill>
              </a:rPr>
              <a:t>Cost (instead of Price)</a:t>
            </a:r>
            <a:endParaRPr lang="en-US" dirty="0"/>
          </a:p>
          <a:p>
            <a:r>
              <a:rPr lang="en-US" dirty="0">
                <a:solidFill>
                  <a:srgbClr val="666666"/>
                </a:solidFill>
              </a:rPr>
              <a:t>Convenience (instead of Place)</a:t>
            </a:r>
            <a:endParaRPr lang="en-US" dirty="0"/>
          </a:p>
          <a:p>
            <a:r>
              <a:rPr lang="en-US" dirty="0">
                <a:solidFill>
                  <a:srgbClr val="666666"/>
                </a:solidFill>
              </a:rPr>
              <a:t>Communication (instead of Promotion) </a:t>
            </a:r>
            <a:endParaRPr lang="en-US" dirty="0"/>
          </a:p>
          <a:p>
            <a:endParaRPr lang="en-US" dirty="0">
              <a:solidFill>
                <a:srgbClr val="666666"/>
              </a:solidFill>
              <a:ea typeface="Calibri"/>
              <a:cs typeface="Calibri"/>
            </a:endParaRPr>
          </a:p>
          <a:p>
            <a:endParaRPr lang="en-US" dirty="0">
              <a:solidFill>
                <a:srgbClr val="666666"/>
              </a:solidFill>
            </a:endParaRPr>
          </a:p>
          <a:p>
            <a:endParaRPr lang="en-US" dirty="0">
              <a:solidFill>
                <a:srgbClr val="666666"/>
              </a:solidFill>
              <a:ea typeface="Calibri"/>
              <a:cs typeface="Calibri"/>
            </a:endParaRPr>
          </a:p>
          <a:p>
            <a:endParaRPr lang="en-GB" b="1" dirty="0">
              <a:solidFill>
                <a:srgbClr val="66339C"/>
              </a:solidFill>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325428F8-542A-4F7D-BF3D-71D78AFC89C4}" type="slidenum">
              <a:rPr lang="en-GB" smtClean="0"/>
              <a:t>16</a:t>
            </a:fld>
            <a:endParaRPr lang="en-GB"/>
          </a:p>
        </p:txBody>
      </p:sp>
    </p:spTree>
    <p:extLst>
      <p:ext uri="{BB962C8B-B14F-4D97-AF65-F5344CB8AC3E}">
        <p14:creationId xmlns:p14="http://schemas.microsoft.com/office/powerpoint/2010/main" val="22292508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PESTLE (or PESTEL) analysis is important because it provides a structured way to understand the external macro-environmental factors—Political, Economic, Social, Technological, Legal, and Environmental—that impact a business, helping to identify opportunities and threats, improve strategic decision-making, manage risks, and adapt to changing market conditions.</a:t>
            </a:r>
            <a:endParaRPr lang="en-US">
              <a:ea typeface="Calibri"/>
              <a:cs typeface="Calibri"/>
            </a:endParaRPr>
          </a:p>
          <a:p>
            <a:endParaRPr lang="en-US" b="1" dirty="0">
              <a:ea typeface="Calibri"/>
              <a:cs typeface="Calibri"/>
            </a:endParaRPr>
          </a:p>
          <a:p>
            <a:endParaRPr lang="en-US" b="1" dirty="0"/>
          </a:p>
          <a:p>
            <a:r>
              <a:rPr lang="en-US" b="1" dirty="0"/>
              <a:t>Political Factors</a:t>
            </a:r>
            <a:endParaRPr lang="en-US" dirty="0"/>
          </a:p>
          <a:p>
            <a:r>
              <a:rPr lang="en-US" dirty="0"/>
              <a:t>Government Policies: </a:t>
            </a:r>
            <a:endParaRPr lang="en-US" dirty="0">
              <a:ea typeface="Calibri"/>
              <a:cs typeface="Calibri"/>
            </a:endParaRPr>
          </a:p>
          <a:p>
            <a:r>
              <a:rPr lang="en-US" dirty="0"/>
              <a:t>A government introduces tax breaks for small businesses, creating an opportunity. </a:t>
            </a:r>
            <a:endParaRPr lang="en-US" dirty="0">
              <a:ea typeface="Calibri"/>
              <a:cs typeface="Calibri"/>
            </a:endParaRPr>
          </a:p>
          <a:p>
            <a:r>
              <a:rPr lang="en-US" dirty="0"/>
              <a:t>Trade Restrictions: </a:t>
            </a:r>
            <a:endParaRPr lang="en-US" dirty="0">
              <a:ea typeface="Calibri"/>
              <a:cs typeface="Calibri"/>
            </a:endParaRPr>
          </a:p>
          <a:p>
            <a:r>
              <a:rPr lang="en-US" dirty="0"/>
              <a:t>New tariffs or trade barriers are imposed, potentially impacting imported raw materials. </a:t>
            </a:r>
            <a:endParaRPr lang="en-US" dirty="0">
              <a:ea typeface="Calibri"/>
              <a:cs typeface="Calibri"/>
            </a:endParaRPr>
          </a:p>
          <a:p>
            <a:r>
              <a:rPr lang="en-US" dirty="0"/>
              <a:t>Political Stability: </a:t>
            </a:r>
            <a:endParaRPr lang="en-US" dirty="0">
              <a:ea typeface="Calibri"/>
              <a:cs typeface="Calibri"/>
            </a:endParaRPr>
          </a:p>
          <a:p>
            <a:r>
              <a:rPr lang="en-US" dirty="0"/>
              <a:t>A region experiences political instability, which can be a threat to business operations. </a:t>
            </a:r>
            <a:endParaRPr lang="en-US" dirty="0">
              <a:ea typeface="Calibri"/>
              <a:cs typeface="Calibri"/>
            </a:endParaRPr>
          </a:p>
          <a:p>
            <a:endParaRPr lang="en-US" dirty="0"/>
          </a:p>
          <a:p>
            <a:r>
              <a:rPr lang="en-US" b="1" dirty="0"/>
              <a:t>Economic Factors</a:t>
            </a:r>
            <a:endParaRPr lang="en-US" b="1" dirty="0">
              <a:ea typeface="Calibri"/>
              <a:cs typeface="Calibri"/>
            </a:endParaRPr>
          </a:p>
          <a:p>
            <a:r>
              <a:rPr lang="en-US" dirty="0"/>
              <a:t>Economic Growth/Recession: A recession leads to decreased consumer spending, affecting sales. </a:t>
            </a:r>
            <a:endParaRPr lang="en-US" dirty="0">
              <a:ea typeface="Calibri"/>
              <a:cs typeface="Calibri"/>
            </a:endParaRPr>
          </a:p>
          <a:p>
            <a:r>
              <a:rPr lang="en-US" dirty="0"/>
              <a:t>Interest and Exchange Rates: A rise in exchange rates makes imported goods cheaper, while the opposite makes them more expensive. </a:t>
            </a:r>
            <a:endParaRPr lang="en-US" dirty="0">
              <a:ea typeface="Calibri"/>
              <a:cs typeface="Calibri"/>
            </a:endParaRPr>
          </a:p>
          <a:p>
            <a:r>
              <a:rPr lang="en-US" dirty="0"/>
              <a:t>Inflation: Rising inflation increases the cost of living and operating expenses. </a:t>
            </a:r>
            <a:endParaRPr lang="en-US" dirty="0">
              <a:ea typeface="Calibri"/>
              <a:cs typeface="Calibri"/>
            </a:endParaRPr>
          </a:p>
          <a:p>
            <a:endParaRPr lang="en-US" dirty="0"/>
          </a:p>
          <a:p>
            <a:r>
              <a:rPr lang="en-US" b="1" dirty="0"/>
              <a:t>Sociological Factors</a:t>
            </a:r>
            <a:endParaRPr lang="en-US" b="1" dirty="0">
              <a:ea typeface="Calibri"/>
              <a:cs typeface="Calibri"/>
            </a:endParaRPr>
          </a:p>
          <a:p>
            <a:r>
              <a:rPr lang="en-US" dirty="0"/>
              <a:t>Demographics: </a:t>
            </a:r>
            <a:endParaRPr lang="en-US" dirty="0">
              <a:ea typeface="Calibri"/>
              <a:cs typeface="Calibri"/>
            </a:endParaRPr>
          </a:p>
          <a:p>
            <a:r>
              <a:rPr lang="en-US" dirty="0"/>
              <a:t>An aging population may create new market demands or shift the workforce landscape. </a:t>
            </a:r>
            <a:endParaRPr lang="en-US" dirty="0">
              <a:ea typeface="Calibri"/>
              <a:cs typeface="Calibri"/>
            </a:endParaRPr>
          </a:p>
          <a:p>
            <a:r>
              <a:rPr lang="en-US" dirty="0"/>
              <a:t>Cultural Norms: </a:t>
            </a:r>
            <a:endParaRPr lang="en-US" dirty="0">
              <a:ea typeface="Calibri"/>
              <a:cs typeface="Calibri"/>
            </a:endParaRPr>
          </a:p>
          <a:p>
            <a:r>
              <a:rPr lang="en-US" dirty="0"/>
              <a:t>Growing public concern about health consciousness and work-life balance influences product demand and employee attitudes. </a:t>
            </a:r>
            <a:endParaRPr lang="en-US" dirty="0">
              <a:ea typeface="Calibri"/>
              <a:cs typeface="Calibri"/>
            </a:endParaRPr>
          </a:p>
          <a:p>
            <a:r>
              <a:rPr lang="en-US" dirty="0"/>
              <a:t>Consumer Tastes: </a:t>
            </a:r>
            <a:endParaRPr lang="en-US" dirty="0">
              <a:ea typeface="Calibri"/>
              <a:cs typeface="Calibri"/>
            </a:endParaRPr>
          </a:p>
          <a:p>
            <a:r>
              <a:rPr lang="en-US" dirty="0"/>
              <a:t>A shift towards more eco-friendly and sustainable products due to increasing awareness. </a:t>
            </a:r>
            <a:endParaRPr lang="en-US" dirty="0">
              <a:ea typeface="Calibri"/>
              <a:cs typeface="Calibri"/>
            </a:endParaRPr>
          </a:p>
          <a:p>
            <a:endParaRPr lang="en-US" dirty="0"/>
          </a:p>
          <a:p>
            <a:r>
              <a:rPr lang="en-US" b="1" dirty="0"/>
              <a:t>Technological Factors</a:t>
            </a:r>
            <a:endParaRPr lang="en-US" b="1" dirty="0">
              <a:ea typeface="Calibri"/>
              <a:cs typeface="Calibri"/>
            </a:endParaRPr>
          </a:p>
          <a:p>
            <a:r>
              <a:rPr lang="en-US" dirty="0"/>
              <a:t>Automation and AI: The rise of artificial intelligence and robotics can automate processes, reducing production costs. </a:t>
            </a:r>
            <a:endParaRPr lang="en-US" dirty="0">
              <a:ea typeface="Calibri"/>
              <a:cs typeface="Calibri"/>
            </a:endParaRPr>
          </a:p>
          <a:p>
            <a:r>
              <a:rPr lang="en-US" dirty="0"/>
              <a:t>Mobile Technology: The widespread adoption of smartphones enables mobile payments and expands market reach. </a:t>
            </a:r>
            <a:endParaRPr lang="en-US" dirty="0">
              <a:ea typeface="Calibri"/>
              <a:cs typeface="Calibri"/>
            </a:endParaRPr>
          </a:p>
          <a:p>
            <a:r>
              <a:rPr lang="en-US" dirty="0"/>
              <a:t>Disruptive Technologies: New innovations can change the way products are marketed and sold. </a:t>
            </a:r>
            <a:endParaRPr lang="en-US" dirty="0">
              <a:ea typeface="Calibri"/>
              <a:cs typeface="Calibri"/>
            </a:endParaRPr>
          </a:p>
          <a:p>
            <a:endParaRPr lang="en-US" dirty="0"/>
          </a:p>
          <a:p>
            <a:r>
              <a:rPr lang="en-US" b="1" dirty="0"/>
              <a:t>Legal Factors</a:t>
            </a:r>
            <a:endParaRPr lang="en-US" b="1" dirty="0">
              <a:ea typeface="Calibri"/>
              <a:cs typeface="Calibri"/>
            </a:endParaRPr>
          </a:p>
          <a:p>
            <a:r>
              <a:rPr lang="en-US" dirty="0"/>
              <a:t>Employment Law: New legislation regarding working conditions or minimum wage increases can affect operating costs. </a:t>
            </a:r>
            <a:endParaRPr lang="en-US" dirty="0">
              <a:ea typeface="Calibri"/>
              <a:cs typeface="Calibri"/>
            </a:endParaRPr>
          </a:p>
          <a:p>
            <a:r>
              <a:rPr lang="en-US" dirty="0"/>
              <a:t>Health &amp; Safety Regulations: Stricter laws on workplace safety and product standards require businesses to adapt their practices. </a:t>
            </a:r>
            <a:endParaRPr lang="en-US" dirty="0">
              <a:ea typeface="Calibri"/>
              <a:cs typeface="Calibri"/>
            </a:endParaRPr>
          </a:p>
          <a:p>
            <a:r>
              <a:rPr lang="en-US" dirty="0"/>
              <a:t>Data Protection Laws: Regulations like GDPR impact how businesses handle customer data. </a:t>
            </a:r>
            <a:endParaRPr lang="en-US" dirty="0">
              <a:ea typeface="Calibri"/>
              <a:cs typeface="Calibri"/>
            </a:endParaRPr>
          </a:p>
          <a:p>
            <a:endParaRPr lang="en-US" dirty="0"/>
          </a:p>
          <a:p>
            <a:r>
              <a:rPr lang="en-US" b="1" dirty="0"/>
              <a:t>Environmental Factors</a:t>
            </a:r>
            <a:endParaRPr lang="en-US" b="1" dirty="0">
              <a:ea typeface="Calibri"/>
              <a:cs typeface="Calibri"/>
            </a:endParaRPr>
          </a:p>
          <a:p>
            <a:r>
              <a:rPr lang="en-US" dirty="0"/>
              <a:t>Sustainability: </a:t>
            </a:r>
            <a:endParaRPr lang="en-US" dirty="0">
              <a:ea typeface="Calibri"/>
              <a:cs typeface="Calibri"/>
            </a:endParaRPr>
          </a:p>
          <a:p>
            <a:r>
              <a:rPr lang="en-US" dirty="0"/>
              <a:t>Increased pressure from consumers and regulations to use sustainable resources and eco-friendly packaging. </a:t>
            </a:r>
            <a:endParaRPr lang="en-US" dirty="0">
              <a:ea typeface="Calibri"/>
              <a:cs typeface="Calibri"/>
            </a:endParaRPr>
          </a:p>
          <a:p>
            <a:r>
              <a:rPr lang="en-US" dirty="0"/>
              <a:t>Waste Management: </a:t>
            </a:r>
            <a:endParaRPr lang="en-US" dirty="0">
              <a:ea typeface="Calibri"/>
              <a:cs typeface="Calibri"/>
            </a:endParaRPr>
          </a:p>
          <a:p>
            <a:r>
              <a:rPr lang="en-US" dirty="0"/>
              <a:t>New rules on waste disposal and recycling impact manufacturing and product design. </a:t>
            </a:r>
            <a:endParaRPr lang="en-US" dirty="0">
              <a:ea typeface="Calibri"/>
              <a:cs typeface="Calibri"/>
            </a:endParaRPr>
          </a:p>
          <a:p>
            <a:r>
              <a:rPr lang="en-US" dirty="0"/>
              <a:t>Climate Change: </a:t>
            </a:r>
            <a:endParaRPr lang="en-US" dirty="0">
              <a:ea typeface="Calibri"/>
              <a:cs typeface="Calibri"/>
            </a:endParaRPr>
          </a:p>
          <a:p>
            <a:r>
              <a:rPr lang="en-US" dirty="0"/>
              <a:t>The debate around global warming and the need for greener practices influences business strategy and resource use</a:t>
            </a:r>
            <a:endParaRPr lang="en-US" dirty="0">
              <a:ea typeface="Calibri"/>
              <a:cs typeface="Calibri"/>
            </a:endParaRPr>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325428F8-542A-4F7D-BF3D-71D78AFC89C4}" type="slidenum">
              <a:rPr lang="en-GB" smtClean="0"/>
              <a:t>17</a:t>
            </a:fld>
            <a:endParaRPr lang="en-GB"/>
          </a:p>
        </p:txBody>
      </p:sp>
    </p:spTree>
    <p:extLst>
      <p:ext uri="{BB962C8B-B14F-4D97-AF65-F5344CB8AC3E}">
        <p14:creationId xmlns:p14="http://schemas.microsoft.com/office/powerpoint/2010/main" val="59718477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89C7E07-3C67-C64C-8DA0-0404F6303970}" type="slidenum">
              <a:rPr lang="en-US" smtClean="0"/>
              <a:t>18</a:t>
            </a:fld>
            <a:endParaRPr lang="en-US" dirty="0"/>
          </a:p>
        </p:txBody>
      </p:sp>
    </p:spTree>
    <p:extLst>
      <p:ext uri="{BB962C8B-B14F-4D97-AF65-F5344CB8AC3E}">
        <p14:creationId xmlns:p14="http://schemas.microsoft.com/office/powerpoint/2010/main" val="210754335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96029F10-6410-48B3-B253-4C4066953F4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5CC6FAF8-0267-4CF5-85B2-880BDCD1E06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dirty="0">
                <a:solidFill>
                  <a:srgbClr val="008000"/>
                </a:solidFill>
                <a:ea typeface="MS PGothic" panose="020B0600070205080204" pitchFamily="34" charset="-128"/>
              </a:rPr>
              <a:t>This figure presents a simple, five-step model of the marketing process for creating and capturing customer value</a:t>
            </a:r>
          </a:p>
          <a:p>
            <a:endParaRPr lang="en-US" altLang="en-US" dirty="0">
              <a:solidFill>
                <a:srgbClr val="008000"/>
              </a:solidFill>
              <a:ea typeface="MS PGothic" panose="020B0600070205080204" pitchFamily="34" charset="-128"/>
            </a:endParaRPr>
          </a:p>
          <a:p>
            <a:r>
              <a:rPr lang="en-US" altLang="en-US" dirty="0">
                <a:ea typeface="MS PGothic" panose="020B0600070205080204" pitchFamily="34" charset="-128"/>
              </a:rPr>
              <a:t>In the first four steps, companies work to understand consumers, create customer value, and build strong customer relationships.</a:t>
            </a:r>
          </a:p>
          <a:p>
            <a:endParaRPr lang="en-US" altLang="en-US" dirty="0">
              <a:ea typeface="MS PGothic" panose="020B0600070205080204" pitchFamily="34" charset="-128"/>
            </a:endParaRPr>
          </a:p>
          <a:p>
            <a:r>
              <a:rPr lang="en-US" altLang="en-US" dirty="0">
                <a:ea typeface="MS PGothic"/>
              </a:rPr>
              <a:t>In the final step, companies reap the rewards of creating superior customer value. </a:t>
            </a:r>
            <a:r>
              <a:rPr lang="en-US" altLang="en-US" dirty="0">
                <a:solidFill>
                  <a:srgbClr val="008000"/>
                </a:solidFill>
                <a:ea typeface="MS PGothic"/>
              </a:rPr>
              <a:t>The rewards are in the form of sales, profits, and long-term customer equity.</a:t>
            </a:r>
            <a:br>
              <a:rPr lang="en-US" altLang="en-US" dirty="0">
                <a:ea typeface="MS PGothic"/>
                <a:cs typeface="+mn-lt"/>
              </a:rPr>
            </a:br>
            <a:br>
              <a:rPr lang="en-US" altLang="en-US" dirty="0">
                <a:ea typeface="MS PGothic" panose="020B0600070205080204" pitchFamily="34" charset="-128"/>
                <a:cs typeface="+mn-lt"/>
              </a:rPr>
            </a:br>
            <a:r>
              <a:rPr lang="en-US" altLang="en-US" b="1" dirty="0">
                <a:ea typeface="MS PGothic"/>
                <a:cs typeface="+mn-lt"/>
              </a:rPr>
              <a:t>The Marketing Process: Creating and Capturing Customer Value</a:t>
            </a:r>
            <a:endParaRPr lang="en-US" altLang="en-US" b="1" dirty="0">
              <a:solidFill>
                <a:srgbClr val="008000"/>
              </a:solidFill>
              <a:ea typeface="MS PGothic"/>
              <a:cs typeface="+mn-lt"/>
            </a:endParaRPr>
          </a:p>
          <a:p>
            <a:r>
              <a:rPr lang="en-US" dirty="0"/>
              <a:t>This process follows a logical progression to ensure both customer satisfaction and business success: </a:t>
            </a:r>
            <a:endParaRPr lang="en-US" dirty="0">
              <a:ea typeface="Calibri"/>
              <a:cs typeface="Calibri"/>
            </a:endParaRPr>
          </a:p>
          <a:p>
            <a:endParaRPr lang="en-US" b="1" dirty="0">
              <a:ea typeface="Calibri"/>
              <a:cs typeface="Calibri"/>
            </a:endParaRPr>
          </a:p>
          <a:p>
            <a:r>
              <a:rPr lang="en-US" b="1" dirty="0"/>
              <a:t>Understand the Marketplace and Customer Needs:</a:t>
            </a:r>
            <a:endParaRPr lang="en-US" b="1" dirty="0">
              <a:ea typeface="Calibri"/>
              <a:cs typeface="Calibri"/>
            </a:endParaRPr>
          </a:p>
          <a:p>
            <a:r>
              <a:rPr lang="en-US" dirty="0"/>
              <a:t>Market Scanning: Companies analyze the market to identify opportunities and threats. </a:t>
            </a:r>
            <a:endParaRPr lang="en-US" dirty="0">
              <a:ea typeface="Calibri"/>
              <a:cs typeface="Calibri"/>
            </a:endParaRPr>
          </a:p>
          <a:p>
            <a:r>
              <a:rPr lang="en-US" dirty="0"/>
              <a:t>Customer Research: They study customers to understand their needs, wants, and demands through methods like surveys and feedback analysis. </a:t>
            </a:r>
            <a:endParaRPr lang="en-US" dirty="0">
              <a:ea typeface="Calibri"/>
              <a:cs typeface="Calibri"/>
            </a:endParaRPr>
          </a:p>
          <a:p>
            <a:endParaRPr lang="en-US" dirty="0"/>
          </a:p>
          <a:p>
            <a:r>
              <a:rPr lang="en-US" b="1" dirty="0"/>
              <a:t>Design a Customer-Driven Marketing Strategy:</a:t>
            </a:r>
            <a:endParaRPr lang="en-US" b="1" dirty="0">
              <a:ea typeface="Calibri"/>
              <a:cs typeface="Calibri"/>
            </a:endParaRPr>
          </a:p>
          <a:p>
            <a:r>
              <a:rPr lang="en-US" dirty="0"/>
              <a:t>Targeting: Companies select specific market segments to focus on. </a:t>
            </a:r>
            <a:endParaRPr lang="en-US" dirty="0">
              <a:ea typeface="Calibri"/>
              <a:cs typeface="Calibri"/>
            </a:endParaRPr>
          </a:p>
          <a:p>
            <a:r>
              <a:rPr lang="en-US" dirty="0"/>
              <a:t>Value Proposition: They define the unique set of benefits and values they promise to deliver to customers to satisfy their needs. </a:t>
            </a:r>
            <a:endParaRPr lang="en-US" dirty="0">
              <a:ea typeface="Calibri"/>
              <a:cs typeface="Calibri"/>
            </a:endParaRPr>
          </a:p>
          <a:p>
            <a:endParaRPr lang="en-US" dirty="0"/>
          </a:p>
          <a:p>
            <a:r>
              <a:rPr lang="en-US" b="1" dirty="0"/>
              <a:t>Construct an Integrated Marketing Program:</a:t>
            </a:r>
            <a:endParaRPr lang="en-US" b="1" dirty="0">
              <a:ea typeface="Calibri"/>
              <a:cs typeface="Calibri"/>
            </a:endParaRPr>
          </a:p>
          <a:p>
            <a:r>
              <a:rPr lang="en-US" dirty="0"/>
              <a:t>Marketing Mix (4 Ps): This involves developing strategies for Product, Price, Promotion, and Place (distribution) to deliver the intended value to the customer. </a:t>
            </a:r>
            <a:endParaRPr lang="en-US" dirty="0">
              <a:ea typeface="Calibri"/>
              <a:cs typeface="Calibri"/>
            </a:endParaRPr>
          </a:p>
          <a:p>
            <a:r>
              <a:rPr lang="en-US" dirty="0"/>
              <a:t>Customer Engagement: Implementing marketing programs to create positive experiences and build strong, profitable relationships with customers. </a:t>
            </a:r>
            <a:endParaRPr lang="en-US" dirty="0">
              <a:ea typeface="Calibri"/>
              <a:cs typeface="Calibri"/>
            </a:endParaRPr>
          </a:p>
          <a:p>
            <a:endParaRPr lang="en-US" dirty="0"/>
          </a:p>
          <a:p>
            <a:r>
              <a:rPr lang="en-US" b="1" dirty="0"/>
              <a:t>Build Profitable Relationships and Create Customer Delight:</a:t>
            </a:r>
            <a:endParaRPr lang="en-US" b="1" dirty="0">
              <a:ea typeface="Calibri"/>
              <a:cs typeface="Calibri"/>
            </a:endParaRPr>
          </a:p>
          <a:p>
            <a:r>
              <a:rPr lang="en-US" dirty="0"/>
              <a:t>Customer Satisfaction: The goal is to provide superior value and a positive experience, which leads to customer satisfaction/happiness. </a:t>
            </a:r>
            <a:endParaRPr lang="en-US" dirty="0">
              <a:ea typeface="Calibri"/>
              <a:cs typeface="Calibri"/>
            </a:endParaRPr>
          </a:p>
          <a:p>
            <a:r>
              <a:rPr lang="en-US" dirty="0"/>
              <a:t>Customer Loyalty: Delighted customers are more likely to become loyal and return for future purchases. </a:t>
            </a:r>
            <a:endParaRPr lang="en-US" dirty="0">
              <a:ea typeface="Calibri"/>
              <a:cs typeface="Calibri"/>
            </a:endParaRPr>
          </a:p>
          <a:p>
            <a:endParaRPr lang="en-US" dirty="0"/>
          </a:p>
          <a:p>
            <a:r>
              <a:rPr lang="en-US" b="1" dirty="0"/>
              <a:t>Capture Value from Customers:</a:t>
            </a:r>
            <a:endParaRPr lang="en-US" b="1" dirty="0">
              <a:ea typeface="Calibri"/>
              <a:cs typeface="Calibri"/>
            </a:endParaRPr>
          </a:p>
          <a:p>
            <a:r>
              <a:rPr lang="en-US" dirty="0"/>
              <a:t>Customer Lifetime Value (CLV): Companies capture value by building long-term relationships with customers, encouraging them to buy more over time. </a:t>
            </a:r>
            <a:endParaRPr lang="en-US" dirty="0">
              <a:ea typeface="Calibri"/>
              <a:cs typeface="Calibri"/>
            </a:endParaRPr>
          </a:p>
          <a:p>
            <a:r>
              <a:rPr lang="en-US" dirty="0"/>
              <a:t>Market Share &amp; Customer Equity: This leads to increased profits, a greater share of the market, and the overall growth of customer equity for the business. </a:t>
            </a:r>
            <a:endParaRPr lang="en-US" dirty="0">
              <a:ea typeface="Calibri"/>
              <a:cs typeface="Calibri"/>
            </a:endParaRPr>
          </a:p>
          <a:p>
            <a:endParaRPr lang="en-US" altLang="en-US" dirty="0">
              <a:ea typeface="MS PGothic" panose="020B0600070205080204" pitchFamily="34" charset="-128"/>
              <a:cs typeface="+mn-lt"/>
            </a:endParaRPr>
          </a:p>
        </p:txBody>
      </p:sp>
      <p:sp>
        <p:nvSpPr>
          <p:cNvPr id="18436" name="Slide Number Placeholder 3">
            <a:extLst>
              <a:ext uri="{FF2B5EF4-FFF2-40B4-BE49-F238E27FC236}">
                <a16:creationId xmlns:a16="http://schemas.microsoft.com/office/drawing/2014/main" id="{4D474299-870C-462B-B3FC-9C245E80BB4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0AA07A05-4A8B-495A-9D24-CCEC90FB7DED}" type="slidenum">
              <a:rPr lang="en-US" altLang="en-US">
                <a:latin typeface="Arial" panose="020B0604020202020204" pitchFamily="34" charset="0"/>
                <a:ea typeface="MS PGothic" panose="020B0600070205080204" pitchFamily="34" charset="-128"/>
              </a:rPr>
              <a:pPr>
                <a:spcBef>
                  <a:spcPct val="0"/>
                </a:spcBef>
              </a:pPr>
              <a:t>19</a:t>
            </a:fld>
            <a:endParaRPr lang="en-US" altLang="en-US">
              <a:latin typeface="Arial" panose="020B0604020202020204" pitchFamily="34" charset="0"/>
              <a:ea typeface="MS PGothic" panose="020B0600070205080204" pitchFamily="34" charset="-128"/>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sz="1200" b="1" i="0" kern="1200" dirty="0">
                <a:solidFill>
                  <a:schemeClr val="tx1"/>
                </a:solidFill>
                <a:effectLst/>
                <a:latin typeface="+mn-lt"/>
                <a:ea typeface="+mn-ea"/>
                <a:cs typeface="+mn-cs"/>
              </a:rPr>
              <a:t>Target Audience</a:t>
            </a:r>
          </a:p>
          <a:p>
            <a:pPr marL="228600" indent="-228600">
              <a:buAutoNum type="arabicPeriod"/>
            </a:pPr>
            <a:endParaRPr lang="en-GB" sz="1200" b="1"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Who are you trying to reach through your marketing efforts? Who falls into the category defined as </a:t>
            </a:r>
            <a:r>
              <a:rPr lang="en-GB" sz="1200" b="0" i="1" kern="1200" dirty="0">
                <a:solidFill>
                  <a:schemeClr val="tx1"/>
                </a:solidFill>
                <a:effectLst/>
                <a:latin typeface="+mn-lt"/>
                <a:ea typeface="+mn-ea"/>
                <a:cs typeface="+mn-cs"/>
              </a:rPr>
              <a:t>the perfect customer</a:t>
            </a:r>
            <a:r>
              <a:rPr lang="en-GB" sz="1200" b="0" i="0" kern="1200" dirty="0">
                <a:solidFill>
                  <a:schemeClr val="tx1"/>
                </a:solidFill>
                <a:effectLst/>
                <a:latin typeface="+mn-lt"/>
                <a:ea typeface="+mn-ea"/>
                <a:cs typeface="+mn-cs"/>
              </a:rPr>
              <a:t>? This is the first step in every marketing strategy: identify your </a:t>
            </a:r>
            <a:r>
              <a:rPr lang="en-GB" sz="1200" b="0" i="0" u="none" strike="noStrike" kern="1200" dirty="0">
                <a:solidFill>
                  <a:schemeClr val="tx1"/>
                </a:solidFill>
                <a:effectLst/>
                <a:latin typeface="+mn-lt"/>
                <a:ea typeface="+mn-ea"/>
                <a:cs typeface="+mn-cs"/>
                <a:hlinkClick r:id="rId3">
                  <a:extLst>
                    <a:ext uri="{A12FA001-AC4F-418D-AE19-62706E023703}">
                      <ahyp:hlinkClr xmlns:ahyp="http://schemas.microsoft.com/office/drawing/2018/hyperlinkcolor" val="tx"/>
                    </a:ext>
                  </a:extLst>
                </a:hlinkClick>
              </a:rPr>
              <a:t>target audience</a:t>
            </a:r>
            <a:r>
              <a:rPr lang="en-GB" sz="1200" b="0" i="0" kern="1200" dirty="0">
                <a:solidFill>
                  <a:schemeClr val="tx1"/>
                </a:solidFill>
                <a:effectLst/>
                <a:latin typeface="+mn-lt"/>
                <a:ea typeface="+mn-ea"/>
                <a:cs typeface="+mn-cs"/>
              </a:rPr>
              <a:t>. This doesn’t mean you’ll ignore potential buyers who don’t fit into the criteria you set at this stage. Everyone interested in your products and services will still be able to get them, but you should definitely narrow your marketing efforts to the category of people you are most likely to attract.</a:t>
            </a:r>
          </a:p>
          <a:p>
            <a:pPr fontAlgn="base"/>
            <a:endParaRPr lang="en-GB" sz="1200" b="0" i="0" kern="1200" dirty="0">
              <a:solidFill>
                <a:schemeClr val="tx1"/>
              </a:solidFill>
              <a:effectLst/>
              <a:latin typeface="+mn-lt"/>
              <a:ea typeface="+mn-ea"/>
              <a:cs typeface="+mn-cs"/>
            </a:endParaRPr>
          </a:p>
          <a:p>
            <a:r>
              <a:rPr lang="en-GB" dirty="0"/>
              <a:t>Nike excels at market segmentation, targeting three distinct groups: men, women, and children. The company uses different messaging for each, including featuring female athletes in its ads to cater to its significant female customer base. Nike's sustained success stems from its ability to evolve and stay at the forefront of marketing trends, using influencer collaborations with top athletes to remain a market leader. </a:t>
            </a:r>
            <a:endParaRPr lang="en-GB" dirty="0">
              <a:ea typeface="Calibri" panose="020F0502020204030204"/>
              <a:cs typeface="Calibri" panose="020F0502020204030204"/>
            </a:endParaRPr>
          </a:p>
          <a:p>
            <a:endParaRPr lang="en-GB" dirty="0"/>
          </a:p>
          <a:p>
            <a:r>
              <a:rPr lang="en-GB" sz="1200" b="0" i="0" kern="1200" dirty="0">
                <a:solidFill>
                  <a:schemeClr val="tx1"/>
                </a:solidFill>
                <a:effectLst/>
                <a:latin typeface="+mn-lt"/>
                <a:ea typeface="+mn-ea"/>
                <a:cs typeface="+mn-cs"/>
              </a:rPr>
              <a:t>When you identify the interests of your target customer, you’ll adjust the overall style of your marketing strategy in a way that suits this category of users. You’ll create the perfect </a:t>
            </a:r>
            <a:r>
              <a:rPr lang="en-GB" dirty="0"/>
              <a:t>marketing campaign</a:t>
            </a:r>
            <a:r>
              <a:rPr lang="en-GB" sz="1200" b="0" i="0" kern="1200" dirty="0">
                <a:solidFill>
                  <a:schemeClr val="tx1"/>
                </a:solidFill>
                <a:effectLst/>
                <a:latin typeface="+mn-lt"/>
                <a:ea typeface="+mn-ea"/>
                <a:cs typeface="+mn-cs"/>
              </a:rPr>
              <a:t> in a language they understand, and you’ll easily connect with them via social media.</a:t>
            </a:r>
            <a:endParaRPr lang="en-GB" sz="1200" b="0" i="0" kern="1200" dirty="0">
              <a:solidFill>
                <a:schemeClr val="tx1"/>
              </a:solidFill>
              <a:effectLst/>
              <a:latin typeface="+mn-lt"/>
              <a:ea typeface="Calibri"/>
              <a:cs typeface="Calibri"/>
            </a:endParaRPr>
          </a:p>
          <a:p>
            <a:endParaRPr lang="en-GB" sz="1200" b="1" i="0" u="none" kern="1200" dirty="0">
              <a:solidFill>
                <a:schemeClr val="tx1"/>
              </a:solidFill>
              <a:effectLst/>
              <a:latin typeface="+mn-lt"/>
              <a:ea typeface="+mn-ea"/>
              <a:cs typeface="+mn-cs"/>
            </a:endParaRPr>
          </a:p>
          <a:p>
            <a:r>
              <a:rPr lang="en-GB" sz="1200" b="1" i="0" u="none" kern="1200" dirty="0">
                <a:solidFill>
                  <a:schemeClr val="tx1"/>
                </a:solidFill>
                <a:effectLst/>
                <a:latin typeface="+mn-lt"/>
                <a:ea typeface="+mn-ea"/>
                <a:cs typeface="+mn-cs"/>
              </a:rPr>
              <a:t>2. Awareness</a:t>
            </a:r>
          </a:p>
          <a:p>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The ultimate goal of any business is to gain more trust with current clients and achieve better brand awareness among the target audience. Some of the classic ways to boost the awareness for your brand include advertising (TV, newspapers, magazines, and online) and word of mouth. These tactics are not outdated as many contemporary marketers think. You should still consider them as part of your content marketing strategy.</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However, in the current market conditions, the concept of building brand awareness is mostly determined through </a:t>
            </a:r>
            <a:r>
              <a:rPr lang="en-GB" sz="1200" b="0" i="0" u="none" strike="noStrike" kern="1200" dirty="0">
                <a:solidFill>
                  <a:schemeClr val="tx1"/>
                </a:solidFill>
                <a:effectLst/>
                <a:latin typeface="+mn-lt"/>
                <a:ea typeface="+mn-ea"/>
                <a:cs typeface="+mn-cs"/>
                <a:hlinkClick r:id="rId4">
                  <a:extLst>
                    <a:ext uri="{A12FA001-AC4F-418D-AE19-62706E023703}">
                      <ahyp:hlinkClr xmlns:ahyp="http://schemas.microsoft.com/office/drawing/2018/hyperlinkcolor" val="tx"/>
                    </a:ext>
                  </a:extLst>
                </a:hlinkClick>
              </a:rPr>
              <a:t>online marketing techniques</a:t>
            </a:r>
            <a:r>
              <a:rPr lang="en-GB" sz="1200" b="0" i="0" kern="1200">
                <a:solidFill>
                  <a:schemeClr val="tx1"/>
                </a:solidFill>
                <a:effectLst/>
                <a:latin typeface="+mn-lt"/>
                <a:ea typeface="+mn-ea"/>
                <a:cs typeface="+mn-cs"/>
              </a:rPr>
              <a:t>. This means that your business needs a website</a:t>
            </a:r>
            <a:r>
              <a:rPr lang="en-GB"/>
              <a:t>,</a:t>
            </a:r>
            <a:r>
              <a:rPr lang="en-GB" sz="1200" b="0" i="0" kern="1200">
                <a:solidFill>
                  <a:schemeClr val="tx1"/>
                </a:solidFill>
                <a:effectLst/>
                <a:latin typeface="+mn-lt"/>
                <a:ea typeface="+mn-ea"/>
                <a:cs typeface="+mn-cs"/>
              </a:rPr>
              <a:t> Videos, podcasts, infographics, images, and presentations are also important. Visual and audio content creates lasting impressions.</a:t>
            </a:r>
            <a:br>
              <a:rPr lang="en-GB" dirty="0">
                <a:ea typeface="Calibri"/>
                <a:cs typeface="+mn-lt"/>
              </a:rPr>
            </a:br>
            <a:br>
              <a:rPr lang="en-GB" dirty="0">
                <a:ea typeface="Calibri"/>
                <a:cs typeface="+mn-lt"/>
              </a:rPr>
            </a:br>
            <a:r>
              <a:rPr lang="en-GB">
                <a:ea typeface="Calibri"/>
                <a:cs typeface="+mn-lt"/>
              </a:rPr>
              <a:t>Coca-Cola: </a:t>
            </a:r>
            <a:endParaRPr lang="en-GB" dirty="0">
              <a:ea typeface="Calibri"/>
              <a:cs typeface="Calibri"/>
            </a:endParaRPr>
          </a:p>
          <a:p>
            <a:r>
              <a:rPr lang="en-GB" dirty="0"/>
              <a:t>A leader in brand awareness through viral and emotional campaigns like "Share a Coke," which encouraged personal connection and social sharing</a:t>
            </a:r>
            <a:br>
              <a:rPr lang="en-GB" dirty="0">
                <a:ea typeface="Calibri"/>
                <a:cs typeface="+mn-lt"/>
              </a:rPr>
            </a:br>
            <a:br>
              <a:rPr lang="en-GB" dirty="0">
                <a:ea typeface="Calibri"/>
                <a:cs typeface="+mn-lt"/>
              </a:rPr>
            </a:br>
            <a:r>
              <a:rPr lang="en-GB" dirty="0">
                <a:ea typeface="Calibri"/>
                <a:cs typeface="Calibri"/>
              </a:rPr>
              <a:t>Nike – Just Do It Slogan</a:t>
            </a:r>
          </a:p>
          <a:p>
            <a:endParaRPr lang="en-GB" sz="1200" b="0" i="0" kern="1200" dirty="0">
              <a:effectLst/>
              <a:ea typeface="Calibri"/>
              <a:cs typeface="+mn-lt"/>
            </a:endParaRP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IKEA = </a:t>
            </a:r>
            <a:r>
              <a:rPr lang="en-GB" dirty="0">
                <a:hlinkClick r:id="rId5"/>
              </a:rPr>
              <a:t>https://www.youtube.com/watch?v=w0EKS2YfLc0</a:t>
            </a:r>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r>
              <a:rPr lang="en-GB" sz="1200" b="1" i="0" u="none" kern="1200" dirty="0">
                <a:solidFill>
                  <a:schemeClr val="tx1"/>
                </a:solidFill>
                <a:effectLst/>
                <a:latin typeface="+mn-lt"/>
                <a:ea typeface="+mn-ea"/>
                <a:cs typeface="+mn-cs"/>
              </a:rPr>
              <a:t>3. Unique Advantages</a:t>
            </a:r>
          </a:p>
          <a:p>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Your brand has to offer a unique advantage if you want your target audience to choose it over competitors’ offers. What are the main things that distinguish your product/service from the similar offer on the market? Your USP. If you cannot identify such advantages, you better think of them as soon as possible. Then, you’ll focus your marketing strategy on promoting them. </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If, for example, you’re promoting new photo editing software, you’ll face huge competition and you’ll have to attract the audience with unique features. The customer wants effectiveness, speed, great choice of filters and editing options, and unique flare that will make the photos different from the mainstream trends. If the description of your offer gets the attention of your target audience, you’ll be one step closer to achieving the goals of your marketing campaign.</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Don’t make things too complicated. Elaborate commercials are annoying and counterproductive. You need to identify one or two things that make you different and promote them as much as possible. Is your product cheaper and better than everything else on the market? Well, that’s all your potential clients need.</a:t>
            </a:r>
          </a:p>
          <a:p>
            <a:pPr fontAlgn="base"/>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4. Communication with Your Clients</a:t>
            </a:r>
          </a:p>
          <a:p>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It’s important to know when and how to communicate with your audience. You cannot simply create social media profiles and use them whenever you have time for them. </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The connection you develop with your customers is a key aspect for the success of your marketing strategy. Social media is certainly important, but you have to use it strategically. Consider paid advertising on Facebook, Twitter, and other platforms. These ads will be featured in front of a huge audience, so you’ll easily attract a base of followers with this method.</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When you obtain a decent number of followers, you’ll need to maintain successful communication with them. Don’t make it all about your business. You’ll certainly promote your products and services as the best choice on the market, but you should focus your attention on the needs and wants of your followers. Identify the problems they have and show how your business is a proper solution.</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Monitor the activity of your audience and make sure to publish updates during traffic peak times</a:t>
            </a:r>
            <a:endParaRPr lang="en-GB" sz="1200" b="0" i="0" kern="1200" dirty="0">
              <a:solidFill>
                <a:schemeClr val="tx1"/>
              </a:solidFill>
              <a:effectLst/>
              <a:latin typeface="+mn-lt"/>
              <a:ea typeface="Calibri"/>
              <a:cs typeface="Calibri"/>
            </a:endParaRPr>
          </a:p>
          <a:p>
            <a:pPr fontAlgn="base"/>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5. Activities</a:t>
            </a:r>
          </a:p>
          <a:p>
            <a:endParaRPr lang="en-GB" sz="1200" b="1"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So, you identified your target audience, you started building brand awareness, you have a unique offer and you understood the importance of proper communication. Now you’re left with one factor that connects all previous elements of a good marketing strategy: </a:t>
            </a:r>
            <a:r>
              <a:rPr lang="en-GB" sz="1200" b="0" i="0" u="none" strike="noStrike" kern="1200" dirty="0">
                <a:solidFill>
                  <a:schemeClr val="tx1"/>
                </a:solidFill>
                <a:effectLst/>
                <a:latin typeface="+mn-lt"/>
                <a:ea typeface="+mn-ea"/>
                <a:cs typeface="+mn-cs"/>
                <a:hlinkClick r:id="rId6">
                  <a:extLst>
                    <a:ext uri="{A12FA001-AC4F-418D-AE19-62706E023703}">
                      <ahyp:hlinkClr xmlns:ahyp="http://schemas.microsoft.com/office/drawing/2018/hyperlinkcolor" val="tx"/>
                    </a:ext>
                  </a:extLst>
                </a:hlinkClick>
              </a:rPr>
              <a:t>activities</a:t>
            </a:r>
            <a:r>
              <a:rPr lang="en-GB" sz="1200" b="0" i="0" kern="1200" dirty="0">
                <a:solidFill>
                  <a:schemeClr val="tx1"/>
                </a:solidFill>
                <a:effectLst/>
                <a:latin typeface="+mn-lt"/>
                <a:ea typeface="+mn-ea"/>
                <a:cs typeface="+mn-cs"/>
              </a:rPr>
              <a:t>.</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You need to inform your target audience about the advantages of your business through a series of activities that include advertising, online presence, seminars, webinars, promotions, giveaways, interviews, and other smart ways of using media. Each and every action you take must maintain the relation with your marketing strategy.</a:t>
            </a:r>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325428F8-542A-4F7D-BF3D-71D78AFC89C4}" type="slidenum">
              <a:rPr lang="en-GB" smtClean="0"/>
              <a:t>20</a:t>
            </a:fld>
            <a:endParaRPr lang="en-GB"/>
          </a:p>
        </p:txBody>
      </p:sp>
    </p:spTree>
    <p:extLst>
      <p:ext uri="{BB962C8B-B14F-4D97-AF65-F5344CB8AC3E}">
        <p14:creationId xmlns:p14="http://schemas.microsoft.com/office/powerpoint/2010/main" val="205502748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most recent step in the evolution of marketing: Societal Marketing</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a:t>
            </a:r>
            <a:r>
              <a:rPr lang="en-GB" sz="1200" b="1" i="0" kern="1200" dirty="0">
                <a:solidFill>
                  <a:schemeClr val="tx1"/>
                </a:solidFill>
                <a:effectLst/>
                <a:latin typeface="+mn-lt"/>
                <a:ea typeface="+mn-ea"/>
                <a:cs typeface="+mn-cs"/>
              </a:rPr>
              <a:t>societal marketing concept</a:t>
            </a:r>
            <a:r>
              <a:rPr lang="en-GB" sz="1200" b="0" i="0" kern="1200">
                <a:solidFill>
                  <a:schemeClr val="tx1"/>
                </a:solidFill>
                <a:effectLst/>
                <a:latin typeface="+mn-lt"/>
                <a:ea typeface="+mn-ea"/>
                <a:cs typeface="+mn-cs"/>
              </a:rPr>
              <a:t> helps to </a:t>
            </a:r>
            <a:r>
              <a:rPr lang="en-GB"/>
              <a:t>maximise</a:t>
            </a:r>
            <a:r>
              <a:rPr lang="en-GB" sz="1200" b="0" i="0" kern="1200">
                <a:solidFill>
                  <a:schemeClr val="tx1"/>
                </a:solidFill>
                <a:effectLst/>
                <a:latin typeface="+mn-lt"/>
                <a:ea typeface="+mn-ea"/>
                <a:cs typeface="+mn-cs"/>
              </a:rPr>
              <a:t> profits for the organization and creates a long-term relationship with customers. It encourages developing products that benefit society in long run and satisfies consumers. So, it considers people, planet and profit / what is bearable, equitable and viable / and therefore what is sustainable. It aims to meet the present needs of consumers and businesses while simultaneously preserving the ability of future generations to meet their needs.</a:t>
            </a:r>
            <a:endParaRPr lang="en-GB" sz="1200" b="0" i="0" kern="1200">
              <a:solidFill>
                <a:schemeClr val="tx1"/>
              </a:solidFill>
              <a:effectLst/>
              <a:latin typeface="+mn-lt"/>
              <a:ea typeface="Calibri"/>
              <a:cs typeface="Calibri"/>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Societal marketing includes the concept that companies have a responsibility for the needs of society as a whole, so should include environmental impact and the impact of their products on non-users. For example, a car manufacturer might aim to make cars quieter in operation, rather than simply improving the soundproofing for its occupants and ignoring the needs of people who live near major roads.</a:t>
            </a:r>
            <a:br>
              <a:rPr lang="en-GB" dirty="0">
                <a:ea typeface="Calibri"/>
                <a:cs typeface="+mn-lt"/>
              </a:rPr>
            </a:br>
            <a:br>
              <a:rPr lang="en-GB" dirty="0">
                <a:ea typeface="Calibri"/>
                <a:cs typeface="+mn-lt"/>
              </a:rPr>
            </a:br>
            <a:r>
              <a:rPr lang="en-GB" b="1" dirty="0">
                <a:ea typeface="Calibri"/>
                <a:cs typeface="+mn-lt"/>
              </a:rPr>
              <a:t>Key Principles:</a:t>
            </a:r>
            <a:endParaRPr lang="en-GB" b="1" dirty="0">
              <a:ea typeface="Calibri"/>
              <a:cs typeface="Calibri"/>
            </a:endParaRPr>
          </a:p>
          <a:p>
            <a:endParaRPr lang="en-GB" dirty="0"/>
          </a:p>
          <a:p>
            <a:r>
              <a:rPr lang="en-GB" b="1" dirty="0"/>
              <a:t>Broader Social Responsibility: </a:t>
            </a:r>
            <a:endParaRPr lang="en-GB" b="1" dirty="0">
              <a:ea typeface="Calibri"/>
              <a:cs typeface="Calibri"/>
            </a:endParaRPr>
          </a:p>
          <a:p>
            <a:r>
              <a:rPr lang="en-GB" dirty="0"/>
              <a:t>Companies recognize that their role extends beyond just meeting consumer needs to include their responsibility for the overall health and well-being of the community. </a:t>
            </a:r>
            <a:endParaRPr lang="en-GB" dirty="0">
              <a:ea typeface="Calibri"/>
              <a:cs typeface="Calibri"/>
            </a:endParaRPr>
          </a:p>
          <a:p>
            <a:r>
              <a:rPr lang="en-GB" b="1" dirty="0"/>
              <a:t>Long-Term Perspective: </a:t>
            </a:r>
            <a:endParaRPr lang="en-GB" b="1" dirty="0">
              <a:ea typeface="Calibri"/>
              <a:cs typeface="Calibri"/>
            </a:endParaRPr>
          </a:p>
          <a:p>
            <a:r>
              <a:rPr lang="en-GB" dirty="0"/>
              <a:t>The focus shifts from short-term sales and profits to a long-term strategy that considers the lasting effects of business activities on future generations. </a:t>
            </a:r>
            <a:endParaRPr lang="en-GB" dirty="0">
              <a:ea typeface="Calibri"/>
              <a:cs typeface="Calibri"/>
            </a:endParaRPr>
          </a:p>
          <a:p>
            <a:r>
              <a:rPr lang="en-GB" b="1" dirty="0"/>
              <a:t>Sustainable Practices: </a:t>
            </a:r>
            <a:endParaRPr lang="en-GB" b="1" dirty="0">
              <a:ea typeface="Calibri"/>
              <a:cs typeface="Calibri"/>
            </a:endParaRPr>
          </a:p>
          <a:p>
            <a:r>
              <a:rPr lang="en-GB" dirty="0"/>
              <a:t>Businesses implement environmentally friendly methods, use sustainable materials, and reduce waste, aligning with the goal of preserving the planet. </a:t>
            </a:r>
            <a:endParaRPr lang="en-GB" dirty="0">
              <a:ea typeface="Calibri"/>
              <a:cs typeface="Calibri"/>
            </a:endParaRPr>
          </a:p>
          <a:p>
            <a:r>
              <a:rPr lang="en-GB" b="1" dirty="0"/>
              <a:t>Ethical Conduct: </a:t>
            </a:r>
            <a:endParaRPr lang="en-GB" b="1" dirty="0">
              <a:ea typeface="Calibri"/>
              <a:cs typeface="Calibri"/>
            </a:endParaRPr>
          </a:p>
          <a:p>
            <a:r>
              <a:rPr lang="en-GB" dirty="0"/>
              <a:t>Upholding high ethical standards in all marketing activities and business operations is a core principle. </a:t>
            </a:r>
            <a:endParaRPr lang="en-GB" dirty="0">
              <a:ea typeface="Calibri"/>
              <a:cs typeface="Calibri"/>
            </a:endParaRPr>
          </a:p>
          <a:p>
            <a:r>
              <a:rPr lang="en-GB" b="1" dirty="0"/>
              <a:t>Community &amp; Stakeholder Focus: </a:t>
            </a:r>
            <a:endParaRPr lang="en-GB" b="1" dirty="0">
              <a:ea typeface="Calibri"/>
              <a:cs typeface="Calibri"/>
            </a:endParaRPr>
          </a:p>
          <a:p>
            <a:r>
              <a:rPr lang="en-GB" dirty="0"/>
              <a:t>Companies identify and consider the needs and well-being of various stakeholders, including employees, communities, governments, and the environment, not just customers</a:t>
            </a:r>
            <a:endParaRPr lang="en-GB" dirty="0">
              <a:ea typeface="Calibri"/>
              <a:cs typeface="Calibri"/>
            </a:endParaRPr>
          </a:p>
          <a:p>
            <a:endParaRPr lang="en-GB" sz="1200" b="0" i="0" kern="1200" dirty="0">
              <a:effectLst/>
              <a:ea typeface="Calibri"/>
              <a:cs typeface="+mn-lt"/>
            </a:endParaRPr>
          </a:p>
          <a:p>
            <a:r>
              <a:rPr lang="en-GB" b="1"/>
              <a:t>Pros of the Societal Marketing Concept</a:t>
            </a:r>
            <a:endParaRPr lang="en-GB" b="1">
              <a:ea typeface="Calibri"/>
              <a:cs typeface="Calibri"/>
            </a:endParaRPr>
          </a:p>
          <a:p>
            <a:r>
              <a:rPr lang="en-GB" b="1"/>
              <a:t>Improved Brand Image and Reputation: </a:t>
            </a:r>
            <a:endParaRPr lang="en-GB" b="1">
              <a:ea typeface="Calibri" panose="020F0502020204030204"/>
              <a:cs typeface="Calibri" panose="020F0502020204030204"/>
            </a:endParaRPr>
          </a:p>
          <a:p>
            <a:r>
              <a:rPr lang="en-GB"/>
              <a:t>By focusing on societal welfare, companies can build a positive image and become more reliable in the eyes of consumers. </a:t>
            </a:r>
          </a:p>
          <a:p>
            <a:r>
              <a:rPr lang="en-GB" b="1"/>
              <a:t>Increased Customer Loyalty and Market Share: </a:t>
            </a:r>
            <a:endParaRPr lang="en-GB" b="1">
              <a:ea typeface="Calibri"/>
              <a:cs typeface="Calibri"/>
            </a:endParaRPr>
          </a:p>
          <a:p>
            <a:r>
              <a:rPr lang="en-GB" dirty="0"/>
              <a:t>Consumers are more likely to be loyal to brands that demonstrate a commitment to social and environmental well-being, leading to increased market share. </a:t>
            </a:r>
            <a:endParaRPr lang="en-GB" dirty="0">
              <a:ea typeface="Calibri"/>
              <a:cs typeface="Calibri"/>
            </a:endParaRPr>
          </a:p>
          <a:p>
            <a:r>
              <a:rPr lang="en-GB" b="1" dirty="0"/>
              <a:t>Competitive Advantage: </a:t>
            </a:r>
            <a:endParaRPr lang="en-GB" b="1" dirty="0">
              <a:ea typeface="Calibri"/>
              <a:cs typeface="Calibri"/>
            </a:endParaRPr>
          </a:p>
          <a:p>
            <a:r>
              <a:rPr lang="en-GB" dirty="0"/>
              <a:t>Offering products and services that consider both societal and consumer interests provides a unique advantage in the market. </a:t>
            </a:r>
            <a:endParaRPr lang="en-GB" dirty="0">
              <a:ea typeface="Calibri"/>
              <a:cs typeface="Calibri"/>
            </a:endParaRPr>
          </a:p>
          <a:p>
            <a:r>
              <a:rPr lang="en-GB" b="1" dirty="0"/>
              <a:t>Long-Term Sustainability</a:t>
            </a:r>
            <a:r>
              <a:rPr lang="en-GB" dirty="0"/>
              <a:t>: </a:t>
            </a:r>
            <a:endParaRPr lang="en-GB" dirty="0">
              <a:ea typeface="Calibri"/>
              <a:cs typeface="Calibri"/>
            </a:endParaRPr>
          </a:p>
          <a:p>
            <a:r>
              <a:rPr lang="en-GB" dirty="0"/>
              <a:t>The concept promotes sustainable living and responsible resource management, ensuring resources are available for future generations. </a:t>
            </a:r>
            <a:endParaRPr lang="en-GB" dirty="0">
              <a:ea typeface="Calibri" panose="020F0502020204030204"/>
              <a:cs typeface="Calibri" panose="020F0502020204030204"/>
            </a:endParaRPr>
          </a:p>
          <a:p>
            <a:r>
              <a:rPr lang="en-GB" b="1" dirty="0"/>
              <a:t>Stronger Social Bonds:</a:t>
            </a:r>
            <a:r>
              <a:rPr lang="en-GB" dirty="0"/>
              <a:t> </a:t>
            </a:r>
            <a:endParaRPr lang="en-GB" dirty="0">
              <a:ea typeface="Calibri"/>
              <a:cs typeface="Calibri"/>
            </a:endParaRPr>
          </a:p>
          <a:p>
            <a:r>
              <a:rPr lang="en-GB" dirty="0"/>
              <a:t>Companies can foster a sense of belonging and community by actively contributing to the welfare of society. </a:t>
            </a:r>
            <a:endParaRPr lang="en-GB" dirty="0">
              <a:ea typeface="Calibri"/>
              <a:cs typeface="Calibri"/>
            </a:endParaRPr>
          </a:p>
          <a:p>
            <a:endParaRPr lang="en-GB" dirty="0"/>
          </a:p>
          <a:p>
            <a:endParaRPr lang="en-GB" dirty="0"/>
          </a:p>
          <a:p>
            <a:r>
              <a:rPr lang="en-GB" b="1" dirty="0"/>
              <a:t>Cons of the Societal Marketing Concept</a:t>
            </a:r>
            <a:endParaRPr lang="en-GB" b="1" dirty="0">
              <a:ea typeface="Calibri"/>
              <a:cs typeface="Calibri"/>
            </a:endParaRPr>
          </a:p>
          <a:p>
            <a:r>
              <a:rPr lang="en-GB" b="1" dirty="0"/>
              <a:t>High Costs and Complexity: </a:t>
            </a:r>
            <a:endParaRPr lang="en-GB" b="1" dirty="0">
              <a:ea typeface="Calibri" panose="020F0502020204030204"/>
              <a:cs typeface="Calibri" panose="020F0502020204030204"/>
            </a:endParaRPr>
          </a:p>
          <a:p>
            <a:r>
              <a:rPr lang="en-GB" dirty="0"/>
              <a:t>Implementing strategies for societal marketing, such as developing environmentally friendly products or conducting extensive research, can be expensive and complex. </a:t>
            </a:r>
            <a:endParaRPr lang="en-GB" dirty="0">
              <a:ea typeface="Calibri"/>
              <a:cs typeface="Calibri"/>
            </a:endParaRPr>
          </a:p>
          <a:p>
            <a:r>
              <a:rPr lang="en-GB" b="1" dirty="0"/>
              <a:t>ROI Uncertainty: </a:t>
            </a:r>
            <a:endParaRPr lang="en-GB" b="1" dirty="0">
              <a:ea typeface="Calibri"/>
              <a:cs typeface="Calibri"/>
            </a:endParaRPr>
          </a:p>
          <a:p>
            <a:r>
              <a:rPr lang="en-GB" dirty="0"/>
              <a:t>It can be challenging to measure the immediate financial returns on societal marketing initiatives, making it difficult to justify the initial investments. </a:t>
            </a:r>
            <a:endParaRPr lang="en-GB" dirty="0">
              <a:ea typeface="Calibri"/>
              <a:cs typeface="Calibri"/>
            </a:endParaRPr>
          </a:p>
          <a:p>
            <a:r>
              <a:rPr lang="en-GB" b="1" dirty="0"/>
              <a:t>Risk of Greenwashing: </a:t>
            </a:r>
            <a:endParaRPr lang="en-GB" b="1" dirty="0">
              <a:ea typeface="Calibri"/>
              <a:cs typeface="Calibri"/>
            </a:endParaRPr>
          </a:p>
          <a:p>
            <a:r>
              <a:rPr lang="en-GB" dirty="0"/>
              <a:t>Companies might overpromise or exaggerate their eco-friendly claims, which can damage their reputation and consumer trust if discovered. </a:t>
            </a:r>
            <a:endParaRPr lang="en-GB" dirty="0">
              <a:ea typeface="Calibri"/>
              <a:cs typeface="Calibri"/>
            </a:endParaRPr>
          </a:p>
          <a:p>
            <a:r>
              <a:rPr lang="en-GB" b="1" dirty="0"/>
              <a:t>Potential for Conflict: </a:t>
            </a:r>
            <a:endParaRPr lang="en-GB" b="1" dirty="0">
              <a:ea typeface="Calibri"/>
              <a:cs typeface="Calibri"/>
            </a:endParaRPr>
          </a:p>
          <a:p>
            <a:r>
              <a:rPr lang="en-GB" dirty="0"/>
              <a:t>Societal marketing can sometimes create conflicts, such as divisions within society if not implemented carefully or if it leads to social pressure to conform. </a:t>
            </a:r>
            <a:endParaRPr lang="en-GB" dirty="0">
              <a:ea typeface="Calibri"/>
              <a:cs typeface="Calibri"/>
            </a:endParaRPr>
          </a:p>
          <a:p>
            <a:r>
              <a:rPr lang="en-GB" b="1" dirty="0"/>
              <a:t>Difficulty in Measurement: </a:t>
            </a:r>
            <a:endParaRPr lang="en-GB" b="1" dirty="0">
              <a:ea typeface="Calibri"/>
              <a:cs typeface="Calibri"/>
            </a:endParaRPr>
          </a:p>
          <a:p>
            <a:r>
              <a:rPr lang="en-GB" dirty="0"/>
              <a:t>Quantifying the social and environmental benefits of these initiatives can be challenging, making it difficult to demonstrate their effectiveness. </a:t>
            </a:r>
            <a:endParaRPr lang="en-GB" dirty="0">
              <a:ea typeface="Calibri"/>
              <a:cs typeface="Calibri"/>
            </a:endParaRPr>
          </a:p>
          <a:p>
            <a:endParaRPr lang="en-GB" sz="1200" b="0" i="0" kern="1200" dirty="0">
              <a:solidFill>
                <a:schemeClr val="tx1"/>
              </a:solidFill>
              <a:effectLst/>
              <a:latin typeface="+mn-lt"/>
              <a:ea typeface="Calibri"/>
              <a:cs typeface="Calibri"/>
            </a:endParaRPr>
          </a:p>
          <a:p>
            <a:endParaRPr lang="en-GB" dirty="0"/>
          </a:p>
          <a:p>
            <a:endParaRPr lang="en-GB" dirty="0"/>
          </a:p>
          <a:p>
            <a:r>
              <a:rPr lang="en-GB" sz="1200" b="0" i="0" kern="1200" dirty="0">
                <a:solidFill>
                  <a:schemeClr val="tx1"/>
                </a:solidFill>
                <a:effectLst/>
                <a:latin typeface="+mn-lt"/>
                <a:ea typeface="+mn-ea"/>
                <a:cs typeface="+mn-cs"/>
              </a:rPr>
              <a:t> Nowadays, the societal marketing concept may be the best of the Marketing Concepts, since it looks at the long-term interests of society and thereby forms a strong basis for an effective marketing strategy. However, it is also the most difficult one of all Marketing Concepts. Companies have to balance three considerations at the same time: the company’s profits, consumer wants, and society’s interests.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https://marketing-insider.eu/marketing-concepts/</a:t>
            </a:r>
          </a:p>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325428F8-542A-4F7D-BF3D-71D78AFC89C4}" type="slidenum">
              <a:rPr lang="en-GB" smtClean="0"/>
              <a:t>21</a:t>
            </a:fld>
            <a:endParaRPr lang="en-GB"/>
          </a:p>
        </p:txBody>
      </p:sp>
    </p:spTree>
    <p:extLst>
      <p:ext uri="{BB962C8B-B14F-4D97-AF65-F5344CB8AC3E}">
        <p14:creationId xmlns:p14="http://schemas.microsoft.com/office/powerpoint/2010/main" val="33602534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a:extLst>
              <a:ext uri="{FF2B5EF4-FFF2-40B4-BE49-F238E27FC236}">
                <a16:creationId xmlns:a16="http://schemas.microsoft.com/office/drawing/2014/main" id="{2BBAA4EF-7955-462D-8898-9A83E9CBF57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539A5978-92F7-4400-9902-D6D34D905EE6}" type="slidenum">
              <a:rPr lang="en-US" altLang="en-US" smtClean="0">
                <a:ea typeface="ヒラギノ角ゴ Pro W3"/>
                <a:cs typeface="ヒラギノ角ゴ Pro W3"/>
              </a:rPr>
              <a:pPr>
                <a:spcBef>
                  <a:spcPct val="0"/>
                </a:spcBef>
              </a:pPr>
              <a:t>22</a:t>
            </a:fld>
            <a:endParaRPr lang="en-US" altLang="en-US">
              <a:ea typeface="ヒラギノ角ゴ Pro W3"/>
              <a:cs typeface="ヒラギノ角ゴ Pro W3"/>
            </a:endParaRPr>
          </a:p>
        </p:txBody>
      </p:sp>
      <p:sp>
        <p:nvSpPr>
          <p:cNvPr id="44035" name="Rectangle 2">
            <a:extLst>
              <a:ext uri="{FF2B5EF4-FFF2-40B4-BE49-F238E27FC236}">
                <a16:creationId xmlns:a16="http://schemas.microsoft.com/office/drawing/2014/main" id="{6934D610-6E1F-4003-BD4F-42A96ACADF49}"/>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8612" name="Rectangle 3">
            <a:extLst>
              <a:ext uri="{FF2B5EF4-FFF2-40B4-BE49-F238E27FC236}">
                <a16:creationId xmlns:a16="http://schemas.microsoft.com/office/drawing/2014/main" id="{DD971522-D97D-4C4A-BB9C-211DF284CC5B}"/>
              </a:ext>
            </a:extLst>
          </p:cNvPr>
          <p:cNvSpPr>
            <a:spLocks noGrp="1" noChangeArrowheads="1"/>
          </p:cNvSpPr>
          <p:nvPr>
            <p:ph type="body" idx="1"/>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70000" lnSpcReduction="20000"/>
          </a:bodyPr>
          <a:lstStyle/>
          <a:p>
            <a:pPr>
              <a:defRPr/>
            </a:pPr>
            <a:r>
              <a:rPr lang="en-US" altLang="en-US" dirty="0"/>
              <a:t>Marketing is the process of building profitable customer relationships by creating value for customers and capturing value in return</a:t>
            </a:r>
          </a:p>
          <a:p>
            <a:pPr>
              <a:defRPr/>
            </a:pPr>
            <a:endParaRPr lang="en-US" altLang="en-US" dirty="0"/>
          </a:p>
          <a:p>
            <a:pPr>
              <a:defRPr/>
            </a:pPr>
            <a:r>
              <a:rPr lang="en-US" altLang="en-US" dirty="0"/>
              <a:t>The first four steps of the marketing process focus on creating value for customers:</a:t>
            </a:r>
          </a:p>
          <a:p>
            <a:pPr marL="228600" indent="-228600">
              <a:buFont typeface="+mj-lt"/>
              <a:buAutoNum type="arabicPeriod"/>
              <a:defRPr/>
            </a:pPr>
            <a:r>
              <a:rPr lang="en-US" altLang="en-US" dirty="0"/>
              <a:t>The company first gains a full understanding of the marketplace by researching customer needs and managing marketing information.</a:t>
            </a:r>
          </a:p>
          <a:p>
            <a:pPr marL="228600" indent="-228600">
              <a:buFont typeface="+mj-lt"/>
              <a:buAutoNum type="arabicPeriod"/>
              <a:defRPr/>
            </a:pPr>
            <a:r>
              <a:rPr lang="en-US" altLang="en-US" dirty="0"/>
              <a:t>It then designs a customer-driven marketing strategy based on the answers to two simple questions. The first question is “What consumers will we serve?” (market segmentation and targeting). Good marketing companies know that they cannot serve all customers in every way. Instead, they need to focus their resources on the customers they can serve best and most profitably. The second marketing strategy question is “How can we best serve targeted customers?” (differentiation and positioning). Here, the marketer outlines a value proposition that spells out what values the company will deliver to win target customers.</a:t>
            </a:r>
          </a:p>
          <a:p>
            <a:pPr marL="228600" indent="-228600">
              <a:buFont typeface="+mj-lt"/>
              <a:buAutoNum type="arabicPeriod"/>
              <a:defRPr/>
            </a:pPr>
            <a:r>
              <a:rPr lang="en-US" altLang="en-US" dirty="0"/>
              <a:t>With its marketing strategy chosen, the company now constructs an integrated marketing program—consisting of a blend of the four/seven marketing mix elements—the four/seven Ps—that transforms the marketing strategy into real value for customers. The company develops product offers and creates strong brand identities for them. It prices these offers to create real customer value and distributes the offers to make them available to target consumers.</a:t>
            </a:r>
          </a:p>
          <a:p>
            <a:pPr marL="228600" indent="-228600">
              <a:buFont typeface="+mj-lt"/>
              <a:buAutoNum type="arabicPeriod"/>
              <a:defRPr/>
            </a:pPr>
            <a:r>
              <a:rPr lang="en-US" altLang="en-US" dirty="0"/>
              <a:t>Finally, the company designs promotion programs that communicate the value proposition to target customers and persuade them to act on the market offering.</a:t>
            </a:r>
          </a:p>
          <a:p>
            <a:pPr>
              <a:defRPr/>
            </a:pPr>
            <a:endParaRPr lang="en-US" altLang="en-US" dirty="0"/>
          </a:p>
          <a:p>
            <a:pPr>
              <a:defRPr/>
            </a:pPr>
            <a:endParaRPr lang="en-US" altLang="en-US" dirty="0"/>
          </a:p>
          <a:p>
            <a:pPr>
              <a:defRPr/>
            </a:pPr>
            <a:r>
              <a:rPr lang="en-US" altLang="en-US" dirty="0"/>
              <a:t>The first four steps in the marketing process create value </a:t>
            </a:r>
            <a:r>
              <a:rPr lang="en-US" altLang="en-US" i="1" dirty="0"/>
              <a:t>for</a:t>
            </a:r>
            <a:r>
              <a:rPr lang="en-US" altLang="en-US" dirty="0"/>
              <a:t> customers. In the final step, the company reaps the rewards of its strong customer relationships by capturing value </a:t>
            </a:r>
            <a:r>
              <a:rPr lang="en-US" altLang="en-US" i="1" dirty="0"/>
              <a:t>from</a:t>
            </a:r>
            <a:r>
              <a:rPr lang="en-US" altLang="en-US" dirty="0"/>
              <a:t> customers. Delivering superior customer value creates highly satisfied customers who will buy more and buy again. This helps the company capture customer lifetime value and greater share of customer. The result is increased long-term customer equity for the firm.</a:t>
            </a:r>
          </a:p>
          <a:p>
            <a:pPr>
              <a:defRPr/>
            </a:pPr>
            <a:endParaRPr lang="en-US" altLang="en-US" dirty="0"/>
          </a:p>
          <a:p>
            <a:pPr>
              <a:defRPr/>
            </a:pPr>
            <a:r>
              <a:rPr lang="en-US" altLang="en-US" dirty="0"/>
              <a:t>Finally, in the face of today’s changing marketing landscape, companies must take into account three additional factors. In building customer and partner relationships, they must harness marketing technology, take advantage of global opportunities, and ensure that they act in an environmentally and socially responsible way.</a:t>
            </a:r>
          </a:p>
          <a:p>
            <a:pPr>
              <a:defRPr/>
            </a:pPr>
            <a:endParaRPr lang="en-US" altLang="en-US" dirty="0"/>
          </a:p>
          <a:p>
            <a:pPr>
              <a:defRPr/>
            </a:pPr>
            <a:r>
              <a:rPr lang="en-US" altLang="en-US" dirty="0"/>
              <a:t>Essentially, over the course of the term, this is what we’ll be looking at. </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8D38747-4367-4BD2-8D51-C97E202738E2}" type="datetime1">
              <a:rPr lang="en-US" smtClean="0"/>
              <a:t>10/13/2025</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3A98EE3D-8CD1-4C3F-BD1C-C98C9596463C}" type="slidenum">
              <a:rPr lang="en-US" smtClean="0"/>
              <a:pPr/>
              <a:t>‹#›</a:t>
            </a:fld>
            <a:endParaRPr lang="en-US" dirty="0"/>
          </a:p>
        </p:txBody>
      </p:sp>
      <p:grpSp>
        <p:nvGrpSpPr>
          <p:cNvPr id="9" name="Group 8"/>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186172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10/13/2025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849927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CAE507A8-A5CF-4D38-AB86-7EDDA87A85D4}" type="datetime1">
              <a:rPr lang="en-US" smtClean="0"/>
              <a:t>10/13/2025</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3A98EE3D-8CD1-4C3F-BD1C-C98C9596463C}" type="slidenum">
              <a:rPr lang="en-US" smtClean="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accent1"/>
          </a:solidFill>
          <a:ln w="0">
            <a:noFill/>
            <a:prstDash val="solid"/>
            <a:round/>
            <a:headEnd/>
            <a:tailEnd/>
          </a:ln>
        </p:spPr>
      </p:sp>
    </p:spTree>
    <p:extLst>
      <p:ext uri="{BB962C8B-B14F-4D97-AF65-F5344CB8AC3E}">
        <p14:creationId xmlns:p14="http://schemas.microsoft.com/office/powerpoint/2010/main" val="4284437916"/>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10/13/2025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438662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9343D99-809A-49C0-96E5-4250D0B498EE}" type="datetime1">
              <a:rPr lang="en-US" smtClean="0"/>
              <a:t>10/13/2025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866229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10/13/2025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14570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10/13/2025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247226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3E0277FD-7DE6-41D4-930D-AC99F5AFE54E}" type="datetime1">
              <a:rPr lang="en-US" smtClean="0"/>
              <a:t>10/13/2025</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3A98EE3D-8CD1-4C3F-BD1C-C98C9596463C}" type="slidenum">
              <a:rPr lang="en-US" smtClean="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3538828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9EA15526-7079-4B7B-987C-1B5FAE11A0FF}" type="datetime1">
              <a:rPr lang="en-US" smtClean="0"/>
              <a:t>10/13/2025</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pPr algn="l"/>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3A98EE3D-8CD1-4C3F-BD1C-C98C9596463C}" type="slidenum">
              <a:rPr lang="en-US" smtClean="0"/>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5649205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7E833E-1B6D-415F-AD29-75AE8C43BD0D}" type="datetime1">
              <a:rPr lang="en-US" smtClean="0"/>
              <a:t>10/13/2025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548218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52596F-08A7-4B70-989A-F2B1CF31E66B}" type="datetime1">
              <a:rPr lang="en-US" smtClean="0"/>
              <a:t>10/13/2025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095512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hank You">
    <p:bg>
      <p:bgPr>
        <a:solidFill>
          <a:schemeClr val="tx1"/>
        </a:solidFill>
        <a:effectLst/>
      </p:bgPr>
    </p:bg>
    <p:spTree>
      <p:nvGrpSpPr>
        <p:cNvPr id="1" name=""/>
        <p:cNvGrpSpPr/>
        <p:nvPr/>
      </p:nvGrpSpPr>
      <p:grpSpPr>
        <a:xfrm>
          <a:off x="0" y="0"/>
          <a:ext cx="0" cy="0"/>
          <a:chOff x="0" y="0"/>
          <a:chExt cx="0" cy="0"/>
        </a:xfrm>
      </p:grpSpPr>
      <p:sp>
        <p:nvSpPr>
          <p:cNvPr id="16" name="Text Placeholder 29">
            <a:extLst>
              <a:ext uri="{FF2B5EF4-FFF2-40B4-BE49-F238E27FC236}">
                <a16:creationId xmlns:a16="http://schemas.microsoft.com/office/drawing/2014/main" id="{BB778BC5-5409-574B-96E2-B45CDD940DF4}"/>
              </a:ext>
            </a:extLst>
          </p:cNvPr>
          <p:cNvSpPr>
            <a:spLocks noGrp="1"/>
          </p:cNvSpPr>
          <p:nvPr>
            <p:ph type="body" sz="quarter" idx="11"/>
          </p:nvPr>
        </p:nvSpPr>
        <p:spPr>
          <a:xfrm>
            <a:off x="6896100" y="5102063"/>
            <a:ext cx="4914900" cy="588795"/>
          </a:xfrm>
        </p:spPr>
        <p:txBody>
          <a:bodyPr lIns="0" tIns="0" rIns="0" bIns="0" anchor="b">
            <a:noAutofit/>
          </a:bodyPr>
          <a:lstStyle>
            <a:lvl1pPr marL="0" indent="0">
              <a:buNone/>
              <a:defRPr sz="1600" b="0" i="0">
                <a:solidFill>
                  <a:schemeClr val="tx2"/>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17" name="Subtitle 2">
            <a:extLst>
              <a:ext uri="{FF2B5EF4-FFF2-40B4-BE49-F238E27FC236}">
                <a16:creationId xmlns:a16="http://schemas.microsoft.com/office/drawing/2014/main" id="{32916F3A-28FA-9A4B-A780-0D687D932893}"/>
              </a:ext>
            </a:extLst>
          </p:cNvPr>
          <p:cNvSpPr>
            <a:spLocks noGrp="1"/>
          </p:cNvSpPr>
          <p:nvPr>
            <p:ph type="subTitle" idx="1"/>
          </p:nvPr>
        </p:nvSpPr>
        <p:spPr>
          <a:xfrm>
            <a:off x="6907623" y="3591098"/>
            <a:ext cx="4903377" cy="1057791"/>
          </a:xfrm>
        </p:spPr>
        <p:txBody>
          <a:bodyPr lIns="0" tIns="0" rIns="0" bIns="0">
            <a:normAutofit/>
          </a:bodyPr>
          <a:lstStyle>
            <a:lvl1pPr marL="0" indent="0" algn="l">
              <a:buNone/>
              <a:defRPr sz="1600" b="0" i="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6" name="Title 1">
            <a:extLst>
              <a:ext uri="{FF2B5EF4-FFF2-40B4-BE49-F238E27FC236}">
                <a16:creationId xmlns:a16="http://schemas.microsoft.com/office/drawing/2014/main" id="{E29321F6-59C5-6E4C-A846-6AD00848A444}"/>
              </a:ext>
            </a:extLst>
          </p:cNvPr>
          <p:cNvSpPr>
            <a:spLocks noGrp="1"/>
          </p:cNvSpPr>
          <p:nvPr>
            <p:ph type="title"/>
          </p:nvPr>
        </p:nvSpPr>
        <p:spPr>
          <a:xfrm>
            <a:off x="6907623" y="2173658"/>
            <a:ext cx="4903377" cy="610863"/>
          </a:xfrm>
          <a:prstGeom prst="rect">
            <a:avLst/>
          </a:prstGeom>
        </p:spPr>
        <p:txBody>
          <a:bodyPr lIns="0" tIns="0" rIns="0" bIns="0" anchor="b" anchorCtr="0">
            <a:normAutofit/>
          </a:bodyPr>
          <a:lstStyle>
            <a:lvl1pPr>
              <a:defRPr sz="4400" b="1" i="0">
                <a:latin typeface="+mj-lt"/>
              </a:defRPr>
            </a:lvl1pPr>
          </a:lstStyle>
          <a:p>
            <a:r>
              <a:rPr lang="en-US"/>
              <a:t>Click to edit Master title style</a:t>
            </a:r>
            <a:endParaRPr lang="en-US" dirty="0"/>
          </a:p>
        </p:txBody>
      </p:sp>
      <p:cxnSp>
        <p:nvCxnSpPr>
          <p:cNvPr id="27" name="Straight Connector 26">
            <a:extLst>
              <a:ext uri="{FF2B5EF4-FFF2-40B4-BE49-F238E27FC236}">
                <a16:creationId xmlns:a16="http://schemas.microsoft.com/office/drawing/2014/main" id="{AB5C3BF3-A164-DD48-BD02-4587489DA105}"/>
              </a:ext>
            </a:extLst>
          </p:cNvPr>
          <p:cNvCxnSpPr>
            <a:cxnSpLocks/>
          </p:cNvCxnSpPr>
          <p:nvPr userDrawn="1"/>
        </p:nvCxnSpPr>
        <p:spPr>
          <a:xfrm>
            <a:off x="6896100" y="3233703"/>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11" name="Picture Placeholder 2">
            <a:extLst>
              <a:ext uri="{FF2B5EF4-FFF2-40B4-BE49-F238E27FC236}">
                <a16:creationId xmlns:a16="http://schemas.microsoft.com/office/drawing/2014/main" id="{F8C225AD-C009-894E-8AFA-C94EAA06509C}"/>
              </a:ext>
            </a:extLst>
          </p:cNvPr>
          <p:cNvSpPr>
            <a:spLocks noGrp="1"/>
          </p:cNvSpPr>
          <p:nvPr>
            <p:ph type="pic" sz="quarter" idx="13"/>
          </p:nvPr>
        </p:nvSpPr>
        <p:spPr>
          <a:xfrm>
            <a:off x="0" y="0"/>
            <a:ext cx="6096000" cy="6858000"/>
          </a:xfrm>
        </p:spPr>
        <p:txBody>
          <a:bodyPr/>
          <a:lstStyle/>
          <a:p>
            <a:r>
              <a:rPr lang="en-US"/>
              <a:t>Click icon to add picture</a:t>
            </a:r>
            <a:endParaRPr lang="en-US" dirty="0"/>
          </a:p>
        </p:txBody>
      </p:sp>
      <p:grpSp>
        <p:nvGrpSpPr>
          <p:cNvPr id="30" name="Group 29">
            <a:extLst>
              <a:ext uri="{FF2B5EF4-FFF2-40B4-BE49-F238E27FC236}">
                <a16:creationId xmlns:a16="http://schemas.microsoft.com/office/drawing/2014/main" id="{FFEF81ED-50DF-3946-87D9-407C13C3CE9F}"/>
              </a:ext>
            </a:extLst>
          </p:cNvPr>
          <p:cNvGrpSpPr>
            <a:grpSpLocks/>
          </p:cNvGrpSpPr>
          <p:nvPr userDrawn="1"/>
        </p:nvGrpSpPr>
        <p:grpSpPr bwMode="auto">
          <a:xfrm rot="10800000">
            <a:off x="8870040" y="0"/>
            <a:ext cx="3325208" cy="3325208"/>
            <a:chOff x="0" y="12289"/>
            <a:chExt cx="3550" cy="3551"/>
          </a:xfrm>
        </p:grpSpPr>
        <p:sp>
          <p:nvSpPr>
            <p:cNvPr id="31" name="Freeform 30">
              <a:extLst>
                <a:ext uri="{FF2B5EF4-FFF2-40B4-BE49-F238E27FC236}">
                  <a16:creationId xmlns:a16="http://schemas.microsoft.com/office/drawing/2014/main" id="{4B6857A0-601C-9C40-ADB4-7927C7A4ECA0}"/>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32" name="Freeform 31">
              <a:extLst>
                <a:ext uri="{FF2B5EF4-FFF2-40B4-BE49-F238E27FC236}">
                  <a16:creationId xmlns:a16="http://schemas.microsoft.com/office/drawing/2014/main" id="{31562ACC-ECB3-4841-A52C-00DAFF438EBF}"/>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33" name="Freeform 32">
              <a:extLst>
                <a:ext uri="{FF2B5EF4-FFF2-40B4-BE49-F238E27FC236}">
                  <a16:creationId xmlns:a16="http://schemas.microsoft.com/office/drawing/2014/main" id="{77C317B8-91B4-7040-AB8C-CE822CA28AAD}"/>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Tree>
    <p:extLst>
      <p:ext uri="{BB962C8B-B14F-4D97-AF65-F5344CB8AC3E}">
        <p14:creationId xmlns:p14="http://schemas.microsoft.com/office/powerpoint/2010/main" val="89759171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pos="60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Break">
    <p:bg>
      <p:bgPr>
        <a:solidFill>
          <a:schemeClr val="tx1"/>
        </a:solidFill>
        <a:effectLst/>
      </p:bgPr>
    </p:bg>
    <p:spTree>
      <p:nvGrpSpPr>
        <p:cNvPr id="1" name=""/>
        <p:cNvGrpSpPr/>
        <p:nvPr/>
      </p:nvGrpSpPr>
      <p:grpSpPr>
        <a:xfrm>
          <a:off x="0" y="0"/>
          <a:ext cx="0" cy="0"/>
          <a:chOff x="0" y="0"/>
          <a:chExt cx="0" cy="0"/>
        </a:xfrm>
      </p:grpSpPr>
      <p:sp>
        <p:nvSpPr>
          <p:cNvPr id="21" name="Picture Placeholder 2">
            <a:extLst>
              <a:ext uri="{FF2B5EF4-FFF2-40B4-BE49-F238E27FC236}">
                <a16:creationId xmlns:a16="http://schemas.microsoft.com/office/drawing/2014/main" id="{50E2385F-F6FA-D345-AF77-A9EE8E49310D}"/>
              </a:ext>
            </a:extLst>
          </p:cNvPr>
          <p:cNvSpPr>
            <a:spLocks noGrp="1"/>
          </p:cNvSpPr>
          <p:nvPr>
            <p:ph type="pic" sz="quarter" idx="13"/>
          </p:nvPr>
        </p:nvSpPr>
        <p:spPr>
          <a:xfrm>
            <a:off x="0" y="0"/>
            <a:ext cx="12191998" cy="6858000"/>
          </a:xfrm>
          <a:solidFill>
            <a:schemeClr val="accent2"/>
          </a:solidFill>
        </p:spPr>
        <p:txBody>
          <a:bodyPr/>
          <a:lstStyle/>
          <a:p>
            <a:r>
              <a:rPr lang="en-US"/>
              <a:t>Click icon to add picture</a:t>
            </a:r>
            <a:endParaRPr lang="en-US" dirty="0"/>
          </a:p>
        </p:txBody>
      </p:sp>
      <p:sp>
        <p:nvSpPr>
          <p:cNvPr id="18" name="Title 1">
            <a:extLst>
              <a:ext uri="{FF2B5EF4-FFF2-40B4-BE49-F238E27FC236}">
                <a16:creationId xmlns:a16="http://schemas.microsoft.com/office/drawing/2014/main" id="{8D492973-78E3-D34E-835E-CF2D4517016D}"/>
              </a:ext>
            </a:extLst>
          </p:cNvPr>
          <p:cNvSpPr>
            <a:spLocks noGrp="1"/>
          </p:cNvSpPr>
          <p:nvPr>
            <p:ph type="title"/>
          </p:nvPr>
        </p:nvSpPr>
        <p:spPr>
          <a:xfrm>
            <a:off x="7193943" y="3045437"/>
            <a:ext cx="4941477" cy="610863"/>
          </a:xfrm>
          <a:prstGeom prst="rect">
            <a:avLst/>
          </a:prstGeom>
        </p:spPr>
        <p:txBody>
          <a:bodyPr lIns="0" tIns="0" rIns="0" bIns="0" anchor="b" anchorCtr="0">
            <a:normAutofit/>
          </a:bodyPr>
          <a:lstStyle>
            <a:lvl1pPr>
              <a:defRPr sz="4100" b="1" i="0" baseline="0">
                <a:solidFill>
                  <a:schemeClr val="tx1"/>
                </a:solidFill>
                <a:latin typeface="+mj-lt"/>
              </a:defRPr>
            </a:lvl1pPr>
          </a:lstStyle>
          <a:p>
            <a:r>
              <a:rPr lang="en-US"/>
              <a:t>Click to edit Master title style</a:t>
            </a:r>
            <a:endParaRPr lang="en-US" dirty="0"/>
          </a:p>
        </p:txBody>
      </p:sp>
      <p:cxnSp>
        <p:nvCxnSpPr>
          <p:cNvPr id="20" name="Straight Connector 19">
            <a:extLst>
              <a:ext uri="{FF2B5EF4-FFF2-40B4-BE49-F238E27FC236}">
                <a16:creationId xmlns:a16="http://schemas.microsoft.com/office/drawing/2014/main" id="{4BE3A3D6-A0AD-C84D-8B2A-743F5F95432E}"/>
              </a:ext>
            </a:extLst>
          </p:cNvPr>
          <p:cNvCxnSpPr>
            <a:cxnSpLocks/>
          </p:cNvCxnSpPr>
          <p:nvPr userDrawn="1"/>
        </p:nvCxnSpPr>
        <p:spPr>
          <a:xfrm>
            <a:off x="7154721" y="4003877"/>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grpSp>
        <p:nvGrpSpPr>
          <p:cNvPr id="22" name="Group 21">
            <a:extLst>
              <a:ext uri="{FF2B5EF4-FFF2-40B4-BE49-F238E27FC236}">
                <a16:creationId xmlns:a16="http://schemas.microsoft.com/office/drawing/2014/main" id="{F4CB38BE-0FF2-694C-AA3C-D73DBF7C332C}"/>
              </a:ext>
            </a:extLst>
          </p:cNvPr>
          <p:cNvGrpSpPr>
            <a:grpSpLocks/>
          </p:cNvGrpSpPr>
          <p:nvPr userDrawn="1"/>
        </p:nvGrpSpPr>
        <p:grpSpPr bwMode="auto">
          <a:xfrm rot="10800000">
            <a:off x="9509760" y="-3"/>
            <a:ext cx="2682238" cy="2682238"/>
            <a:chOff x="0" y="12289"/>
            <a:chExt cx="3550" cy="3551"/>
          </a:xfrm>
          <a:solidFill>
            <a:schemeClr val="tx1"/>
          </a:solidFill>
        </p:grpSpPr>
        <p:sp>
          <p:nvSpPr>
            <p:cNvPr id="23" name="Freeform 22">
              <a:extLst>
                <a:ext uri="{FF2B5EF4-FFF2-40B4-BE49-F238E27FC236}">
                  <a16:creationId xmlns:a16="http://schemas.microsoft.com/office/drawing/2014/main" id="{F0257420-2EA0-6348-8B9E-1414F5297265}"/>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4" name="Freeform 23">
              <a:extLst>
                <a:ext uri="{FF2B5EF4-FFF2-40B4-BE49-F238E27FC236}">
                  <a16:creationId xmlns:a16="http://schemas.microsoft.com/office/drawing/2014/main" id="{7FE65C23-C0EF-BB41-884A-01C2A7356159}"/>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5" name="Freeform 24">
              <a:extLst>
                <a:ext uri="{FF2B5EF4-FFF2-40B4-BE49-F238E27FC236}">
                  <a16:creationId xmlns:a16="http://schemas.microsoft.com/office/drawing/2014/main" id="{F73F5EB6-53C7-D44C-9003-FB5A81F9890D}"/>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Tree>
    <p:extLst>
      <p:ext uri="{BB962C8B-B14F-4D97-AF65-F5344CB8AC3E}">
        <p14:creationId xmlns:p14="http://schemas.microsoft.com/office/powerpoint/2010/main" val="263330058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2" pos="7104">
          <p15:clr>
            <a:srgbClr val="FBAE40"/>
          </p15:clr>
        </p15:guide>
        <p15:guide id="3" pos="4344">
          <p15:clr>
            <a:srgbClr val="FBAE40"/>
          </p15:clr>
        </p15:guide>
        <p15:guide id="4" pos="4560">
          <p15:clr>
            <a:srgbClr val="FBAE40"/>
          </p15:clr>
        </p15:guide>
        <p15:guide id="8" orient="horz" pos="1848">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073ED0CC-082F-4160-86E5-0D6041F12778}" type="datetime1">
              <a:rPr lang="en-US" smtClean="0"/>
              <a:t>10/13/2025</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3A98EE3D-8CD1-4C3F-BD1C-C98C9596463C}" type="slidenum">
              <a:rPr lang="en-US" smtClean="0"/>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460615927"/>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 id="2147483738" r:id="rId12"/>
    <p:sldLayoutId id="2147483739" r:id="rId13"/>
  </p:sldLayoutIdLst>
  <p:hf sldNum="0" hdr="0" ftr="0" dt="0"/>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NEtH4B4vBWU?feature=oembed"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1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marketing concept with business graph and chart hand drawing on blackboard">
            <a:extLst>
              <a:ext uri="{FF2B5EF4-FFF2-40B4-BE49-F238E27FC236}">
                <a16:creationId xmlns:a16="http://schemas.microsoft.com/office/drawing/2014/main" id="{0C9118C3-83C9-41CE-944C-E456E6E600D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460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11713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9D73EC-E98F-4431-B017-AA3C89BC9DB9}"/>
              </a:ext>
            </a:extLst>
          </p:cNvPr>
          <p:cNvSpPr>
            <a:spLocks noGrp="1"/>
          </p:cNvSpPr>
          <p:nvPr>
            <p:ph type="title"/>
          </p:nvPr>
        </p:nvSpPr>
        <p:spPr/>
        <p:txBody>
          <a:bodyPr>
            <a:normAutofit/>
          </a:bodyPr>
          <a:lstStyle/>
          <a:p>
            <a:r>
              <a:rPr lang="en-GB" sz="5400" b="1" dirty="0">
                <a:solidFill>
                  <a:schemeClr val="tx1"/>
                </a:solidFill>
              </a:rPr>
              <a:t>Contact details</a:t>
            </a:r>
          </a:p>
        </p:txBody>
      </p:sp>
      <p:sp>
        <p:nvSpPr>
          <p:cNvPr id="3" name="Content Placeholder 2">
            <a:extLst>
              <a:ext uri="{FF2B5EF4-FFF2-40B4-BE49-F238E27FC236}">
                <a16:creationId xmlns:a16="http://schemas.microsoft.com/office/drawing/2014/main" id="{7A78B20E-4BE6-4E40-B388-09B6565D7662}"/>
              </a:ext>
            </a:extLst>
          </p:cNvPr>
          <p:cNvSpPr>
            <a:spLocks noGrp="1"/>
          </p:cNvSpPr>
          <p:nvPr>
            <p:ph idx="1"/>
          </p:nvPr>
        </p:nvSpPr>
        <p:spPr>
          <a:xfrm>
            <a:off x="1371600" y="1943100"/>
            <a:ext cx="10491537" cy="4066674"/>
          </a:xfrm>
        </p:spPr>
        <p:txBody>
          <a:bodyPr vert="horz" lIns="91440" tIns="45720" rIns="91440" bIns="45720" rtlCol="0" anchor="t">
            <a:noAutofit/>
          </a:bodyPr>
          <a:lstStyle/>
          <a:p>
            <a:pPr marL="0" indent="0">
              <a:buNone/>
            </a:pPr>
            <a:r>
              <a:rPr lang="en-GB" sz="4800" dirty="0">
                <a:solidFill>
                  <a:schemeClr val="tx1"/>
                </a:solidFill>
              </a:rPr>
              <a:t>Zoe Williams</a:t>
            </a:r>
          </a:p>
          <a:p>
            <a:pPr marL="0" indent="0">
              <a:buNone/>
            </a:pPr>
            <a:r>
              <a:rPr lang="en-GB" sz="4800" dirty="0">
                <a:solidFill>
                  <a:schemeClr val="tx1"/>
                </a:solidFill>
              </a:rPr>
              <a:t>z.williams@uwtsd.ac.uk</a:t>
            </a:r>
          </a:p>
          <a:p>
            <a:pPr marL="0" indent="0">
              <a:buNone/>
            </a:pPr>
            <a:endParaRPr lang="en-GB" sz="4800" dirty="0">
              <a:solidFill>
                <a:schemeClr val="tx1"/>
              </a:solidFill>
            </a:endParaRPr>
          </a:p>
        </p:txBody>
      </p:sp>
    </p:spTree>
    <p:extLst>
      <p:ext uri="{BB962C8B-B14F-4D97-AF65-F5344CB8AC3E}">
        <p14:creationId xmlns:p14="http://schemas.microsoft.com/office/powerpoint/2010/main" val="3208790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F024D02-87BB-4538-BB35-BD297D94ED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30CE9D-C115-457B-A71F-4A6B17E2EA6F}"/>
              </a:ext>
            </a:extLst>
          </p:cNvPr>
          <p:cNvSpPr>
            <a:spLocks noGrp="1"/>
          </p:cNvSpPr>
          <p:nvPr>
            <p:ph type="title"/>
          </p:nvPr>
        </p:nvSpPr>
        <p:spPr>
          <a:xfrm>
            <a:off x="5100824" y="685800"/>
            <a:ext cx="6176776" cy="1485900"/>
          </a:xfrm>
        </p:spPr>
        <p:txBody>
          <a:bodyPr>
            <a:normAutofit/>
          </a:bodyPr>
          <a:lstStyle/>
          <a:p>
            <a:r>
              <a:rPr lang="en-GB" b="1" dirty="0">
                <a:latin typeface="Arial" panose="020B0604020202020204" pitchFamily="34" charset="0"/>
                <a:cs typeface="Arial" panose="020B0604020202020204" pitchFamily="34" charset="0"/>
              </a:rPr>
              <a:t>Today’s session:</a:t>
            </a:r>
          </a:p>
        </p:txBody>
      </p:sp>
      <p:pic>
        <p:nvPicPr>
          <p:cNvPr id="5" name="Picture 4" descr="Magnifying glass showing decling performance">
            <a:extLst>
              <a:ext uri="{FF2B5EF4-FFF2-40B4-BE49-F238E27FC236}">
                <a16:creationId xmlns:a16="http://schemas.microsoft.com/office/drawing/2014/main" id="{3A3AD1EF-382B-7E82-FA7D-B74E31491617}"/>
              </a:ext>
            </a:extLst>
          </p:cNvPr>
          <p:cNvPicPr>
            <a:picLocks noChangeAspect="1"/>
          </p:cNvPicPr>
          <p:nvPr/>
        </p:nvPicPr>
        <p:blipFill>
          <a:blip r:embed="rId3"/>
          <a:srcRect l="13434" r="43997" b="-1"/>
          <a:stretch/>
        </p:blipFill>
        <p:spPr>
          <a:xfrm>
            <a:off x="-1" y="10"/>
            <a:ext cx="4373546" cy="6857990"/>
          </a:xfrm>
          <a:prstGeom prst="rect">
            <a:avLst/>
          </a:prstGeom>
        </p:spPr>
      </p:pic>
      <p:sp>
        <p:nvSpPr>
          <p:cNvPr id="11" name="Rectangle 10">
            <a:extLst>
              <a:ext uri="{FF2B5EF4-FFF2-40B4-BE49-F238E27FC236}">
                <a16:creationId xmlns:a16="http://schemas.microsoft.com/office/drawing/2014/main" id="{673DA661-0AB2-4196-A6A3-7A92321CCB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354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72D2915E-228F-49B2-8CF4-9411CF629FC5}"/>
              </a:ext>
            </a:extLst>
          </p:cNvPr>
          <p:cNvSpPr>
            <a:spLocks noGrp="1"/>
          </p:cNvSpPr>
          <p:nvPr>
            <p:ph idx="1"/>
          </p:nvPr>
        </p:nvSpPr>
        <p:spPr>
          <a:xfrm>
            <a:off x="5100824" y="1773044"/>
            <a:ext cx="6176776" cy="4094356"/>
          </a:xfrm>
        </p:spPr>
        <p:txBody>
          <a:bodyPr>
            <a:noAutofit/>
          </a:bodyPr>
          <a:lstStyle/>
          <a:p>
            <a:pPr>
              <a:buFont typeface="Arial" panose="020B0604020202020204" pitchFamily="34" charset="0"/>
              <a:buChar char="•"/>
            </a:pPr>
            <a:r>
              <a:rPr lang="en-GB" sz="2800" dirty="0">
                <a:latin typeface="Arial" panose="020B0604020202020204" pitchFamily="34" charset="0"/>
                <a:cs typeface="Arial" panose="020B0604020202020204" pitchFamily="34" charset="0"/>
              </a:rPr>
              <a:t>Definitions of marketing</a:t>
            </a:r>
          </a:p>
          <a:p>
            <a:pPr>
              <a:buFont typeface="Arial" panose="020B0604020202020204" pitchFamily="34" charset="0"/>
              <a:buChar char="•"/>
            </a:pPr>
            <a:r>
              <a:rPr lang="en-GB" sz="2800" dirty="0">
                <a:latin typeface="Arial" panose="020B0604020202020204" pitchFamily="34" charset="0"/>
                <a:cs typeface="Arial" panose="020B0604020202020204" pitchFamily="34" charset="0"/>
              </a:rPr>
              <a:t>Evolution of marketing</a:t>
            </a:r>
          </a:p>
          <a:p>
            <a:pPr>
              <a:buFont typeface="Arial" panose="020B0604020202020204" pitchFamily="34" charset="0"/>
              <a:buChar char="•"/>
            </a:pPr>
            <a:r>
              <a:rPr lang="en-GB" sz="2800" dirty="0">
                <a:latin typeface="Arial" panose="020B0604020202020204" pitchFamily="34" charset="0"/>
                <a:cs typeface="Arial" panose="020B0604020202020204" pitchFamily="34" charset="0"/>
              </a:rPr>
              <a:t>Forms of marketing</a:t>
            </a:r>
          </a:p>
          <a:p>
            <a:pPr>
              <a:buFont typeface="Arial" panose="020B0604020202020204" pitchFamily="34" charset="0"/>
              <a:buChar char="•"/>
            </a:pPr>
            <a:r>
              <a:rPr lang="en-GB" sz="2800" dirty="0">
                <a:latin typeface="Arial" panose="020B0604020202020204" pitchFamily="34" charset="0"/>
                <a:cs typeface="Arial" panose="020B0604020202020204" pitchFamily="34" charset="0"/>
              </a:rPr>
              <a:t>Understanding the market place</a:t>
            </a:r>
          </a:p>
          <a:p>
            <a:pPr>
              <a:buFont typeface="Arial" panose="020B0604020202020204" pitchFamily="34" charset="0"/>
              <a:buChar char="•"/>
            </a:pPr>
            <a:r>
              <a:rPr lang="en-GB" sz="2800" dirty="0">
                <a:latin typeface="Arial" panose="020B0604020202020204" pitchFamily="34" charset="0"/>
                <a:cs typeface="Arial" panose="020B0604020202020204" pitchFamily="34" charset="0"/>
              </a:rPr>
              <a:t>Components of a good marketing strategy</a:t>
            </a:r>
          </a:p>
          <a:p>
            <a:pPr>
              <a:buFont typeface="Arial" panose="020B0604020202020204" pitchFamily="34" charset="0"/>
              <a:buChar char="•"/>
            </a:pPr>
            <a:r>
              <a:rPr lang="en-GB" sz="2800" dirty="0">
                <a:latin typeface="Arial" panose="020B0604020202020204" pitchFamily="34" charset="0"/>
                <a:cs typeface="Arial" panose="020B0604020202020204" pitchFamily="34" charset="0"/>
              </a:rPr>
              <a:t>Societal marketing concept</a:t>
            </a:r>
          </a:p>
        </p:txBody>
      </p:sp>
    </p:spTree>
    <p:extLst>
      <p:ext uri="{BB962C8B-B14F-4D97-AF65-F5344CB8AC3E}">
        <p14:creationId xmlns:p14="http://schemas.microsoft.com/office/powerpoint/2010/main" val="28022306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Marketropolis | Engineering News-Record">
            <a:extLst>
              <a:ext uri="{FF2B5EF4-FFF2-40B4-BE49-F238E27FC236}">
                <a16:creationId xmlns:a16="http://schemas.microsoft.com/office/drawing/2014/main" id="{54CED212-46BC-3831-E3F4-D5013DB601B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7092" r="13308" b="2"/>
          <a:stretch/>
        </p:blipFill>
        <p:spPr bwMode="auto">
          <a:xfrm>
            <a:off x="3242695" y="10"/>
            <a:ext cx="8949307" cy="6857990"/>
          </a:xfrm>
          <a:custGeom>
            <a:avLst/>
            <a:gdLst/>
            <a:ahLst/>
            <a:cxnLst/>
            <a:rect l="l" t="t" r="r" b="b"/>
            <a:pathLst>
              <a:path w="8949307" h="6858000">
                <a:moveTo>
                  <a:pt x="0" y="0"/>
                </a:moveTo>
                <a:lnTo>
                  <a:pt x="8949307" y="0"/>
                </a:lnTo>
                <a:lnTo>
                  <a:pt x="8949307" y="6858000"/>
                </a:lnTo>
                <a:lnTo>
                  <a:pt x="0" y="6858000"/>
                </a:lnTo>
                <a:lnTo>
                  <a:pt x="62983" y="6788730"/>
                </a:lnTo>
                <a:cubicBezTo>
                  <a:pt x="773509" y="5928900"/>
                  <a:pt x="1212979" y="4741056"/>
                  <a:pt x="1212979" y="3429000"/>
                </a:cubicBezTo>
                <a:cubicBezTo>
                  <a:pt x="1212979" y="2116944"/>
                  <a:pt x="773509" y="929100"/>
                  <a:pt x="62983" y="69271"/>
                </a:cubicBez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883226" y="1161288"/>
            <a:ext cx="2926011" cy="1125728"/>
          </a:xfrm>
        </p:spPr>
        <p:txBody>
          <a:bodyPr vert="horz" lIns="91440" tIns="45720" rIns="91440" bIns="45720" rtlCol="0" anchor="b">
            <a:normAutofit fontScale="90000"/>
          </a:bodyPr>
          <a:lstStyle/>
          <a:p>
            <a:r>
              <a:rPr lang="en-US" sz="2800" b="1" dirty="0">
                <a:latin typeface="Arial" panose="020B0604020202020204" pitchFamily="34" charset="0"/>
                <a:cs typeface="Arial" panose="020B0604020202020204" pitchFamily="34" charset="0"/>
              </a:rPr>
              <a:t>Marketing – What does it mean to you? </a:t>
            </a:r>
          </a:p>
        </p:txBody>
      </p:sp>
      <p:sp>
        <p:nvSpPr>
          <p:cNvPr id="3" name="TextBox 2">
            <a:extLst>
              <a:ext uri="{FF2B5EF4-FFF2-40B4-BE49-F238E27FC236}">
                <a16:creationId xmlns:a16="http://schemas.microsoft.com/office/drawing/2014/main" id="{1A63A293-6A4B-481D-8960-BE437C3CF946}"/>
              </a:ext>
            </a:extLst>
          </p:cNvPr>
          <p:cNvSpPr txBox="1"/>
          <p:nvPr/>
        </p:nvSpPr>
        <p:spPr>
          <a:xfrm>
            <a:off x="644236" y="2718054"/>
            <a:ext cx="3165764" cy="3207258"/>
          </a:xfrm>
          <a:prstGeom prst="rect">
            <a:avLst/>
          </a:prstGeom>
        </p:spPr>
        <p:txBody>
          <a:bodyPr vert="horz" lIns="91440" tIns="45720" rIns="91440" bIns="45720" rtlCol="0" anchor="t">
            <a:normAutofit/>
          </a:bodyPr>
          <a:lstStyle/>
          <a:p>
            <a:pPr marL="285750" indent="-228600">
              <a:lnSpc>
                <a:spcPct val="90000"/>
              </a:lnSpc>
              <a:spcBef>
                <a:spcPct val="20000"/>
              </a:spcBef>
              <a:spcAft>
                <a:spcPts val="600"/>
              </a:spcAft>
              <a:buClr>
                <a:srgbClr val="1CADE4"/>
              </a:buClr>
              <a:buSzPct val="92000"/>
              <a:buFont typeface="Arial" panose="020B0604020202020204" pitchFamily="34" charset="0"/>
              <a:buChar char="•"/>
              <a:defRPr/>
            </a:pPr>
            <a:r>
              <a:rPr kumimoji="0" lang="en-US" sz="2400" b="1" i="0" u="none" strike="noStrike" cap="none" spc="0" normalizeH="0" baseline="0" noProof="0" dirty="0">
                <a:ln>
                  <a:noFill/>
                </a:ln>
                <a:effectLst/>
                <a:uLnTx/>
                <a:uFillTx/>
                <a:latin typeface="Arial"/>
                <a:cs typeface="Arial"/>
              </a:rPr>
              <a:t>What </a:t>
            </a:r>
            <a:r>
              <a:rPr lang="en-US" sz="2400" b="1" dirty="0">
                <a:latin typeface="Arial"/>
                <a:cs typeface="Arial"/>
              </a:rPr>
              <a:t>do you think a Marketer does</a:t>
            </a:r>
            <a:r>
              <a:rPr kumimoji="0" lang="en-US" sz="2400" b="1" i="0" u="none" strike="noStrike" cap="none" spc="0" normalizeH="0" baseline="0" noProof="0" dirty="0">
                <a:ln>
                  <a:noFill/>
                </a:ln>
                <a:effectLst/>
                <a:uLnTx/>
                <a:uFillTx/>
                <a:latin typeface="Arial"/>
                <a:cs typeface="Arial"/>
              </a:rPr>
              <a:t>?</a:t>
            </a:r>
          </a:p>
          <a:p>
            <a:pPr marL="285750" marR="0" lvl="0" indent="-228600" fontAlgn="auto">
              <a:lnSpc>
                <a:spcPct val="90000"/>
              </a:lnSpc>
              <a:spcBef>
                <a:spcPct val="20000"/>
              </a:spcBef>
              <a:spcAft>
                <a:spcPts val="600"/>
              </a:spcAft>
              <a:buClr>
                <a:srgbClr val="1CADE4"/>
              </a:buClr>
              <a:buSzPct val="92000"/>
              <a:buFont typeface="Arial" panose="020B0604020202020204" pitchFamily="34" charset="0"/>
              <a:buChar char="•"/>
              <a:tabLst/>
              <a:defRPr/>
            </a:pPr>
            <a:endParaRPr kumimoji="0" lang="en-US" sz="2400" b="1" i="0" u="none" strike="noStrike" cap="none" spc="0" normalizeH="0" baseline="0" noProof="0" dirty="0">
              <a:ln>
                <a:noFill/>
              </a:ln>
              <a:effectLst/>
              <a:uLnTx/>
              <a:uFillTx/>
            </a:endParaRPr>
          </a:p>
          <a:p>
            <a:pPr marL="285750" indent="-228600">
              <a:lnSpc>
                <a:spcPct val="90000"/>
              </a:lnSpc>
              <a:spcBef>
                <a:spcPct val="20000"/>
              </a:spcBef>
              <a:spcAft>
                <a:spcPts val="600"/>
              </a:spcAft>
              <a:buClr>
                <a:srgbClr val="1CADE4"/>
              </a:buClr>
              <a:buSzPct val="92000"/>
              <a:buFont typeface="Arial" panose="020B0604020202020204" pitchFamily="34" charset="0"/>
              <a:buChar char="•"/>
              <a:defRPr/>
            </a:pPr>
            <a:r>
              <a:rPr lang="en-US" sz="2400" b="1" dirty="0">
                <a:latin typeface="Arial"/>
                <a:cs typeface="Arial"/>
              </a:rPr>
              <a:t>How does Marketing benefit a company</a:t>
            </a:r>
            <a:r>
              <a:rPr kumimoji="0" lang="en-US" sz="2400" b="1" i="0" u="none" strike="noStrike" cap="none" spc="0" normalizeH="0" baseline="0" noProof="0" dirty="0">
                <a:ln>
                  <a:noFill/>
                </a:ln>
                <a:effectLst/>
                <a:uLnTx/>
                <a:uFillTx/>
                <a:latin typeface="Arial"/>
                <a:cs typeface="Arial"/>
              </a:rPr>
              <a:t>?</a:t>
            </a:r>
            <a:endParaRPr kumimoji="0" lang="en-US" sz="2400" b="0" i="0" u="none" strike="noStrike" cap="none" spc="0" normalizeH="0" baseline="0" noProof="0" dirty="0">
              <a:ln>
                <a:noFill/>
              </a:ln>
              <a:effectLst/>
              <a:uLnTx/>
              <a:uFillTx/>
              <a:latin typeface="Arial"/>
              <a:cs typeface="Arial"/>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defRPr/>
            </a:pPr>
            <a:endParaRPr lang="en-US" sz="1200" kern="1200">
              <a:solidFill>
                <a:schemeClr val="bg1"/>
              </a:solidFill>
              <a:latin typeface="Calibri" panose="020F0502020204030204"/>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9077706" y="6356350"/>
            <a:ext cx="2743200" cy="365125"/>
          </a:xfrm>
        </p:spPr>
        <p:txBody>
          <a:bodyPr vert="horz" lIns="91440" tIns="45720" rIns="91440" bIns="45720" rtlCol="0" anchor="ctr">
            <a:normAutofit/>
          </a:bodyPr>
          <a:lstStyle/>
          <a:p>
            <a:pPr>
              <a:spcAft>
                <a:spcPts val="600"/>
              </a:spcAft>
              <a:defRPr/>
            </a:pPr>
            <a:fld id="{3A98EE3D-8CD1-4C3F-BD1C-C98C9596463C}" type="slidenum">
              <a:rPr lang="en-US">
                <a:solidFill>
                  <a:schemeClr val="bg1"/>
                </a:solidFill>
                <a:latin typeface="Calibri" panose="020F0502020204030204"/>
              </a:rPr>
              <a:pPr>
                <a:spcAft>
                  <a:spcPts val="600"/>
                </a:spcAft>
                <a:defRPr/>
              </a:pPr>
              <a:t>4</a:t>
            </a:fld>
            <a:endParaRPr lang="en-US">
              <a:solidFill>
                <a:schemeClr val="bg1"/>
              </a:solidFill>
              <a:latin typeface="Calibri" panose="020F0502020204030204"/>
            </a:endParaRPr>
          </a:p>
        </p:txBody>
      </p:sp>
    </p:spTree>
    <p:extLst>
      <p:ext uri="{BB962C8B-B14F-4D97-AF65-F5344CB8AC3E}">
        <p14:creationId xmlns:p14="http://schemas.microsoft.com/office/powerpoint/2010/main" val="9760544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1349298" y="579864"/>
            <a:ext cx="10256212" cy="676326"/>
          </a:xfrm>
        </p:spPr>
        <p:txBody>
          <a:bodyPr>
            <a:normAutofit fontScale="90000"/>
          </a:bodyPr>
          <a:lstStyle/>
          <a:p>
            <a:r>
              <a:rPr lang="en-GB" b="1" dirty="0">
                <a:latin typeface="Arial" panose="020B0604020202020204" pitchFamily="34" charset="0"/>
                <a:cs typeface="Arial" panose="020B0604020202020204" pitchFamily="34" charset="0"/>
              </a:rPr>
              <a:t>What is Marketing?</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6" name="Speech Bubble: Oval 5">
            <a:extLst>
              <a:ext uri="{FF2B5EF4-FFF2-40B4-BE49-F238E27FC236}">
                <a16:creationId xmlns:a16="http://schemas.microsoft.com/office/drawing/2014/main" id="{22C277C1-A445-81FF-DC29-EDD0DD8427C2}"/>
              </a:ext>
            </a:extLst>
          </p:cNvPr>
          <p:cNvSpPr/>
          <p:nvPr/>
        </p:nvSpPr>
        <p:spPr>
          <a:xfrm>
            <a:off x="6090702" y="3262867"/>
            <a:ext cx="5236608" cy="3190519"/>
          </a:xfrm>
          <a:prstGeom prst="wedgeEllipseCallout">
            <a:avLst>
              <a:gd name="adj1" fmla="val 59072"/>
              <a:gd name="adj2" fmla="val 65604"/>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a:t>
            </a:r>
            <a:r>
              <a:rPr lang="en-GB" dirty="0">
                <a:latin typeface="Arial" panose="020B0604020202020204" pitchFamily="34" charset="0"/>
                <a:cs typeface="Arial" panose="020B0604020202020204" pitchFamily="34" charset="0"/>
              </a:rPr>
              <a:t>Marketing is the activity, set of institutions, and processes for creating, communicating, delivering, and exchanging offerings that have value for customers, clients, partners, and society at large - </a:t>
            </a:r>
            <a:endParaRPr lang="en-GB" i="1" dirty="0">
              <a:latin typeface="Arial" panose="020B0604020202020204" pitchFamily="34" charset="0"/>
              <a:cs typeface="Arial" panose="020B0604020202020204" pitchFamily="34" charset="0"/>
            </a:endParaRPr>
          </a:p>
          <a:p>
            <a:pPr algn="r">
              <a:defRPr/>
            </a:pPr>
            <a:r>
              <a:rPr lang="en-GB" i="1" dirty="0">
                <a:latin typeface="Arial" panose="020B0604020202020204" pitchFamily="34" charset="0"/>
                <a:cs typeface="Arial" panose="020B0604020202020204" pitchFamily="34" charset="0"/>
              </a:rPr>
              <a:t>AMA (2024)</a:t>
            </a:r>
          </a:p>
        </p:txBody>
      </p:sp>
      <p:sp>
        <p:nvSpPr>
          <p:cNvPr id="3" name="Speech Bubble: Rectangle 2">
            <a:extLst>
              <a:ext uri="{FF2B5EF4-FFF2-40B4-BE49-F238E27FC236}">
                <a16:creationId xmlns:a16="http://schemas.microsoft.com/office/drawing/2014/main" id="{49486AE7-CC14-A472-EE70-0AAA50866611}"/>
              </a:ext>
            </a:extLst>
          </p:cNvPr>
          <p:cNvSpPr/>
          <p:nvPr/>
        </p:nvSpPr>
        <p:spPr>
          <a:xfrm>
            <a:off x="1435509" y="1461648"/>
            <a:ext cx="8709388" cy="1595761"/>
          </a:xfrm>
          <a:prstGeom prst="wedgeRectCallout">
            <a:avLst>
              <a:gd name="adj1" fmla="val -432"/>
              <a:gd name="adj2" fmla="val 98314"/>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“Marketing is the management process responsible for  identifying,</a:t>
            </a:r>
            <a:r>
              <a:rPr kumimoji="0" lang="en-GB" sz="1800" b="0" i="0" u="none" strike="noStrike" kern="1200" cap="none" spc="0" normalizeH="0" noProof="0" dirty="0">
                <a:ln>
                  <a:noFill/>
                </a:ln>
                <a:solidFill>
                  <a:prstClr val="black"/>
                </a:solidFill>
                <a:effectLst/>
                <a:uLnTx/>
                <a:uFillTx/>
                <a:latin typeface="Arial" panose="020B0604020202020204" pitchFamily="34" charset="0"/>
                <a:cs typeface="Arial" panose="020B0604020202020204" pitchFamily="34" charset="0"/>
              </a:rPr>
              <a:t> anticipating and satisfying customer requirements profitably</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en-GB" noProof="0" dirty="0">
                <a:solidFill>
                  <a:prstClr val="black"/>
                </a:solidFill>
                <a:latin typeface="Arial" panose="020B0604020202020204" pitchFamily="34" charset="0"/>
                <a:cs typeface="Arial" panose="020B0604020202020204" pitchFamily="34" charset="0"/>
              </a:rPr>
              <a:t>The Chartered Institute of Marketing 2024</a:t>
            </a:r>
            <a:endPar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7" name="Speech Bubble: Oval 6">
            <a:extLst>
              <a:ext uri="{FF2B5EF4-FFF2-40B4-BE49-F238E27FC236}">
                <a16:creationId xmlns:a16="http://schemas.microsoft.com/office/drawing/2014/main" id="{0712D2EC-D8E2-F846-B606-9E6FE8FE0F6A}"/>
              </a:ext>
            </a:extLst>
          </p:cNvPr>
          <p:cNvSpPr/>
          <p:nvPr/>
        </p:nvSpPr>
        <p:spPr>
          <a:xfrm>
            <a:off x="893619" y="3429000"/>
            <a:ext cx="4826698" cy="2849136"/>
          </a:xfrm>
          <a:prstGeom prst="wedgeEllipseCallout">
            <a:avLst>
              <a:gd name="adj1" fmla="val -42147"/>
              <a:gd name="adj2" fmla="val 66312"/>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“Marketing is the process by which companies create value for customers and build strong customer relationships to capture value from customers in return.”</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Kotler et al. 2019</a:t>
            </a:r>
          </a:p>
        </p:txBody>
      </p:sp>
    </p:spTree>
    <p:extLst>
      <p:ext uri="{BB962C8B-B14F-4D97-AF65-F5344CB8AC3E}">
        <p14:creationId xmlns:p14="http://schemas.microsoft.com/office/powerpoint/2010/main" val="4085176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3" grpId="0" animBg="1"/>
      <p:bldP spid="7"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screenshot of a computer&#10;&#10;Description automatically generated">
            <a:extLst>
              <a:ext uri="{FF2B5EF4-FFF2-40B4-BE49-F238E27FC236}">
                <a16:creationId xmlns:a16="http://schemas.microsoft.com/office/drawing/2014/main" id="{ADE85E68-7011-242A-7BD6-713F1A664D90}"/>
              </a:ext>
            </a:extLst>
          </p:cNvPr>
          <p:cNvPicPr>
            <a:picLocks noGrp="1" noChangeAspect="1"/>
          </p:cNvPicPr>
          <p:nvPr>
            <p:ph idx="1"/>
          </p:nvPr>
        </p:nvPicPr>
        <p:blipFill rotWithShape="1">
          <a:blip r:embed="rId2"/>
          <a:srcRect t="7925" b="7821"/>
          <a:stretch/>
        </p:blipFill>
        <p:spPr>
          <a:xfrm>
            <a:off x="20" y="1282"/>
            <a:ext cx="12191980" cy="6856718"/>
          </a:xfrm>
          <a:prstGeom prst="rect">
            <a:avLst/>
          </a:prstGeom>
        </p:spPr>
      </p:pic>
    </p:spTree>
    <p:extLst>
      <p:ext uri="{BB962C8B-B14F-4D97-AF65-F5344CB8AC3E}">
        <p14:creationId xmlns:p14="http://schemas.microsoft.com/office/powerpoint/2010/main" val="20893058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170899-2B20-8C84-2FAD-875133E9A9C0}"/>
              </a:ext>
            </a:extLst>
          </p:cNvPr>
          <p:cNvSpPr>
            <a:spLocks noGrp="1"/>
          </p:cNvSpPr>
          <p:nvPr>
            <p:ph type="title"/>
          </p:nvPr>
        </p:nvSpPr>
        <p:spPr/>
        <p:txBody>
          <a:bodyPr/>
          <a:lstStyle/>
          <a:p>
            <a:endParaRPr lang="en-GB"/>
          </a:p>
        </p:txBody>
      </p:sp>
      <p:pic>
        <p:nvPicPr>
          <p:cNvPr id="4" name="Online Media 3" title="What is marketing? Definitions of marketing by various authors 🤓">
            <a:hlinkClick r:id="" action="ppaction://media"/>
            <a:extLst>
              <a:ext uri="{FF2B5EF4-FFF2-40B4-BE49-F238E27FC236}">
                <a16:creationId xmlns:a16="http://schemas.microsoft.com/office/drawing/2014/main" id="{4797FFFF-2A97-ADF1-8023-929281FFF3C8}"/>
              </a:ext>
            </a:extLst>
          </p:cNvPr>
          <p:cNvPicPr>
            <a:picLocks noGrp="1" noRot="1" noChangeAspect="1"/>
          </p:cNvPicPr>
          <p:nvPr>
            <p:ph idx="1"/>
            <a:videoFile r:link="rId1"/>
          </p:nvPr>
        </p:nvPicPr>
        <p:blipFill>
          <a:blip r:embed="rId3"/>
          <a:stretch>
            <a:fillRect/>
          </a:stretch>
        </p:blipFill>
        <p:spPr>
          <a:xfrm>
            <a:off x="0" y="31346"/>
            <a:ext cx="12084806" cy="6828378"/>
          </a:xfrm>
          <a:prstGeom prst="rect">
            <a:avLst/>
          </a:prstGeom>
        </p:spPr>
      </p:pic>
    </p:spTree>
    <p:extLst>
      <p:ext uri="{BB962C8B-B14F-4D97-AF65-F5344CB8AC3E}">
        <p14:creationId xmlns:p14="http://schemas.microsoft.com/office/powerpoint/2010/main" val="39717607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F777E8CE-AA72-464B-A951-BC11D7F5AA86}"/>
              </a:ext>
            </a:extLst>
          </p:cNvPr>
          <p:cNvSpPr>
            <a:spLocks noGrp="1"/>
          </p:cNvSpPr>
          <p:nvPr>
            <p:ph type="title"/>
          </p:nvPr>
        </p:nvSpPr>
        <p:spPr>
          <a:xfrm>
            <a:off x="1676400" y="116342"/>
            <a:ext cx="8229600" cy="1143000"/>
          </a:xfrm>
        </p:spPr>
        <p:txBody>
          <a:bodyPr>
            <a:normAutofit/>
          </a:bodyPr>
          <a:lstStyle/>
          <a:p>
            <a:r>
              <a:rPr lang="en-GB" altLang="en-US" sz="5400" b="1" dirty="0">
                <a:solidFill>
                  <a:schemeClr val="tx1"/>
                </a:solidFill>
              </a:rPr>
              <a:t>Evolution of Marketing </a:t>
            </a:r>
          </a:p>
        </p:txBody>
      </p:sp>
      <p:pic>
        <p:nvPicPr>
          <p:cNvPr id="25603" name="Content Placeholder 5">
            <a:extLst>
              <a:ext uri="{FF2B5EF4-FFF2-40B4-BE49-F238E27FC236}">
                <a16:creationId xmlns:a16="http://schemas.microsoft.com/office/drawing/2014/main" id="{F63071F8-8FD0-4794-91D2-88FAC0188DAB}"/>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1676400" y="1193801"/>
            <a:ext cx="9136063" cy="5024483"/>
          </a:xfr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C720EBF3-992E-47DB-A62E-7013F1AECACA}"/>
              </a:ext>
            </a:extLst>
          </p:cNvPr>
          <p:cNvSpPr>
            <a:spLocks noGrp="1"/>
          </p:cNvSpPr>
          <p:nvPr>
            <p:ph type="title"/>
          </p:nvPr>
        </p:nvSpPr>
        <p:spPr>
          <a:xfrm>
            <a:off x="1323974" y="168552"/>
            <a:ext cx="8229600" cy="1143000"/>
          </a:xfrm>
          <a:extLst>
            <a:ext uri="{91240B29-F687-4F45-9708-019B960494DF}">
              <a14:hiddenLine xmlns:a14="http://schemas.microsoft.com/office/drawing/2010/main" w="9525">
                <a:solidFill>
                  <a:srgbClr val="92D050"/>
                </a:solidFill>
                <a:miter lim="800000"/>
                <a:headEnd/>
                <a:tailEnd/>
              </a14:hiddenLine>
            </a:ext>
          </a:extLst>
        </p:spPr>
        <p:txBody>
          <a:bodyPr>
            <a:normAutofit/>
          </a:bodyPr>
          <a:lstStyle/>
          <a:p>
            <a:r>
              <a:rPr lang="en-US" altLang="en-US" sz="5400" b="1" dirty="0">
                <a:solidFill>
                  <a:schemeClr val="tx1"/>
                </a:solidFill>
                <a:latin typeface="Arial" panose="020B0604020202020204" pitchFamily="34" charset="0"/>
                <a:ea typeface="MS PGothic" panose="020B0600070205080204" pitchFamily="34" charset="-128"/>
                <a:cs typeface="Arial" panose="020B0604020202020204" pitchFamily="34" charset="0"/>
              </a:rPr>
              <a:t>Forms of Marketing</a:t>
            </a:r>
          </a:p>
        </p:txBody>
      </p:sp>
      <p:graphicFrame>
        <p:nvGraphicFramePr>
          <p:cNvPr id="5" name="Content Placeholder 4">
            <a:extLst>
              <a:ext uri="{FF2B5EF4-FFF2-40B4-BE49-F238E27FC236}">
                <a16:creationId xmlns:a16="http://schemas.microsoft.com/office/drawing/2014/main" id="{87FDFA79-698F-46F7-AD51-4E19EC5C0930}"/>
              </a:ext>
            </a:extLst>
          </p:cNvPr>
          <p:cNvGraphicFramePr>
            <a:graphicFrameLocks noGrp="1"/>
          </p:cNvGraphicFramePr>
          <p:nvPr>
            <p:ph idx="1"/>
            <p:extLst>
              <p:ext uri="{D42A27DB-BD31-4B8C-83A1-F6EECF244321}">
                <p14:modId xmlns:p14="http://schemas.microsoft.com/office/powerpoint/2010/main" val="3197657194"/>
              </p:ext>
            </p:extLst>
          </p:nvPr>
        </p:nvGraphicFramePr>
        <p:xfrm>
          <a:off x="1323974" y="966787"/>
          <a:ext cx="10603865" cy="54340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71456940-5409-464D-BF3B-2687D04B654D}"/>
              </a:ext>
            </a:extLst>
          </p:cNvPr>
          <p:cNvSpPr>
            <a:spLocks noGrp="1"/>
          </p:cNvSpPr>
          <p:nvPr>
            <p:ph type="title"/>
          </p:nvPr>
        </p:nvSpPr>
        <p:spPr>
          <a:xfrm>
            <a:off x="1029788" y="336884"/>
            <a:ext cx="9601200" cy="857918"/>
          </a:xfrm>
        </p:spPr>
        <p:txBody>
          <a:bodyPr>
            <a:normAutofit/>
          </a:bodyPr>
          <a:lstStyle/>
          <a:p>
            <a:r>
              <a:rPr lang="en-GB" altLang="en-US" sz="5400" b="1" dirty="0">
                <a:solidFill>
                  <a:schemeClr val="tx1"/>
                </a:solidFill>
              </a:rPr>
              <a:t>Marketing Concept</a:t>
            </a:r>
          </a:p>
        </p:txBody>
      </p:sp>
      <p:sp>
        <p:nvSpPr>
          <p:cNvPr id="26627" name="Content Placeholder 3">
            <a:extLst>
              <a:ext uri="{FF2B5EF4-FFF2-40B4-BE49-F238E27FC236}">
                <a16:creationId xmlns:a16="http://schemas.microsoft.com/office/drawing/2014/main" id="{213A3D89-2ED8-4B56-96E8-9CDE9E8539B0}"/>
              </a:ext>
            </a:extLst>
          </p:cNvPr>
          <p:cNvSpPr>
            <a:spLocks noGrp="1"/>
          </p:cNvSpPr>
          <p:nvPr>
            <p:ph sz="half" idx="2"/>
          </p:nvPr>
        </p:nvSpPr>
        <p:spPr>
          <a:xfrm>
            <a:off x="1169239" y="1194802"/>
            <a:ext cx="10664908" cy="5326314"/>
          </a:xfrm>
        </p:spPr>
        <p:txBody>
          <a:bodyPr>
            <a:normAutofit/>
          </a:bodyPr>
          <a:lstStyle/>
          <a:p>
            <a:pPr algn="just">
              <a:buFont typeface="Arial" panose="020B0604020202020204" pitchFamily="34" charset="0"/>
              <a:buChar char="•"/>
            </a:pPr>
            <a:r>
              <a:rPr lang="en-GB" altLang="en-US" sz="3600" dirty="0">
                <a:solidFill>
                  <a:schemeClr val="tx1"/>
                </a:solidFill>
                <a:latin typeface="Arial" panose="020B0604020202020204" pitchFamily="34" charset="0"/>
                <a:cs typeface="Arial" panose="020B0604020202020204" pitchFamily="34" charset="0"/>
              </a:rPr>
              <a:t>Customer centred – market sensing and responding</a:t>
            </a:r>
          </a:p>
          <a:p>
            <a:pPr algn="just">
              <a:buFont typeface="Arial" panose="020B0604020202020204" pitchFamily="34" charset="0"/>
              <a:buChar char="•"/>
            </a:pPr>
            <a:r>
              <a:rPr lang="en-GB" altLang="en-US" sz="3600" dirty="0">
                <a:solidFill>
                  <a:schemeClr val="tx1"/>
                </a:solidFill>
                <a:latin typeface="Arial" panose="020B0604020202020204" pitchFamily="34" charset="0"/>
                <a:cs typeface="Arial" panose="020B0604020202020204" pitchFamily="34" charset="0"/>
              </a:rPr>
              <a:t>Takes an outside-in perspective </a:t>
            </a:r>
          </a:p>
          <a:p>
            <a:pPr algn="just">
              <a:buFont typeface="Arial" panose="020B0604020202020204" pitchFamily="34" charset="0"/>
              <a:buChar char="•"/>
            </a:pPr>
            <a:r>
              <a:rPr lang="en-GB" altLang="en-US" sz="3600" dirty="0">
                <a:solidFill>
                  <a:schemeClr val="tx1"/>
                </a:solidFill>
                <a:latin typeface="Arial" panose="020B0604020202020204" pitchFamily="34" charset="0"/>
                <a:cs typeface="Arial" panose="020B0604020202020204" pitchFamily="34" charset="0"/>
              </a:rPr>
              <a:t>Well-defined market, customer needs and integration of marketing activities</a:t>
            </a:r>
          </a:p>
          <a:p>
            <a:pPr algn="just">
              <a:buFont typeface="Arial" panose="020B0604020202020204" pitchFamily="34" charset="0"/>
              <a:buChar char="•"/>
            </a:pPr>
            <a:r>
              <a:rPr lang="en-GB" altLang="en-US" sz="3600" dirty="0">
                <a:solidFill>
                  <a:schemeClr val="tx1"/>
                </a:solidFill>
                <a:latin typeface="Arial" panose="020B0604020202020204" pitchFamily="34" charset="0"/>
                <a:cs typeface="Arial" panose="020B0604020202020204" pitchFamily="34" charset="0"/>
              </a:rPr>
              <a:t>Creating lasting relationships based on customer value and satisfaction</a:t>
            </a:r>
          </a:p>
          <a:p>
            <a:pPr algn="just">
              <a:buFont typeface="Arial" panose="020B0604020202020204" pitchFamily="34" charset="0"/>
              <a:buChar char="•"/>
            </a:pPr>
            <a:r>
              <a:rPr lang="en-GB" altLang="en-US" sz="3600" dirty="0">
                <a:solidFill>
                  <a:schemeClr val="tx1"/>
                </a:solidFill>
                <a:latin typeface="Arial" panose="020B0604020202020204" pitchFamily="34" charset="0"/>
                <a:cs typeface="Arial" panose="020B0604020202020204" pitchFamily="34" charset="0"/>
              </a:rPr>
              <a:t>Delivering better ‘value’ than your competitors</a:t>
            </a:r>
          </a:p>
        </p:txBody>
      </p:sp>
    </p:spTree>
    <p:extLst>
      <p:ext uri="{BB962C8B-B14F-4D97-AF65-F5344CB8AC3E}">
        <p14:creationId xmlns:p14="http://schemas.microsoft.com/office/powerpoint/2010/main" val="13952777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62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662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662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662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662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7"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518E8-6A37-49FF-B453-F795BF713BCA}"/>
              </a:ext>
            </a:extLst>
          </p:cNvPr>
          <p:cNvSpPr>
            <a:spLocks noGrp="1"/>
          </p:cNvSpPr>
          <p:nvPr>
            <p:ph type="title"/>
          </p:nvPr>
        </p:nvSpPr>
        <p:spPr>
          <a:xfrm>
            <a:off x="894347" y="282386"/>
            <a:ext cx="11518232" cy="966551"/>
          </a:xfrm>
        </p:spPr>
        <p:txBody>
          <a:bodyPr>
            <a:normAutofit/>
          </a:bodyPr>
          <a:lstStyle/>
          <a:p>
            <a:r>
              <a:rPr lang="en-GB" sz="4800" b="1" dirty="0">
                <a:solidFill>
                  <a:schemeClr val="tx1"/>
                </a:solidFill>
                <a:latin typeface="Arial" panose="020B0604020202020204" pitchFamily="34" charset="0"/>
                <a:cs typeface="Arial" panose="020B0604020202020204" pitchFamily="34" charset="0"/>
              </a:rPr>
              <a:t>Activity: Why is Marketing Important?</a:t>
            </a:r>
          </a:p>
        </p:txBody>
      </p:sp>
      <p:sp>
        <p:nvSpPr>
          <p:cNvPr id="3" name="Content Placeholder 2">
            <a:extLst>
              <a:ext uri="{FF2B5EF4-FFF2-40B4-BE49-F238E27FC236}">
                <a16:creationId xmlns:a16="http://schemas.microsoft.com/office/drawing/2014/main" id="{572C3AAE-3160-4A56-9038-4D7A395400E1}"/>
              </a:ext>
            </a:extLst>
          </p:cNvPr>
          <p:cNvSpPr>
            <a:spLocks noGrp="1"/>
          </p:cNvSpPr>
          <p:nvPr>
            <p:ph idx="1"/>
          </p:nvPr>
        </p:nvSpPr>
        <p:spPr>
          <a:xfrm>
            <a:off x="1371600" y="1349023"/>
            <a:ext cx="10820400" cy="5160432"/>
          </a:xfrm>
        </p:spPr>
        <p:txBody>
          <a:bodyPr>
            <a:normAutofit/>
          </a:bodyPr>
          <a:lstStyle/>
          <a:p>
            <a:endParaRPr lang="en-GB" dirty="0"/>
          </a:p>
          <a:p>
            <a:endParaRPr lang="en-GB" b="1" dirty="0"/>
          </a:p>
          <a:p>
            <a:endParaRPr lang="en-GB" b="1" dirty="0"/>
          </a:p>
          <a:p>
            <a:endParaRPr lang="en-GB" b="1" dirty="0"/>
          </a:p>
          <a:p>
            <a:endParaRPr lang="en-GB" b="1" dirty="0"/>
          </a:p>
          <a:p>
            <a:endParaRPr lang="en-GB" b="1" dirty="0"/>
          </a:p>
          <a:p>
            <a:endParaRPr lang="en-GB" dirty="0"/>
          </a:p>
          <a:p>
            <a:endParaRPr lang="en-GB" dirty="0"/>
          </a:p>
          <a:p>
            <a:endParaRPr lang="en-GB" dirty="0"/>
          </a:p>
        </p:txBody>
      </p:sp>
      <p:sp>
        <p:nvSpPr>
          <p:cNvPr id="4" name="TextBox 3">
            <a:extLst>
              <a:ext uri="{FF2B5EF4-FFF2-40B4-BE49-F238E27FC236}">
                <a16:creationId xmlns:a16="http://schemas.microsoft.com/office/drawing/2014/main" id="{D68B592D-508D-4CA5-99D5-2F025380BB78}"/>
              </a:ext>
            </a:extLst>
          </p:cNvPr>
          <p:cNvSpPr txBox="1"/>
          <p:nvPr/>
        </p:nvSpPr>
        <p:spPr>
          <a:xfrm>
            <a:off x="1025912" y="1473201"/>
            <a:ext cx="10909414" cy="3477875"/>
          </a:xfrm>
          <a:prstGeom prst="rect">
            <a:avLst/>
          </a:prstGeom>
          <a:noFill/>
        </p:spPr>
        <p:txBody>
          <a:bodyPr wrap="square" rtlCol="0">
            <a:spAutoFit/>
          </a:bodyPr>
          <a:lstStyle/>
          <a:p>
            <a:r>
              <a:rPr lang="en-GB" sz="4400" dirty="0">
                <a:latin typeface="Arial" panose="020B0604020202020204" pitchFamily="34" charset="0"/>
                <a:cs typeface="Arial" panose="020B0604020202020204" pitchFamily="34" charset="0"/>
              </a:rPr>
              <a:t>List as many reasons as you can why you think marketing is important</a:t>
            </a:r>
          </a:p>
          <a:p>
            <a:pPr marL="742950" indent="-742950">
              <a:buFont typeface="+mj-lt"/>
              <a:buAutoNum type="arabicPeriod"/>
            </a:pPr>
            <a:endParaRPr lang="en-GB" sz="4400" dirty="0">
              <a:latin typeface="Arial" panose="020B0604020202020204" pitchFamily="34" charset="0"/>
              <a:cs typeface="Arial" panose="020B0604020202020204" pitchFamily="34" charset="0"/>
            </a:endParaRPr>
          </a:p>
          <a:p>
            <a:r>
              <a:rPr lang="en-GB" sz="4400" dirty="0">
                <a:latin typeface="Arial" panose="020B0604020202020204" pitchFamily="34" charset="0"/>
                <a:cs typeface="Arial" panose="020B0604020202020204" pitchFamily="34" charset="0"/>
              </a:rPr>
              <a:t>Use examples to support your answers, where possible/appropriate</a:t>
            </a:r>
          </a:p>
        </p:txBody>
      </p:sp>
    </p:spTree>
    <p:extLst>
      <p:ext uri="{BB962C8B-B14F-4D97-AF65-F5344CB8AC3E}">
        <p14:creationId xmlns:p14="http://schemas.microsoft.com/office/powerpoint/2010/main" val="4195265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4F347096-D8F0-44BA-B2D6-9C3681EBB3B7}"/>
              </a:ext>
            </a:extLst>
          </p:cNvPr>
          <p:cNvSpPr>
            <a:spLocks noGrp="1"/>
          </p:cNvSpPr>
          <p:nvPr>
            <p:ph type="title"/>
          </p:nvPr>
        </p:nvSpPr>
        <p:spPr>
          <a:xfrm>
            <a:off x="1018527" y="264026"/>
            <a:ext cx="10735552" cy="1285994"/>
          </a:xfrm>
        </p:spPr>
        <p:txBody>
          <a:bodyPr>
            <a:noAutofit/>
          </a:bodyPr>
          <a:lstStyle/>
          <a:p>
            <a:r>
              <a:rPr lang="en-US" altLang="en-US" sz="4800" b="1" dirty="0">
                <a:solidFill>
                  <a:schemeClr val="tx1"/>
                </a:solidFill>
                <a:latin typeface="Arial" panose="020B0604020202020204" pitchFamily="34" charset="0"/>
                <a:ea typeface="MS PGothic" panose="020B0600070205080204" pitchFamily="34" charset="-128"/>
                <a:cs typeface="Arial" panose="020B0604020202020204" pitchFamily="34" charset="0"/>
              </a:rPr>
              <a:t>Understanding the Marketplace and Customer Needs</a:t>
            </a:r>
            <a:endParaRPr lang="en-GB" altLang="en-US" sz="4800" b="1" dirty="0">
              <a:solidFill>
                <a:schemeClr val="tx1"/>
              </a:solidFill>
              <a:latin typeface="Arial" panose="020B0604020202020204" pitchFamily="34" charset="0"/>
              <a:cs typeface="Arial" panose="020B0604020202020204" pitchFamily="34" charset="0"/>
            </a:endParaRPr>
          </a:p>
        </p:txBody>
      </p:sp>
      <p:pic>
        <p:nvPicPr>
          <p:cNvPr id="1026" name="Picture 2" descr="Understanding Customer Needs: 10 Tips to Exceed Expectations | outcry">
            <a:extLst>
              <a:ext uri="{FF2B5EF4-FFF2-40B4-BE49-F238E27FC236}">
                <a16:creationId xmlns:a16="http://schemas.microsoft.com/office/drawing/2014/main" id="{71EF1691-0680-3D81-287D-6CAFF4532C7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516566" y="1832665"/>
            <a:ext cx="9266663" cy="45097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674673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ACDB08CB-94C6-457C-834A-9EF8AF744909}"/>
              </a:ext>
            </a:extLst>
          </p:cNvPr>
          <p:cNvSpPr>
            <a:spLocks noGrp="1"/>
          </p:cNvSpPr>
          <p:nvPr>
            <p:ph type="title"/>
          </p:nvPr>
        </p:nvSpPr>
        <p:spPr>
          <a:xfrm>
            <a:off x="1284287" y="457200"/>
            <a:ext cx="8229600" cy="860258"/>
          </a:xfrm>
        </p:spPr>
        <p:txBody>
          <a:bodyPr>
            <a:normAutofit/>
          </a:bodyPr>
          <a:lstStyle/>
          <a:p>
            <a:r>
              <a:rPr lang="en-GB" altLang="en-US" sz="4800" b="1" dirty="0">
                <a:solidFill>
                  <a:schemeClr val="tx1"/>
                </a:solidFill>
                <a:latin typeface="Arial" panose="020B0604020202020204" pitchFamily="34" charset="0"/>
                <a:cs typeface="Arial" panose="020B0604020202020204" pitchFamily="34" charset="0"/>
              </a:rPr>
              <a:t>Types of Markets </a:t>
            </a:r>
          </a:p>
        </p:txBody>
      </p:sp>
      <p:sp>
        <p:nvSpPr>
          <p:cNvPr id="21507" name="Content Placeholder 2">
            <a:extLst>
              <a:ext uri="{FF2B5EF4-FFF2-40B4-BE49-F238E27FC236}">
                <a16:creationId xmlns:a16="http://schemas.microsoft.com/office/drawing/2014/main" id="{4AA7AF9B-E5FF-4ACD-9BEA-96C20A51B525}"/>
              </a:ext>
            </a:extLst>
          </p:cNvPr>
          <p:cNvSpPr>
            <a:spLocks noGrp="1"/>
          </p:cNvSpPr>
          <p:nvPr>
            <p:ph idx="1"/>
          </p:nvPr>
        </p:nvSpPr>
        <p:spPr>
          <a:xfrm>
            <a:off x="1182029" y="1460810"/>
            <a:ext cx="10303727" cy="5096107"/>
          </a:xfrm>
        </p:spPr>
        <p:txBody>
          <a:bodyPr>
            <a:normAutofit/>
          </a:bodyPr>
          <a:lstStyle/>
          <a:p>
            <a:pPr algn="just">
              <a:buFont typeface="Arial" panose="020B0604020202020204" pitchFamily="34" charset="0"/>
              <a:buChar char="•"/>
            </a:pPr>
            <a:r>
              <a:rPr lang="en-GB" altLang="en-US" sz="4000" dirty="0">
                <a:solidFill>
                  <a:schemeClr val="tx1"/>
                </a:solidFill>
                <a:latin typeface="Arial" panose="020B0604020202020204" pitchFamily="34" charset="0"/>
                <a:cs typeface="Arial" panose="020B0604020202020204" pitchFamily="34" charset="0"/>
              </a:rPr>
              <a:t>Consumer – B2C</a:t>
            </a:r>
          </a:p>
          <a:p>
            <a:pPr algn="just">
              <a:buFont typeface="Arial" panose="020B0604020202020204" pitchFamily="34" charset="0"/>
              <a:buChar char="•"/>
            </a:pPr>
            <a:endParaRPr lang="en-GB" altLang="en-US" sz="1000" dirty="0">
              <a:solidFill>
                <a:schemeClr val="tx1"/>
              </a:solidFill>
              <a:latin typeface="Arial" panose="020B0604020202020204" pitchFamily="34" charset="0"/>
              <a:cs typeface="Arial" panose="020B0604020202020204" pitchFamily="34" charset="0"/>
            </a:endParaRPr>
          </a:p>
          <a:p>
            <a:pPr algn="just">
              <a:buFont typeface="Arial" panose="020B0604020202020204" pitchFamily="34" charset="0"/>
              <a:buChar char="•"/>
            </a:pPr>
            <a:r>
              <a:rPr lang="en-GB" altLang="en-US" sz="4000" dirty="0">
                <a:solidFill>
                  <a:schemeClr val="tx1"/>
                </a:solidFill>
                <a:latin typeface="Arial" panose="020B0604020202020204" pitchFamily="34" charset="0"/>
                <a:cs typeface="Arial" panose="020B0604020202020204" pitchFamily="34" charset="0"/>
              </a:rPr>
              <a:t>Business – B2B</a:t>
            </a:r>
          </a:p>
          <a:p>
            <a:pPr algn="just">
              <a:buFont typeface="Arial" panose="020B0604020202020204" pitchFamily="34" charset="0"/>
              <a:buChar char="•"/>
            </a:pPr>
            <a:endParaRPr lang="en-GB" altLang="en-US" sz="1000" dirty="0">
              <a:solidFill>
                <a:schemeClr val="tx1"/>
              </a:solidFill>
              <a:latin typeface="Arial" panose="020B0604020202020204" pitchFamily="34" charset="0"/>
              <a:cs typeface="Arial" panose="020B0604020202020204" pitchFamily="34" charset="0"/>
            </a:endParaRPr>
          </a:p>
          <a:p>
            <a:pPr algn="just">
              <a:buFont typeface="Arial" panose="020B0604020202020204" pitchFamily="34" charset="0"/>
              <a:buChar char="•"/>
            </a:pPr>
            <a:r>
              <a:rPr lang="en-GB" altLang="en-US" sz="4000" dirty="0">
                <a:solidFill>
                  <a:schemeClr val="tx1"/>
                </a:solidFill>
                <a:latin typeface="Arial" panose="020B0604020202020204" pitchFamily="34" charset="0"/>
                <a:cs typeface="Arial" panose="020B0604020202020204" pitchFamily="34" charset="0"/>
              </a:rPr>
              <a:t>Not for Profit – NFP</a:t>
            </a:r>
          </a:p>
          <a:p>
            <a:pPr algn="just">
              <a:buFont typeface="Arial" panose="020B0604020202020204" pitchFamily="34" charset="0"/>
              <a:buChar char="•"/>
            </a:pPr>
            <a:endParaRPr lang="en-GB" altLang="en-US" sz="1100" dirty="0">
              <a:solidFill>
                <a:schemeClr val="tx1"/>
              </a:solidFill>
              <a:latin typeface="Arial" panose="020B0604020202020204" pitchFamily="34" charset="0"/>
              <a:cs typeface="Arial" panose="020B0604020202020204" pitchFamily="34" charset="0"/>
            </a:endParaRPr>
          </a:p>
          <a:p>
            <a:pPr algn="just">
              <a:buFont typeface="Arial" panose="020B0604020202020204" pitchFamily="34" charset="0"/>
              <a:buChar char="•"/>
            </a:pPr>
            <a:r>
              <a:rPr lang="en-GB" altLang="en-US" sz="4000" dirty="0">
                <a:solidFill>
                  <a:schemeClr val="tx1"/>
                </a:solidFill>
                <a:latin typeface="Arial" panose="020B0604020202020204" pitchFamily="34" charset="0"/>
                <a:cs typeface="Arial" panose="020B0604020202020204" pitchFamily="34" charset="0"/>
              </a:rPr>
              <a:t>Government – B2G</a:t>
            </a:r>
          </a:p>
          <a:p>
            <a:pPr algn="just">
              <a:buFont typeface="Arial" panose="020B0604020202020204" pitchFamily="34" charset="0"/>
              <a:buChar char="•"/>
            </a:pPr>
            <a:endParaRPr lang="en-GB" altLang="en-US" sz="1100" dirty="0">
              <a:solidFill>
                <a:schemeClr val="tx1"/>
              </a:solidFill>
              <a:latin typeface="Arial" panose="020B0604020202020204" pitchFamily="34" charset="0"/>
              <a:cs typeface="Arial" panose="020B0604020202020204" pitchFamily="34" charset="0"/>
            </a:endParaRPr>
          </a:p>
          <a:p>
            <a:pPr algn="just">
              <a:buFont typeface="Arial" panose="020B0604020202020204" pitchFamily="34" charset="0"/>
              <a:buChar char="•"/>
            </a:pPr>
            <a:r>
              <a:rPr lang="en-GB" altLang="en-US" sz="4000" dirty="0">
                <a:solidFill>
                  <a:schemeClr val="tx1"/>
                </a:solidFill>
                <a:latin typeface="Arial" panose="020B0604020202020204" pitchFamily="34" charset="0"/>
                <a:cs typeface="Arial" panose="020B0604020202020204" pitchFamily="34" charset="0"/>
              </a:rPr>
              <a:t>Global Markets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150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1507">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1507">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1507">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7"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BBDC2EF6-5DE9-4929-9CC8-E95F1CCF99E6}"/>
              </a:ext>
            </a:extLst>
          </p:cNvPr>
          <p:cNvSpPr>
            <a:spLocks noGrp="1" noChangeArrowheads="1"/>
          </p:cNvSpPr>
          <p:nvPr>
            <p:ph type="title"/>
          </p:nvPr>
        </p:nvSpPr>
        <p:spPr>
          <a:xfrm>
            <a:off x="893428" y="100361"/>
            <a:ext cx="10833350" cy="1086420"/>
          </a:xfrm>
          <a:extLst>
            <a:ext uri="{91240B29-F687-4F45-9708-019B960494DF}">
              <a14:hiddenLine xmlns:a14="http://schemas.microsoft.com/office/drawing/2010/main" w="9525">
                <a:solidFill>
                  <a:srgbClr val="92D050"/>
                </a:solidFill>
                <a:miter lim="800000"/>
                <a:headEnd/>
                <a:tailEnd/>
              </a14:hiddenLine>
            </a:ext>
          </a:extLst>
        </p:spPr>
        <p:txBody>
          <a:bodyPr>
            <a:noAutofit/>
          </a:bodyPr>
          <a:lstStyle/>
          <a:p>
            <a:r>
              <a:rPr lang="en-US" altLang="en-US" b="1" dirty="0">
                <a:solidFill>
                  <a:schemeClr val="tx1"/>
                </a:solidFill>
                <a:latin typeface="Arial" panose="020B0604020202020204" pitchFamily="34" charset="0"/>
                <a:ea typeface="MS PGothic" panose="020B0600070205080204" pitchFamily="34" charset="-128"/>
                <a:cs typeface="Arial" panose="020B0604020202020204" pitchFamily="34" charset="0"/>
              </a:rPr>
              <a:t>Customer Needs, Wants and Demands</a:t>
            </a:r>
          </a:p>
        </p:txBody>
      </p:sp>
      <p:graphicFrame>
        <p:nvGraphicFramePr>
          <p:cNvPr id="2" name="Content Placeholder 1">
            <a:extLst>
              <a:ext uri="{FF2B5EF4-FFF2-40B4-BE49-F238E27FC236}">
                <a16:creationId xmlns:a16="http://schemas.microsoft.com/office/drawing/2014/main" id="{667C13F8-7625-4CC5-A832-5C78B4AAD059}"/>
              </a:ext>
            </a:extLst>
          </p:cNvPr>
          <p:cNvGraphicFramePr>
            <a:graphicFrameLocks noGrp="1"/>
          </p:cNvGraphicFramePr>
          <p:nvPr>
            <p:ph idx="1"/>
            <p:extLst>
              <p:ext uri="{D42A27DB-BD31-4B8C-83A1-F6EECF244321}">
                <p14:modId xmlns:p14="http://schemas.microsoft.com/office/powerpoint/2010/main" val="705895604"/>
              </p:ext>
            </p:extLst>
          </p:nvPr>
        </p:nvGraphicFramePr>
        <p:xfrm>
          <a:off x="893428" y="866274"/>
          <a:ext cx="11065961" cy="58035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1B947-1F50-6251-4BAB-C7D45F42A0FD}"/>
              </a:ext>
            </a:extLst>
          </p:cNvPr>
          <p:cNvSpPr>
            <a:spLocks noGrp="1"/>
          </p:cNvSpPr>
          <p:nvPr>
            <p:ph type="title"/>
          </p:nvPr>
        </p:nvSpPr>
        <p:spPr>
          <a:xfrm>
            <a:off x="1371600" y="557562"/>
            <a:ext cx="9601200" cy="657922"/>
          </a:xfrm>
        </p:spPr>
        <p:txBody>
          <a:bodyPr>
            <a:normAutofit fontScale="90000"/>
          </a:bodyPr>
          <a:lstStyle/>
          <a:p>
            <a:r>
              <a:rPr lang="en-GB" b="1" dirty="0">
                <a:latin typeface="Arial" panose="020B0604020202020204" pitchFamily="34" charset="0"/>
                <a:cs typeface="Arial" panose="020B0604020202020204" pitchFamily="34" charset="0"/>
              </a:rPr>
              <a:t>Task</a:t>
            </a:r>
          </a:p>
        </p:txBody>
      </p:sp>
      <p:sp>
        <p:nvSpPr>
          <p:cNvPr id="3" name="Content Placeholder 2">
            <a:extLst>
              <a:ext uri="{FF2B5EF4-FFF2-40B4-BE49-F238E27FC236}">
                <a16:creationId xmlns:a16="http://schemas.microsoft.com/office/drawing/2014/main" id="{19617249-B13F-615E-D0CC-31CF4A7EAB48}"/>
              </a:ext>
            </a:extLst>
          </p:cNvPr>
          <p:cNvSpPr>
            <a:spLocks noGrp="1"/>
          </p:cNvSpPr>
          <p:nvPr>
            <p:ph idx="1"/>
          </p:nvPr>
        </p:nvSpPr>
        <p:spPr>
          <a:xfrm>
            <a:off x="1371600" y="1506682"/>
            <a:ext cx="9601200" cy="4360718"/>
          </a:xfrm>
        </p:spPr>
        <p:txBody>
          <a:bodyPr vert="horz" lIns="91440" tIns="45720" rIns="91440" bIns="45720" rtlCol="0" anchor="t">
            <a:normAutofit/>
          </a:bodyPr>
          <a:lstStyle/>
          <a:p>
            <a:pPr marL="0" indent="0">
              <a:buNone/>
            </a:pPr>
            <a:endParaRPr lang="en-GB" sz="2800" dirty="0">
              <a:latin typeface="Arial" panose="020B0604020202020204" pitchFamily="34" charset="0"/>
              <a:cs typeface="Arial" panose="020B0604020202020204" pitchFamily="34" charset="0"/>
            </a:endParaRPr>
          </a:p>
          <a:p>
            <a:pPr marL="383540" indent="-383540"/>
            <a:r>
              <a:rPr lang="en-GB" sz="2800" dirty="0">
                <a:latin typeface="Arial" panose="020B0604020202020204" pitchFamily="34" charset="0"/>
                <a:cs typeface="Arial" panose="020B0604020202020204" pitchFamily="34" charset="0"/>
              </a:rPr>
              <a:t>Choose a brand that you are loyal to</a:t>
            </a:r>
          </a:p>
          <a:p>
            <a:pPr marL="383540" indent="-383540"/>
            <a:endParaRPr lang="en-GB" sz="2800" dirty="0">
              <a:latin typeface="Arial" panose="020B0604020202020204" pitchFamily="34" charset="0"/>
              <a:cs typeface="Arial" panose="020B0604020202020204" pitchFamily="34" charset="0"/>
            </a:endParaRPr>
          </a:p>
          <a:p>
            <a:pPr marL="383540" indent="-383540"/>
            <a:r>
              <a:rPr lang="en-GB" sz="2800" dirty="0">
                <a:latin typeface="Arial" panose="020B0604020202020204" pitchFamily="34" charset="0"/>
                <a:cs typeface="Arial" panose="020B0604020202020204" pitchFamily="34" charset="0"/>
              </a:rPr>
              <a:t>Why do you buy this brand over other competitor offerings?</a:t>
            </a:r>
          </a:p>
          <a:p>
            <a:pPr marL="383540" indent="-383540"/>
            <a:endParaRPr lang="en-GB" sz="2800" dirty="0">
              <a:latin typeface="Arial" panose="020B0604020202020204" pitchFamily="34" charset="0"/>
              <a:cs typeface="Arial" panose="020B0604020202020204" pitchFamily="34" charset="0"/>
            </a:endParaRPr>
          </a:p>
          <a:p>
            <a:pPr marL="383540" indent="-383540"/>
            <a:r>
              <a:rPr lang="en-GB" sz="2800" dirty="0">
                <a:latin typeface="Arial" panose="020B0604020202020204" pitchFamily="34" charset="0"/>
                <a:cs typeface="Arial" panose="020B0604020202020204" pitchFamily="34" charset="0"/>
              </a:rPr>
              <a:t>Do you feel the brand is marketed effectively?</a:t>
            </a:r>
          </a:p>
        </p:txBody>
      </p:sp>
    </p:spTree>
    <p:extLst>
      <p:ext uri="{BB962C8B-B14F-4D97-AF65-F5344CB8AC3E}">
        <p14:creationId xmlns:p14="http://schemas.microsoft.com/office/powerpoint/2010/main" val="21967401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 name="Subtitle 2">
            <a:extLst>
              <a:ext uri="{FF2B5EF4-FFF2-40B4-BE49-F238E27FC236}">
                <a16:creationId xmlns:a16="http://schemas.microsoft.com/office/drawing/2014/main" id="{D34C78A3-82D9-9D0D-426D-371B6361A41B}"/>
              </a:ext>
            </a:extLst>
          </p:cNvPr>
          <p:cNvSpPr>
            <a:spLocks noGrp="1"/>
          </p:cNvSpPr>
          <p:nvPr>
            <p:ph type="subTitle" idx="1"/>
          </p:nvPr>
        </p:nvSpPr>
        <p:spPr>
          <a:xfrm>
            <a:off x="6714565" y="3591098"/>
            <a:ext cx="5096435" cy="2424220"/>
          </a:xfrm>
        </p:spPr>
        <p:txBody>
          <a:bodyPr>
            <a:normAutofit/>
          </a:bodyPr>
          <a:lstStyle/>
          <a:p>
            <a:pPr marL="342900" indent="-342900" eaLnBrk="1" hangingPunct="1">
              <a:buClr>
                <a:schemeClr val="tx2"/>
              </a:buClr>
              <a:buFont typeface="Arial" panose="020B0604020202020204" pitchFamily="34" charset="0"/>
              <a:buChar char="•"/>
            </a:pPr>
            <a:r>
              <a:rPr lang="en-GB" altLang="en-US" sz="2000" dirty="0">
                <a:latin typeface="Arial" panose="020B0604020202020204" pitchFamily="34" charset="0"/>
                <a:cs typeface="Arial" panose="020B0604020202020204" pitchFamily="34" charset="0"/>
              </a:rPr>
              <a:t>The basic set of tools marketers have available to carry out tactical marketing.</a:t>
            </a:r>
          </a:p>
          <a:p>
            <a:pPr eaLnBrk="1" hangingPunct="1">
              <a:buClr>
                <a:schemeClr val="tx2"/>
              </a:buClr>
            </a:pPr>
            <a:endParaRPr lang="en-GB" altLang="en-US" sz="2000" dirty="0">
              <a:latin typeface="Arial" panose="020B0604020202020204" pitchFamily="34" charset="0"/>
              <a:cs typeface="Arial" panose="020B0604020202020204" pitchFamily="34" charset="0"/>
            </a:endParaRPr>
          </a:p>
          <a:p>
            <a:pPr marL="342900" indent="-342900">
              <a:spcBef>
                <a:spcPct val="20000"/>
              </a:spcBef>
              <a:buClr>
                <a:schemeClr val="tx2"/>
              </a:buClr>
              <a:buFont typeface="Arial" panose="020B0604020202020204" pitchFamily="34" charset="0"/>
              <a:buChar char="•"/>
            </a:pPr>
            <a:r>
              <a:rPr lang="en-GB" altLang="en-US" sz="2000" dirty="0">
                <a:latin typeface="Arial" panose="020B0604020202020204" pitchFamily="34" charset="0"/>
                <a:cs typeface="Arial" panose="020B0604020202020204" pitchFamily="34" charset="0"/>
              </a:rPr>
              <a:t>The ‘4 Ps’  (McCarthy, 1960)</a:t>
            </a:r>
          </a:p>
          <a:p>
            <a:pPr>
              <a:spcBef>
                <a:spcPct val="20000"/>
              </a:spcBef>
              <a:buClr>
                <a:schemeClr val="tx2"/>
              </a:buClr>
            </a:pPr>
            <a:endParaRPr lang="en-GB" altLang="en-US" sz="2000" dirty="0">
              <a:latin typeface="Arial" panose="020B0604020202020204" pitchFamily="34" charset="0"/>
              <a:cs typeface="Arial" panose="020B0604020202020204" pitchFamily="34" charset="0"/>
            </a:endParaRPr>
          </a:p>
          <a:p>
            <a:pPr marL="342900" indent="-342900">
              <a:spcBef>
                <a:spcPct val="20000"/>
              </a:spcBef>
              <a:buClr>
                <a:schemeClr val="tx2"/>
              </a:buClr>
              <a:buFont typeface="Arial" panose="020B0604020202020204" pitchFamily="34" charset="0"/>
              <a:buChar char="•"/>
            </a:pPr>
            <a:r>
              <a:rPr lang="en-GB" altLang="en-US" sz="2000" dirty="0">
                <a:latin typeface="Arial" panose="020B0604020202020204" pitchFamily="34" charset="0"/>
                <a:cs typeface="Arial" panose="020B0604020202020204" pitchFamily="34" charset="0"/>
              </a:rPr>
              <a:t>The ‘7 Ps’  (Booms &amp; Bitner, 1981)</a:t>
            </a:r>
          </a:p>
          <a:p>
            <a:pPr marL="342900" indent="-342900">
              <a:buClr>
                <a:schemeClr val="tx2"/>
              </a:buClr>
              <a:buFont typeface="Arial" panose="020B0604020202020204" pitchFamily="34" charset="0"/>
              <a:buChar char="•"/>
            </a:pPr>
            <a:endParaRPr lang="en-US" sz="2000" dirty="0"/>
          </a:p>
        </p:txBody>
      </p:sp>
      <p:sp>
        <p:nvSpPr>
          <p:cNvPr id="3" name="Title 2">
            <a:extLst>
              <a:ext uri="{FF2B5EF4-FFF2-40B4-BE49-F238E27FC236}">
                <a16:creationId xmlns:a16="http://schemas.microsoft.com/office/drawing/2014/main" id="{323E3553-D2A2-4B81-B584-D3256BA260FF}"/>
              </a:ext>
            </a:extLst>
          </p:cNvPr>
          <p:cNvSpPr>
            <a:spLocks noGrp="1"/>
          </p:cNvSpPr>
          <p:nvPr>
            <p:ph type="title"/>
          </p:nvPr>
        </p:nvSpPr>
        <p:spPr>
          <a:xfrm>
            <a:off x="6907623" y="1922318"/>
            <a:ext cx="4903377" cy="1229853"/>
          </a:xfrm>
        </p:spPr>
        <p:txBody>
          <a:bodyPr anchor="b">
            <a:normAutofit fontScale="90000"/>
          </a:bodyPr>
          <a:lstStyle/>
          <a:p>
            <a:r>
              <a:rPr lang="en-GB" sz="3400" dirty="0">
                <a:solidFill>
                  <a:schemeClr val="bg1"/>
                </a:solidFill>
                <a:latin typeface="Arial" panose="020B0604020202020204" pitchFamily="34" charset="0"/>
                <a:cs typeface="Arial" panose="020B0604020202020204" pitchFamily="34" charset="0"/>
              </a:rPr>
              <a:t>Marketing strategies are developed using </a:t>
            </a:r>
            <a:br>
              <a:rPr lang="en-GB" sz="3400" dirty="0">
                <a:solidFill>
                  <a:schemeClr val="bg1"/>
                </a:solidFill>
                <a:latin typeface="Arial" panose="020B0604020202020204" pitchFamily="34" charset="0"/>
                <a:cs typeface="Arial" panose="020B0604020202020204" pitchFamily="34" charset="0"/>
              </a:rPr>
            </a:br>
            <a:r>
              <a:rPr lang="en-GB" sz="3400" dirty="0">
                <a:solidFill>
                  <a:schemeClr val="bg1"/>
                </a:solidFill>
                <a:latin typeface="Arial" panose="020B0604020202020204" pitchFamily="34" charset="0"/>
                <a:cs typeface="Arial" panose="020B0604020202020204" pitchFamily="34" charset="0"/>
              </a:rPr>
              <a:t>The</a:t>
            </a:r>
            <a:r>
              <a:rPr lang="en-GB" sz="3400" dirty="0">
                <a:latin typeface="Arial" panose="020B0604020202020204" pitchFamily="34" charset="0"/>
                <a:cs typeface="Arial" panose="020B0604020202020204" pitchFamily="34" charset="0"/>
              </a:rPr>
              <a:t> </a:t>
            </a:r>
            <a:r>
              <a:rPr lang="en-GB" sz="3400" dirty="0">
                <a:solidFill>
                  <a:schemeClr val="bg1"/>
                </a:solidFill>
                <a:latin typeface="Arial" panose="020B0604020202020204" pitchFamily="34" charset="0"/>
                <a:cs typeface="Arial" panose="020B0604020202020204" pitchFamily="34" charset="0"/>
              </a:rPr>
              <a:t>Marketing Mix </a:t>
            </a:r>
          </a:p>
        </p:txBody>
      </p:sp>
      <p:pic>
        <p:nvPicPr>
          <p:cNvPr id="3074" name="Picture 2" descr="Marketing Mix Definition - 4Ps &amp; 7Ps of the Marketing Mix">
            <a:extLst>
              <a:ext uri="{FF2B5EF4-FFF2-40B4-BE49-F238E27FC236}">
                <a16:creationId xmlns:a16="http://schemas.microsoft.com/office/drawing/2014/main" id="{95F88D45-B3B9-407C-8CE8-08B64009539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06189" y="381000"/>
            <a:ext cx="6096000" cy="6096000"/>
          </a:xfrm>
          <a:prstGeom prst="rect">
            <a:avLst/>
          </a:prstGeom>
          <a:solidFill>
            <a:srgbClr val="FFFFFF"/>
          </a:solidFill>
        </p:spPr>
      </p:pic>
    </p:spTree>
    <p:extLst>
      <p:ext uri="{BB962C8B-B14F-4D97-AF65-F5344CB8AC3E}">
        <p14:creationId xmlns:p14="http://schemas.microsoft.com/office/powerpoint/2010/main" val="251348878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277F66D-0A9C-9AC8-841A-36D3517AE238}"/>
              </a:ext>
            </a:extLst>
          </p:cNvPr>
          <p:cNvSpPr>
            <a:spLocks noGrp="1"/>
          </p:cNvSpPr>
          <p:nvPr>
            <p:ph type="body" sz="quarter" idx="11"/>
          </p:nvPr>
        </p:nvSpPr>
        <p:spPr/>
        <p:txBody>
          <a:bodyPr/>
          <a:lstStyle/>
          <a:p>
            <a:endParaRPr lang="en-GB"/>
          </a:p>
        </p:txBody>
      </p:sp>
      <p:sp>
        <p:nvSpPr>
          <p:cNvPr id="3" name="Subtitle 2">
            <a:extLst>
              <a:ext uri="{FF2B5EF4-FFF2-40B4-BE49-F238E27FC236}">
                <a16:creationId xmlns:a16="http://schemas.microsoft.com/office/drawing/2014/main" id="{0B65E81B-9343-B898-DF50-616FB9BD645A}"/>
              </a:ext>
            </a:extLst>
          </p:cNvPr>
          <p:cNvSpPr>
            <a:spLocks noGrp="1"/>
          </p:cNvSpPr>
          <p:nvPr>
            <p:ph type="subTitle" idx="1"/>
          </p:nvPr>
        </p:nvSpPr>
        <p:spPr/>
        <p:txBody>
          <a:bodyPr/>
          <a:lstStyle/>
          <a:p>
            <a:endParaRPr lang="en-GB" dirty="0"/>
          </a:p>
        </p:txBody>
      </p:sp>
      <p:sp>
        <p:nvSpPr>
          <p:cNvPr id="4" name="Title 3">
            <a:extLst>
              <a:ext uri="{FF2B5EF4-FFF2-40B4-BE49-F238E27FC236}">
                <a16:creationId xmlns:a16="http://schemas.microsoft.com/office/drawing/2014/main" id="{EFE09BA8-A954-C9C7-AC73-B8759D0181B8}"/>
              </a:ext>
            </a:extLst>
          </p:cNvPr>
          <p:cNvSpPr>
            <a:spLocks noGrp="1"/>
          </p:cNvSpPr>
          <p:nvPr>
            <p:ph type="title"/>
          </p:nvPr>
        </p:nvSpPr>
        <p:spPr>
          <a:xfrm>
            <a:off x="6907623" y="571500"/>
            <a:ext cx="4903377" cy="2695402"/>
          </a:xfrm>
        </p:spPr>
        <p:txBody>
          <a:bodyPr>
            <a:normAutofit fontScale="90000"/>
          </a:bodyPr>
          <a:lstStyle/>
          <a:p>
            <a:r>
              <a:rPr lang="en-GB" dirty="0">
                <a:solidFill>
                  <a:schemeClr val="bg1"/>
                </a:solidFill>
              </a:rPr>
              <a:t>Marketing Mix decisions are made within the constraints of the external environment </a:t>
            </a:r>
          </a:p>
        </p:txBody>
      </p:sp>
      <p:pic>
        <p:nvPicPr>
          <p:cNvPr id="1026" name="Picture 2" descr="PESTEL analysis">
            <a:extLst>
              <a:ext uri="{FF2B5EF4-FFF2-40B4-BE49-F238E27FC236}">
                <a16:creationId xmlns:a16="http://schemas.microsoft.com/office/drawing/2014/main" id="{2369368B-A712-03CF-8B98-A40BBF68DB0A}"/>
              </a:ext>
            </a:extLst>
          </p:cNvPr>
          <p:cNvPicPr>
            <a:picLocks noGrp="1" noChangeAspect="1" noChangeArrowheads="1"/>
          </p:cNvPicPr>
          <p:nvPr>
            <p:ph type="pic" sz="quarter" idx="13"/>
          </p:nvPr>
        </p:nvPicPr>
        <p:blipFill>
          <a:blip r:embed="rId3">
            <a:extLst>
              <a:ext uri="{28A0092B-C50C-407E-A947-70E740481C1C}">
                <a14:useLocalDpi xmlns:a14="http://schemas.microsoft.com/office/drawing/2010/main" val="0"/>
              </a:ext>
            </a:extLst>
          </a:blip>
          <a:srcRect l="25004" r="25004"/>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6266914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F951E-91A7-6323-4A7F-019502937181}"/>
              </a:ext>
            </a:extLst>
          </p:cNvPr>
          <p:cNvSpPr>
            <a:spLocks noGrp="1"/>
          </p:cNvSpPr>
          <p:nvPr>
            <p:ph type="title"/>
          </p:nvPr>
        </p:nvSpPr>
        <p:spPr/>
        <p:txBody>
          <a:bodyPr/>
          <a:lstStyle/>
          <a:p>
            <a:endParaRPr lang="en-GB"/>
          </a:p>
        </p:txBody>
      </p:sp>
      <p:sp>
        <p:nvSpPr>
          <p:cNvPr id="4" name="Date Placeholder 3">
            <a:extLst>
              <a:ext uri="{FF2B5EF4-FFF2-40B4-BE49-F238E27FC236}">
                <a16:creationId xmlns:a16="http://schemas.microsoft.com/office/drawing/2014/main" id="{7200BC93-5E3A-7565-0338-89B3CDD65CB3}"/>
              </a:ext>
            </a:extLst>
          </p:cNvPr>
          <p:cNvSpPr>
            <a:spLocks noGrp="1"/>
          </p:cNvSpPr>
          <p:nvPr>
            <p:ph type="dt" sz="half" idx="10"/>
          </p:nvPr>
        </p:nvSpPr>
        <p:spPr/>
        <p:txBody>
          <a:bodyPr/>
          <a:lstStyle/>
          <a:p>
            <a:fld id="{73C55A3C-5767-4844-A0A3-83778C2E5409}" type="datetime1">
              <a:rPr lang="en-US" smtClean="0"/>
              <a:t>10/13/2025</a:t>
            </a:fld>
            <a:endParaRPr lang="en-US" dirty="0"/>
          </a:p>
        </p:txBody>
      </p:sp>
      <p:sp>
        <p:nvSpPr>
          <p:cNvPr id="5" name="Footer Placeholder 4">
            <a:extLst>
              <a:ext uri="{FF2B5EF4-FFF2-40B4-BE49-F238E27FC236}">
                <a16:creationId xmlns:a16="http://schemas.microsoft.com/office/drawing/2014/main" id="{165891BA-585A-18CF-B416-900821DF3D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3FAFBA-855B-E2DF-61A1-44C8E3633E46}"/>
              </a:ext>
            </a:extLst>
          </p:cNvPr>
          <p:cNvSpPr>
            <a:spLocks noGrp="1"/>
          </p:cNvSpPr>
          <p:nvPr>
            <p:ph type="sldNum" sz="quarter" idx="12"/>
          </p:nvPr>
        </p:nvSpPr>
        <p:spPr/>
        <p:txBody>
          <a:bodyPr/>
          <a:lstStyle/>
          <a:p>
            <a:fld id="{3A98EE3D-8CD1-4C3F-BD1C-C98C9596463C}" type="slidenum">
              <a:rPr lang="en-US" smtClean="0"/>
              <a:t>18</a:t>
            </a:fld>
            <a:endParaRPr lang="en-US" dirty="0"/>
          </a:p>
        </p:txBody>
      </p:sp>
      <p:pic>
        <p:nvPicPr>
          <p:cNvPr id="1026" name="Picture 2" descr="PESTEL Analysis (PEST Analysis) EXPLAINED with EXAMPLES | B2U">
            <a:extLst>
              <a:ext uri="{FF2B5EF4-FFF2-40B4-BE49-F238E27FC236}">
                <a16:creationId xmlns:a16="http://schemas.microsoft.com/office/drawing/2014/main" id="{79D4292B-7A6A-9E11-F223-00AADC3D570E}"/>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23442" t="1249" r="23362" b="-1"/>
          <a:stretch/>
        </p:blipFill>
        <p:spPr bwMode="auto">
          <a:xfrm>
            <a:off x="0" y="-32073"/>
            <a:ext cx="12192000" cy="6890073"/>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Marketing Mix Definition - 4Ps &amp; 7Ps of the Marketing Mix">
            <a:extLst>
              <a:ext uri="{FF2B5EF4-FFF2-40B4-BE49-F238E27FC236}">
                <a16:creationId xmlns:a16="http://schemas.microsoft.com/office/drawing/2014/main" id="{DDD33B11-7873-17B8-CDEA-8CBBAAE77441}"/>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3472774" y="1481866"/>
            <a:ext cx="4961105" cy="4030456"/>
          </a:xfrm>
          <a:prstGeom prst="rect">
            <a:avLst/>
          </a:prstGeom>
          <a:solidFill>
            <a:srgbClr val="FFFFFF"/>
          </a:solidFill>
        </p:spPr>
      </p:pic>
    </p:spTree>
    <p:extLst>
      <p:ext uri="{BB962C8B-B14F-4D97-AF65-F5344CB8AC3E}">
        <p14:creationId xmlns:p14="http://schemas.microsoft.com/office/powerpoint/2010/main" val="30645318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2C7CD84A-A610-4BE7-9355-6F739D6D2A5D}"/>
              </a:ext>
            </a:extLst>
          </p:cNvPr>
          <p:cNvSpPr>
            <a:spLocks noGrp="1" noChangeArrowheads="1"/>
          </p:cNvSpPr>
          <p:nvPr>
            <p:ph type="title"/>
          </p:nvPr>
        </p:nvSpPr>
        <p:spPr>
          <a:xfrm>
            <a:off x="723900" y="517859"/>
            <a:ext cx="10744199" cy="1190625"/>
          </a:xfrm>
        </p:spPr>
        <p:txBody>
          <a:bodyPr>
            <a:noAutofit/>
          </a:bodyPr>
          <a:lstStyle/>
          <a:p>
            <a:pPr>
              <a:defRPr/>
            </a:pPr>
            <a:r>
              <a:rPr lang="en-US" sz="4000" b="1" dirty="0">
                <a:solidFill>
                  <a:schemeClr val="tx1"/>
                </a:solidFill>
                <a:latin typeface="Arial" panose="020B0604020202020204" pitchFamily="34" charset="0"/>
                <a:cs typeface="Arial" panose="020B0604020202020204" pitchFamily="34" charset="0"/>
              </a:rPr>
              <a:t>The Marketing Process: </a:t>
            </a:r>
            <a:br>
              <a:rPr lang="en-US" sz="4000" b="1" dirty="0">
                <a:solidFill>
                  <a:schemeClr val="tx1"/>
                </a:solidFill>
                <a:latin typeface="Arial" panose="020B0604020202020204" pitchFamily="34" charset="0"/>
                <a:cs typeface="Arial" panose="020B0604020202020204" pitchFamily="34" charset="0"/>
              </a:rPr>
            </a:br>
            <a:r>
              <a:rPr lang="en-US" sz="4000" b="1" dirty="0">
                <a:solidFill>
                  <a:schemeClr val="tx1"/>
                </a:solidFill>
                <a:latin typeface="Arial" panose="020B0604020202020204" pitchFamily="34" charset="0"/>
                <a:cs typeface="Arial" panose="020B0604020202020204" pitchFamily="34" charset="0"/>
              </a:rPr>
              <a:t>Creating and Capturing Customer Value</a:t>
            </a:r>
          </a:p>
        </p:txBody>
      </p:sp>
      <p:pic>
        <p:nvPicPr>
          <p:cNvPr id="17411" name="Picture 2">
            <a:extLst>
              <a:ext uri="{FF2B5EF4-FFF2-40B4-BE49-F238E27FC236}">
                <a16:creationId xmlns:a16="http://schemas.microsoft.com/office/drawing/2014/main" id="{306176AC-718E-404C-9F3B-A351362DEF1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16568" y="2702469"/>
            <a:ext cx="11847095" cy="24208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4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B603C-E066-4F02-8DD2-19ED81CE5401}"/>
              </a:ext>
            </a:extLst>
          </p:cNvPr>
          <p:cNvSpPr>
            <a:spLocks noGrp="1"/>
          </p:cNvSpPr>
          <p:nvPr>
            <p:ph type="title"/>
          </p:nvPr>
        </p:nvSpPr>
        <p:spPr>
          <a:xfrm>
            <a:off x="1017783" y="277060"/>
            <a:ext cx="8828744" cy="1485900"/>
          </a:xfrm>
        </p:spPr>
        <p:txBody>
          <a:bodyPr>
            <a:normAutofit fontScale="90000"/>
          </a:bodyPr>
          <a:lstStyle/>
          <a:p>
            <a:pPr algn="just"/>
            <a:r>
              <a:rPr lang="en-GB" sz="5400" b="1" dirty="0">
                <a:solidFill>
                  <a:schemeClr val="tx1"/>
                </a:solidFill>
                <a:latin typeface="Arial" panose="020B0604020202020204" pitchFamily="34" charset="0"/>
                <a:cs typeface="Arial" panose="020B0604020202020204" pitchFamily="34" charset="0"/>
              </a:rPr>
              <a:t>The Components of a Good Marketing Strategy</a:t>
            </a:r>
          </a:p>
        </p:txBody>
      </p:sp>
      <p:sp>
        <p:nvSpPr>
          <p:cNvPr id="3" name="Content Placeholder 2">
            <a:extLst>
              <a:ext uri="{FF2B5EF4-FFF2-40B4-BE49-F238E27FC236}">
                <a16:creationId xmlns:a16="http://schemas.microsoft.com/office/drawing/2014/main" id="{8F492078-19C8-481C-9516-BBEA257EA0F5}"/>
              </a:ext>
            </a:extLst>
          </p:cNvPr>
          <p:cNvSpPr>
            <a:spLocks noGrp="1"/>
          </p:cNvSpPr>
          <p:nvPr>
            <p:ph idx="1"/>
          </p:nvPr>
        </p:nvSpPr>
        <p:spPr>
          <a:xfrm>
            <a:off x="1295400" y="1969909"/>
            <a:ext cx="9601200" cy="4272845"/>
          </a:xfrm>
        </p:spPr>
        <p:txBody>
          <a:bodyPr>
            <a:normAutofit/>
          </a:bodyPr>
          <a:lstStyle/>
          <a:p>
            <a:pPr marL="987552" lvl="1" indent="-457200">
              <a:buFont typeface="+mj-lt"/>
              <a:buAutoNum type="arabicPeriod"/>
            </a:pPr>
            <a:r>
              <a:rPr lang="en-GB" sz="4400" dirty="0">
                <a:solidFill>
                  <a:schemeClr val="tx1"/>
                </a:solidFill>
                <a:latin typeface="Arial" panose="020B0604020202020204" pitchFamily="34" charset="0"/>
                <a:cs typeface="Arial" panose="020B0604020202020204" pitchFamily="34" charset="0"/>
              </a:rPr>
              <a:t>Target Audience</a:t>
            </a:r>
          </a:p>
          <a:p>
            <a:pPr marL="987552" lvl="1" indent="-457200">
              <a:buFont typeface="+mj-lt"/>
              <a:buAutoNum type="arabicPeriod"/>
            </a:pPr>
            <a:r>
              <a:rPr lang="en-GB" sz="4400" dirty="0">
                <a:solidFill>
                  <a:schemeClr val="tx1"/>
                </a:solidFill>
                <a:latin typeface="Arial" panose="020B0604020202020204" pitchFamily="34" charset="0"/>
                <a:cs typeface="Arial" panose="020B0604020202020204" pitchFamily="34" charset="0"/>
              </a:rPr>
              <a:t>Awareness </a:t>
            </a:r>
          </a:p>
          <a:p>
            <a:pPr marL="987552" lvl="1" indent="-457200">
              <a:buFont typeface="+mj-lt"/>
              <a:buAutoNum type="arabicPeriod"/>
            </a:pPr>
            <a:r>
              <a:rPr lang="en-GB" sz="4400" dirty="0">
                <a:solidFill>
                  <a:schemeClr val="tx1"/>
                </a:solidFill>
                <a:latin typeface="Arial" panose="020B0604020202020204" pitchFamily="34" charset="0"/>
                <a:cs typeface="Arial" panose="020B0604020202020204" pitchFamily="34" charset="0"/>
              </a:rPr>
              <a:t>Unique Advantages</a:t>
            </a:r>
          </a:p>
          <a:p>
            <a:pPr marL="987552" lvl="1" indent="-457200">
              <a:buFont typeface="+mj-lt"/>
              <a:buAutoNum type="arabicPeriod"/>
            </a:pPr>
            <a:r>
              <a:rPr lang="en-GB" sz="4400" dirty="0">
                <a:solidFill>
                  <a:schemeClr val="tx1"/>
                </a:solidFill>
                <a:latin typeface="Arial" panose="020B0604020202020204" pitchFamily="34" charset="0"/>
                <a:cs typeface="Arial" panose="020B0604020202020204" pitchFamily="34" charset="0"/>
              </a:rPr>
              <a:t>Communication with Your Clients</a:t>
            </a:r>
          </a:p>
          <a:p>
            <a:pPr marL="987552" lvl="1" indent="-457200">
              <a:buFont typeface="+mj-lt"/>
              <a:buAutoNum type="arabicPeriod"/>
            </a:pPr>
            <a:r>
              <a:rPr lang="en-GB" sz="4400" dirty="0">
                <a:solidFill>
                  <a:schemeClr val="tx1"/>
                </a:solidFill>
                <a:latin typeface="Arial" panose="020B0604020202020204" pitchFamily="34" charset="0"/>
                <a:cs typeface="Arial" panose="020B0604020202020204" pitchFamily="34" charset="0"/>
              </a:rPr>
              <a:t>Activities</a:t>
            </a:r>
          </a:p>
          <a:p>
            <a:endParaRPr lang="en-GB" sz="2400" dirty="0"/>
          </a:p>
        </p:txBody>
      </p:sp>
    </p:spTree>
    <p:extLst>
      <p:ext uri="{BB962C8B-B14F-4D97-AF65-F5344CB8AC3E}">
        <p14:creationId xmlns:p14="http://schemas.microsoft.com/office/powerpoint/2010/main" val="1266061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929365F4-85EA-48B4-B9A3-5A3779777E6B}"/>
              </a:ext>
            </a:extLst>
          </p:cNvPr>
          <p:cNvSpPr>
            <a:spLocks noGrp="1"/>
          </p:cNvSpPr>
          <p:nvPr>
            <p:ph type="title"/>
          </p:nvPr>
        </p:nvSpPr>
        <p:spPr>
          <a:xfrm>
            <a:off x="818268" y="17279"/>
            <a:ext cx="2669999" cy="2545299"/>
          </a:xfrm>
        </p:spPr>
        <p:txBody>
          <a:bodyPr>
            <a:normAutofit/>
          </a:bodyPr>
          <a:lstStyle/>
          <a:p>
            <a:r>
              <a:rPr lang="en-GB" altLang="en-US" sz="4200" b="1" dirty="0"/>
              <a:t>Societal Marketing Concept </a:t>
            </a:r>
          </a:p>
        </p:txBody>
      </p:sp>
      <p:pic>
        <p:nvPicPr>
          <p:cNvPr id="28675" name="Content Placeholder 3">
            <a:extLst>
              <a:ext uri="{FF2B5EF4-FFF2-40B4-BE49-F238E27FC236}">
                <a16:creationId xmlns:a16="http://schemas.microsoft.com/office/drawing/2014/main" id="{04A38235-50B2-4C69-A759-9F41D57FBF63}"/>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1231859" y="406399"/>
            <a:ext cx="6838323" cy="6840721"/>
          </a:xfrm>
        </p:spPr>
      </p:pic>
      <p:sp>
        <p:nvSpPr>
          <p:cNvPr id="2" name="TextBox 1">
            <a:extLst>
              <a:ext uri="{FF2B5EF4-FFF2-40B4-BE49-F238E27FC236}">
                <a16:creationId xmlns:a16="http://schemas.microsoft.com/office/drawing/2014/main" id="{CBA8C19C-81BF-4DF1-AD54-C4D8429D761D}"/>
              </a:ext>
            </a:extLst>
          </p:cNvPr>
          <p:cNvSpPr txBox="1"/>
          <p:nvPr/>
        </p:nvSpPr>
        <p:spPr>
          <a:xfrm>
            <a:off x="8066657" y="6060"/>
            <a:ext cx="4401389" cy="6586418"/>
          </a:xfrm>
          <a:prstGeom prst="rect">
            <a:avLst/>
          </a:prstGeom>
          <a:noFill/>
        </p:spPr>
        <p:txBody>
          <a:bodyPr wrap="square" lIns="91440" tIns="45720" rIns="91440" bIns="45720" rtlCol="0" anchor="t">
            <a:spAutoFit/>
          </a:bodyPr>
          <a:lstStyle/>
          <a:p>
            <a:r>
              <a:rPr lang="en-GB" altLang="en-US" sz="3200" u="sng" dirty="0">
                <a:latin typeface="Arial" panose="020B0604020202020204" pitchFamily="34" charset="0"/>
                <a:cs typeface="Arial" panose="020B0604020202020204" pitchFamily="34" charset="0"/>
              </a:rPr>
              <a:t>Activity:</a:t>
            </a:r>
          </a:p>
          <a:p>
            <a:pPr marL="457200" indent="-457200">
              <a:buFont typeface="Arial" panose="020B0604020202020204" pitchFamily="34" charset="0"/>
              <a:buChar char="•"/>
            </a:pPr>
            <a:endParaRPr lang="en-GB" altLang="en-US" sz="20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altLang="en-US" sz="3200" dirty="0">
                <a:latin typeface="Arial"/>
                <a:cs typeface="Arial"/>
              </a:rPr>
              <a:t>What companies can you name that you think demonstrate the Societal Marketing Concept?</a:t>
            </a:r>
            <a:endParaRPr lang="en-GB" altLang="en-US" sz="3200" dirty="0">
              <a:latin typeface="Arial" panose="020B0604020202020204" pitchFamily="34" charset="0"/>
              <a:cs typeface="Arial" panose="020B0604020202020204" pitchFamily="34" charset="0"/>
            </a:endParaRPr>
          </a:p>
          <a:p>
            <a:endParaRPr lang="en-GB" altLang="en-US" sz="32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altLang="en-US" sz="3200" dirty="0">
                <a:latin typeface="Arial"/>
                <a:cs typeface="Arial"/>
              </a:rPr>
              <a:t>What do these companies do that aligns them to this concept?</a:t>
            </a:r>
            <a:endParaRPr lang="en-GB" altLang="en-US" sz="2800" dirty="0">
              <a:latin typeface="Arial"/>
              <a:cs typeface="Arial"/>
            </a:endParaRP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867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867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4" grpId="0"/>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54AF5CE6-A712-4050-BDE5-E3AE6EDC0C42}"/>
              </a:ext>
            </a:extLst>
          </p:cNvPr>
          <p:cNvSpPr>
            <a:spLocks noGrp="1" noChangeArrowheads="1"/>
          </p:cNvSpPr>
          <p:nvPr>
            <p:ph type="title"/>
          </p:nvPr>
        </p:nvSpPr>
        <p:spPr>
          <a:xfrm>
            <a:off x="1071033" y="165100"/>
            <a:ext cx="10964334" cy="1143000"/>
          </a:xfrm>
        </p:spPr>
        <p:txBody>
          <a:bodyPr>
            <a:normAutofit/>
          </a:bodyPr>
          <a:lstStyle/>
          <a:p>
            <a:pPr eaLnBrk="1" hangingPunct="1"/>
            <a:r>
              <a:rPr lang="en-US" altLang="en-US" b="1" dirty="0"/>
              <a:t>So, What Is Marketing? Pulling It All Together</a:t>
            </a:r>
          </a:p>
        </p:txBody>
      </p:sp>
      <p:pic>
        <p:nvPicPr>
          <p:cNvPr id="43011" name="Picture 3" descr="fig01_06wo.jpg">
            <a:extLst>
              <a:ext uri="{FF2B5EF4-FFF2-40B4-BE49-F238E27FC236}">
                <a16:creationId xmlns:a16="http://schemas.microsoft.com/office/drawing/2014/main" id="{9484C38C-4FFE-4AED-9E9C-D25D1D4834E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06582" y="852055"/>
            <a:ext cx="11485418" cy="60267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3012" name="Rectangle 4">
            <a:extLst>
              <a:ext uri="{FF2B5EF4-FFF2-40B4-BE49-F238E27FC236}">
                <a16:creationId xmlns:a16="http://schemas.microsoft.com/office/drawing/2014/main" id="{BE5828D3-0A86-44B6-9378-D6415AE8562E}"/>
              </a:ext>
            </a:extLst>
          </p:cNvPr>
          <p:cNvSpPr>
            <a:spLocks noChangeArrowheads="1"/>
          </p:cNvSpPr>
          <p:nvPr/>
        </p:nvSpPr>
        <p:spPr bwMode="auto">
          <a:xfrm>
            <a:off x="1981200" y="6477000"/>
            <a:ext cx="4572000"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US" altLang="en-US" sz="800">
                <a:ea typeface="ヒラギノ角ゴ Pro W3"/>
                <a:cs typeface="ヒラギノ角ゴ Pro W3"/>
              </a:rPr>
              <a:t>Copyright ©2014 by Pearson Education</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30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30CE9D-C115-457B-A71F-4A6B17E2EA6F}"/>
              </a:ext>
            </a:extLst>
          </p:cNvPr>
          <p:cNvSpPr>
            <a:spLocks noGrp="1"/>
          </p:cNvSpPr>
          <p:nvPr>
            <p:ph type="title"/>
          </p:nvPr>
        </p:nvSpPr>
        <p:spPr>
          <a:xfrm>
            <a:off x="1295400" y="589548"/>
            <a:ext cx="9601200" cy="1485900"/>
          </a:xfrm>
        </p:spPr>
        <p:txBody>
          <a:bodyPr>
            <a:normAutofit/>
          </a:bodyPr>
          <a:lstStyle/>
          <a:p>
            <a:r>
              <a:rPr lang="en-GB" sz="6600" b="1" dirty="0">
                <a:solidFill>
                  <a:schemeClr val="tx1"/>
                </a:solidFill>
                <a:latin typeface="Arial" panose="020B0604020202020204" pitchFamily="34" charset="0"/>
                <a:cs typeface="Arial" panose="020B0604020202020204" pitchFamily="34" charset="0"/>
              </a:rPr>
              <a:t>Summary</a:t>
            </a:r>
          </a:p>
        </p:txBody>
      </p:sp>
      <p:sp>
        <p:nvSpPr>
          <p:cNvPr id="3" name="Content Placeholder 2">
            <a:extLst>
              <a:ext uri="{FF2B5EF4-FFF2-40B4-BE49-F238E27FC236}">
                <a16:creationId xmlns:a16="http://schemas.microsoft.com/office/drawing/2014/main" id="{72D2915E-228F-49B2-8CF4-9411CF629FC5}"/>
              </a:ext>
            </a:extLst>
          </p:cNvPr>
          <p:cNvSpPr>
            <a:spLocks noGrp="1"/>
          </p:cNvSpPr>
          <p:nvPr>
            <p:ph idx="1"/>
          </p:nvPr>
        </p:nvSpPr>
        <p:spPr>
          <a:xfrm>
            <a:off x="1295400" y="1847850"/>
            <a:ext cx="10325100" cy="4743450"/>
          </a:xfrm>
        </p:spPr>
        <p:txBody>
          <a:bodyPr>
            <a:normAutofit/>
          </a:bodyPr>
          <a:lstStyle/>
          <a:p>
            <a:pPr>
              <a:buFont typeface="Arial" panose="020B0604020202020204" pitchFamily="34" charset="0"/>
              <a:buChar char="•"/>
            </a:pPr>
            <a:r>
              <a:rPr lang="en-GB" sz="3600" dirty="0">
                <a:solidFill>
                  <a:schemeClr val="tx1"/>
                </a:solidFill>
                <a:latin typeface="Arial" panose="020B0604020202020204" pitchFamily="34" charset="0"/>
                <a:cs typeface="Arial" panose="020B0604020202020204" pitchFamily="34" charset="0"/>
              </a:rPr>
              <a:t>Definitions of marketing</a:t>
            </a:r>
          </a:p>
          <a:p>
            <a:pPr>
              <a:buFont typeface="Arial" panose="020B0604020202020204" pitchFamily="34" charset="0"/>
              <a:buChar char="•"/>
            </a:pPr>
            <a:r>
              <a:rPr lang="en-GB" sz="3600" dirty="0">
                <a:solidFill>
                  <a:schemeClr val="tx1"/>
                </a:solidFill>
                <a:latin typeface="Arial" panose="020B0604020202020204" pitchFamily="34" charset="0"/>
                <a:cs typeface="Arial" panose="020B0604020202020204" pitchFamily="34" charset="0"/>
              </a:rPr>
              <a:t>Evolution of marketing</a:t>
            </a:r>
          </a:p>
          <a:p>
            <a:pPr>
              <a:buFont typeface="Arial" panose="020B0604020202020204" pitchFamily="34" charset="0"/>
              <a:buChar char="•"/>
            </a:pPr>
            <a:r>
              <a:rPr lang="en-GB" sz="3600" dirty="0">
                <a:solidFill>
                  <a:schemeClr val="tx1"/>
                </a:solidFill>
                <a:latin typeface="Arial" panose="020B0604020202020204" pitchFamily="34" charset="0"/>
                <a:cs typeface="Arial" panose="020B0604020202020204" pitchFamily="34" charset="0"/>
              </a:rPr>
              <a:t>Forms of marketing</a:t>
            </a:r>
          </a:p>
          <a:p>
            <a:pPr>
              <a:buFont typeface="Arial" panose="020B0604020202020204" pitchFamily="34" charset="0"/>
              <a:buChar char="•"/>
            </a:pPr>
            <a:r>
              <a:rPr lang="en-GB" sz="3600" dirty="0">
                <a:solidFill>
                  <a:schemeClr val="tx1"/>
                </a:solidFill>
                <a:latin typeface="Arial" panose="020B0604020202020204" pitchFamily="34" charset="0"/>
                <a:cs typeface="Arial" panose="020B0604020202020204" pitchFamily="34" charset="0"/>
              </a:rPr>
              <a:t>Understanding the market place</a:t>
            </a:r>
          </a:p>
          <a:p>
            <a:pPr>
              <a:buFont typeface="Arial" panose="020B0604020202020204" pitchFamily="34" charset="0"/>
              <a:buChar char="•"/>
            </a:pPr>
            <a:r>
              <a:rPr lang="en-GB" sz="3600" dirty="0">
                <a:solidFill>
                  <a:schemeClr val="tx1"/>
                </a:solidFill>
                <a:latin typeface="Arial" panose="020B0604020202020204" pitchFamily="34" charset="0"/>
                <a:cs typeface="Arial" panose="020B0604020202020204" pitchFamily="34" charset="0"/>
              </a:rPr>
              <a:t>Components of a good marketing strategy</a:t>
            </a:r>
          </a:p>
          <a:p>
            <a:pPr>
              <a:buFont typeface="Arial" panose="020B0604020202020204" pitchFamily="34" charset="0"/>
              <a:buChar char="•"/>
            </a:pPr>
            <a:r>
              <a:rPr lang="en-GB" sz="3600" dirty="0">
                <a:solidFill>
                  <a:schemeClr val="tx1"/>
                </a:solidFill>
                <a:latin typeface="Arial" panose="020B0604020202020204" pitchFamily="34" charset="0"/>
                <a:cs typeface="Arial" panose="020B0604020202020204" pitchFamily="34" charset="0"/>
              </a:rPr>
              <a:t>Societal marketing concept</a:t>
            </a:r>
          </a:p>
        </p:txBody>
      </p:sp>
    </p:spTree>
    <p:extLst>
      <p:ext uri="{BB962C8B-B14F-4D97-AF65-F5344CB8AC3E}">
        <p14:creationId xmlns:p14="http://schemas.microsoft.com/office/powerpoint/2010/main" val="25295533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Quizzical burrowing owl looking forward">
            <a:extLst>
              <a:ext uri="{FF2B5EF4-FFF2-40B4-BE49-F238E27FC236}">
                <a16:creationId xmlns:a16="http://schemas.microsoft.com/office/drawing/2014/main" id="{DA2DF4EC-645E-4BA6-8628-BDC3F018980A}"/>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t="9522" b="9522"/>
          <a:stretch>
            <a:fillRect/>
          </a:stretch>
        </p:blipFill>
        <p:spPr/>
      </p:pic>
      <p:sp>
        <p:nvSpPr>
          <p:cNvPr id="3" name="Title 2">
            <a:extLst>
              <a:ext uri="{FF2B5EF4-FFF2-40B4-BE49-F238E27FC236}">
                <a16:creationId xmlns:a16="http://schemas.microsoft.com/office/drawing/2014/main" id="{862BE641-75C4-4E46-8941-FF881DEBFFC0}"/>
              </a:ext>
            </a:extLst>
          </p:cNvPr>
          <p:cNvSpPr>
            <a:spLocks noGrp="1"/>
          </p:cNvSpPr>
          <p:nvPr>
            <p:ph type="title"/>
          </p:nvPr>
        </p:nvSpPr>
        <p:spPr>
          <a:xfrm>
            <a:off x="7232073" y="2930237"/>
            <a:ext cx="4903347" cy="726064"/>
          </a:xfrm>
        </p:spPr>
        <p:txBody>
          <a:bodyPr>
            <a:noAutofit/>
          </a:bodyPr>
          <a:lstStyle/>
          <a:p>
            <a:r>
              <a:rPr lang="en-GB" sz="5400" spc="50" dirty="0">
                <a:ln w="9525" cmpd="sng">
                  <a:solidFill>
                    <a:schemeClr val="accent1"/>
                  </a:solidFill>
                  <a:prstDash val="solid"/>
                </a:ln>
                <a:solidFill>
                  <a:srgbClr val="70AD47">
                    <a:tint val="1000"/>
                  </a:srgbClr>
                </a:solidFill>
                <a:effectLst>
                  <a:glow rad="38100">
                    <a:schemeClr val="accent1">
                      <a:alpha val="40000"/>
                    </a:schemeClr>
                  </a:glow>
                </a:effectLst>
              </a:rPr>
              <a:t>Any Questions?</a:t>
            </a:r>
          </a:p>
        </p:txBody>
      </p:sp>
    </p:spTree>
    <p:extLst>
      <p:ext uri="{BB962C8B-B14F-4D97-AF65-F5344CB8AC3E}">
        <p14:creationId xmlns:p14="http://schemas.microsoft.com/office/powerpoint/2010/main" val="18698742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theme/theme1.xml><?xml version="1.0" encoding="utf-8"?>
<a:theme xmlns:a="http://schemas.openxmlformats.org/drawingml/2006/main" name="Crop">
  <a:themeElements>
    <a:clrScheme name="Crop">
      <a:dk1>
        <a:sysClr val="windowText" lastClr="000000"/>
      </a:dk1>
      <a:lt1>
        <a:sysClr val="window" lastClr="FFFFFF"/>
      </a:lt1>
      <a:dk2>
        <a:srgbClr val="1A2E40"/>
      </a:dk2>
      <a:lt2>
        <a:srgbClr val="EBE7DD"/>
      </a:lt2>
      <a:accent1>
        <a:srgbClr val="69A1AB"/>
      </a:accent1>
      <a:accent2>
        <a:srgbClr val="F2C418"/>
      </a:accent2>
      <a:accent3>
        <a:srgbClr val="87492C"/>
      </a:accent3>
      <a:accent4>
        <a:srgbClr val="4A845E"/>
      </a:accent4>
      <a:accent5>
        <a:srgbClr val="DC9528"/>
      </a:accent5>
      <a:accent6>
        <a:srgbClr val="9A5D78"/>
      </a:accent6>
      <a:hlink>
        <a:srgbClr val="66C8E3"/>
      </a:hlink>
      <a:folHlink>
        <a:srgbClr val="B162A1"/>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17F9D331-421E-442F-B033-AF5B21A4485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Crop</Template>
  <TotalTime>0</TotalTime>
  <Words>3437</Words>
  <Application>Microsoft Office PowerPoint</Application>
  <PresentationFormat>Widescreen</PresentationFormat>
  <Paragraphs>250</Paragraphs>
  <Slides>24</Slides>
  <Notes>18</Notes>
  <HiddenSlides>0</HiddenSlides>
  <MMClips>1</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Crop</vt:lpstr>
      <vt:lpstr>PowerPoint Presentation</vt:lpstr>
      <vt:lpstr>Contact details</vt:lpstr>
      <vt:lpstr>Today’s session:</vt:lpstr>
      <vt:lpstr>Marketing – What does it mean to you? </vt:lpstr>
      <vt:lpstr>What is Marketing?</vt:lpstr>
      <vt:lpstr>PowerPoint Presentation</vt:lpstr>
      <vt:lpstr>PowerPoint Presentation</vt:lpstr>
      <vt:lpstr>Evolution of Marketing </vt:lpstr>
      <vt:lpstr>Forms of Marketing</vt:lpstr>
      <vt:lpstr>Marketing Concept</vt:lpstr>
      <vt:lpstr>Activity: Why is Marketing Important?</vt:lpstr>
      <vt:lpstr>Understanding the Marketplace and Customer Needs</vt:lpstr>
      <vt:lpstr>Types of Markets </vt:lpstr>
      <vt:lpstr>Customer Needs, Wants and Demands</vt:lpstr>
      <vt:lpstr>Task</vt:lpstr>
      <vt:lpstr>Marketing strategies are developed using  The Marketing Mix </vt:lpstr>
      <vt:lpstr>Marketing Mix decisions are made within the constraints of the external environment </vt:lpstr>
      <vt:lpstr>PowerPoint Presentation</vt:lpstr>
      <vt:lpstr>The Marketing Process:  Creating and Capturing Customer Value</vt:lpstr>
      <vt:lpstr>The Components of a Good Marketing Strategy</vt:lpstr>
      <vt:lpstr>Societal Marketing Concept </vt:lpstr>
      <vt:lpstr>So, What Is Marketing? Pulling It All Together</vt:lpstr>
      <vt:lpstr>Summary</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Rachel Cook</dc:creator>
  <cp:lastModifiedBy>Gwyneth Jones</cp:lastModifiedBy>
  <cp:revision>486</cp:revision>
  <dcterms:created xsi:type="dcterms:W3CDTF">2020-01-29T18:38:13Z</dcterms:created>
  <dcterms:modified xsi:type="dcterms:W3CDTF">2025-10-13T08:46:43Z</dcterms:modified>
</cp:coreProperties>
</file>