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3" r:id="rId10"/>
    <p:sldId id="261" r:id="rId11"/>
    <p:sldId id="264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C15E0331-A1DC-4FA2-A88C-F1B55B73EBFA}"/>
    <pc:docChg chg="custSel modSld">
      <pc:chgData name="Martin Locock" userId="e15b0232-237d-4436-a587-677fdd88485c" providerId="ADAL" clId="{C15E0331-A1DC-4FA2-A88C-F1B55B73EBFA}" dt="2025-05-07T08:50:46.842" v="194" actId="6549"/>
      <pc:docMkLst>
        <pc:docMk/>
      </pc:docMkLst>
      <pc:sldChg chg="modSp mod">
        <pc:chgData name="Martin Locock" userId="e15b0232-237d-4436-a587-677fdd88485c" providerId="ADAL" clId="{C15E0331-A1DC-4FA2-A88C-F1B55B73EBFA}" dt="2025-04-30T12:33:37.839" v="6" actId="20577"/>
        <pc:sldMkLst>
          <pc:docMk/>
          <pc:sldMk cId="3587081951" sldId="256"/>
        </pc:sldMkLst>
        <pc:spChg chg="mod">
          <ac:chgData name="Martin Locock" userId="e15b0232-237d-4436-a587-677fdd88485c" providerId="ADAL" clId="{C15E0331-A1DC-4FA2-A88C-F1B55B73EBFA}" dt="2025-04-30T12:33:37.839" v="6" actId="20577"/>
          <ac:spMkLst>
            <pc:docMk/>
            <pc:sldMk cId="3587081951" sldId="256"/>
            <ac:spMk id="3" creationId="{EC8139CA-A402-7A6F-4114-96E5BE4BBC70}"/>
          </ac:spMkLst>
        </pc:spChg>
      </pc:sldChg>
      <pc:sldChg chg="modSp mod">
        <pc:chgData name="Martin Locock" userId="e15b0232-237d-4436-a587-677fdd88485c" providerId="ADAL" clId="{C15E0331-A1DC-4FA2-A88C-F1B55B73EBFA}" dt="2025-04-30T12:37:17.972" v="155" actId="20577"/>
        <pc:sldMkLst>
          <pc:docMk/>
          <pc:sldMk cId="869881085" sldId="262"/>
        </pc:sldMkLst>
        <pc:spChg chg="mod">
          <ac:chgData name="Martin Locock" userId="e15b0232-237d-4436-a587-677fdd88485c" providerId="ADAL" clId="{C15E0331-A1DC-4FA2-A88C-F1B55B73EBFA}" dt="2025-04-30T12:37:17.972" v="155" actId="20577"/>
          <ac:spMkLst>
            <pc:docMk/>
            <pc:sldMk cId="869881085" sldId="262"/>
            <ac:spMk id="3" creationId="{B68177C2-108D-1672-0FA8-F408B2D4B17C}"/>
          </ac:spMkLst>
        </pc:spChg>
      </pc:sldChg>
      <pc:sldChg chg="modSp mod">
        <pc:chgData name="Martin Locock" userId="e15b0232-237d-4436-a587-677fdd88485c" providerId="ADAL" clId="{C15E0331-A1DC-4FA2-A88C-F1B55B73EBFA}" dt="2025-05-07T08:50:46.842" v="194" actId="6549"/>
        <pc:sldMkLst>
          <pc:docMk/>
          <pc:sldMk cId="3935869616" sldId="264"/>
        </pc:sldMkLst>
        <pc:spChg chg="mod">
          <ac:chgData name="Martin Locock" userId="e15b0232-237d-4436-a587-677fdd88485c" providerId="ADAL" clId="{C15E0331-A1DC-4FA2-A88C-F1B55B73EBFA}" dt="2025-05-07T08:50:46.842" v="194" actId="6549"/>
          <ac:spMkLst>
            <pc:docMk/>
            <pc:sldMk cId="3935869616" sldId="264"/>
            <ac:spMk id="3" creationId="{384D25D3-FC89-75E5-A924-BF6FD292DCE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D279E-5BF9-F16C-4372-7902E50A7E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B6184-0CF0-4614-A1C9-533592368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D937E-424D-18E4-24D4-EFB6EA610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16A03-9096-CE82-041C-D24999D87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36E1D-57C6-E46E-F170-243D17548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348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C66C1-2108-DB63-C46A-3E46201F6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AE7E8-4168-BCA8-F964-FD2892622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78978-44B1-FE39-A2FA-631A7F5C7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B7C2E-5571-28F9-E837-3EE9D83FC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B3972-91AE-AC8A-50D7-4C09A23C3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580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2BA24-E151-E1E4-C7C7-C1EA766D3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34EB8-066C-031D-48D0-7AF4A4EB8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56E7B2-733F-43FE-2B4C-603F2B171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F8642-5E99-F8EA-50DC-067DCC8FC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774EF-D2EB-BC44-700B-0929F2589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435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2FB94-BCA5-ADE2-A039-8E0E85BA9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210A5-3284-F500-CE38-B9812FD2D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295789-CB29-EF2A-7C2F-ABED9811F5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7DC41-7548-18BC-5120-78A05C53F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26B891-01F3-241E-44E0-5DF3B96B2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8B5CD4-A55A-E04D-86A2-68A0807CC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956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8311A-17EC-3C63-4FEF-8493346BF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DBE995-E747-97C3-A4B1-8FAB146376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F30F3-C0F3-1028-2163-534522C010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E4DC4B-EAE0-6A8C-65D5-C7358125F7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B956CF-824C-5F27-CCD1-177E083BE7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9839B-448C-B57B-859B-C34766057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D56394-2B38-1F5B-E88F-CA115E62D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FA68D9-F52F-BB70-5F7D-728FF1423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515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E34F0-AD44-E031-33AC-206F013C3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4B76EE-7324-34D9-F6FF-CA539F942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B08F83-6A4F-C9D8-0A05-C6660B84D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334B6-0328-DE7C-7409-C91A6C9FE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997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06109B-10B3-69D6-BC4D-C64C3F0A38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5C77F7-D308-CC23-0A5F-D4CA3DFB9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2B9C72-90C6-F77C-3C5D-33D15EF35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905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98300-663E-7632-2449-47278DDF2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782AF-B49B-39C0-BB6D-F18719D48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27CED3-3276-ABBB-56E9-814425E3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97482E-7359-E0D4-E371-4038C86D0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F0AEE-1EBC-864E-36C1-DE77A698C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9997EE-CA54-0C3C-17CC-B99F06F80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926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5A181-F4C6-17C2-DA0B-A987042BE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BAB537-725A-C5FE-87BD-0D2394BD26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FB049F-2945-888C-AF55-AF97C760AD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7A218-E8F5-D7D5-FB21-C4C02ADB49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872CE9-6303-A933-E258-AD83E62D3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AE18A-A0FF-DADF-35AB-A399C51AE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79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21EC7-562A-7ECF-F746-E9FD2C5EC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307AA3-10BD-B8D2-171D-62813D59F9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2F37B-0A35-18C0-8415-E62184121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3E20E-EE59-E436-C8BA-1A0FED0B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B9177-FBE2-97A6-B3C7-3E2CAAFF7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7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939FCC-4B19-BE4A-33B6-AFED36B754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3675D-0E8A-8F62-58F1-7E494661EE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A77EC-EE62-C7B3-1027-BA7913847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98BB97-60A5-F3BA-6BB4-ED70F0229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92450-4429-D2CF-DF8E-FEB8942C6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84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7DF930-5641-395F-A2FB-A31A254CB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C45623-EC10-46DA-CE59-2C3671DBB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D23DF-E7B6-7A9B-8AF2-90812D8E56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651E5-E4BC-47C7-BC6C-55E9B29B4D5C}" type="datetimeFigureOut">
              <a:rPr lang="en-GB" smtClean="0"/>
              <a:t>07/05/2025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996AE-315D-A8F0-7DF2-02C7981763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75F85-C267-AB7B-149F-FD0F76C476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4806A-1014-4508-A84A-A37865B2D7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695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844F0-2561-B544-ED9D-524F8E78EF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British values relate to archaeological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139CA-A402-7A6F-4114-96E5BE4BBC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Summer </a:t>
            </a:r>
            <a:r>
              <a:rPr lang="en-GB"/>
              <a:t>session 2025</a:t>
            </a:r>
            <a:endParaRPr lang="en-GB" dirty="0"/>
          </a:p>
          <a:p>
            <a:endParaRPr lang="en-GB" dirty="0"/>
          </a:p>
          <a:p>
            <a:r>
              <a:rPr lang="en-GB" dirty="0"/>
              <a:t>Martin Locock</a:t>
            </a:r>
          </a:p>
        </p:txBody>
      </p:sp>
    </p:spTree>
    <p:extLst>
      <p:ext uri="{BB962C8B-B14F-4D97-AF65-F5344CB8AC3E}">
        <p14:creationId xmlns:p14="http://schemas.microsoft.com/office/powerpoint/2010/main" val="3587081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30421-E73A-939B-8BC4-AF16C9235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British values (defined by OFSTED for all apprenticeships)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59EC9-8552-18BB-93B2-93F9951833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Democracy</a:t>
            </a:r>
          </a:p>
          <a:p>
            <a:r>
              <a:rPr lang="en-GB" dirty="0"/>
              <a:t>The Rule of Law</a:t>
            </a:r>
          </a:p>
          <a:p>
            <a:r>
              <a:rPr lang="en-GB" dirty="0"/>
              <a:t>Individual liberty</a:t>
            </a:r>
          </a:p>
          <a:p>
            <a:r>
              <a:rPr lang="en-GB" dirty="0"/>
              <a:t>Mutual Respect and Tolerance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763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52E0D-2885-6721-85F2-A300D3735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Democracy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7F414-B921-9B78-7D31-DF3E086B2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Citizens affected by government actions have the power to influence policy and implementation</a:t>
            </a:r>
          </a:p>
          <a:p>
            <a:pPr lvl="1"/>
            <a:r>
              <a:rPr lang="en-GB" dirty="0"/>
              <a:t>Planning consultations, planning decisions, policy consultations</a:t>
            </a:r>
          </a:p>
          <a:p>
            <a:r>
              <a:rPr lang="en-GB" dirty="0"/>
              <a:t>Citizens may participate in government</a:t>
            </a:r>
          </a:p>
          <a:p>
            <a:pPr lvl="1"/>
            <a:r>
              <a:rPr lang="en-GB" dirty="0"/>
              <a:t>Councillors on planning committees, County Councillors, MPs, Ministers &gt; non experts can overrule experts</a:t>
            </a:r>
          </a:p>
          <a:p>
            <a:r>
              <a:rPr lang="en-GB" dirty="0"/>
              <a:t>Citizens can find out about government decisions</a:t>
            </a:r>
          </a:p>
          <a:p>
            <a:pPr lvl="1"/>
            <a:r>
              <a:rPr lang="en-GB" dirty="0"/>
              <a:t>FOI, publication schemes, public planning meetings</a:t>
            </a:r>
          </a:p>
          <a:p>
            <a:r>
              <a:rPr lang="en-GB" dirty="0"/>
              <a:t>Government answerable to citizens</a:t>
            </a:r>
          </a:p>
          <a:p>
            <a:pPr lvl="1"/>
            <a:r>
              <a:rPr lang="en-GB" dirty="0"/>
              <a:t>Elections</a:t>
            </a:r>
            <a:r>
              <a:rPr lang="en-GB"/>
              <a:t>, inquiries 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Sensitivity of national heritage agencies to public concerns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1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FB643-FE3A-88A3-2E7B-B669B6242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Rule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59F5C-C5FA-4EC5-77BB-2E5293BEF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Principle that all individuals and bodies must obey the law</a:t>
            </a:r>
          </a:p>
          <a:p>
            <a:r>
              <a:rPr lang="en-GB" dirty="0"/>
              <a:t>Constrains what local authorities, Historic England can do</a:t>
            </a:r>
          </a:p>
          <a:p>
            <a:r>
              <a:rPr lang="en-GB" dirty="0"/>
              <a:t>Employment, Heritage, Planning, Charity</a:t>
            </a:r>
          </a:p>
          <a:p>
            <a:r>
              <a:rPr lang="en-GB" dirty="0"/>
              <a:t>Breaking the law: Civil (affected parties), Criminal (CPS, state)</a:t>
            </a:r>
          </a:p>
          <a:p>
            <a:r>
              <a:rPr lang="en-GB" dirty="0"/>
              <a:t>Health and Safety: law imposes requirements on all</a:t>
            </a:r>
          </a:p>
          <a:p>
            <a:r>
              <a:rPr lang="en-GB" dirty="0"/>
              <a:t>Ignorance no excuse (damage to Scheduled Monuments)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89AC4-FB4A-787E-DDCB-9855947EB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21875" y="4711146"/>
            <a:ext cx="2870125" cy="214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11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F44A-E605-54D0-73DD-B1EF50925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liberty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0816-073B-D036-FC7C-9FA9E0EC6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Principle that anyone can do anything that isn’t illegal</a:t>
            </a:r>
          </a:p>
          <a:p>
            <a:r>
              <a:rPr lang="en-GB" dirty="0"/>
              <a:t>(Grey area- unlawful – no specific law but may be against regulations)</a:t>
            </a:r>
          </a:p>
          <a:p>
            <a:endParaRPr lang="en-GB" dirty="0"/>
          </a:p>
          <a:p>
            <a:r>
              <a:rPr lang="en-GB" dirty="0"/>
              <a:t>Unauthorised metal detecting – on SAM  &gt; illegal   not on SAM &gt; unlawful</a:t>
            </a:r>
          </a:p>
          <a:p>
            <a:endParaRPr lang="en-GB" dirty="0"/>
          </a:p>
          <a:p>
            <a:r>
              <a:rPr lang="en-GB" dirty="0"/>
              <a:t>Common law- established rights and practices </a:t>
            </a:r>
          </a:p>
        </p:txBody>
      </p:sp>
    </p:spTree>
    <p:extLst>
      <p:ext uri="{BB962C8B-B14F-4D97-AF65-F5344CB8AC3E}">
        <p14:creationId xmlns:p14="http://schemas.microsoft.com/office/powerpoint/2010/main" val="280231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E0228-1228-6759-067C-5A7D77365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908" y="365125"/>
            <a:ext cx="3990892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Valetta convention 1992 (UK ratified 2000)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243D5-54A8-9548-3E19-C111DE5C2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BDB199-F4CB-AAC3-7661-362DAD9C4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608" y="365125"/>
            <a:ext cx="6433848" cy="5668825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14FD5E29-E546-9CA9-007B-F898FE24E2E6}"/>
              </a:ext>
            </a:extLst>
          </p:cNvPr>
          <p:cNvSpPr/>
          <p:nvPr/>
        </p:nvSpPr>
        <p:spPr>
          <a:xfrm rot="5400000">
            <a:off x="6294792" y="5243785"/>
            <a:ext cx="1059344" cy="107688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67FFDA-484D-DFBE-938C-B447DFD40AD6}"/>
              </a:ext>
            </a:extLst>
          </p:cNvPr>
          <p:cNvSpPr txBox="1"/>
          <p:nvPr/>
        </p:nvSpPr>
        <p:spPr>
          <a:xfrm>
            <a:off x="2673627" y="6311900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https://rm.coe.int/168007bd25</a:t>
            </a:r>
          </a:p>
        </p:txBody>
      </p:sp>
    </p:spTree>
    <p:extLst>
      <p:ext uri="{BB962C8B-B14F-4D97-AF65-F5344CB8AC3E}">
        <p14:creationId xmlns:p14="http://schemas.microsoft.com/office/powerpoint/2010/main" val="2171979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388D0-1809-12A6-7900-CF672A481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Mutual respect and tolerance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5024B-8A73-31F7-9EEA-D49466DB6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Employment law   Equality Act 2010</a:t>
            </a:r>
          </a:p>
          <a:p>
            <a:r>
              <a:rPr lang="en-GB" dirty="0"/>
              <a:t>Discrimination and harassment</a:t>
            </a:r>
          </a:p>
          <a:p>
            <a:r>
              <a:rPr lang="en-GB" dirty="0"/>
              <a:t>Reasonable adjustments for people with disabilities</a:t>
            </a:r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A60477-A7CD-50EA-8887-B1E172F4F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3325" y="3463925"/>
            <a:ext cx="7991475" cy="28479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E683C41-2E39-F2A3-A7E7-5F2975190F4B}"/>
              </a:ext>
            </a:extLst>
          </p:cNvPr>
          <p:cNvSpPr txBox="1"/>
          <p:nvPr/>
        </p:nvSpPr>
        <p:spPr>
          <a:xfrm>
            <a:off x="1391478" y="6211669"/>
            <a:ext cx="73446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https://profilingtheprofession.org.uk/2-8-disabled-enabled-archaeologists/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4235BCB-E206-4925-0034-2B372EE9BE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1280" y="4731261"/>
            <a:ext cx="2492590" cy="144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018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02FB-536B-D873-814D-72CB9E223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Tolerance and belief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D25D3-FC89-75E5-A924-BF6FD292D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Ley lines and quartz</a:t>
            </a:r>
            <a:endParaRPr lang="en-GB" dirty="0"/>
          </a:p>
          <a:p>
            <a:r>
              <a:rPr lang="en-GB" dirty="0"/>
              <a:t>Indigeneity</a:t>
            </a:r>
          </a:p>
          <a:p>
            <a:r>
              <a:rPr lang="en-GB" dirty="0"/>
              <a:t>Political ideology: Anglo-Saxon</a:t>
            </a:r>
          </a:p>
          <a:p>
            <a:r>
              <a:rPr lang="en-GB" dirty="0"/>
              <a:t>Faith communities and their sacred places and burials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6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6F2A4-FFFC-1A8B-8506-2B8F21DCE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177C2-108D-1672-0FA8-F408B2D4B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Professional practice</a:t>
            </a:r>
          </a:p>
          <a:p>
            <a:pPr lvl="1"/>
            <a:r>
              <a:rPr lang="en-GB"/>
              <a:t>follows law</a:t>
            </a:r>
          </a:p>
          <a:p>
            <a:pPr lvl="1"/>
            <a:r>
              <a:rPr lang="en-GB"/>
              <a:t>light touch regulation/oversight</a:t>
            </a:r>
          </a:p>
          <a:p>
            <a:pPr lvl="1"/>
            <a:r>
              <a:rPr lang="en-GB"/>
              <a:t>mutual respect and tolerance</a:t>
            </a:r>
          </a:p>
          <a:p>
            <a:pPr lvl="1"/>
            <a:r>
              <a:rPr lang="en-GB"/>
              <a:t>engages with democratic processes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881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5ED03ED-7220-4637-A5D6-10F1F784B29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E374CEB-E764-4331-BA38-54E5F46C966C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F47D83AB-30DF-4401-9451-ED781BCA6B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297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How British values relate to archaeological practice</vt:lpstr>
      <vt:lpstr>British values (defined by OFSTED for all apprenticeships)</vt:lpstr>
      <vt:lpstr>Democracy</vt:lpstr>
      <vt:lpstr>The Rule of Law</vt:lpstr>
      <vt:lpstr>Individual liberty</vt:lpstr>
      <vt:lpstr>Valetta convention 1992 (UK ratified 2000)</vt:lpstr>
      <vt:lpstr>Mutual respect and tolerance</vt:lpstr>
      <vt:lpstr>Tolerance and belief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British values relate to archaeological practice</dc:title>
  <dc:creator>Martin Locock</dc:creator>
  <cp:lastModifiedBy>Martin Locock</cp:lastModifiedBy>
  <cp:revision>2</cp:revision>
  <dcterms:created xsi:type="dcterms:W3CDTF">2023-08-22T12:28:03Z</dcterms:created>
  <dcterms:modified xsi:type="dcterms:W3CDTF">2025-05-07T08:50:54Z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