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8" r:id="rId10"/>
    <p:sldId id="269" r:id="rId11"/>
    <p:sldId id="266" r:id="rId12"/>
    <p:sldId id="267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8696F3-4EF2-9CF8-923A-02EFF101D761}" v="262" dt="2024-11-08T22:09:00.829"/>
    <p1510:client id="{5B7CA2A2-CFD8-EC70-C9D6-A2A86F0CF837}" v="282" dt="2024-11-08T23:05:24.273"/>
    <p1510:client id="{AB8EE584-5EBD-5B14-C077-D3C5FF32F310}" v="139" dt="2024-11-07T17:01:39.4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psychologytoday.com/us/contributors/susan-mcquillan-0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psychologytoday.com/us/contributors/susan-mcquillan-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27C399-DCDF-4DB6-ACCF-472703426DE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7D28D5B-A78F-4988-84C2-3EA59A74F8B1}">
      <dgm:prSet/>
      <dgm:spPr/>
      <dgm:t>
        <a:bodyPr/>
        <a:lstStyle/>
        <a:p>
          <a:r>
            <a:rPr lang="en-US"/>
            <a:t>Social Factors</a:t>
          </a:r>
        </a:p>
      </dgm:t>
    </dgm:pt>
    <dgm:pt modelId="{B5DB5E77-10B7-40A1-9501-1D1222A849D5}" type="parTrans" cxnId="{41E909C2-0BC1-4AAA-A1AC-F18ECFE948EE}">
      <dgm:prSet/>
      <dgm:spPr/>
      <dgm:t>
        <a:bodyPr/>
        <a:lstStyle/>
        <a:p>
          <a:endParaRPr lang="en-US"/>
        </a:p>
      </dgm:t>
    </dgm:pt>
    <dgm:pt modelId="{E8D26291-F7F5-4E76-A211-A22C3398E98E}" type="sibTrans" cxnId="{41E909C2-0BC1-4AAA-A1AC-F18ECFE948EE}">
      <dgm:prSet/>
      <dgm:spPr/>
      <dgm:t>
        <a:bodyPr/>
        <a:lstStyle/>
        <a:p>
          <a:endParaRPr lang="en-US"/>
        </a:p>
      </dgm:t>
    </dgm:pt>
    <dgm:pt modelId="{0405D997-108F-4F03-9413-64C3754790CD}">
      <dgm:prSet/>
      <dgm:spPr/>
      <dgm:t>
        <a:bodyPr/>
        <a:lstStyle/>
        <a:p>
          <a:r>
            <a:rPr lang="en-US"/>
            <a:t>Biological Factors</a:t>
          </a:r>
        </a:p>
      </dgm:t>
    </dgm:pt>
    <dgm:pt modelId="{39FCFF1B-2C88-4086-96A2-187091977A29}" type="parTrans" cxnId="{851F6BB1-A50E-43C7-80C8-56B19EF7C535}">
      <dgm:prSet/>
      <dgm:spPr/>
      <dgm:t>
        <a:bodyPr/>
        <a:lstStyle/>
        <a:p>
          <a:endParaRPr lang="en-US"/>
        </a:p>
      </dgm:t>
    </dgm:pt>
    <dgm:pt modelId="{EB0B2B4F-C55D-40A7-96BF-E9E123C2B471}" type="sibTrans" cxnId="{851F6BB1-A50E-43C7-80C8-56B19EF7C535}">
      <dgm:prSet/>
      <dgm:spPr/>
      <dgm:t>
        <a:bodyPr/>
        <a:lstStyle/>
        <a:p>
          <a:endParaRPr lang="en-US"/>
        </a:p>
      </dgm:t>
    </dgm:pt>
    <dgm:pt modelId="{A05EE04B-BB70-49C2-916E-0E2A4E6E52DF}">
      <dgm:prSet/>
      <dgm:spPr/>
      <dgm:t>
        <a:bodyPr/>
        <a:lstStyle/>
        <a:p>
          <a:r>
            <a:rPr lang="en-US"/>
            <a:t>Psychological Factors</a:t>
          </a:r>
        </a:p>
      </dgm:t>
    </dgm:pt>
    <dgm:pt modelId="{23A081E1-5DAD-463A-9874-FD1F6B1E016C}" type="parTrans" cxnId="{7396F29D-3923-42BE-93E5-3FA6B896317C}">
      <dgm:prSet/>
      <dgm:spPr/>
      <dgm:t>
        <a:bodyPr/>
        <a:lstStyle/>
        <a:p>
          <a:endParaRPr lang="en-US"/>
        </a:p>
      </dgm:t>
    </dgm:pt>
    <dgm:pt modelId="{FE3CC524-F793-4484-B850-C6DD46668EC0}" type="sibTrans" cxnId="{7396F29D-3923-42BE-93E5-3FA6B896317C}">
      <dgm:prSet/>
      <dgm:spPr/>
      <dgm:t>
        <a:bodyPr/>
        <a:lstStyle/>
        <a:p>
          <a:endParaRPr lang="en-US"/>
        </a:p>
      </dgm:t>
    </dgm:pt>
    <dgm:pt modelId="{D7A4BB6A-2A9B-4C80-B887-DD63FF0C30AD}" type="pres">
      <dgm:prSet presAssocID="{9927C399-DCDF-4DB6-ACCF-472703426DEB}" presName="vert0" presStyleCnt="0">
        <dgm:presLayoutVars>
          <dgm:dir/>
          <dgm:animOne val="branch"/>
          <dgm:animLvl val="lvl"/>
        </dgm:presLayoutVars>
      </dgm:prSet>
      <dgm:spPr/>
    </dgm:pt>
    <dgm:pt modelId="{0A933627-5FA8-4A83-BA11-FE8D54374FF4}" type="pres">
      <dgm:prSet presAssocID="{57D28D5B-A78F-4988-84C2-3EA59A74F8B1}" presName="thickLine" presStyleLbl="alignNode1" presStyleIdx="0" presStyleCnt="3"/>
      <dgm:spPr/>
    </dgm:pt>
    <dgm:pt modelId="{980EC229-A580-48F9-A18D-BDFA76CA2BF2}" type="pres">
      <dgm:prSet presAssocID="{57D28D5B-A78F-4988-84C2-3EA59A74F8B1}" presName="horz1" presStyleCnt="0"/>
      <dgm:spPr/>
    </dgm:pt>
    <dgm:pt modelId="{E1AB9865-F857-4C10-B223-C75761C07AD5}" type="pres">
      <dgm:prSet presAssocID="{57D28D5B-A78F-4988-84C2-3EA59A74F8B1}" presName="tx1" presStyleLbl="revTx" presStyleIdx="0" presStyleCnt="3"/>
      <dgm:spPr/>
    </dgm:pt>
    <dgm:pt modelId="{EBA5E571-CB6E-4BF6-8FD1-887F47AB80E5}" type="pres">
      <dgm:prSet presAssocID="{57D28D5B-A78F-4988-84C2-3EA59A74F8B1}" presName="vert1" presStyleCnt="0"/>
      <dgm:spPr/>
    </dgm:pt>
    <dgm:pt modelId="{356D8E74-C04B-4A30-82A7-7BE2C69215CE}" type="pres">
      <dgm:prSet presAssocID="{0405D997-108F-4F03-9413-64C3754790CD}" presName="thickLine" presStyleLbl="alignNode1" presStyleIdx="1" presStyleCnt="3"/>
      <dgm:spPr/>
    </dgm:pt>
    <dgm:pt modelId="{B6CCE2B6-6A4B-4C6F-A6C9-D2BDA3115A60}" type="pres">
      <dgm:prSet presAssocID="{0405D997-108F-4F03-9413-64C3754790CD}" presName="horz1" presStyleCnt="0"/>
      <dgm:spPr/>
    </dgm:pt>
    <dgm:pt modelId="{C1AFAACA-48C2-45F4-8A28-C331C15A9C66}" type="pres">
      <dgm:prSet presAssocID="{0405D997-108F-4F03-9413-64C3754790CD}" presName="tx1" presStyleLbl="revTx" presStyleIdx="1" presStyleCnt="3"/>
      <dgm:spPr/>
    </dgm:pt>
    <dgm:pt modelId="{F2DED1CE-B760-4C46-A4DA-C25818D9BC29}" type="pres">
      <dgm:prSet presAssocID="{0405D997-108F-4F03-9413-64C3754790CD}" presName="vert1" presStyleCnt="0"/>
      <dgm:spPr/>
    </dgm:pt>
    <dgm:pt modelId="{89990F15-2840-471E-9B68-32FC48ED2026}" type="pres">
      <dgm:prSet presAssocID="{A05EE04B-BB70-49C2-916E-0E2A4E6E52DF}" presName="thickLine" presStyleLbl="alignNode1" presStyleIdx="2" presStyleCnt="3"/>
      <dgm:spPr/>
    </dgm:pt>
    <dgm:pt modelId="{0C9FD3A8-FE51-4ABE-B458-56C106CE8B12}" type="pres">
      <dgm:prSet presAssocID="{A05EE04B-BB70-49C2-916E-0E2A4E6E52DF}" presName="horz1" presStyleCnt="0"/>
      <dgm:spPr/>
    </dgm:pt>
    <dgm:pt modelId="{7DDB5C67-5172-4659-A5C1-BECB4F73A122}" type="pres">
      <dgm:prSet presAssocID="{A05EE04B-BB70-49C2-916E-0E2A4E6E52DF}" presName="tx1" presStyleLbl="revTx" presStyleIdx="2" presStyleCnt="3"/>
      <dgm:spPr/>
    </dgm:pt>
    <dgm:pt modelId="{6BA6CAC9-568C-4BFC-8EE1-21FA3D5BDEB3}" type="pres">
      <dgm:prSet presAssocID="{A05EE04B-BB70-49C2-916E-0E2A4E6E52DF}" presName="vert1" presStyleCnt="0"/>
      <dgm:spPr/>
    </dgm:pt>
  </dgm:ptLst>
  <dgm:cxnLst>
    <dgm:cxn modelId="{A712E927-EB62-49CA-9AF6-3508103C1124}" type="presOf" srcId="{57D28D5B-A78F-4988-84C2-3EA59A74F8B1}" destId="{E1AB9865-F857-4C10-B223-C75761C07AD5}" srcOrd="0" destOrd="0" presId="urn:microsoft.com/office/officeart/2008/layout/LinedList"/>
    <dgm:cxn modelId="{7396F29D-3923-42BE-93E5-3FA6B896317C}" srcId="{9927C399-DCDF-4DB6-ACCF-472703426DEB}" destId="{A05EE04B-BB70-49C2-916E-0E2A4E6E52DF}" srcOrd="2" destOrd="0" parTransId="{23A081E1-5DAD-463A-9874-FD1F6B1E016C}" sibTransId="{FE3CC524-F793-4484-B850-C6DD46668EC0}"/>
    <dgm:cxn modelId="{C0F4999F-E429-4898-B8B7-CA01B7134C08}" type="presOf" srcId="{0405D997-108F-4F03-9413-64C3754790CD}" destId="{C1AFAACA-48C2-45F4-8A28-C331C15A9C66}" srcOrd="0" destOrd="0" presId="urn:microsoft.com/office/officeart/2008/layout/LinedList"/>
    <dgm:cxn modelId="{851F6BB1-A50E-43C7-80C8-56B19EF7C535}" srcId="{9927C399-DCDF-4DB6-ACCF-472703426DEB}" destId="{0405D997-108F-4F03-9413-64C3754790CD}" srcOrd="1" destOrd="0" parTransId="{39FCFF1B-2C88-4086-96A2-187091977A29}" sibTransId="{EB0B2B4F-C55D-40A7-96BF-E9E123C2B471}"/>
    <dgm:cxn modelId="{FFB31FBE-BF0B-4601-B0A7-35FC7E9590B0}" type="presOf" srcId="{A05EE04B-BB70-49C2-916E-0E2A4E6E52DF}" destId="{7DDB5C67-5172-4659-A5C1-BECB4F73A122}" srcOrd="0" destOrd="0" presId="urn:microsoft.com/office/officeart/2008/layout/LinedList"/>
    <dgm:cxn modelId="{41E909C2-0BC1-4AAA-A1AC-F18ECFE948EE}" srcId="{9927C399-DCDF-4DB6-ACCF-472703426DEB}" destId="{57D28D5B-A78F-4988-84C2-3EA59A74F8B1}" srcOrd="0" destOrd="0" parTransId="{B5DB5E77-10B7-40A1-9501-1D1222A849D5}" sibTransId="{E8D26291-F7F5-4E76-A211-A22C3398E98E}"/>
    <dgm:cxn modelId="{38472EEE-48E2-413C-B4FA-D19E31F152B9}" type="presOf" srcId="{9927C399-DCDF-4DB6-ACCF-472703426DEB}" destId="{D7A4BB6A-2A9B-4C80-B887-DD63FF0C30AD}" srcOrd="0" destOrd="0" presId="urn:microsoft.com/office/officeart/2008/layout/LinedList"/>
    <dgm:cxn modelId="{610C0A85-DABE-47B5-82B7-7AC346F05DD7}" type="presParOf" srcId="{D7A4BB6A-2A9B-4C80-B887-DD63FF0C30AD}" destId="{0A933627-5FA8-4A83-BA11-FE8D54374FF4}" srcOrd="0" destOrd="0" presId="urn:microsoft.com/office/officeart/2008/layout/LinedList"/>
    <dgm:cxn modelId="{87412FEF-9E25-45F6-805B-1A3B242ED10C}" type="presParOf" srcId="{D7A4BB6A-2A9B-4C80-B887-DD63FF0C30AD}" destId="{980EC229-A580-48F9-A18D-BDFA76CA2BF2}" srcOrd="1" destOrd="0" presId="urn:microsoft.com/office/officeart/2008/layout/LinedList"/>
    <dgm:cxn modelId="{F0B0E99E-0ED0-4E64-ADF7-11D705D29196}" type="presParOf" srcId="{980EC229-A580-48F9-A18D-BDFA76CA2BF2}" destId="{E1AB9865-F857-4C10-B223-C75761C07AD5}" srcOrd="0" destOrd="0" presId="urn:microsoft.com/office/officeart/2008/layout/LinedList"/>
    <dgm:cxn modelId="{6EEBC8C1-2061-46CB-997D-ED61910F5C74}" type="presParOf" srcId="{980EC229-A580-48F9-A18D-BDFA76CA2BF2}" destId="{EBA5E571-CB6E-4BF6-8FD1-887F47AB80E5}" srcOrd="1" destOrd="0" presId="urn:microsoft.com/office/officeart/2008/layout/LinedList"/>
    <dgm:cxn modelId="{84F56089-EC06-4BDA-9598-F06DA1909F1A}" type="presParOf" srcId="{D7A4BB6A-2A9B-4C80-B887-DD63FF0C30AD}" destId="{356D8E74-C04B-4A30-82A7-7BE2C69215CE}" srcOrd="2" destOrd="0" presId="urn:microsoft.com/office/officeart/2008/layout/LinedList"/>
    <dgm:cxn modelId="{380C86B6-1C4A-4819-B8B2-CE86D04CD432}" type="presParOf" srcId="{D7A4BB6A-2A9B-4C80-B887-DD63FF0C30AD}" destId="{B6CCE2B6-6A4B-4C6F-A6C9-D2BDA3115A60}" srcOrd="3" destOrd="0" presId="urn:microsoft.com/office/officeart/2008/layout/LinedList"/>
    <dgm:cxn modelId="{33C2A097-A4D1-4EF4-AE3A-BD8F63FFDE38}" type="presParOf" srcId="{B6CCE2B6-6A4B-4C6F-A6C9-D2BDA3115A60}" destId="{C1AFAACA-48C2-45F4-8A28-C331C15A9C66}" srcOrd="0" destOrd="0" presId="urn:microsoft.com/office/officeart/2008/layout/LinedList"/>
    <dgm:cxn modelId="{E46ECD18-BF76-47B1-882A-1BF5F9AF5874}" type="presParOf" srcId="{B6CCE2B6-6A4B-4C6F-A6C9-D2BDA3115A60}" destId="{F2DED1CE-B760-4C46-A4DA-C25818D9BC29}" srcOrd="1" destOrd="0" presId="urn:microsoft.com/office/officeart/2008/layout/LinedList"/>
    <dgm:cxn modelId="{3C9695D0-EF2F-4F3C-9403-552509F250E8}" type="presParOf" srcId="{D7A4BB6A-2A9B-4C80-B887-DD63FF0C30AD}" destId="{89990F15-2840-471E-9B68-32FC48ED2026}" srcOrd="4" destOrd="0" presId="urn:microsoft.com/office/officeart/2008/layout/LinedList"/>
    <dgm:cxn modelId="{E2A10617-76C3-4F4D-8023-4EC0C48541D1}" type="presParOf" srcId="{D7A4BB6A-2A9B-4C80-B887-DD63FF0C30AD}" destId="{0C9FD3A8-FE51-4ABE-B458-56C106CE8B12}" srcOrd="5" destOrd="0" presId="urn:microsoft.com/office/officeart/2008/layout/LinedList"/>
    <dgm:cxn modelId="{4224751F-7017-46EA-8678-31450FE7C204}" type="presParOf" srcId="{0C9FD3A8-FE51-4ABE-B458-56C106CE8B12}" destId="{7DDB5C67-5172-4659-A5C1-BECB4F73A122}" srcOrd="0" destOrd="0" presId="urn:microsoft.com/office/officeart/2008/layout/LinedList"/>
    <dgm:cxn modelId="{190FA9EF-7CC3-4723-9699-4DF872D05B88}" type="presParOf" srcId="{0C9FD3A8-FE51-4ABE-B458-56C106CE8B12}" destId="{6BA6CAC9-568C-4BFC-8EE1-21FA3D5BDE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9CB2B0-3A88-4440-AA44-6565C051FEE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2B8240-8F60-4B5E-8587-8ACACCF9BE36}">
      <dgm:prSet/>
      <dgm:spPr/>
      <dgm:t>
        <a:bodyPr/>
        <a:lstStyle/>
        <a:p>
          <a:pPr rtl="0"/>
          <a:r>
            <a:rPr lang="en-US" dirty="0"/>
            <a:t>Social Economic </a:t>
          </a:r>
          <a:r>
            <a:rPr lang="en-US" dirty="0">
              <a:solidFill>
                <a:srgbClr val="000000"/>
              </a:solidFill>
              <a:latin typeface="Arial"/>
              <a:cs typeface="Arial"/>
            </a:rPr>
            <a:t>(Prayogo et el., 2018)</a:t>
          </a:r>
        </a:p>
      </dgm:t>
    </dgm:pt>
    <dgm:pt modelId="{D9A1BAD1-8804-4F41-8432-28F0AE80DB7A}" type="parTrans" cxnId="{DA230976-866B-4D8B-871C-886E94937650}">
      <dgm:prSet/>
      <dgm:spPr/>
      <dgm:t>
        <a:bodyPr/>
        <a:lstStyle/>
        <a:p>
          <a:endParaRPr lang="en-US"/>
        </a:p>
      </dgm:t>
    </dgm:pt>
    <dgm:pt modelId="{EDF95947-74C3-4D88-BCBC-3D160EC9F8FC}" type="sibTrans" cxnId="{DA230976-866B-4D8B-871C-886E94937650}">
      <dgm:prSet/>
      <dgm:spPr/>
      <dgm:t>
        <a:bodyPr/>
        <a:lstStyle/>
        <a:p>
          <a:endParaRPr lang="en-US"/>
        </a:p>
      </dgm:t>
    </dgm:pt>
    <dgm:pt modelId="{430AF7E0-AD55-4A93-85E1-6D57C041E5A9}">
      <dgm:prSet/>
      <dgm:spPr/>
      <dgm:t>
        <a:bodyPr/>
        <a:lstStyle/>
        <a:p>
          <a:pPr rtl="0"/>
          <a:r>
            <a:rPr lang="en-US" dirty="0"/>
            <a:t>Cultural and Norms</a:t>
          </a:r>
          <a:r>
            <a:rPr lang="en-US" dirty="0">
              <a:solidFill>
                <a:srgbClr val="000000"/>
              </a:solidFill>
              <a:latin typeface="Neue Haas Grotesk Text Pro"/>
              <a:cs typeface="Arial"/>
            </a:rPr>
            <a:t>|</a:t>
          </a:r>
          <a:r>
            <a:rPr lang="en-US" dirty="0">
              <a:solidFill>
                <a:srgbClr val="000000"/>
              </a:solidFill>
              <a:latin typeface="Arial"/>
              <a:cs typeface="Arial"/>
            </a:rPr>
            <a:t>(</a:t>
          </a:r>
          <a:r>
            <a:rPr lang="en-US" dirty="0">
              <a:latin typeface="Arial"/>
              <a:cs typeface="Arial"/>
              <a:hlinkClick xmlns:r="http://schemas.openxmlformats.org/officeDocument/2006/relationships" r:id="rId1"/>
            </a:rPr>
            <a:t>Susan McQuillan,2016</a:t>
          </a:r>
          <a:r>
            <a:rPr lang="en-US" dirty="0">
              <a:solidFill>
                <a:srgbClr val="000000"/>
              </a:solidFill>
              <a:latin typeface="Arial"/>
              <a:cs typeface="Arial"/>
            </a:rPr>
            <a:t>).</a:t>
          </a:r>
        </a:p>
      </dgm:t>
    </dgm:pt>
    <dgm:pt modelId="{064A3C1D-D2E9-4FDC-BAF5-68D5FBD2E735}" type="parTrans" cxnId="{11CA578A-BD1E-47EB-BA22-2B5EE85262B6}">
      <dgm:prSet/>
      <dgm:spPr/>
      <dgm:t>
        <a:bodyPr/>
        <a:lstStyle/>
        <a:p>
          <a:endParaRPr lang="en-US"/>
        </a:p>
      </dgm:t>
    </dgm:pt>
    <dgm:pt modelId="{E0CBA50F-0EE5-403B-8C3C-574EA1EA82FE}" type="sibTrans" cxnId="{11CA578A-BD1E-47EB-BA22-2B5EE85262B6}">
      <dgm:prSet/>
      <dgm:spPr/>
      <dgm:t>
        <a:bodyPr/>
        <a:lstStyle/>
        <a:p>
          <a:endParaRPr lang="en-US"/>
        </a:p>
      </dgm:t>
    </dgm:pt>
    <dgm:pt modelId="{00EEC43D-78A6-4CDC-AFE7-F74A1B777945}">
      <dgm:prSet/>
      <dgm:spPr/>
      <dgm:t>
        <a:bodyPr/>
        <a:lstStyle/>
        <a:p>
          <a:r>
            <a:rPr lang="en-US" dirty="0"/>
            <a:t>Enviromental Influences</a:t>
          </a:r>
          <a:r>
            <a:rPr lang="en-US" dirty="0">
              <a:solidFill>
                <a:srgbClr val="000000"/>
              </a:solidFill>
              <a:latin typeface="Arial"/>
              <a:cs typeface="Arial"/>
            </a:rPr>
            <a:t>(Moss,2014)</a:t>
          </a:r>
        </a:p>
      </dgm:t>
    </dgm:pt>
    <dgm:pt modelId="{B42F98D1-9CC5-44E5-91D2-7442ED039FB5}" type="parTrans" cxnId="{51428C44-43C6-4F64-B5BD-B22A4004A354}">
      <dgm:prSet/>
      <dgm:spPr/>
      <dgm:t>
        <a:bodyPr/>
        <a:lstStyle/>
        <a:p>
          <a:endParaRPr lang="en-US"/>
        </a:p>
      </dgm:t>
    </dgm:pt>
    <dgm:pt modelId="{D759E3AC-1594-4A5A-8AB7-2F8897B23987}" type="sibTrans" cxnId="{51428C44-43C6-4F64-B5BD-B22A4004A354}">
      <dgm:prSet/>
      <dgm:spPr/>
      <dgm:t>
        <a:bodyPr/>
        <a:lstStyle/>
        <a:p>
          <a:endParaRPr lang="en-US"/>
        </a:p>
      </dgm:t>
    </dgm:pt>
    <dgm:pt modelId="{FF659550-1B07-4E53-B009-8F4EBAE5E9C4}" type="pres">
      <dgm:prSet presAssocID="{959CB2B0-3A88-4440-AA44-6565C051FEEC}" presName="linear" presStyleCnt="0">
        <dgm:presLayoutVars>
          <dgm:animLvl val="lvl"/>
          <dgm:resizeHandles val="exact"/>
        </dgm:presLayoutVars>
      </dgm:prSet>
      <dgm:spPr/>
    </dgm:pt>
    <dgm:pt modelId="{6C31A3D1-1BB8-4843-908D-DCD963E116FB}" type="pres">
      <dgm:prSet presAssocID="{5D2B8240-8F60-4B5E-8587-8ACACCF9BE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44097A8-0064-445A-AE52-7FE041E6DC15}" type="pres">
      <dgm:prSet presAssocID="{EDF95947-74C3-4D88-BCBC-3D160EC9F8FC}" presName="spacer" presStyleCnt="0"/>
      <dgm:spPr/>
    </dgm:pt>
    <dgm:pt modelId="{BE757343-6A67-4D54-9FF3-27F060F62BE0}" type="pres">
      <dgm:prSet presAssocID="{430AF7E0-AD55-4A93-85E1-6D57C041E5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084C821-EA9A-4AAE-BFD0-2300D3CF5D74}" type="pres">
      <dgm:prSet presAssocID="{E0CBA50F-0EE5-403B-8C3C-574EA1EA82FE}" presName="spacer" presStyleCnt="0"/>
      <dgm:spPr/>
    </dgm:pt>
    <dgm:pt modelId="{D798E858-0FC2-4DB7-9E0A-E41119B1B502}" type="pres">
      <dgm:prSet presAssocID="{00EEC43D-78A6-4CDC-AFE7-F74A1B77794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9A43901-24F4-4BC4-80D7-72A48D3F0299}" type="presOf" srcId="{00EEC43D-78A6-4CDC-AFE7-F74A1B777945}" destId="{D798E858-0FC2-4DB7-9E0A-E41119B1B502}" srcOrd="0" destOrd="0" presId="urn:microsoft.com/office/officeart/2005/8/layout/vList2"/>
    <dgm:cxn modelId="{5799CD32-EDB9-48CA-8E33-9B33A819FB84}" type="presOf" srcId="{5D2B8240-8F60-4B5E-8587-8ACACCF9BE36}" destId="{6C31A3D1-1BB8-4843-908D-DCD963E116FB}" srcOrd="0" destOrd="0" presId="urn:microsoft.com/office/officeart/2005/8/layout/vList2"/>
    <dgm:cxn modelId="{51428C44-43C6-4F64-B5BD-B22A4004A354}" srcId="{959CB2B0-3A88-4440-AA44-6565C051FEEC}" destId="{00EEC43D-78A6-4CDC-AFE7-F74A1B777945}" srcOrd="2" destOrd="0" parTransId="{B42F98D1-9CC5-44E5-91D2-7442ED039FB5}" sibTransId="{D759E3AC-1594-4A5A-8AB7-2F8897B23987}"/>
    <dgm:cxn modelId="{DA230976-866B-4D8B-871C-886E94937650}" srcId="{959CB2B0-3A88-4440-AA44-6565C051FEEC}" destId="{5D2B8240-8F60-4B5E-8587-8ACACCF9BE36}" srcOrd="0" destOrd="0" parTransId="{D9A1BAD1-8804-4F41-8432-28F0AE80DB7A}" sibTransId="{EDF95947-74C3-4D88-BCBC-3D160EC9F8FC}"/>
    <dgm:cxn modelId="{33CEC087-37DD-4AA6-AD95-58D1F02AEA67}" type="presOf" srcId="{430AF7E0-AD55-4A93-85E1-6D57C041E5A9}" destId="{BE757343-6A67-4D54-9FF3-27F060F62BE0}" srcOrd="0" destOrd="0" presId="urn:microsoft.com/office/officeart/2005/8/layout/vList2"/>
    <dgm:cxn modelId="{11CA578A-BD1E-47EB-BA22-2B5EE85262B6}" srcId="{959CB2B0-3A88-4440-AA44-6565C051FEEC}" destId="{430AF7E0-AD55-4A93-85E1-6D57C041E5A9}" srcOrd="1" destOrd="0" parTransId="{064A3C1D-D2E9-4FDC-BAF5-68D5FBD2E735}" sibTransId="{E0CBA50F-0EE5-403B-8C3C-574EA1EA82FE}"/>
    <dgm:cxn modelId="{78347D9E-02D7-4D82-B631-4BD4D7F57714}" type="presOf" srcId="{959CB2B0-3A88-4440-AA44-6565C051FEEC}" destId="{FF659550-1B07-4E53-B009-8F4EBAE5E9C4}" srcOrd="0" destOrd="0" presId="urn:microsoft.com/office/officeart/2005/8/layout/vList2"/>
    <dgm:cxn modelId="{299A8B7E-0644-470B-A947-A6892684EBD6}" type="presParOf" srcId="{FF659550-1B07-4E53-B009-8F4EBAE5E9C4}" destId="{6C31A3D1-1BB8-4843-908D-DCD963E116FB}" srcOrd="0" destOrd="0" presId="urn:microsoft.com/office/officeart/2005/8/layout/vList2"/>
    <dgm:cxn modelId="{0C4E2B9B-C6A3-46B4-A2DC-13870C3990CA}" type="presParOf" srcId="{FF659550-1B07-4E53-B009-8F4EBAE5E9C4}" destId="{744097A8-0064-445A-AE52-7FE041E6DC15}" srcOrd="1" destOrd="0" presId="urn:microsoft.com/office/officeart/2005/8/layout/vList2"/>
    <dgm:cxn modelId="{1E3860F9-7599-4054-A710-BF4034302FB6}" type="presParOf" srcId="{FF659550-1B07-4E53-B009-8F4EBAE5E9C4}" destId="{BE757343-6A67-4D54-9FF3-27F060F62BE0}" srcOrd="2" destOrd="0" presId="urn:microsoft.com/office/officeart/2005/8/layout/vList2"/>
    <dgm:cxn modelId="{CC1C9703-FEE1-41B9-8686-53C6C8FC764B}" type="presParOf" srcId="{FF659550-1B07-4E53-B009-8F4EBAE5E9C4}" destId="{2084C821-EA9A-4AAE-BFD0-2300D3CF5D74}" srcOrd="3" destOrd="0" presId="urn:microsoft.com/office/officeart/2005/8/layout/vList2"/>
    <dgm:cxn modelId="{1DEFD477-36EB-4588-9D3B-861EB84DAA33}" type="presParOf" srcId="{FF659550-1B07-4E53-B009-8F4EBAE5E9C4}" destId="{D798E858-0FC2-4DB7-9E0A-E41119B1B50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BB8A7B-7CD1-40D0-A6AD-A39C0DA21318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78E5109-FEDF-480B-9D37-EEA529CCB5C3}">
      <dgm:prSet/>
      <dgm:spPr/>
      <dgm:t>
        <a:bodyPr/>
        <a:lstStyle/>
        <a:p>
          <a:r>
            <a:rPr lang="en-US" dirty="0"/>
            <a:t>Skinner study of conditioning and behavior modification</a:t>
          </a:r>
        </a:p>
      </dgm:t>
    </dgm:pt>
    <dgm:pt modelId="{C0E44911-840F-414D-83CC-6D3410520C14}" type="parTrans" cxnId="{BBAEBF2A-93C0-4234-8B6F-41D5EC9D2FFE}">
      <dgm:prSet/>
      <dgm:spPr/>
      <dgm:t>
        <a:bodyPr/>
        <a:lstStyle/>
        <a:p>
          <a:endParaRPr lang="en-US"/>
        </a:p>
      </dgm:t>
    </dgm:pt>
    <dgm:pt modelId="{9EFBDA6E-ADAA-4E3C-8715-FCA7AD7CE0AC}" type="sibTrans" cxnId="{BBAEBF2A-93C0-4234-8B6F-41D5EC9D2FFE}">
      <dgm:prSet/>
      <dgm:spPr/>
      <dgm:t>
        <a:bodyPr/>
        <a:lstStyle/>
        <a:p>
          <a:endParaRPr lang="en-US"/>
        </a:p>
      </dgm:t>
    </dgm:pt>
    <dgm:pt modelId="{894F4C9C-8445-418B-BBFF-1ED7B6D1EF0C}">
      <dgm:prSet/>
      <dgm:spPr/>
      <dgm:t>
        <a:bodyPr/>
        <a:lstStyle/>
        <a:p>
          <a:r>
            <a:rPr lang="en-US" dirty="0"/>
            <a:t>Reinforcement .</a:t>
          </a:r>
        </a:p>
      </dgm:t>
    </dgm:pt>
    <dgm:pt modelId="{A413E51F-9B3D-4ADA-BF92-CA80A2863EC7}" type="parTrans" cxnId="{00596691-5106-44DA-BE72-24C495E587FD}">
      <dgm:prSet/>
      <dgm:spPr/>
      <dgm:t>
        <a:bodyPr/>
        <a:lstStyle/>
        <a:p>
          <a:endParaRPr lang="en-US"/>
        </a:p>
      </dgm:t>
    </dgm:pt>
    <dgm:pt modelId="{38947749-D4D0-4FBE-A46C-37DC7C427FD6}" type="sibTrans" cxnId="{00596691-5106-44DA-BE72-24C495E587FD}">
      <dgm:prSet/>
      <dgm:spPr/>
      <dgm:t>
        <a:bodyPr/>
        <a:lstStyle/>
        <a:p>
          <a:endParaRPr lang="en-US"/>
        </a:p>
      </dgm:t>
    </dgm:pt>
    <dgm:pt modelId="{35B0D321-E093-40A0-9D2A-0E9E29277AE1}">
      <dgm:prSet/>
      <dgm:spPr/>
      <dgm:t>
        <a:bodyPr/>
        <a:lstStyle/>
        <a:p>
          <a:r>
            <a:rPr lang="en-US" dirty="0"/>
            <a:t>Punishment.</a:t>
          </a:r>
        </a:p>
      </dgm:t>
    </dgm:pt>
    <dgm:pt modelId="{F92814BB-115A-4D41-90B5-2458B7690809}" type="parTrans" cxnId="{294E10E3-9513-4E53-BCA1-8AAD64801156}">
      <dgm:prSet/>
      <dgm:spPr/>
      <dgm:t>
        <a:bodyPr/>
        <a:lstStyle/>
        <a:p>
          <a:endParaRPr lang="en-US"/>
        </a:p>
      </dgm:t>
    </dgm:pt>
    <dgm:pt modelId="{1E951958-DBE4-4AE9-8559-C7584E3B5372}" type="sibTrans" cxnId="{294E10E3-9513-4E53-BCA1-8AAD64801156}">
      <dgm:prSet/>
      <dgm:spPr/>
      <dgm:t>
        <a:bodyPr/>
        <a:lstStyle/>
        <a:p>
          <a:endParaRPr lang="en-US"/>
        </a:p>
      </dgm:t>
    </dgm:pt>
    <dgm:pt modelId="{4FD18951-5A2F-4BFC-BA94-CF65ADCE1EB7}">
      <dgm:prSet phldr="0"/>
      <dgm:spPr/>
      <dgm:t>
        <a:bodyPr/>
        <a:lstStyle/>
        <a:p>
          <a:r>
            <a:rPr lang="en-US" dirty="0">
              <a:solidFill>
                <a:srgbClr val="000000"/>
              </a:solidFill>
              <a:latin typeface="Arial"/>
              <a:cs typeface="Arial"/>
            </a:rPr>
            <a:t>(Skinner,1930s-1940s)</a:t>
          </a:r>
        </a:p>
      </dgm:t>
    </dgm:pt>
    <dgm:pt modelId="{9AA6301A-374C-48FE-A952-5D1449167C1B}" type="parTrans" cxnId="{D1E0D624-02B4-4025-BEFA-53918BB96F9B}">
      <dgm:prSet/>
      <dgm:spPr/>
    </dgm:pt>
    <dgm:pt modelId="{86BCE72A-7D0A-4B6F-87D6-56C35EFBEFD8}" type="sibTrans" cxnId="{D1E0D624-02B4-4025-BEFA-53918BB96F9B}">
      <dgm:prSet/>
      <dgm:spPr/>
    </dgm:pt>
    <dgm:pt modelId="{F5021DD0-4F58-4BBE-A0E3-04068974008D}" type="pres">
      <dgm:prSet presAssocID="{3ABB8A7B-7CD1-40D0-A6AD-A39C0DA21318}" presName="outerComposite" presStyleCnt="0">
        <dgm:presLayoutVars>
          <dgm:chMax val="5"/>
          <dgm:dir/>
          <dgm:resizeHandles val="exact"/>
        </dgm:presLayoutVars>
      </dgm:prSet>
      <dgm:spPr/>
    </dgm:pt>
    <dgm:pt modelId="{92950D9E-35FB-4312-82D6-840F55F2C245}" type="pres">
      <dgm:prSet presAssocID="{3ABB8A7B-7CD1-40D0-A6AD-A39C0DA21318}" presName="dummyMaxCanvas" presStyleCnt="0">
        <dgm:presLayoutVars/>
      </dgm:prSet>
      <dgm:spPr/>
    </dgm:pt>
    <dgm:pt modelId="{BDF594ED-E672-4EDF-BA5A-56A1F7F12A85}" type="pres">
      <dgm:prSet presAssocID="{3ABB8A7B-7CD1-40D0-A6AD-A39C0DA21318}" presName="FourNodes_1" presStyleLbl="node1" presStyleIdx="0" presStyleCnt="4">
        <dgm:presLayoutVars>
          <dgm:bulletEnabled val="1"/>
        </dgm:presLayoutVars>
      </dgm:prSet>
      <dgm:spPr/>
    </dgm:pt>
    <dgm:pt modelId="{99858C35-C6D6-49E7-9F4A-78A596FCAD74}" type="pres">
      <dgm:prSet presAssocID="{3ABB8A7B-7CD1-40D0-A6AD-A39C0DA21318}" presName="FourNodes_2" presStyleLbl="node1" presStyleIdx="1" presStyleCnt="4">
        <dgm:presLayoutVars>
          <dgm:bulletEnabled val="1"/>
        </dgm:presLayoutVars>
      </dgm:prSet>
      <dgm:spPr/>
    </dgm:pt>
    <dgm:pt modelId="{2F17E41F-36B6-43A1-BFB0-0219DB0AEF05}" type="pres">
      <dgm:prSet presAssocID="{3ABB8A7B-7CD1-40D0-A6AD-A39C0DA21318}" presName="FourNodes_3" presStyleLbl="node1" presStyleIdx="2" presStyleCnt="4">
        <dgm:presLayoutVars>
          <dgm:bulletEnabled val="1"/>
        </dgm:presLayoutVars>
      </dgm:prSet>
      <dgm:spPr/>
    </dgm:pt>
    <dgm:pt modelId="{007A9177-89FC-4C83-A824-841A8DAFCB18}" type="pres">
      <dgm:prSet presAssocID="{3ABB8A7B-7CD1-40D0-A6AD-A39C0DA21318}" presName="FourNodes_4" presStyleLbl="node1" presStyleIdx="3" presStyleCnt="4">
        <dgm:presLayoutVars>
          <dgm:bulletEnabled val="1"/>
        </dgm:presLayoutVars>
      </dgm:prSet>
      <dgm:spPr/>
    </dgm:pt>
    <dgm:pt modelId="{85CAACAF-9CD2-4C90-A2C3-F7BD341722D8}" type="pres">
      <dgm:prSet presAssocID="{3ABB8A7B-7CD1-40D0-A6AD-A39C0DA21318}" presName="FourConn_1-2" presStyleLbl="fgAccFollowNode1" presStyleIdx="0" presStyleCnt="3">
        <dgm:presLayoutVars>
          <dgm:bulletEnabled val="1"/>
        </dgm:presLayoutVars>
      </dgm:prSet>
      <dgm:spPr/>
    </dgm:pt>
    <dgm:pt modelId="{D27C7FCC-0CF8-43FC-95C6-EFC3DBBDDE5B}" type="pres">
      <dgm:prSet presAssocID="{3ABB8A7B-7CD1-40D0-A6AD-A39C0DA21318}" presName="FourConn_2-3" presStyleLbl="fgAccFollowNode1" presStyleIdx="1" presStyleCnt="3">
        <dgm:presLayoutVars>
          <dgm:bulletEnabled val="1"/>
        </dgm:presLayoutVars>
      </dgm:prSet>
      <dgm:spPr/>
    </dgm:pt>
    <dgm:pt modelId="{D1719782-B58E-4221-A06B-BF7ED47C8370}" type="pres">
      <dgm:prSet presAssocID="{3ABB8A7B-7CD1-40D0-A6AD-A39C0DA21318}" presName="FourConn_3-4" presStyleLbl="fgAccFollowNode1" presStyleIdx="2" presStyleCnt="3">
        <dgm:presLayoutVars>
          <dgm:bulletEnabled val="1"/>
        </dgm:presLayoutVars>
      </dgm:prSet>
      <dgm:spPr/>
    </dgm:pt>
    <dgm:pt modelId="{736B722B-0E42-4800-BF89-18B7B8A4287E}" type="pres">
      <dgm:prSet presAssocID="{3ABB8A7B-7CD1-40D0-A6AD-A39C0DA21318}" presName="FourNodes_1_text" presStyleLbl="node1" presStyleIdx="3" presStyleCnt="4">
        <dgm:presLayoutVars>
          <dgm:bulletEnabled val="1"/>
        </dgm:presLayoutVars>
      </dgm:prSet>
      <dgm:spPr/>
    </dgm:pt>
    <dgm:pt modelId="{24D6968A-454A-46AA-BB04-6988EAD8B544}" type="pres">
      <dgm:prSet presAssocID="{3ABB8A7B-7CD1-40D0-A6AD-A39C0DA21318}" presName="FourNodes_2_text" presStyleLbl="node1" presStyleIdx="3" presStyleCnt="4">
        <dgm:presLayoutVars>
          <dgm:bulletEnabled val="1"/>
        </dgm:presLayoutVars>
      </dgm:prSet>
      <dgm:spPr/>
    </dgm:pt>
    <dgm:pt modelId="{11FF3BA5-5165-4E1E-B819-72B1A0E0F426}" type="pres">
      <dgm:prSet presAssocID="{3ABB8A7B-7CD1-40D0-A6AD-A39C0DA21318}" presName="FourNodes_3_text" presStyleLbl="node1" presStyleIdx="3" presStyleCnt="4">
        <dgm:presLayoutVars>
          <dgm:bulletEnabled val="1"/>
        </dgm:presLayoutVars>
      </dgm:prSet>
      <dgm:spPr/>
    </dgm:pt>
    <dgm:pt modelId="{45A123A2-3BAD-448E-8DC7-28BE6202A921}" type="pres">
      <dgm:prSet presAssocID="{3ABB8A7B-7CD1-40D0-A6AD-A39C0DA2131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2AF1A05-795F-479A-92E4-A689870C289F}" type="presOf" srcId="{38947749-D4D0-4FBE-A46C-37DC7C427FD6}" destId="{D27C7FCC-0CF8-43FC-95C6-EFC3DBBDDE5B}" srcOrd="0" destOrd="0" presId="urn:microsoft.com/office/officeart/2005/8/layout/vProcess5"/>
    <dgm:cxn modelId="{E289650F-5C15-4232-829B-5D7A52E25C43}" type="presOf" srcId="{4FD18951-5A2F-4BFC-BA94-CF65ADCE1EB7}" destId="{45A123A2-3BAD-448E-8DC7-28BE6202A921}" srcOrd="1" destOrd="0" presId="urn:microsoft.com/office/officeart/2005/8/layout/vProcess5"/>
    <dgm:cxn modelId="{D1E0D624-02B4-4025-BEFA-53918BB96F9B}" srcId="{3ABB8A7B-7CD1-40D0-A6AD-A39C0DA21318}" destId="{4FD18951-5A2F-4BFC-BA94-CF65ADCE1EB7}" srcOrd="3" destOrd="0" parTransId="{9AA6301A-374C-48FE-A952-5D1449167C1B}" sibTransId="{86BCE72A-7D0A-4B6F-87D6-56C35EFBEFD8}"/>
    <dgm:cxn modelId="{2ADA2D29-EF22-4B5E-BAB5-A4FBA97E5F87}" type="presOf" srcId="{4FD18951-5A2F-4BFC-BA94-CF65ADCE1EB7}" destId="{007A9177-89FC-4C83-A824-841A8DAFCB18}" srcOrd="0" destOrd="0" presId="urn:microsoft.com/office/officeart/2005/8/layout/vProcess5"/>
    <dgm:cxn modelId="{BBAEBF2A-93C0-4234-8B6F-41D5EC9D2FFE}" srcId="{3ABB8A7B-7CD1-40D0-A6AD-A39C0DA21318}" destId="{778E5109-FEDF-480B-9D37-EEA529CCB5C3}" srcOrd="0" destOrd="0" parTransId="{C0E44911-840F-414D-83CC-6D3410520C14}" sibTransId="{9EFBDA6E-ADAA-4E3C-8715-FCA7AD7CE0AC}"/>
    <dgm:cxn modelId="{5EEABD46-63C0-4661-96E7-0C47869A72ED}" type="presOf" srcId="{1E951958-DBE4-4AE9-8559-C7584E3B5372}" destId="{D1719782-B58E-4221-A06B-BF7ED47C8370}" srcOrd="0" destOrd="0" presId="urn:microsoft.com/office/officeart/2005/8/layout/vProcess5"/>
    <dgm:cxn modelId="{477E7F69-E9D7-4525-9BAF-2B04AFDCEF43}" type="presOf" srcId="{894F4C9C-8445-418B-BBFF-1ED7B6D1EF0C}" destId="{99858C35-C6D6-49E7-9F4A-78A596FCAD74}" srcOrd="0" destOrd="0" presId="urn:microsoft.com/office/officeart/2005/8/layout/vProcess5"/>
    <dgm:cxn modelId="{9DA6BB4C-59D4-4561-8219-40874725DE94}" type="presOf" srcId="{778E5109-FEDF-480B-9D37-EEA529CCB5C3}" destId="{736B722B-0E42-4800-BF89-18B7B8A4287E}" srcOrd="1" destOrd="0" presId="urn:microsoft.com/office/officeart/2005/8/layout/vProcess5"/>
    <dgm:cxn modelId="{12A51673-B2BF-4133-98A7-464DCC75ABDD}" type="presOf" srcId="{35B0D321-E093-40A0-9D2A-0E9E29277AE1}" destId="{2F17E41F-36B6-43A1-BFB0-0219DB0AEF05}" srcOrd="0" destOrd="0" presId="urn:microsoft.com/office/officeart/2005/8/layout/vProcess5"/>
    <dgm:cxn modelId="{49520883-B6F0-4CC9-8794-CFF90F654FD9}" type="presOf" srcId="{894F4C9C-8445-418B-BBFF-1ED7B6D1EF0C}" destId="{24D6968A-454A-46AA-BB04-6988EAD8B544}" srcOrd="1" destOrd="0" presId="urn:microsoft.com/office/officeart/2005/8/layout/vProcess5"/>
    <dgm:cxn modelId="{00596691-5106-44DA-BE72-24C495E587FD}" srcId="{3ABB8A7B-7CD1-40D0-A6AD-A39C0DA21318}" destId="{894F4C9C-8445-418B-BBFF-1ED7B6D1EF0C}" srcOrd="1" destOrd="0" parTransId="{A413E51F-9B3D-4ADA-BF92-CA80A2863EC7}" sibTransId="{38947749-D4D0-4FBE-A46C-37DC7C427FD6}"/>
    <dgm:cxn modelId="{3B1B22B2-B91E-4401-A8C2-DB91FEFF9FA7}" type="presOf" srcId="{35B0D321-E093-40A0-9D2A-0E9E29277AE1}" destId="{11FF3BA5-5165-4E1E-B819-72B1A0E0F426}" srcOrd="1" destOrd="0" presId="urn:microsoft.com/office/officeart/2005/8/layout/vProcess5"/>
    <dgm:cxn modelId="{BBC7DFBD-8A6F-48A1-946E-BCE23914FFD8}" type="presOf" srcId="{778E5109-FEDF-480B-9D37-EEA529CCB5C3}" destId="{BDF594ED-E672-4EDF-BA5A-56A1F7F12A85}" srcOrd="0" destOrd="0" presId="urn:microsoft.com/office/officeart/2005/8/layout/vProcess5"/>
    <dgm:cxn modelId="{1B3C51C2-4FE8-4A7A-8CA5-B48E147BC102}" type="presOf" srcId="{9EFBDA6E-ADAA-4E3C-8715-FCA7AD7CE0AC}" destId="{85CAACAF-9CD2-4C90-A2C3-F7BD341722D8}" srcOrd="0" destOrd="0" presId="urn:microsoft.com/office/officeart/2005/8/layout/vProcess5"/>
    <dgm:cxn modelId="{294E10E3-9513-4E53-BCA1-8AAD64801156}" srcId="{3ABB8A7B-7CD1-40D0-A6AD-A39C0DA21318}" destId="{35B0D321-E093-40A0-9D2A-0E9E29277AE1}" srcOrd="2" destOrd="0" parTransId="{F92814BB-115A-4D41-90B5-2458B7690809}" sibTransId="{1E951958-DBE4-4AE9-8559-C7584E3B5372}"/>
    <dgm:cxn modelId="{758911F6-5F4A-468C-BBC9-4D5C6B90D5E9}" type="presOf" srcId="{3ABB8A7B-7CD1-40D0-A6AD-A39C0DA21318}" destId="{F5021DD0-4F58-4BBE-A0E3-04068974008D}" srcOrd="0" destOrd="0" presId="urn:microsoft.com/office/officeart/2005/8/layout/vProcess5"/>
    <dgm:cxn modelId="{E4CFAABC-99BF-41DE-A7ED-243EDA226375}" type="presParOf" srcId="{F5021DD0-4F58-4BBE-A0E3-04068974008D}" destId="{92950D9E-35FB-4312-82D6-840F55F2C245}" srcOrd="0" destOrd="0" presId="urn:microsoft.com/office/officeart/2005/8/layout/vProcess5"/>
    <dgm:cxn modelId="{209AFBC5-5882-4142-94BD-83A424115A56}" type="presParOf" srcId="{F5021DD0-4F58-4BBE-A0E3-04068974008D}" destId="{BDF594ED-E672-4EDF-BA5A-56A1F7F12A85}" srcOrd="1" destOrd="0" presId="urn:microsoft.com/office/officeart/2005/8/layout/vProcess5"/>
    <dgm:cxn modelId="{2EF373B8-27ED-4648-9DBC-FA2E497B34B1}" type="presParOf" srcId="{F5021DD0-4F58-4BBE-A0E3-04068974008D}" destId="{99858C35-C6D6-49E7-9F4A-78A596FCAD74}" srcOrd="2" destOrd="0" presId="urn:microsoft.com/office/officeart/2005/8/layout/vProcess5"/>
    <dgm:cxn modelId="{7A2D0733-931F-4446-AA55-3026638C601E}" type="presParOf" srcId="{F5021DD0-4F58-4BBE-A0E3-04068974008D}" destId="{2F17E41F-36B6-43A1-BFB0-0219DB0AEF05}" srcOrd="3" destOrd="0" presId="urn:microsoft.com/office/officeart/2005/8/layout/vProcess5"/>
    <dgm:cxn modelId="{4D48E8FC-50CC-491F-992F-12ED12C9B0AA}" type="presParOf" srcId="{F5021DD0-4F58-4BBE-A0E3-04068974008D}" destId="{007A9177-89FC-4C83-A824-841A8DAFCB18}" srcOrd="4" destOrd="0" presId="urn:microsoft.com/office/officeart/2005/8/layout/vProcess5"/>
    <dgm:cxn modelId="{1AA4BA4F-010F-46EF-A128-09BFF0DAB036}" type="presParOf" srcId="{F5021DD0-4F58-4BBE-A0E3-04068974008D}" destId="{85CAACAF-9CD2-4C90-A2C3-F7BD341722D8}" srcOrd="5" destOrd="0" presId="urn:microsoft.com/office/officeart/2005/8/layout/vProcess5"/>
    <dgm:cxn modelId="{48109EC7-4E3C-4273-BF05-9D20D8BDEC0C}" type="presParOf" srcId="{F5021DD0-4F58-4BBE-A0E3-04068974008D}" destId="{D27C7FCC-0CF8-43FC-95C6-EFC3DBBDDE5B}" srcOrd="6" destOrd="0" presId="urn:microsoft.com/office/officeart/2005/8/layout/vProcess5"/>
    <dgm:cxn modelId="{6F7A44B6-176B-4626-8432-8488B16A87CB}" type="presParOf" srcId="{F5021DD0-4F58-4BBE-A0E3-04068974008D}" destId="{D1719782-B58E-4221-A06B-BF7ED47C8370}" srcOrd="7" destOrd="0" presId="urn:microsoft.com/office/officeart/2005/8/layout/vProcess5"/>
    <dgm:cxn modelId="{92B425BF-A44F-488B-BEE9-40FF3B2ED829}" type="presParOf" srcId="{F5021DD0-4F58-4BBE-A0E3-04068974008D}" destId="{736B722B-0E42-4800-BF89-18B7B8A4287E}" srcOrd="8" destOrd="0" presId="urn:microsoft.com/office/officeart/2005/8/layout/vProcess5"/>
    <dgm:cxn modelId="{EDBD0228-5D78-436D-B852-998E18F89BE2}" type="presParOf" srcId="{F5021DD0-4F58-4BBE-A0E3-04068974008D}" destId="{24D6968A-454A-46AA-BB04-6988EAD8B544}" srcOrd="9" destOrd="0" presId="urn:microsoft.com/office/officeart/2005/8/layout/vProcess5"/>
    <dgm:cxn modelId="{F412DF3B-1653-4B97-8614-8C1D056DF448}" type="presParOf" srcId="{F5021DD0-4F58-4BBE-A0E3-04068974008D}" destId="{11FF3BA5-5165-4E1E-B819-72B1A0E0F426}" srcOrd="10" destOrd="0" presId="urn:microsoft.com/office/officeart/2005/8/layout/vProcess5"/>
    <dgm:cxn modelId="{CA5ECCF1-F5B6-4FD8-8B80-C574A86F559D}" type="presParOf" srcId="{F5021DD0-4F58-4BBE-A0E3-04068974008D}" destId="{45A123A2-3BAD-448E-8DC7-28BE6202A92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33627-5FA8-4A83-BA11-FE8D54374FF4}">
      <dsp:nvSpPr>
        <dsp:cNvPr id="0" name=""/>
        <dsp:cNvSpPr/>
      </dsp:nvSpPr>
      <dsp:spPr>
        <a:xfrm>
          <a:off x="0" y="1992"/>
          <a:ext cx="61091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AB9865-F857-4C10-B223-C75761C07AD5}">
      <dsp:nvSpPr>
        <dsp:cNvPr id="0" name=""/>
        <dsp:cNvSpPr/>
      </dsp:nvSpPr>
      <dsp:spPr>
        <a:xfrm>
          <a:off x="0" y="1992"/>
          <a:ext cx="6109130" cy="1358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Social Factors</a:t>
          </a:r>
        </a:p>
      </dsp:txBody>
      <dsp:txXfrm>
        <a:off x="0" y="1992"/>
        <a:ext cx="6109130" cy="1358876"/>
      </dsp:txXfrm>
    </dsp:sp>
    <dsp:sp modelId="{356D8E74-C04B-4A30-82A7-7BE2C69215CE}">
      <dsp:nvSpPr>
        <dsp:cNvPr id="0" name=""/>
        <dsp:cNvSpPr/>
      </dsp:nvSpPr>
      <dsp:spPr>
        <a:xfrm>
          <a:off x="0" y="1360868"/>
          <a:ext cx="6109130" cy="0"/>
        </a:xfrm>
        <a:prstGeom prst="line">
          <a:avLst/>
        </a:prstGeom>
        <a:solidFill>
          <a:schemeClr val="accent2">
            <a:hueOff val="-1857666"/>
            <a:satOff val="-1732"/>
            <a:lumOff val="2745"/>
            <a:alphaOff val="0"/>
          </a:schemeClr>
        </a:solidFill>
        <a:ln w="12700" cap="flat" cmpd="sng" algn="ctr">
          <a:solidFill>
            <a:schemeClr val="accent2">
              <a:hueOff val="-1857666"/>
              <a:satOff val="-1732"/>
              <a:lumOff val="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FAACA-48C2-45F4-8A28-C331C15A9C66}">
      <dsp:nvSpPr>
        <dsp:cNvPr id="0" name=""/>
        <dsp:cNvSpPr/>
      </dsp:nvSpPr>
      <dsp:spPr>
        <a:xfrm>
          <a:off x="0" y="1360868"/>
          <a:ext cx="6109130" cy="1358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Biological Factors</a:t>
          </a:r>
        </a:p>
      </dsp:txBody>
      <dsp:txXfrm>
        <a:off x="0" y="1360868"/>
        <a:ext cx="6109130" cy="1358876"/>
      </dsp:txXfrm>
    </dsp:sp>
    <dsp:sp modelId="{89990F15-2840-471E-9B68-32FC48ED2026}">
      <dsp:nvSpPr>
        <dsp:cNvPr id="0" name=""/>
        <dsp:cNvSpPr/>
      </dsp:nvSpPr>
      <dsp:spPr>
        <a:xfrm>
          <a:off x="0" y="2719744"/>
          <a:ext cx="6109130" cy="0"/>
        </a:xfrm>
        <a:prstGeom prst="line">
          <a:avLst/>
        </a:prstGeom>
        <a:solidFill>
          <a:schemeClr val="accent2">
            <a:hueOff val="-3715331"/>
            <a:satOff val="-3464"/>
            <a:lumOff val="5490"/>
            <a:alphaOff val="0"/>
          </a:schemeClr>
        </a:solidFill>
        <a:ln w="12700" cap="flat" cmpd="sng" algn="ctr">
          <a:solidFill>
            <a:schemeClr val="accent2">
              <a:hueOff val="-3715331"/>
              <a:satOff val="-3464"/>
              <a:lumOff val="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5C67-5172-4659-A5C1-BECB4F73A122}">
      <dsp:nvSpPr>
        <dsp:cNvPr id="0" name=""/>
        <dsp:cNvSpPr/>
      </dsp:nvSpPr>
      <dsp:spPr>
        <a:xfrm>
          <a:off x="0" y="2719744"/>
          <a:ext cx="6109130" cy="1358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Psychological Factors</a:t>
          </a:r>
        </a:p>
      </dsp:txBody>
      <dsp:txXfrm>
        <a:off x="0" y="2719744"/>
        <a:ext cx="6109130" cy="13588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1A3D1-1BB8-4843-908D-DCD963E116FB}">
      <dsp:nvSpPr>
        <dsp:cNvPr id="0" name=""/>
        <dsp:cNvSpPr/>
      </dsp:nvSpPr>
      <dsp:spPr>
        <a:xfrm>
          <a:off x="0" y="32224"/>
          <a:ext cx="6237109" cy="14333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Social Economic </a:t>
          </a:r>
          <a:r>
            <a:rPr lang="en-US" sz="3600" kern="1200" dirty="0">
              <a:solidFill>
                <a:srgbClr val="000000"/>
              </a:solidFill>
              <a:latin typeface="Arial"/>
              <a:cs typeface="Arial"/>
            </a:rPr>
            <a:t>(Prayogo et el., 2018)</a:t>
          </a:r>
        </a:p>
      </dsp:txBody>
      <dsp:txXfrm>
        <a:off x="69973" y="102197"/>
        <a:ext cx="6097163" cy="1293450"/>
      </dsp:txXfrm>
    </dsp:sp>
    <dsp:sp modelId="{BE757343-6A67-4D54-9FF3-27F060F62BE0}">
      <dsp:nvSpPr>
        <dsp:cNvPr id="0" name=""/>
        <dsp:cNvSpPr/>
      </dsp:nvSpPr>
      <dsp:spPr>
        <a:xfrm>
          <a:off x="0" y="1569300"/>
          <a:ext cx="6237109" cy="14333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Cultural and Norms</a:t>
          </a:r>
          <a:r>
            <a:rPr lang="en-US" sz="3600" kern="1200" dirty="0">
              <a:solidFill>
                <a:srgbClr val="000000"/>
              </a:solidFill>
              <a:latin typeface="Neue Haas Grotesk Text Pro"/>
              <a:cs typeface="Arial"/>
            </a:rPr>
            <a:t>|</a:t>
          </a:r>
          <a:r>
            <a:rPr lang="en-US" sz="3600" kern="1200" dirty="0">
              <a:solidFill>
                <a:srgbClr val="000000"/>
              </a:solidFill>
              <a:latin typeface="Arial"/>
              <a:cs typeface="Arial"/>
            </a:rPr>
            <a:t>(</a:t>
          </a:r>
          <a:r>
            <a:rPr lang="en-US" sz="3600" kern="1200" dirty="0">
              <a:latin typeface="Arial"/>
              <a:cs typeface="Arial"/>
              <a:hlinkClick xmlns:r="http://schemas.openxmlformats.org/officeDocument/2006/relationships" r:id="rId1"/>
            </a:rPr>
            <a:t>Susan McQuillan,2016</a:t>
          </a:r>
          <a:r>
            <a:rPr lang="en-US" sz="3600" kern="1200" dirty="0">
              <a:solidFill>
                <a:srgbClr val="000000"/>
              </a:solidFill>
              <a:latin typeface="Arial"/>
              <a:cs typeface="Arial"/>
            </a:rPr>
            <a:t>).</a:t>
          </a:r>
        </a:p>
      </dsp:txBody>
      <dsp:txXfrm>
        <a:off x="69973" y="1639273"/>
        <a:ext cx="6097163" cy="1293450"/>
      </dsp:txXfrm>
    </dsp:sp>
    <dsp:sp modelId="{D798E858-0FC2-4DB7-9E0A-E41119B1B502}">
      <dsp:nvSpPr>
        <dsp:cNvPr id="0" name=""/>
        <dsp:cNvSpPr/>
      </dsp:nvSpPr>
      <dsp:spPr>
        <a:xfrm>
          <a:off x="0" y="3106377"/>
          <a:ext cx="6237109" cy="14333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Enviromental Influences</a:t>
          </a:r>
          <a:r>
            <a:rPr lang="en-US" sz="3600" kern="1200" dirty="0">
              <a:solidFill>
                <a:srgbClr val="000000"/>
              </a:solidFill>
              <a:latin typeface="Arial"/>
              <a:cs typeface="Arial"/>
            </a:rPr>
            <a:t>(Moss,2014)</a:t>
          </a:r>
        </a:p>
      </dsp:txBody>
      <dsp:txXfrm>
        <a:off x="69973" y="3176350"/>
        <a:ext cx="6097163" cy="12934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594ED-E672-4EDF-BA5A-56A1F7F12A85}">
      <dsp:nvSpPr>
        <dsp:cNvPr id="0" name=""/>
        <dsp:cNvSpPr/>
      </dsp:nvSpPr>
      <dsp:spPr>
        <a:xfrm>
          <a:off x="0" y="0"/>
          <a:ext cx="4887304" cy="8977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Skinner study of conditioning and behavior modification</a:t>
          </a:r>
        </a:p>
      </dsp:txBody>
      <dsp:txXfrm>
        <a:off x="26294" y="26294"/>
        <a:ext cx="3842718" cy="845146"/>
      </dsp:txXfrm>
    </dsp:sp>
    <dsp:sp modelId="{99858C35-C6D6-49E7-9F4A-78A596FCAD74}">
      <dsp:nvSpPr>
        <dsp:cNvPr id="0" name=""/>
        <dsp:cNvSpPr/>
      </dsp:nvSpPr>
      <dsp:spPr>
        <a:xfrm>
          <a:off x="409311" y="1060959"/>
          <a:ext cx="4887304" cy="8977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Reinforcement .</a:t>
          </a:r>
        </a:p>
      </dsp:txBody>
      <dsp:txXfrm>
        <a:off x="435605" y="1087253"/>
        <a:ext cx="3841876" cy="845146"/>
      </dsp:txXfrm>
    </dsp:sp>
    <dsp:sp modelId="{2F17E41F-36B6-43A1-BFB0-0219DB0AEF05}">
      <dsp:nvSpPr>
        <dsp:cNvPr id="0" name=""/>
        <dsp:cNvSpPr/>
      </dsp:nvSpPr>
      <dsp:spPr>
        <a:xfrm>
          <a:off x="812514" y="2121918"/>
          <a:ext cx="4887304" cy="8977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Punishment.</a:t>
          </a:r>
        </a:p>
      </dsp:txBody>
      <dsp:txXfrm>
        <a:off x="838808" y="2148212"/>
        <a:ext cx="3847985" cy="845146"/>
      </dsp:txXfrm>
    </dsp:sp>
    <dsp:sp modelId="{007A9177-89FC-4C83-A824-841A8DAFCB18}">
      <dsp:nvSpPr>
        <dsp:cNvPr id="0" name=""/>
        <dsp:cNvSpPr/>
      </dsp:nvSpPr>
      <dsp:spPr>
        <a:xfrm>
          <a:off x="1221825" y="3182878"/>
          <a:ext cx="4887304" cy="8977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rgbClr val="000000"/>
              </a:solidFill>
              <a:latin typeface="Arial"/>
              <a:cs typeface="Arial"/>
            </a:rPr>
            <a:t>(Skinner,1930s-1940s)</a:t>
          </a:r>
        </a:p>
      </dsp:txBody>
      <dsp:txXfrm>
        <a:off x="1248119" y="3209172"/>
        <a:ext cx="3841876" cy="845146"/>
      </dsp:txXfrm>
    </dsp:sp>
    <dsp:sp modelId="{85CAACAF-9CD2-4C90-A2C3-F7BD341722D8}">
      <dsp:nvSpPr>
        <dsp:cNvPr id="0" name=""/>
        <dsp:cNvSpPr/>
      </dsp:nvSpPr>
      <dsp:spPr>
        <a:xfrm>
          <a:off x="4303776" y="687583"/>
          <a:ext cx="583527" cy="58352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435070" y="687583"/>
        <a:ext cx="320939" cy="439104"/>
      </dsp:txXfrm>
    </dsp:sp>
    <dsp:sp modelId="{D27C7FCC-0CF8-43FC-95C6-EFC3DBBDDE5B}">
      <dsp:nvSpPr>
        <dsp:cNvPr id="0" name=""/>
        <dsp:cNvSpPr/>
      </dsp:nvSpPr>
      <dsp:spPr>
        <a:xfrm>
          <a:off x="4713088" y="1748542"/>
          <a:ext cx="583527" cy="58352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844382" y="1748542"/>
        <a:ext cx="320939" cy="439104"/>
      </dsp:txXfrm>
    </dsp:sp>
    <dsp:sp modelId="{D1719782-B58E-4221-A06B-BF7ED47C8370}">
      <dsp:nvSpPr>
        <dsp:cNvPr id="0" name=""/>
        <dsp:cNvSpPr/>
      </dsp:nvSpPr>
      <dsp:spPr>
        <a:xfrm>
          <a:off x="5116290" y="2809502"/>
          <a:ext cx="583527" cy="58352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247584" y="2809502"/>
        <a:ext cx="320939" cy="4391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963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255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850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157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184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51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452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99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803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701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758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931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696" r:id="rId6"/>
    <p:sldLayoutId id="2147483701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dictionary.cambridge.org/dictionary/english/obesity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obesity-and-overweight" TargetMode="External"/><Relationship Id="rId2" Type="http://schemas.openxmlformats.org/officeDocument/2006/relationships/hyperlink" Target="https://www.psychologytoday.com/us/blog/cravings/201605/how-your-culture-affects-your-weight?msockid=07aa61f6a33866e2118e750da2d867b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15F563-70D5-E362-B5E5-491F2A5694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045" r="1" b="15420"/>
          <a:stretch/>
        </p:blipFill>
        <p:spPr>
          <a:xfrm>
            <a:off x="20" y="10"/>
            <a:ext cx="12191980" cy="6856539"/>
          </a:xfrm>
          <a:prstGeom prst="rect">
            <a:avLst/>
          </a:pr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4C17FB6D-1600-4E66-7284-B891E8CAE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509220 h 6858000"/>
              <a:gd name="connsiteX3" fmla="*/ 12101547 w 12192000"/>
              <a:gd name="connsiteY3" fmla="*/ 2423585 h 6858000"/>
              <a:gd name="connsiteX4" fmla="*/ 9486146 w 12192000"/>
              <a:gd name="connsiteY4" fmla="*/ 1397525 h 6858000"/>
              <a:gd name="connsiteX5" fmla="*/ 9252903 w 12192000"/>
              <a:gd name="connsiteY5" fmla="*/ 1400410 h 6858000"/>
              <a:gd name="connsiteX6" fmla="*/ 7112548 w 12192000"/>
              <a:gd name="connsiteY6" fmla="*/ 2129232 h 6858000"/>
              <a:gd name="connsiteX7" fmla="*/ 7029340 w 12192000"/>
              <a:gd name="connsiteY7" fmla="*/ 2191218 h 6858000"/>
              <a:gd name="connsiteX8" fmla="*/ 1081914 w 12192000"/>
              <a:gd name="connsiteY8" fmla="*/ 6858000 h 6858000"/>
              <a:gd name="connsiteX9" fmla="*/ 0 w 12192000"/>
              <a:gd name="connsiteY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2509220"/>
                </a:lnTo>
                <a:lnTo>
                  <a:pt x="12101547" y="2423585"/>
                </a:lnTo>
                <a:cubicBezTo>
                  <a:pt x="11368081" y="1762881"/>
                  <a:pt x="10433134" y="1413255"/>
                  <a:pt x="9486146" y="1397525"/>
                </a:cubicBezTo>
                <a:cubicBezTo>
                  <a:pt x="9408445" y="1396235"/>
                  <a:pt x="9330662" y="1397191"/>
                  <a:pt x="9252903" y="1400410"/>
                </a:cubicBezTo>
                <a:cubicBezTo>
                  <a:pt x="8506417" y="1431302"/>
                  <a:pt x="7762104" y="1670525"/>
                  <a:pt x="7112548" y="2129232"/>
                </a:cubicBezTo>
                <a:lnTo>
                  <a:pt x="7029340" y="2191218"/>
                </a:lnTo>
                <a:lnTo>
                  <a:pt x="1081914" y="6858000"/>
                </a:lnTo>
                <a:lnTo>
                  <a:pt x="0" y="6858000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3880" y="784747"/>
            <a:ext cx="4808561" cy="1555842"/>
          </a:xfrm>
        </p:spPr>
        <p:txBody>
          <a:bodyPr>
            <a:normAutofit/>
          </a:bodyPr>
          <a:lstStyle/>
          <a:p>
            <a:r>
              <a:rPr lang="en-US"/>
              <a:t>OBESITY-2420197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8181" y="2411603"/>
            <a:ext cx="3252063" cy="1353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rial"/>
                <a:cs typeface="Arial"/>
              </a:rPr>
              <a:t>BY RUKIA YUSSUF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069B6-A1FE-E6A0-6A8C-37CA576E6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779590"/>
            <a:ext cx="7608074" cy="86077"/>
          </a:xfrm>
        </p:spPr>
        <p:txBody>
          <a:bodyPr anchor="ctr">
            <a:normAutofit fontScale="90000"/>
          </a:bodyPr>
          <a:lstStyle/>
          <a:p>
            <a:r>
              <a:rPr lang="en-US" sz="4800"/>
              <a:t>CONTENTS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625E526-838B-DBE7-6600-D159BFBCE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5827306" y="3434599"/>
            <a:ext cx="6407229" cy="3479258"/>
          </a:xfrm>
          <a:custGeom>
            <a:avLst/>
            <a:gdLst>
              <a:gd name="connsiteX0" fmla="*/ 53408 w 6407229"/>
              <a:gd name="connsiteY0" fmla="*/ 3479258 h 3479258"/>
              <a:gd name="connsiteX1" fmla="*/ 6407229 w 6407229"/>
              <a:gd name="connsiteY1" fmla="*/ 3368352 h 3479258"/>
              <a:gd name="connsiteX2" fmla="*/ 2513111 w 6407229"/>
              <a:gd name="connsiteY2" fmla="*/ 401274 h 3479258"/>
              <a:gd name="connsiteX3" fmla="*/ 2468202 w 6407229"/>
              <a:gd name="connsiteY3" fmla="*/ 369022 h 3479258"/>
              <a:gd name="connsiteX4" fmla="*/ 1321050 w 6407229"/>
              <a:gd name="connsiteY4" fmla="*/ 613 h 3479258"/>
              <a:gd name="connsiteX5" fmla="*/ 1196752 w 6407229"/>
              <a:gd name="connsiteY5" fmla="*/ 1245 h 3479258"/>
              <a:gd name="connsiteX6" fmla="*/ 56027 w 6407229"/>
              <a:gd name="connsiteY6" fmla="*/ 376720 h 3479258"/>
              <a:gd name="connsiteX7" fmla="*/ 0 w 6407229"/>
              <a:gd name="connsiteY7" fmla="*/ 419528 h 3479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7229" h="3479258">
                <a:moveTo>
                  <a:pt x="53408" y="3479258"/>
                </a:moveTo>
                <a:lnTo>
                  <a:pt x="6407229" y="3368352"/>
                </a:lnTo>
                <a:lnTo>
                  <a:pt x="2513111" y="401274"/>
                </a:lnTo>
                <a:lnTo>
                  <a:pt x="2468202" y="369022"/>
                </a:lnTo>
                <a:cubicBezTo>
                  <a:pt x="2117855" y="130665"/>
                  <a:pt x="1719063" y="10130"/>
                  <a:pt x="1321050" y="613"/>
                </a:cubicBezTo>
                <a:cubicBezTo>
                  <a:pt x="1279590" y="-379"/>
                  <a:pt x="1238139" y="-165"/>
                  <a:pt x="1196752" y="1245"/>
                </a:cubicBezTo>
                <a:cubicBezTo>
                  <a:pt x="793227" y="14995"/>
                  <a:pt x="395796" y="142529"/>
                  <a:pt x="56027" y="376720"/>
                </a:cubicBezTo>
                <a:lnTo>
                  <a:pt x="0" y="419528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8B4A9-8416-D93B-99D5-C74EAE2230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198740"/>
            <a:ext cx="6327422" cy="54364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 dirty="0">
                <a:latin typeface="Arial"/>
                <a:cs typeface="Arial"/>
              </a:rPr>
              <a:t>DEFINITION</a:t>
            </a:r>
          </a:p>
          <a:p>
            <a:r>
              <a:rPr lang="en-US" sz="2400" b="1" dirty="0">
                <a:latin typeface="Arial"/>
                <a:cs typeface="Arial"/>
              </a:rPr>
              <a:t>FACTORS ACFFECTING OBESITY</a:t>
            </a:r>
          </a:p>
          <a:p>
            <a:r>
              <a:rPr lang="en-US" sz="2400" b="1" dirty="0">
                <a:latin typeface="Arial"/>
                <a:cs typeface="Arial"/>
              </a:rPr>
              <a:t>BIOLOGICAL FACTORS</a:t>
            </a:r>
          </a:p>
          <a:p>
            <a:r>
              <a:rPr lang="en-US" sz="2400" b="1" dirty="0">
                <a:latin typeface="Arial"/>
                <a:cs typeface="Arial"/>
              </a:rPr>
              <a:t>ENVIRONMENTAL </a:t>
            </a:r>
          </a:p>
          <a:p>
            <a:r>
              <a:rPr lang="en-US" sz="2400" b="1" dirty="0">
                <a:latin typeface="Arial"/>
                <a:cs typeface="Arial"/>
              </a:rPr>
              <a:t>PSYCHOLOGICAL FACTORS</a:t>
            </a:r>
          </a:p>
          <a:p>
            <a:r>
              <a:rPr lang="en-US" sz="2400" b="1" dirty="0">
                <a:latin typeface="Arial"/>
                <a:cs typeface="Arial"/>
              </a:rPr>
              <a:t>HOW ITS LINKE TO A THEORY </a:t>
            </a:r>
          </a:p>
          <a:p>
            <a:r>
              <a:rPr lang="en-US" sz="2400" b="1" dirty="0">
                <a:latin typeface="Arial"/>
                <a:cs typeface="Arial"/>
              </a:rPr>
              <a:t>CONCLUSION </a:t>
            </a:r>
          </a:p>
          <a:p>
            <a:r>
              <a:rPr lang="en-US" sz="2400" b="1" dirty="0">
                <a:latin typeface="Arial"/>
                <a:cs typeface="Arial"/>
              </a:rPr>
              <a:t>REFERENCES</a:t>
            </a:r>
          </a:p>
          <a:p>
            <a:endParaRPr lang="en-US" sz="24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50406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051AC-A2D0-885E-559B-F9F27DC6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43720"/>
            <a:ext cx="8606346" cy="692854"/>
          </a:xfrm>
        </p:spPr>
        <p:txBody>
          <a:bodyPr anchor="ctr">
            <a:normAutofit fontScale="90000"/>
          </a:bodyPr>
          <a:lstStyle/>
          <a:p>
            <a:r>
              <a:rPr lang="en-US" sz="4800" dirty="0"/>
              <a:t>OBESITY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EDCBB-2C44-A83B-41B3-340CA259E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021" y="831850"/>
            <a:ext cx="8980313" cy="5885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3600" b="1" dirty="0">
                <a:latin typeface="Arial"/>
                <a:cs typeface="Arial"/>
              </a:rPr>
              <a:t>Obesity is the condition which occurs when the body accumulates and stores fat extremely without losing it, to the point that it endangers a person's life (Cambridge Dictionary,2024).</a:t>
            </a:r>
          </a:p>
          <a:p>
            <a:pPr marL="0" indent="0">
              <a:buNone/>
            </a:pPr>
            <a:endParaRPr lang="en-US" sz="3600" b="1" dirty="0">
              <a:latin typeface="Arial"/>
              <a:cs typeface="Arial"/>
            </a:endParaRPr>
          </a:p>
        </p:txBody>
      </p:sp>
      <p:pic>
        <p:nvPicPr>
          <p:cNvPr id="19" name="Picture 18" descr="Measuring tape on table">
            <a:extLst>
              <a:ext uri="{FF2B5EF4-FFF2-40B4-BE49-F238E27FC236}">
                <a16:creationId xmlns:a16="http://schemas.microsoft.com/office/drawing/2014/main" id="{774A4A5F-77E9-8D12-8885-BFD7655F53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50" r="-11" b="13312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6263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C248155-68EB-D74C-5577-DA97D48E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30E628A-07F0-331A-DE0B-CCD7FB90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337AB-EC10-37EB-71D8-D0BA2A346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8" y="2061769"/>
            <a:ext cx="3019575" cy="2737375"/>
          </a:xfrm>
        </p:spPr>
        <p:txBody>
          <a:bodyPr anchor="ctr">
            <a:normAutofit/>
          </a:bodyPr>
          <a:lstStyle/>
          <a:p>
            <a:r>
              <a:rPr lang="en-US" sz="2800"/>
              <a:t>FACTORS FFECTING OBESITY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11252D-0064-9161-DFF9-0DF64C82D3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071868"/>
              </p:ext>
            </p:extLst>
          </p:nvPr>
        </p:nvGraphicFramePr>
        <p:xfrm>
          <a:off x="4352739" y="1008163"/>
          <a:ext cx="6109130" cy="408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327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8B2BC11-3AA0-8791-5B1B-4172FCB36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02DE86A-8209-3F4F-796A-17BEE794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DBD34-887D-C4D3-CDD1-C9367F8E6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143002"/>
            <a:ext cx="3820159" cy="1908882"/>
          </a:xfrm>
        </p:spPr>
        <p:txBody>
          <a:bodyPr anchor="t">
            <a:normAutofit/>
          </a:bodyPr>
          <a:lstStyle/>
          <a:p>
            <a:r>
              <a:rPr lang="en-US" sz="2800" dirty="0"/>
              <a:t>SOCIAL FACTORS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23ABAFD7-CEE2-0E8D-D49F-9795F4E2CE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4806708"/>
              </p:ext>
            </p:extLst>
          </p:nvPr>
        </p:nvGraphicFramePr>
        <p:xfrm>
          <a:off x="4882445" y="1143002"/>
          <a:ext cx="6237109" cy="4571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0249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2AA3712-C5CA-A663-E80E-253CE0930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6C7E8-FF01-F3BF-3E62-7EBE49C81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689" y="-1"/>
            <a:ext cx="4949527" cy="1045633"/>
          </a:xfrm>
        </p:spPr>
        <p:txBody>
          <a:bodyPr anchor="ctr">
            <a:normAutofit/>
          </a:bodyPr>
          <a:lstStyle/>
          <a:p>
            <a:r>
              <a:rPr lang="en-US"/>
              <a:t>BIOLOGICAL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590FF-8467-460B-226A-E843A5117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687" y="1198739"/>
            <a:ext cx="5396090" cy="550404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/>
          </a:p>
          <a:p>
            <a:r>
              <a:rPr lang="en-US" sz="3600" dirty="0">
                <a:latin typeface="Neue Haas Grotesk Text Pro"/>
                <a:cs typeface="Arial"/>
              </a:rPr>
              <a:t>Genetic </a:t>
            </a:r>
            <a:r>
              <a:rPr lang="en-US" sz="2800" dirty="0">
                <a:latin typeface="Arial"/>
                <a:cs typeface="Arial"/>
              </a:rPr>
              <a:t>(Elks et al., 2012)</a:t>
            </a:r>
          </a:p>
          <a:p>
            <a:pPr marL="0" indent="0">
              <a:buNone/>
            </a:pPr>
            <a:endParaRPr lang="en-US" sz="3600" dirty="0">
              <a:latin typeface="Neue Haas Grotesk Text Pro"/>
              <a:cs typeface="Arial"/>
            </a:endParaRPr>
          </a:p>
          <a:p>
            <a:r>
              <a:rPr lang="en-US" sz="3600" dirty="0">
                <a:latin typeface="Neue Haas Grotesk Text Pro"/>
                <a:cs typeface="Arial"/>
              </a:rPr>
              <a:t>Hormonal Imbalance</a:t>
            </a:r>
          </a:p>
          <a:p>
            <a:endParaRPr lang="en-US" sz="3600" dirty="0">
              <a:latin typeface="Neue Haas Grotesk Text Pro"/>
              <a:cs typeface="Arial"/>
            </a:endParaRPr>
          </a:p>
          <a:p>
            <a:r>
              <a:rPr lang="en-US" sz="3600" dirty="0">
                <a:latin typeface="Neue Haas Grotesk Text Pro"/>
                <a:cs typeface="Arial"/>
              </a:rPr>
              <a:t>Metabolism</a:t>
            </a:r>
            <a:endParaRPr lang="en-US" sz="2800" dirty="0">
              <a:latin typeface="Arial"/>
              <a:cs typeface="Arial"/>
            </a:endParaRPr>
          </a:p>
        </p:txBody>
      </p:sp>
      <p:pic>
        <p:nvPicPr>
          <p:cNvPr id="12" name="Picture 11" descr="Bacteria cultured in a petri dish for a laboratory or a scientific investigation">
            <a:extLst>
              <a:ext uri="{FF2B5EF4-FFF2-40B4-BE49-F238E27FC236}">
                <a16:creationId xmlns:a16="http://schemas.microsoft.com/office/drawing/2014/main" id="{93A2A26A-D29A-0A93-A7F7-21F86720CE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85" r="-2" b="-2"/>
          <a:stretch/>
        </p:blipFill>
        <p:spPr>
          <a:xfrm>
            <a:off x="6120859" y="882650"/>
            <a:ext cx="5184373" cy="5095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613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D8E37F-B926-4EDC-B832-034AD1BB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BBF45F-8903-4D54-E2F6-634A6AE81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644" y="4938"/>
            <a:ext cx="7562208" cy="1393473"/>
          </a:xfrm>
        </p:spPr>
        <p:txBody>
          <a:bodyPr anchor="ctr">
            <a:normAutofit/>
          </a:bodyPr>
          <a:lstStyle/>
          <a:p>
            <a:r>
              <a:rPr lang="en-US" dirty="0"/>
              <a:t>PSYCHOLOGICAL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47284-CDA1-A9A3-91DE-6987FDBD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65" y="1720851"/>
            <a:ext cx="5961872" cy="51371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600" dirty="0"/>
              <a:t>M</a:t>
            </a:r>
            <a:r>
              <a:rPr lang="en-US" sz="3600" dirty="0">
                <a:latin typeface="Neue Haas Grotesk Text Pro"/>
                <a:cs typeface="Arial"/>
              </a:rPr>
              <a:t>ental health conditions such as </a:t>
            </a:r>
            <a:r>
              <a:rPr lang="en-US" sz="2400" dirty="0">
                <a:latin typeface="Arial"/>
                <a:cs typeface="Arial"/>
              </a:rPr>
              <a:t>(</a:t>
            </a:r>
            <a:r>
              <a:rPr lang="en-US" sz="2800" dirty="0">
                <a:latin typeface="Arial"/>
                <a:cs typeface="Arial"/>
              </a:rPr>
              <a:t>Hughes et al., 2017).</a:t>
            </a:r>
          </a:p>
          <a:p>
            <a:pPr marL="0" indent="0">
              <a:buNone/>
            </a:pPr>
            <a:endParaRPr lang="en-US" sz="3600" dirty="0">
              <a:latin typeface="Neue Haas Grotesk Text Pro"/>
              <a:cs typeface="Arial"/>
            </a:endParaRPr>
          </a:p>
          <a:p>
            <a:r>
              <a:rPr lang="en-US" sz="3600" dirty="0">
                <a:latin typeface="Neue Haas Grotesk Text Pro"/>
                <a:cs typeface="Arial"/>
              </a:rPr>
              <a:t>Depression.</a:t>
            </a:r>
          </a:p>
          <a:p>
            <a:pPr marL="0" indent="0">
              <a:buNone/>
            </a:pPr>
            <a:endParaRPr lang="en-US" sz="3600" dirty="0">
              <a:latin typeface="Neue Haas Grotesk Text Pro"/>
              <a:cs typeface="Arial"/>
            </a:endParaRPr>
          </a:p>
          <a:p>
            <a:r>
              <a:rPr lang="en-US" sz="3600" dirty="0">
                <a:latin typeface="Neue Haas Grotesk Text Pro"/>
                <a:cs typeface="Arial"/>
              </a:rPr>
              <a:t>Anxiety.</a:t>
            </a:r>
          </a:p>
        </p:txBody>
      </p:sp>
      <p:pic>
        <p:nvPicPr>
          <p:cNvPr id="12" name="Picture 11" descr="Person with idea concept">
            <a:extLst>
              <a:ext uri="{FF2B5EF4-FFF2-40B4-BE49-F238E27FC236}">
                <a16:creationId xmlns:a16="http://schemas.microsoft.com/office/drawing/2014/main" id="{645F6DE9-13FE-4228-8120-3208DE07B5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02" r="-1" b="10511"/>
          <a:stretch/>
        </p:blipFill>
        <p:spPr>
          <a:xfrm>
            <a:off x="3862670" y="2156616"/>
            <a:ext cx="8329331" cy="4701384"/>
          </a:xfrm>
          <a:custGeom>
            <a:avLst/>
            <a:gdLst/>
            <a:ahLst/>
            <a:cxnLst/>
            <a:rect l="l" t="t" r="r" b="b"/>
            <a:pathLst>
              <a:path w="8329331" h="4701384">
                <a:moveTo>
                  <a:pt x="7047184" y="406"/>
                </a:moveTo>
                <a:cubicBezTo>
                  <a:pt x="7473044" y="7480"/>
                  <a:pt x="7895572" y="106955"/>
                  <a:pt x="8282506" y="294946"/>
                </a:cubicBezTo>
                <a:lnTo>
                  <a:pt x="8329331" y="319324"/>
                </a:lnTo>
                <a:lnTo>
                  <a:pt x="8329331" y="4701384"/>
                </a:lnTo>
                <a:lnTo>
                  <a:pt x="0" y="4701384"/>
                </a:lnTo>
                <a:lnTo>
                  <a:pt x="5251843" y="580406"/>
                </a:lnTo>
                <a:lnTo>
                  <a:pt x="5312648" y="535110"/>
                </a:lnTo>
                <a:cubicBezTo>
                  <a:pt x="5787318" y="199904"/>
                  <a:pt x="6331234" y="25089"/>
                  <a:pt x="6876738" y="2514"/>
                </a:cubicBezTo>
                <a:cubicBezTo>
                  <a:pt x="6933561" y="163"/>
                  <a:pt x="6990402" y="-537"/>
                  <a:pt x="7047184" y="40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0212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C248155-68EB-D74C-5577-DA97D48E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30E628A-07F0-331A-DE0B-CCD7FB90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096BD-38E5-C265-EB65-5CFCBE571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8" y="2061769"/>
            <a:ext cx="3019575" cy="2737375"/>
          </a:xfrm>
        </p:spPr>
        <p:txBody>
          <a:bodyPr anchor="ctr">
            <a:normAutofit/>
          </a:bodyPr>
          <a:lstStyle/>
          <a:p>
            <a:r>
              <a:rPr lang="en-US" sz="2800"/>
              <a:t>LINKED TO B.F.SKINNER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019726-8144-C250-FAF9-150B7E63B0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2441869"/>
              </p:ext>
            </p:extLst>
          </p:nvPr>
        </p:nvGraphicFramePr>
        <p:xfrm>
          <a:off x="4761962" y="1502051"/>
          <a:ext cx="6109130" cy="408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5632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71BE1-FBA6-2F53-9BCE-2E765228F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Edward Thorndike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5D6C1-DA62-2FAF-BF19-378CE29D0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US" sz="1400" dirty="0">
              <a:solidFill>
                <a:srgbClr val="000000"/>
              </a:solidFill>
              <a:latin typeface="Georgia"/>
              <a:cs typeface="Arial"/>
            </a:endParaRPr>
          </a:p>
          <a:p>
            <a:endParaRPr lang="en-US" sz="1400" dirty="0">
              <a:solidFill>
                <a:srgbClr val="000000"/>
              </a:solidFill>
              <a:latin typeface="Georgia"/>
              <a:cs typeface="Arial"/>
            </a:endParaRPr>
          </a:p>
          <a:p>
            <a:r>
              <a:rPr lang="en-US" sz="3200" dirty="0">
                <a:solidFill>
                  <a:srgbClr val="000000"/>
                </a:solidFill>
                <a:latin typeface="Neue Haas Grotesk Text Pro"/>
                <a:cs typeface="Arial"/>
              </a:rPr>
              <a:t>The law of effect states productive habits leads to satisfying outcomes  while negative habits leads to unsatisfying outcomes weakened(1905).</a:t>
            </a:r>
          </a:p>
          <a:p>
            <a:endParaRPr lang="en-US" sz="3200" dirty="0">
              <a:solidFill>
                <a:srgbClr val="000000"/>
              </a:solidFill>
              <a:latin typeface="Neue Haas Grotesk Text Pro"/>
              <a:cs typeface="Arial"/>
            </a:endParaRPr>
          </a:p>
          <a:p>
            <a:endParaRPr lang="en-US" sz="2800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28859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E476-A590-22A7-CBD0-187EC2519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Erikson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00BB7-07FE-3B15-A8DD-71D547DBF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3600" dirty="0">
                <a:latin typeface="Neue Haas Grotesk Text Pro"/>
                <a:cs typeface="Arial"/>
              </a:rPr>
              <a:t>Erickson’s Stages of Development says completion of all stages successfully will result to triumph in life whiles failure will lead to disappointments(Erickson,1963)</a:t>
            </a:r>
          </a:p>
        </p:txBody>
      </p:sp>
    </p:spTree>
    <p:extLst>
      <p:ext uri="{BB962C8B-B14F-4D97-AF65-F5344CB8AC3E}">
        <p14:creationId xmlns:p14="http://schemas.microsoft.com/office/powerpoint/2010/main" val="3708054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D8E37F-B926-4EDC-B832-034AD1BB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EB3F2A-7DDD-8DC6-E968-D42F5AC7E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3716"/>
            <a:ext cx="6489764" cy="970139"/>
          </a:xfrm>
        </p:spPr>
        <p:txBody>
          <a:bodyPr anchor="ctr">
            <a:normAutofit/>
          </a:bodyPr>
          <a:lstStyle/>
          <a:p>
            <a:r>
              <a:rPr lang="en-US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6F580-805C-9B69-37E0-C635144D8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10" y="888296"/>
            <a:ext cx="7951538" cy="56451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Obesity is a multifaceted condition affected by complex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 combination of biological, environmental, social, and psychological factors. Social determinants like socioeconomic status, environmental as well as cultural and norms.</a:t>
            </a: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A03C93F6-8CC4-B9DD-8A7F-F8CF693693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770" r="-1" b="-1"/>
          <a:stretch/>
        </p:blipFill>
        <p:spPr>
          <a:xfrm>
            <a:off x="5217337" y="3116170"/>
            <a:ext cx="6974665" cy="3417274"/>
          </a:xfrm>
          <a:custGeom>
            <a:avLst/>
            <a:gdLst/>
            <a:ahLst/>
            <a:cxnLst/>
            <a:rect l="l" t="t" r="r" b="b"/>
            <a:pathLst>
              <a:path w="8329331" h="4701384">
                <a:moveTo>
                  <a:pt x="7047184" y="406"/>
                </a:moveTo>
                <a:cubicBezTo>
                  <a:pt x="7473044" y="7480"/>
                  <a:pt x="7895572" y="106955"/>
                  <a:pt x="8282506" y="294946"/>
                </a:cubicBezTo>
                <a:lnTo>
                  <a:pt x="8329331" y="319324"/>
                </a:lnTo>
                <a:lnTo>
                  <a:pt x="8329331" y="4701384"/>
                </a:lnTo>
                <a:lnTo>
                  <a:pt x="0" y="4701384"/>
                </a:lnTo>
                <a:lnTo>
                  <a:pt x="5251843" y="580406"/>
                </a:lnTo>
                <a:lnTo>
                  <a:pt x="5312648" y="535110"/>
                </a:lnTo>
                <a:cubicBezTo>
                  <a:pt x="5787318" y="199904"/>
                  <a:pt x="6331234" y="25089"/>
                  <a:pt x="6876738" y="2514"/>
                </a:cubicBezTo>
                <a:cubicBezTo>
                  <a:pt x="6933561" y="163"/>
                  <a:pt x="6990402" y="-537"/>
                  <a:pt x="7047184" y="40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94742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0CBD9-2675-7569-2067-82B9479E8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350" y="-313675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US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B6F1B-03A2-2BDD-FD91-BF7DF1D1E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818" y="1043029"/>
            <a:ext cx="12197644" cy="58144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US" sz="1400" b="1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Moss (2014) the </a:t>
            </a:r>
            <a:r>
              <a:rPr lang="en-US" sz="2400" err="1">
                <a:latin typeface="Arial"/>
                <a:cs typeface="Arial"/>
              </a:rPr>
              <a:t>pychological</a:t>
            </a:r>
            <a:r>
              <a:rPr lang="en-US" sz="2400" dirty="0">
                <a:latin typeface="Arial"/>
                <a:cs typeface="Arial"/>
              </a:rPr>
              <a:t> marking </a:t>
            </a:r>
            <a:r>
              <a:rPr lang="en-US" sz="2400" err="1">
                <a:latin typeface="Arial"/>
                <a:cs typeface="Arial"/>
              </a:rPr>
              <a:t>maximmise</a:t>
            </a:r>
            <a:r>
              <a:rPr lang="en-US" sz="2400" dirty="0">
                <a:latin typeface="Arial"/>
                <a:cs typeface="Arial"/>
              </a:rPr>
              <a:t> sales</a:t>
            </a: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Cambridge Dictionary, (2024)</a:t>
            </a:r>
            <a:r>
              <a:rPr lang="en-US" sz="2400" i="1" dirty="0">
                <a:solidFill>
                  <a:srgbClr val="1D2A57"/>
                </a:solidFill>
                <a:latin typeface="Arial"/>
                <a:cs typeface="Arial"/>
              </a:rPr>
              <a:t> ‘Meaning of obesity in English ‘, Available at: </a:t>
            </a:r>
            <a:r>
              <a:rPr lang="en-US" sz="2400" i="1" dirty="0">
                <a:latin typeface="Arial"/>
                <a:cs typeface="Arial"/>
                <a:hlinkClick r:id="rId2"/>
              </a:rPr>
              <a:t>https://dictionary.cambridge.org/dictionary/english/obesity</a:t>
            </a:r>
            <a:r>
              <a:rPr lang="en-US" sz="2400" i="1" dirty="0">
                <a:solidFill>
                  <a:srgbClr val="1D2A57"/>
                </a:solidFill>
                <a:latin typeface="Arial"/>
                <a:cs typeface="Arial"/>
              </a:rPr>
              <a:t> (Accessed 6</a:t>
            </a:r>
            <a:r>
              <a:rPr lang="en-US" sz="2400" i="1" baseline="30000" dirty="0">
                <a:solidFill>
                  <a:srgbClr val="1D2A57"/>
                </a:solidFill>
                <a:latin typeface="Arial"/>
                <a:cs typeface="Arial"/>
              </a:rPr>
              <a:t>th</a:t>
            </a:r>
            <a:r>
              <a:rPr lang="en-US" sz="2400" i="1" dirty="0">
                <a:solidFill>
                  <a:srgbClr val="1D2A57"/>
                </a:solidFill>
                <a:latin typeface="Arial"/>
                <a:cs typeface="Arial"/>
              </a:rPr>
              <a:t> November 2024).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dirty="0">
              <a:latin typeface="Neue Haas Grotesk Text Pro"/>
              <a:cs typeface="Arial"/>
            </a:endParaRPr>
          </a:p>
          <a:p>
            <a:endParaRPr lang="en-US" dirty="0">
              <a:latin typeface="Neue Haas Grotesk Text Pro"/>
              <a:cs typeface="Arial"/>
            </a:endParaRPr>
          </a:p>
          <a:p>
            <a:endParaRPr lang="en-US" dirty="0">
              <a:latin typeface="Neue Haas Grotesk Text Pro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US" sz="1400" b="1" dirty="0">
              <a:latin typeface="Arial"/>
              <a:cs typeface="Arial"/>
            </a:endParaRPr>
          </a:p>
        </p:txBody>
      </p:sp>
      <p:pic>
        <p:nvPicPr>
          <p:cNvPr id="12" name="Picture 11" descr="Assorted vegetables and fruits">
            <a:extLst>
              <a:ext uri="{FF2B5EF4-FFF2-40B4-BE49-F238E27FC236}">
                <a16:creationId xmlns:a16="http://schemas.microsoft.com/office/drawing/2014/main" id="{851E45DA-2C90-6AF9-E7CB-0D7CC5B6BF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408" r="-3" b="10082"/>
          <a:stretch/>
        </p:blipFill>
        <p:spPr>
          <a:xfrm>
            <a:off x="5363882" y="2735195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48827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0FDBE-9643-53FF-2244-A2B286F27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022" y="174841"/>
            <a:ext cx="8886884" cy="953669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E342B-8383-0ED6-5E9C-CE4FBB6E4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293" y="1010808"/>
            <a:ext cx="11861280" cy="5272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Erikson, E. H. (1963) </a:t>
            </a:r>
            <a:r>
              <a:rPr lang="en-US" sz="2400" i="1" dirty="0">
                <a:latin typeface="Arial"/>
                <a:cs typeface="Arial"/>
              </a:rPr>
              <a:t>Youth: change and challenge.</a:t>
            </a:r>
            <a:r>
              <a:rPr lang="en-US" sz="2400" dirty="0">
                <a:latin typeface="Arial"/>
                <a:cs typeface="Arial"/>
              </a:rPr>
              <a:t> New York: Basic books.</a:t>
            </a:r>
          </a:p>
          <a:p>
            <a:endParaRPr lang="en-US" sz="2400" dirty="0">
              <a:latin typeface="Arial"/>
              <a:ea typeface="Lato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ea typeface="Lato"/>
              <a:cs typeface="Arial"/>
            </a:endParaRPr>
          </a:p>
          <a:p>
            <a:r>
              <a:rPr lang="en-US" sz="2400" dirty="0">
                <a:latin typeface="Arial"/>
                <a:ea typeface="Lato"/>
                <a:cs typeface="Lato"/>
              </a:rPr>
              <a:t>Mcleod, S. (2024) ‘</a:t>
            </a:r>
            <a:r>
              <a:rPr lang="en-US" sz="2400" i="1" dirty="0">
                <a:latin typeface="Arial"/>
                <a:cs typeface="Arial"/>
              </a:rPr>
              <a:t>Erikson’s Stages of Psychosocial Development’. p.8-9.</a:t>
            </a:r>
            <a:endParaRPr lang="en-US" sz="2400" dirty="0">
              <a:latin typeface="Arial"/>
              <a:cs typeface="Arial"/>
            </a:endParaRPr>
          </a:p>
          <a:p>
            <a:endParaRPr lang="en-US" sz="2400" i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i="1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Skinner, B.F. (1938). </a:t>
            </a:r>
            <a:r>
              <a:rPr lang="en-US" sz="2400" i="1" dirty="0">
                <a:latin typeface="Arial"/>
                <a:cs typeface="Arial"/>
              </a:rPr>
              <a:t>The Behavior of organisms: Am experimental Analysis</a:t>
            </a:r>
            <a:r>
              <a:rPr lang="en-US" sz="2400" dirty="0">
                <a:latin typeface="Arial"/>
                <a:cs typeface="Arial"/>
              </a:rPr>
              <a:t>. New York: Appleton-Century.</a:t>
            </a: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solidFill>
                <a:srgbClr val="282828"/>
              </a:solidFill>
              <a:latin typeface="Arial"/>
              <a:cs typeface="Arial"/>
            </a:endParaRPr>
          </a:p>
          <a:p>
            <a:endParaRPr lang="en-US" sz="1200" dirty="0">
              <a:solidFill>
                <a:srgbClr val="333333"/>
              </a:solidFill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1122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97BD3-73D3-0720-799F-00FC0FC5B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46619"/>
            <a:ext cx="8886884" cy="530336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4E026-62CC-BA8D-48B3-FF092E219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813252"/>
            <a:ext cx="10506613" cy="57943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333333"/>
                </a:solidFill>
                <a:latin typeface="Arial"/>
                <a:cs typeface="Arial"/>
              </a:rPr>
              <a:t>Spencer, S. J. et al. (2011) </a:t>
            </a:r>
            <a:r>
              <a:rPr lang="en-US" sz="2400" i="1" dirty="0">
                <a:solidFill>
                  <a:srgbClr val="333333"/>
                </a:solidFill>
                <a:latin typeface="Arial"/>
                <a:cs typeface="Arial"/>
              </a:rPr>
              <a:t>'The glucocorticoid contribution to obesity</a:t>
            </a:r>
            <a:r>
              <a:rPr lang="en-US" sz="2400" dirty="0">
                <a:solidFill>
                  <a:srgbClr val="333333"/>
                </a:solidFill>
                <a:latin typeface="Arial"/>
                <a:cs typeface="Arial"/>
              </a:rPr>
              <a:t>',</a:t>
            </a:r>
            <a:endParaRPr lang="en-US" sz="2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333333"/>
                </a:solidFill>
                <a:latin typeface="Arial"/>
                <a:cs typeface="Arial"/>
              </a:rPr>
              <a:t>14(3).233–246, 233-246.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solidFill>
                <a:srgbClr val="333333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rgbClr val="282828"/>
                </a:solidFill>
                <a:latin typeface="Arial"/>
                <a:cs typeface="Arial"/>
              </a:rPr>
              <a:t>Thorndike, E. L. (1905). </a:t>
            </a:r>
            <a:r>
              <a:rPr lang="en-US" sz="2400" i="1" dirty="0">
                <a:solidFill>
                  <a:srgbClr val="282828"/>
                </a:solidFill>
                <a:latin typeface="Arial"/>
                <a:cs typeface="Arial"/>
              </a:rPr>
              <a:t>The elements of psychology.</a:t>
            </a:r>
            <a:r>
              <a:rPr lang="en-US" sz="2400" dirty="0">
                <a:solidFill>
                  <a:srgbClr val="282828"/>
                </a:solidFill>
                <a:latin typeface="Arial"/>
                <a:cs typeface="Arial"/>
              </a:rPr>
              <a:t> New York: A. G. Seiler.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solidFill>
                <a:srgbClr val="282828"/>
              </a:solidFill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National Library of Medicine, Yau, H.C, (2013)’ Stress and Eating Behaviors’, 38(3): 255–267.</a:t>
            </a:r>
          </a:p>
          <a:p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31176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B46E5-64CB-B6C5-37CD-40E92AFDD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8397"/>
            <a:ext cx="8886884" cy="643225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40B80-9B1D-7545-CCCA-A0AA7D7B4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182" y="996698"/>
            <a:ext cx="11452057" cy="54556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err="1">
                <a:latin typeface="Arial"/>
                <a:cs typeface="Arial"/>
              </a:rPr>
              <a:t>Polivy</a:t>
            </a:r>
            <a:r>
              <a:rPr lang="en-US" sz="2400" dirty="0">
                <a:latin typeface="Arial"/>
                <a:cs typeface="Arial"/>
              </a:rPr>
              <a:t>, J and Herman, C.P., (1999)’ eating disorders’, 26(2).153-164.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rgbClr val="2C2D30"/>
                </a:solidFill>
                <a:latin typeface="Arial"/>
                <a:cs typeface="Arial"/>
              </a:rPr>
              <a:t>Psychology Today, (2024) ‘How Your Culture Affects Your Weight’, Your personal culture affects your attitudes about acceptable body weight Available at:</a:t>
            </a:r>
            <a:r>
              <a:rPr lang="en-US" sz="2400" dirty="0">
                <a:latin typeface="Arial"/>
                <a:cs typeface="Arial"/>
                <a:hlinkClick r:id="rId2"/>
              </a:rPr>
              <a:t>How Your Culture Affects Your Weight | Psychology Today</a:t>
            </a:r>
            <a:r>
              <a:rPr lang="en-US" sz="2400" dirty="0">
                <a:latin typeface="Arial"/>
                <a:cs typeface="Arial"/>
              </a:rPr>
              <a:t>  (Accessed 6</a:t>
            </a:r>
            <a:r>
              <a:rPr lang="en-US" sz="2400" baseline="30000" dirty="0">
                <a:latin typeface="Arial"/>
                <a:cs typeface="Arial"/>
              </a:rPr>
              <a:t>th</a:t>
            </a:r>
            <a:r>
              <a:rPr lang="en-US" sz="2400" dirty="0">
                <a:latin typeface="Arial"/>
                <a:cs typeface="Arial"/>
              </a:rPr>
              <a:t> November 2024).</a:t>
            </a: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WHO, (2024) </a:t>
            </a:r>
            <a:r>
              <a:rPr lang="en-US" sz="2400" i="1" dirty="0">
                <a:latin typeface="Arial"/>
                <a:cs typeface="Arial"/>
              </a:rPr>
              <a:t>Obesity and overweight'</a:t>
            </a:r>
            <a:r>
              <a:rPr lang="en-US" sz="2400" dirty="0">
                <a:latin typeface="Arial"/>
                <a:cs typeface="Arial"/>
              </a:rPr>
              <a:t>, Available at:</a:t>
            </a:r>
            <a:r>
              <a:rPr lang="en-US" sz="2400" dirty="0">
                <a:latin typeface="Arial"/>
                <a:cs typeface="Arial"/>
                <a:hlinkClick r:id="rId3"/>
              </a:rPr>
              <a:t>Obesity and overweight</a:t>
            </a:r>
            <a:r>
              <a:rPr lang="en-US" sz="2400" dirty="0">
                <a:latin typeface="Arial"/>
                <a:cs typeface="Arial"/>
              </a:rPr>
              <a:t> (Accessed 6</a:t>
            </a:r>
            <a:r>
              <a:rPr lang="en-US" sz="2400" baseline="30000" dirty="0">
                <a:latin typeface="Arial"/>
                <a:cs typeface="Arial"/>
              </a:rPr>
              <a:t>th</a:t>
            </a:r>
            <a:r>
              <a:rPr lang="en-US" sz="2400" dirty="0">
                <a:latin typeface="Arial"/>
                <a:cs typeface="Arial"/>
              </a:rPr>
              <a:t> November 2024)</a:t>
            </a:r>
          </a:p>
        </p:txBody>
      </p:sp>
    </p:spTree>
    <p:extLst>
      <p:ext uri="{BB962C8B-B14F-4D97-AF65-F5344CB8AC3E}">
        <p14:creationId xmlns:p14="http://schemas.microsoft.com/office/powerpoint/2010/main" val="3867668454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496</Words>
  <Application>Microsoft Office PowerPoint</Application>
  <PresentationFormat>Widescreen</PresentationFormat>
  <Paragraphs>96</Paragraphs>
  <Slides>15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Georgia</vt:lpstr>
      <vt:lpstr>Neue Haas Grotesk Text Pro</vt:lpstr>
      <vt:lpstr>SwellVTI</vt:lpstr>
      <vt:lpstr>OBESITY-2420197</vt:lpstr>
      <vt:lpstr>CONTENTS</vt:lpstr>
      <vt:lpstr>OBESITY</vt:lpstr>
      <vt:lpstr>FACTORS FFECTING OBESITY</vt:lpstr>
      <vt:lpstr>SOCIAL FACTORS</vt:lpstr>
      <vt:lpstr>BIOLOGICAL</vt:lpstr>
      <vt:lpstr>PSYCHOLOGICAL</vt:lpstr>
      <vt:lpstr>LINKED TO B.F.SKINNER</vt:lpstr>
      <vt:lpstr> Edward Thorndike</vt:lpstr>
      <vt:lpstr>Erikson </vt:lpstr>
      <vt:lpstr>CONCLUSION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rukia yussuf</dc:creator>
  <cp:lastModifiedBy>Rukia Yussuf - 665038</cp:lastModifiedBy>
  <cp:revision>1091</cp:revision>
  <dcterms:created xsi:type="dcterms:W3CDTF">2024-10-25T14:10:07Z</dcterms:created>
  <dcterms:modified xsi:type="dcterms:W3CDTF">2024-11-08T23:42:48Z</dcterms:modified>
</cp:coreProperties>
</file>