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27" r:id="rId1"/>
  </p:sldMasterIdLst>
  <p:notesMasterIdLst>
    <p:notesMasterId r:id="rId13"/>
  </p:notesMasterIdLst>
  <p:sldIdLst>
    <p:sldId id="256" r:id="rId2"/>
    <p:sldId id="257" r:id="rId3"/>
    <p:sldId id="258" r:id="rId4"/>
    <p:sldId id="259" r:id="rId5"/>
    <p:sldId id="260" r:id="rId6"/>
    <p:sldId id="261" r:id="rId7"/>
    <p:sldId id="262" r:id="rId8"/>
    <p:sldId id="266" r:id="rId9"/>
    <p:sldId id="263" r:id="rId10"/>
    <p:sldId id="265" r:id="rId11"/>
    <p:sldId id="264"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0" autoAdjust="0"/>
    <p:restoredTop sz="93692" autoAdjust="0"/>
  </p:normalViewPr>
  <p:slideViewPr>
    <p:cSldViewPr snapToGrid="0">
      <p:cViewPr varScale="1">
        <p:scale>
          <a:sx n="104" d="100"/>
          <a:sy n="104" d="100"/>
        </p:scale>
        <p:origin x="1512" y="11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_rels/data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diagrams/_rels/drawing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data1.xml><?xml version="1.0" encoding="utf-8"?>
<dgm:dataModel xmlns:dgm="http://schemas.openxmlformats.org/drawingml/2006/diagram" xmlns:a="http://schemas.openxmlformats.org/drawingml/2006/main">
  <dgm:ptLst>
    <dgm:pt modelId="{CECCAF46-BA77-4DC6-A00E-A7104D2742C4}"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F7A24806-271A-4DDB-9D36-65188482D108}">
      <dgm:prSet/>
      <dgm:spPr/>
      <dgm:t>
        <a:bodyPr/>
        <a:lstStyle/>
        <a:p>
          <a:r>
            <a:rPr lang="en-US" b="0" i="0"/>
            <a:t>For making a successful career in the field of construction, one should have some of the skills, such as technical skills, self-motivation to achieve excellence in the work are few of them. </a:t>
          </a:r>
          <a:endParaRPr lang="en-US"/>
        </a:p>
      </dgm:t>
    </dgm:pt>
    <dgm:pt modelId="{1E7340CE-5EE3-43CE-9E5D-0F2A62D825B6}" type="parTrans" cxnId="{47A756B6-F20C-4147-AF39-89A2AC56347E}">
      <dgm:prSet/>
      <dgm:spPr/>
      <dgm:t>
        <a:bodyPr/>
        <a:lstStyle/>
        <a:p>
          <a:endParaRPr lang="en-US"/>
        </a:p>
      </dgm:t>
    </dgm:pt>
    <dgm:pt modelId="{A21D0272-3DB5-4E5E-9EC0-34D600068F52}" type="sibTrans" cxnId="{47A756B6-F20C-4147-AF39-89A2AC56347E}">
      <dgm:prSet/>
      <dgm:spPr/>
      <dgm:t>
        <a:bodyPr/>
        <a:lstStyle/>
        <a:p>
          <a:endParaRPr lang="en-US"/>
        </a:p>
      </dgm:t>
    </dgm:pt>
    <dgm:pt modelId="{7E8EEBF7-A5EF-410D-AC22-5224FBC4F062}">
      <dgm:prSet/>
      <dgm:spPr/>
      <dgm:t>
        <a:bodyPr/>
        <a:lstStyle/>
        <a:p>
          <a:r>
            <a:rPr lang="en-US" b="0" i="0"/>
            <a:t>The strengths, weaknesses of any profession, such as the construction profession is discussed and analyzed. This discussion will help to understand the skills. Along with that development plan is also made to improve the skills as well.</a:t>
          </a:r>
          <a:endParaRPr lang="en-US"/>
        </a:p>
      </dgm:t>
    </dgm:pt>
    <dgm:pt modelId="{019850B6-3DC7-40F3-B03C-9A780E5627ED}" type="parTrans" cxnId="{49C7856B-A46F-4B1C-B4FB-6EDB16A0573A}">
      <dgm:prSet/>
      <dgm:spPr/>
      <dgm:t>
        <a:bodyPr/>
        <a:lstStyle/>
        <a:p>
          <a:endParaRPr lang="en-US"/>
        </a:p>
      </dgm:t>
    </dgm:pt>
    <dgm:pt modelId="{96310E8A-63FD-4845-93FD-B56B9B793606}" type="sibTrans" cxnId="{49C7856B-A46F-4B1C-B4FB-6EDB16A0573A}">
      <dgm:prSet/>
      <dgm:spPr/>
      <dgm:t>
        <a:bodyPr/>
        <a:lstStyle/>
        <a:p>
          <a:endParaRPr lang="en-US"/>
        </a:p>
      </dgm:t>
    </dgm:pt>
    <dgm:pt modelId="{EF0022A6-203C-446F-BF6C-5FFF1F713872}" type="pres">
      <dgm:prSet presAssocID="{CECCAF46-BA77-4DC6-A00E-A7104D2742C4}" presName="vert0" presStyleCnt="0">
        <dgm:presLayoutVars>
          <dgm:dir/>
          <dgm:animOne val="branch"/>
          <dgm:animLvl val="lvl"/>
        </dgm:presLayoutVars>
      </dgm:prSet>
      <dgm:spPr/>
    </dgm:pt>
    <dgm:pt modelId="{066F6534-772B-4D38-B5E1-D65448F7C8DB}" type="pres">
      <dgm:prSet presAssocID="{F7A24806-271A-4DDB-9D36-65188482D108}" presName="thickLine" presStyleLbl="alignNode1" presStyleIdx="0" presStyleCnt="2"/>
      <dgm:spPr/>
    </dgm:pt>
    <dgm:pt modelId="{AA3ED530-DE18-4F44-949A-71B4CD9D88F5}" type="pres">
      <dgm:prSet presAssocID="{F7A24806-271A-4DDB-9D36-65188482D108}" presName="horz1" presStyleCnt="0"/>
      <dgm:spPr/>
    </dgm:pt>
    <dgm:pt modelId="{6682FBDC-360E-43D3-85C1-FBDCE623C01F}" type="pres">
      <dgm:prSet presAssocID="{F7A24806-271A-4DDB-9D36-65188482D108}" presName="tx1" presStyleLbl="revTx" presStyleIdx="0" presStyleCnt="2"/>
      <dgm:spPr/>
    </dgm:pt>
    <dgm:pt modelId="{AA596CD0-19B1-403F-8D11-9F5A0BD2EB31}" type="pres">
      <dgm:prSet presAssocID="{F7A24806-271A-4DDB-9D36-65188482D108}" presName="vert1" presStyleCnt="0"/>
      <dgm:spPr/>
    </dgm:pt>
    <dgm:pt modelId="{EA3FC601-3804-468C-927C-D08C04FEF814}" type="pres">
      <dgm:prSet presAssocID="{7E8EEBF7-A5EF-410D-AC22-5224FBC4F062}" presName="thickLine" presStyleLbl="alignNode1" presStyleIdx="1" presStyleCnt="2"/>
      <dgm:spPr/>
    </dgm:pt>
    <dgm:pt modelId="{2CD06CED-95C0-4EF3-8F10-DE22FD448FB1}" type="pres">
      <dgm:prSet presAssocID="{7E8EEBF7-A5EF-410D-AC22-5224FBC4F062}" presName="horz1" presStyleCnt="0"/>
      <dgm:spPr/>
    </dgm:pt>
    <dgm:pt modelId="{959A0645-6B68-4F54-87B9-07B9213135A9}" type="pres">
      <dgm:prSet presAssocID="{7E8EEBF7-A5EF-410D-AC22-5224FBC4F062}" presName="tx1" presStyleLbl="revTx" presStyleIdx="1" presStyleCnt="2"/>
      <dgm:spPr/>
    </dgm:pt>
    <dgm:pt modelId="{C0456FCD-373A-4B39-A828-F89762315CE0}" type="pres">
      <dgm:prSet presAssocID="{7E8EEBF7-A5EF-410D-AC22-5224FBC4F062}" presName="vert1" presStyleCnt="0"/>
      <dgm:spPr/>
    </dgm:pt>
  </dgm:ptLst>
  <dgm:cxnLst>
    <dgm:cxn modelId="{15827B1E-04AE-4F80-BB7B-27CB866474A1}" type="presOf" srcId="{F7A24806-271A-4DDB-9D36-65188482D108}" destId="{6682FBDC-360E-43D3-85C1-FBDCE623C01F}" srcOrd="0" destOrd="0" presId="urn:microsoft.com/office/officeart/2008/layout/LinedList"/>
    <dgm:cxn modelId="{49C7856B-A46F-4B1C-B4FB-6EDB16A0573A}" srcId="{CECCAF46-BA77-4DC6-A00E-A7104D2742C4}" destId="{7E8EEBF7-A5EF-410D-AC22-5224FBC4F062}" srcOrd="1" destOrd="0" parTransId="{019850B6-3DC7-40F3-B03C-9A780E5627ED}" sibTransId="{96310E8A-63FD-4845-93FD-B56B9B793606}"/>
    <dgm:cxn modelId="{47A756B6-F20C-4147-AF39-89A2AC56347E}" srcId="{CECCAF46-BA77-4DC6-A00E-A7104D2742C4}" destId="{F7A24806-271A-4DDB-9D36-65188482D108}" srcOrd="0" destOrd="0" parTransId="{1E7340CE-5EE3-43CE-9E5D-0F2A62D825B6}" sibTransId="{A21D0272-3DB5-4E5E-9EC0-34D600068F52}"/>
    <dgm:cxn modelId="{C24FF2C0-66A7-452F-8FD1-966E53530348}" type="presOf" srcId="{CECCAF46-BA77-4DC6-A00E-A7104D2742C4}" destId="{EF0022A6-203C-446F-BF6C-5FFF1F713872}" srcOrd="0" destOrd="0" presId="urn:microsoft.com/office/officeart/2008/layout/LinedList"/>
    <dgm:cxn modelId="{8BB2FBE0-3FA5-4547-8FB0-D894F7A5F5B8}" type="presOf" srcId="{7E8EEBF7-A5EF-410D-AC22-5224FBC4F062}" destId="{959A0645-6B68-4F54-87B9-07B9213135A9}" srcOrd="0" destOrd="0" presId="urn:microsoft.com/office/officeart/2008/layout/LinedList"/>
    <dgm:cxn modelId="{C980C67F-DC01-4BFC-9EE3-9A0D40CC2880}" type="presParOf" srcId="{EF0022A6-203C-446F-BF6C-5FFF1F713872}" destId="{066F6534-772B-4D38-B5E1-D65448F7C8DB}" srcOrd="0" destOrd="0" presId="urn:microsoft.com/office/officeart/2008/layout/LinedList"/>
    <dgm:cxn modelId="{E9823EEF-8233-43A5-A941-98ADC60B1B52}" type="presParOf" srcId="{EF0022A6-203C-446F-BF6C-5FFF1F713872}" destId="{AA3ED530-DE18-4F44-949A-71B4CD9D88F5}" srcOrd="1" destOrd="0" presId="urn:microsoft.com/office/officeart/2008/layout/LinedList"/>
    <dgm:cxn modelId="{41A0E52F-4B83-45BB-8B1D-1D8C719BC1B0}" type="presParOf" srcId="{AA3ED530-DE18-4F44-949A-71B4CD9D88F5}" destId="{6682FBDC-360E-43D3-85C1-FBDCE623C01F}" srcOrd="0" destOrd="0" presId="urn:microsoft.com/office/officeart/2008/layout/LinedList"/>
    <dgm:cxn modelId="{A63EC90F-E32A-4146-A056-9E4B04F23107}" type="presParOf" srcId="{AA3ED530-DE18-4F44-949A-71B4CD9D88F5}" destId="{AA596CD0-19B1-403F-8D11-9F5A0BD2EB31}" srcOrd="1" destOrd="0" presId="urn:microsoft.com/office/officeart/2008/layout/LinedList"/>
    <dgm:cxn modelId="{8941ED09-F666-4471-8E3B-0105E8B6E620}" type="presParOf" srcId="{EF0022A6-203C-446F-BF6C-5FFF1F713872}" destId="{EA3FC601-3804-468C-927C-D08C04FEF814}" srcOrd="2" destOrd="0" presId="urn:microsoft.com/office/officeart/2008/layout/LinedList"/>
    <dgm:cxn modelId="{0922F034-5A4B-464E-B19C-FB24F06525AE}" type="presParOf" srcId="{EF0022A6-203C-446F-BF6C-5FFF1F713872}" destId="{2CD06CED-95C0-4EF3-8F10-DE22FD448FB1}" srcOrd="3" destOrd="0" presId="urn:microsoft.com/office/officeart/2008/layout/LinedList"/>
    <dgm:cxn modelId="{6CF6CAAB-BEB0-4DC1-B487-5A9B474FD579}" type="presParOf" srcId="{2CD06CED-95C0-4EF3-8F10-DE22FD448FB1}" destId="{959A0645-6B68-4F54-87B9-07B9213135A9}" srcOrd="0" destOrd="0" presId="urn:microsoft.com/office/officeart/2008/layout/LinedList"/>
    <dgm:cxn modelId="{C4801D1C-ED2E-4EE0-879B-2E4950AB33E9}" type="presParOf" srcId="{2CD06CED-95C0-4EF3-8F10-DE22FD448FB1}" destId="{C0456FCD-373A-4B39-A828-F89762315CE0}"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008A237-1AFD-410B-A281-0B305CB60E40}" type="doc">
      <dgm:prSet loTypeId="urn:microsoft.com/office/officeart/2005/8/layout/default" loCatId="list" qsTypeId="urn:microsoft.com/office/officeart/2005/8/quickstyle/simple1" qsCatId="simple" csTypeId="urn:microsoft.com/office/officeart/2005/8/colors/accent0_3" csCatId="mainScheme"/>
      <dgm:spPr/>
      <dgm:t>
        <a:bodyPr/>
        <a:lstStyle/>
        <a:p>
          <a:endParaRPr lang="en-US"/>
        </a:p>
      </dgm:t>
    </dgm:pt>
    <dgm:pt modelId="{7AD1CFBB-991E-4840-8DB8-685347534977}">
      <dgm:prSet/>
      <dgm:spPr/>
      <dgm:t>
        <a:bodyPr/>
        <a:lstStyle/>
        <a:p>
          <a:r>
            <a:rPr lang="en-US" b="0" i="0"/>
            <a:t>Like Replicon, there are several other time management tools. ActiveCollab is one of those time management tools. Through ActiveCollab also, time can be managed easily for the completion of the project. </a:t>
          </a:r>
          <a:endParaRPr lang="en-US"/>
        </a:p>
      </dgm:t>
    </dgm:pt>
    <dgm:pt modelId="{D1768675-036E-4EBB-9FAD-F16F50918B0D}" type="parTrans" cxnId="{45B9A5DA-949D-4587-8E34-63F5423130E2}">
      <dgm:prSet/>
      <dgm:spPr/>
      <dgm:t>
        <a:bodyPr/>
        <a:lstStyle/>
        <a:p>
          <a:endParaRPr lang="en-US"/>
        </a:p>
      </dgm:t>
    </dgm:pt>
    <dgm:pt modelId="{7F320F79-9F8A-4737-B6FB-2D19A5B846FA}" type="sibTrans" cxnId="{45B9A5DA-949D-4587-8E34-63F5423130E2}">
      <dgm:prSet/>
      <dgm:spPr/>
      <dgm:t>
        <a:bodyPr/>
        <a:lstStyle/>
        <a:p>
          <a:endParaRPr lang="en-US"/>
        </a:p>
      </dgm:t>
    </dgm:pt>
    <dgm:pt modelId="{41A24ED3-4230-477D-BE85-A1B3596F7EE3}">
      <dgm:prSet/>
      <dgm:spPr/>
      <dgm:t>
        <a:bodyPr/>
        <a:lstStyle/>
        <a:p>
          <a:r>
            <a:rPr lang="en-US" b="0" i="0"/>
            <a:t>Keeping the record of the time and achieving efficiency in the work can be possible through these time management tools. </a:t>
          </a:r>
          <a:endParaRPr lang="en-US"/>
        </a:p>
      </dgm:t>
    </dgm:pt>
    <dgm:pt modelId="{8E8571E0-1552-46CC-B119-C5F6AED22E83}" type="parTrans" cxnId="{8DB026AC-F6E8-4BCD-AC9E-21477209A4E4}">
      <dgm:prSet/>
      <dgm:spPr/>
      <dgm:t>
        <a:bodyPr/>
        <a:lstStyle/>
        <a:p>
          <a:endParaRPr lang="en-US"/>
        </a:p>
      </dgm:t>
    </dgm:pt>
    <dgm:pt modelId="{7CE58D4A-B321-4247-988B-172A78E7D40F}" type="sibTrans" cxnId="{8DB026AC-F6E8-4BCD-AC9E-21477209A4E4}">
      <dgm:prSet/>
      <dgm:spPr/>
      <dgm:t>
        <a:bodyPr/>
        <a:lstStyle/>
        <a:p>
          <a:endParaRPr lang="en-US"/>
        </a:p>
      </dgm:t>
    </dgm:pt>
    <dgm:pt modelId="{5F456847-8FE2-4781-8D31-4BAF1A9AAFA6}" type="pres">
      <dgm:prSet presAssocID="{B008A237-1AFD-410B-A281-0B305CB60E40}" presName="diagram" presStyleCnt="0">
        <dgm:presLayoutVars>
          <dgm:dir/>
          <dgm:resizeHandles val="exact"/>
        </dgm:presLayoutVars>
      </dgm:prSet>
      <dgm:spPr/>
    </dgm:pt>
    <dgm:pt modelId="{0D74F0AF-49CD-496F-BD85-EB29BB80F631}" type="pres">
      <dgm:prSet presAssocID="{7AD1CFBB-991E-4840-8DB8-685347534977}" presName="node" presStyleLbl="node1" presStyleIdx="0" presStyleCnt="2">
        <dgm:presLayoutVars>
          <dgm:bulletEnabled val="1"/>
        </dgm:presLayoutVars>
      </dgm:prSet>
      <dgm:spPr/>
    </dgm:pt>
    <dgm:pt modelId="{638A6D2A-2A66-4924-859D-11702B365F34}" type="pres">
      <dgm:prSet presAssocID="{7F320F79-9F8A-4737-B6FB-2D19A5B846FA}" presName="sibTrans" presStyleCnt="0"/>
      <dgm:spPr/>
    </dgm:pt>
    <dgm:pt modelId="{75EC19F5-B42B-4458-871B-16736FFC450D}" type="pres">
      <dgm:prSet presAssocID="{41A24ED3-4230-477D-BE85-A1B3596F7EE3}" presName="node" presStyleLbl="node1" presStyleIdx="1" presStyleCnt="2">
        <dgm:presLayoutVars>
          <dgm:bulletEnabled val="1"/>
        </dgm:presLayoutVars>
      </dgm:prSet>
      <dgm:spPr/>
    </dgm:pt>
  </dgm:ptLst>
  <dgm:cxnLst>
    <dgm:cxn modelId="{9E15A75C-9A49-4C06-AE94-DE932CD40D7E}" type="presOf" srcId="{7AD1CFBB-991E-4840-8DB8-685347534977}" destId="{0D74F0AF-49CD-496F-BD85-EB29BB80F631}" srcOrd="0" destOrd="0" presId="urn:microsoft.com/office/officeart/2005/8/layout/default"/>
    <dgm:cxn modelId="{B146BA9D-F017-456A-88D8-85A4EEACE544}" type="presOf" srcId="{41A24ED3-4230-477D-BE85-A1B3596F7EE3}" destId="{75EC19F5-B42B-4458-871B-16736FFC450D}" srcOrd="0" destOrd="0" presId="urn:microsoft.com/office/officeart/2005/8/layout/default"/>
    <dgm:cxn modelId="{8DB026AC-F6E8-4BCD-AC9E-21477209A4E4}" srcId="{B008A237-1AFD-410B-A281-0B305CB60E40}" destId="{41A24ED3-4230-477D-BE85-A1B3596F7EE3}" srcOrd="1" destOrd="0" parTransId="{8E8571E0-1552-46CC-B119-C5F6AED22E83}" sibTransId="{7CE58D4A-B321-4247-988B-172A78E7D40F}"/>
    <dgm:cxn modelId="{45B9A5DA-949D-4587-8E34-63F5423130E2}" srcId="{B008A237-1AFD-410B-A281-0B305CB60E40}" destId="{7AD1CFBB-991E-4840-8DB8-685347534977}" srcOrd="0" destOrd="0" parTransId="{D1768675-036E-4EBB-9FAD-F16F50918B0D}" sibTransId="{7F320F79-9F8A-4737-B6FB-2D19A5B846FA}"/>
    <dgm:cxn modelId="{4ED6B5F0-3415-4B30-A2E7-75241AC55A74}" type="presOf" srcId="{B008A237-1AFD-410B-A281-0B305CB60E40}" destId="{5F456847-8FE2-4781-8D31-4BAF1A9AAFA6}" srcOrd="0" destOrd="0" presId="urn:microsoft.com/office/officeart/2005/8/layout/default"/>
    <dgm:cxn modelId="{A23C4EEB-DB12-4729-B27C-B5766C3BD2BF}" type="presParOf" srcId="{5F456847-8FE2-4781-8D31-4BAF1A9AAFA6}" destId="{0D74F0AF-49CD-496F-BD85-EB29BB80F631}" srcOrd="0" destOrd="0" presId="urn:microsoft.com/office/officeart/2005/8/layout/default"/>
    <dgm:cxn modelId="{33CB3BB8-E9CD-4036-AA08-AC252A483B68}" type="presParOf" srcId="{5F456847-8FE2-4781-8D31-4BAF1A9AAFA6}" destId="{638A6D2A-2A66-4924-859D-11702B365F34}" srcOrd="1" destOrd="0" presId="urn:microsoft.com/office/officeart/2005/8/layout/default"/>
    <dgm:cxn modelId="{D5A9898A-8EC7-4924-818A-69A063A7B6B5}" type="presParOf" srcId="{5F456847-8FE2-4781-8D31-4BAF1A9AAFA6}" destId="{75EC19F5-B42B-4458-871B-16736FFC450D}" srcOrd="2"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C4DF5F7-ACC4-4664-BA90-7B30CF84E9AA}" type="doc">
      <dgm:prSet loTypeId="urn:microsoft.com/office/officeart/2018/2/layout/IconCircleList" loCatId="icon" qsTypeId="urn:microsoft.com/office/officeart/2005/8/quickstyle/simple1" qsCatId="simple" csTypeId="urn:microsoft.com/office/officeart/2018/5/colors/Iconchunking_coloredtext_colorful1" csCatId="colorful" phldr="1"/>
      <dgm:spPr/>
      <dgm:t>
        <a:bodyPr/>
        <a:lstStyle/>
        <a:p>
          <a:endParaRPr lang="en-US"/>
        </a:p>
      </dgm:t>
    </dgm:pt>
    <dgm:pt modelId="{68683336-FE27-45FD-BC8D-65C7C25D3B8C}">
      <dgm:prSet/>
      <dgm:spPr/>
      <dgm:t>
        <a:bodyPr/>
        <a:lstStyle/>
        <a:p>
          <a:r>
            <a:rPr lang="en-US" b="0" i="0"/>
            <a:t>The work can be completed effectively if there is a proper time management plan. Time management can be done by using time management tools to increase efficiency in the work. </a:t>
          </a:r>
          <a:endParaRPr lang="en-US"/>
        </a:p>
      </dgm:t>
    </dgm:pt>
    <dgm:pt modelId="{C7D78098-8738-43EC-9B72-38B20B818C0D}" type="parTrans" cxnId="{4FE48C98-30DB-402E-BF90-EAD42301E31F}">
      <dgm:prSet/>
      <dgm:spPr/>
      <dgm:t>
        <a:bodyPr/>
        <a:lstStyle/>
        <a:p>
          <a:endParaRPr lang="en-US"/>
        </a:p>
      </dgm:t>
    </dgm:pt>
    <dgm:pt modelId="{315EBD5F-DA8A-4897-BB46-F8DC86A8BFD9}" type="sibTrans" cxnId="{4FE48C98-30DB-402E-BF90-EAD42301E31F}">
      <dgm:prSet/>
      <dgm:spPr/>
      <dgm:t>
        <a:bodyPr/>
        <a:lstStyle/>
        <a:p>
          <a:endParaRPr lang="en-US"/>
        </a:p>
      </dgm:t>
    </dgm:pt>
    <dgm:pt modelId="{D6EE3CAB-54A7-42EE-8704-8D13D893952D}">
      <dgm:prSet/>
      <dgm:spPr/>
      <dgm:t>
        <a:bodyPr/>
        <a:lstStyle/>
        <a:p>
          <a:r>
            <a:rPr lang="en-US" b="0" i="0"/>
            <a:t>The skills which require improvement, those skills are analysed to get better results through implementation of various methods. Those skills can be improved. </a:t>
          </a:r>
          <a:endParaRPr lang="en-US"/>
        </a:p>
      </dgm:t>
    </dgm:pt>
    <dgm:pt modelId="{992978D0-ED5A-444E-B007-0500A2C1B466}" type="parTrans" cxnId="{BA95B23E-782A-4ADD-8D1D-118AFAFCFB91}">
      <dgm:prSet/>
      <dgm:spPr/>
      <dgm:t>
        <a:bodyPr/>
        <a:lstStyle/>
        <a:p>
          <a:endParaRPr lang="en-US"/>
        </a:p>
      </dgm:t>
    </dgm:pt>
    <dgm:pt modelId="{13FB97B4-F687-4855-8E23-ACBD1312ED62}" type="sibTrans" cxnId="{BA95B23E-782A-4ADD-8D1D-118AFAFCFB91}">
      <dgm:prSet/>
      <dgm:spPr/>
      <dgm:t>
        <a:bodyPr/>
        <a:lstStyle/>
        <a:p>
          <a:endParaRPr lang="en-US"/>
        </a:p>
      </dgm:t>
    </dgm:pt>
    <dgm:pt modelId="{8B277992-867C-4CDA-B865-8D6B84615F2D}">
      <dgm:prSet/>
      <dgm:spPr/>
      <dgm:t>
        <a:bodyPr/>
        <a:lstStyle/>
        <a:p>
          <a:r>
            <a:rPr lang="en-US" b="0" i="0"/>
            <a:t>Overall, it is an analysis which can help to get better results. </a:t>
          </a:r>
          <a:endParaRPr lang="en-US"/>
        </a:p>
      </dgm:t>
    </dgm:pt>
    <dgm:pt modelId="{1829F7CB-C7EE-4958-A56E-47D036C69373}" type="parTrans" cxnId="{7BACD0B3-613B-496C-ABF8-0CD7BE3BF451}">
      <dgm:prSet/>
      <dgm:spPr/>
      <dgm:t>
        <a:bodyPr/>
        <a:lstStyle/>
        <a:p>
          <a:endParaRPr lang="en-US"/>
        </a:p>
      </dgm:t>
    </dgm:pt>
    <dgm:pt modelId="{1618A372-CB56-4531-8628-AAC099AC5A6B}" type="sibTrans" cxnId="{7BACD0B3-613B-496C-ABF8-0CD7BE3BF451}">
      <dgm:prSet/>
      <dgm:spPr/>
      <dgm:t>
        <a:bodyPr/>
        <a:lstStyle/>
        <a:p>
          <a:endParaRPr lang="en-US"/>
        </a:p>
      </dgm:t>
    </dgm:pt>
    <dgm:pt modelId="{99788E35-0788-490B-89F2-96F84541D959}" type="pres">
      <dgm:prSet presAssocID="{EC4DF5F7-ACC4-4664-BA90-7B30CF84E9AA}" presName="root" presStyleCnt="0">
        <dgm:presLayoutVars>
          <dgm:dir/>
          <dgm:resizeHandles val="exact"/>
        </dgm:presLayoutVars>
      </dgm:prSet>
      <dgm:spPr/>
    </dgm:pt>
    <dgm:pt modelId="{2AA90D27-534F-41CE-967D-465B588B3F30}" type="pres">
      <dgm:prSet presAssocID="{EC4DF5F7-ACC4-4664-BA90-7B30CF84E9AA}" presName="container" presStyleCnt="0">
        <dgm:presLayoutVars>
          <dgm:dir/>
          <dgm:resizeHandles val="exact"/>
        </dgm:presLayoutVars>
      </dgm:prSet>
      <dgm:spPr/>
    </dgm:pt>
    <dgm:pt modelId="{12A0865F-7009-4293-83B0-086E46307A27}" type="pres">
      <dgm:prSet presAssocID="{68683336-FE27-45FD-BC8D-65C7C25D3B8C}" presName="compNode" presStyleCnt="0"/>
      <dgm:spPr/>
    </dgm:pt>
    <dgm:pt modelId="{0B90A731-8182-490A-88B9-A5C9BC5062D5}" type="pres">
      <dgm:prSet presAssocID="{68683336-FE27-45FD-BC8D-65C7C25D3B8C}" presName="iconBgRect" presStyleLbl="bgShp" presStyleIdx="0" presStyleCnt="3"/>
      <dgm:spPr/>
    </dgm:pt>
    <dgm:pt modelId="{1F26676C-B9D7-4B4F-AD53-99341C5345A5}" type="pres">
      <dgm:prSet presAssocID="{68683336-FE27-45FD-BC8D-65C7C25D3B8C}"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opwatch"/>
        </a:ext>
      </dgm:extLst>
    </dgm:pt>
    <dgm:pt modelId="{13D28D2E-1815-42D6-A784-E52B56B69265}" type="pres">
      <dgm:prSet presAssocID="{68683336-FE27-45FD-BC8D-65C7C25D3B8C}" presName="spaceRect" presStyleCnt="0"/>
      <dgm:spPr/>
    </dgm:pt>
    <dgm:pt modelId="{EA8C83A8-DD59-49DA-9776-6E741D4C5558}" type="pres">
      <dgm:prSet presAssocID="{68683336-FE27-45FD-BC8D-65C7C25D3B8C}" presName="textRect" presStyleLbl="revTx" presStyleIdx="0" presStyleCnt="3">
        <dgm:presLayoutVars>
          <dgm:chMax val="1"/>
          <dgm:chPref val="1"/>
        </dgm:presLayoutVars>
      </dgm:prSet>
      <dgm:spPr/>
    </dgm:pt>
    <dgm:pt modelId="{BBE3EABF-6733-4FFF-AF47-BC62CAEC0F88}" type="pres">
      <dgm:prSet presAssocID="{315EBD5F-DA8A-4897-BB46-F8DC86A8BFD9}" presName="sibTrans" presStyleLbl="sibTrans2D1" presStyleIdx="0" presStyleCnt="0"/>
      <dgm:spPr/>
    </dgm:pt>
    <dgm:pt modelId="{120BE55C-FE99-42F9-852C-E60843B08B33}" type="pres">
      <dgm:prSet presAssocID="{D6EE3CAB-54A7-42EE-8704-8D13D893952D}" presName="compNode" presStyleCnt="0"/>
      <dgm:spPr/>
    </dgm:pt>
    <dgm:pt modelId="{AAC4727C-5775-4040-B4BE-2E18EE879CD3}" type="pres">
      <dgm:prSet presAssocID="{D6EE3CAB-54A7-42EE-8704-8D13D893952D}" presName="iconBgRect" presStyleLbl="bgShp" presStyleIdx="1" presStyleCnt="3"/>
      <dgm:spPr/>
    </dgm:pt>
    <dgm:pt modelId="{CFB21559-4B34-4F54-B71E-49EBE6631CBC}" type="pres">
      <dgm:prSet presAssocID="{D6EE3CAB-54A7-42EE-8704-8D13D893952D}"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883B5184-9FD9-4271-92DF-B354F45D301F}" type="pres">
      <dgm:prSet presAssocID="{D6EE3CAB-54A7-42EE-8704-8D13D893952D}" presName="spaceRect" presStyleCnt="0"/>
      <dgm:spPr/>
    </dgm:pt>
    <dgm:pt modelId="{BB5B21B6-C3A8-464C-BB9A-A490B4DE3C29}" type="pres">
      <dgm:prSet presAssocID="{D6EE3CAB-54A7-42EE-8704-8D13D893952D}" presName="textRect" presStyleLbl="revTx" presStyleIdx="1" presStyleCnt="3">
        <dgm:presLayoutVars>
          <dgm:chMax val="1"/>
          <dgm:chPref val="1"/>
        </dgm:presLayoutVars>
      </dgm:prSet>
      <dgm:spPr/>
    </dgm:pt>
    <dgm:pt modelId="{D71ADC29-874E-44A4-8806-C1A3E1B54D0F}" type="pres">
      <dgm:prSet presAssocID="{13FB97B4-F687-4855-8E23-ACBD1312ED62}" presName="sibTrans" presStyleLbl="sibTrans2D1" presStyleIdx="0" presStyleCnt="0"/>
      <dgm:spPr/>
    </dgm:pt>
    <dgm:pt modelId="{22DDA960-6302-4362-9F0C-09C681AF8803}" type="pres">
      <dgm:prSet presAssocID="{8B277992-867C-4CDA-B865-8D6B84615F2D}" presName="compNode" presStyleCnt="0"/>
      <dgm:spPr/>
    </dgm:pt>
    <dgm:pt modelId="{CE237934-936F-44DB-8A00-A6B2725E2A29}" type="pres">
      <dgm:prSet presAssocID="{8B277992-867C-4CDA-B865-8D6B84615F2D}" presName="iconBgRect" presStyleLbl="bgShp" presStyleIdx="2" presStyleCnt="3"/>
      <dgm:spPr/>
    </dgm:pt>
    <dgm:pt modelId="{3CB81F41-473A-44A7-AA3B-C3AB8ABDAE04}" type="pres">
      <dgm:prSet presAssocID="{8B277992-867C-4CDA-B865-8D6B84615F2D}"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tatistics"/>
        </a:ext>
      </dgm:extLst>
    </dgm:pt>
    <dgm:pt modelId="{B36F2F31-291B-4E14-B027-EC3D433BB18A}" type="pres">
      <dgm:prSet presAssocID="{8B277992-867C-4CDA-B865-8D6B84615F2D}" presName="spaceRect" presStyleCnt="0"/>
      <dgm:spPr/>
    </dgm:pt>
    <dgm:pt modelId="{622B6E29-8F5F-4233-A43A-9B1A193F829A}" type="pres">
      <dgm:prSet presAssocID="{8B277992-867C-4CDA-B865-8D6B84615F2D}" presName="textRect" presStyleLbl="revTx" presStyleIdx="2" presStyleCnt="3">
        <dgm:presLayoutVars>
          <dgm:chMax val="1"/>
          <dgm:chPref val="1"/>
        </dgm:presLayoutVars>
      </dgm:prSet>
      <dgm:spPr/>
    </dgm:pt>
  </dgm:ptLst>
  <dgm:cxnLst>
    <dgm:cxn modelId="{F5018C22-482F-410F-A72C-F0C53D8F6D10}" type="presOf" srcId="{D6EE3CAB-54A7-42EE-8704-8D13D893952D}" destId="{BB5B21B6-C3A8-464C-BB9A-A490B4DE3C29}" srcOrd="0" destOrd="0" presId="urn:microsoft.com/office/officeart/2018/2/layout/IconCircleList"/>
    <dgm:cxn modelId="{BA95B23E-782A-4ADD-8D1D-118AFAFCFB91}" srcId="{EC4DF5F7-ACC4-4664-BA90-7B30CF84E9AA}" destId="{D6EE3CAB-54A7-42EE-8704-8D13D893952D}" srcOrd="1" destOrd="0" parTransId="{992978D0-ED5A-444E-B007-0500A2C1B466}" sibTransId="{13FB97B4-F687-4855-8E23-ACBD1312ED62}"/>
    <dgm:cxn modelId="{6CA1033F-2410-4792-8BE5-A7166D71A62C}" type="presOf" srcId="{13FB97B4-F687-4855-8E23-ACBD1312ED62}" destId="{D71ADC29-874E-44A4-8806-C1A3E1B54D0F}" srcOrd="0" destOrd="0" presId="urn:microsoft.com/office/officeart/2018/2/layout/IconCircleList"/>
    <dgm:cxn modelId="{C1CC1C5C-A211-456A-8292-5817AE3FD0E8}" type="presOf" srcId="{8B277992-867C-4CDA-B865-8D6B84615F2D}" destId="{622B6E29-8F5F-4233-A43A-9B1A193F829A}" srcOrd="0" destOrd="0" presId="urn:microsoft.com/office/officeart/2018/2/layout/IconCircleList"/>
    <dgm:cxn modelId="{1326EB63-56B7-4488-A50F-CBD6A34DA38C}" type="presOf" srcId="{EC4DF5F7-ACC4-4664-BA90-7B30CF84E9AA}" destId="{99788E35-0788-490B-89F2-96F84541D959}" srcOrd="0" destOrd="0" presId="urn:microsoft.com/office/officeart/2018/2/layout/IconCircleList"/>
    <dgm:cxn modelId="{4FE48C98-30DB-402E-BF90-EAD42301E31F}" srcId="{EC4DF5F7-ACC4-4664-BA90-7B30CF84E9AA}" destId="{68683336-FE27-45FD-BC8D-65C7C25D3B8C}" srcOrd="0" destOrd="0" parTransId="{C7D78098-8738-43EC-9B72-38B20B818C0D}" sibTransId="{315EBD5F-DA8A-4897-BB46-F8DC86A8BFD9}"/>
    <dgm:cxn modelId="{7BACD0B3-613B-496C-ABF8-0CD7BE3BF451}" srcId="{EC4DF5F7-ACC4-4664-BA90-7B30CF84E9AA}" destId="{8B277992-867C-4CDA-B865-8D6B84615F2D}" srcOrd="2" destOrd="0" parTransId="{1829F7CB-C7EE-4958-A56E-47D036C69373}" sibTransId="{1618A372-CB56-4531-8628-AAC099AC5A6B}"/>
    <dgm:cxn modelId="{FEDA5FBE-EC7A-438F-863F-F27365724C8B}" type="presOf" srcId="{315EBD5F-DA8A-4897-BB46-F8DC86A8BFD9}" destId="{BBE3EABF-6733-4FFF-AF47-BC62CAEC0F88}" srcOrd="0" destOrd="0" presId="urn:microsoft.com/office/officeart/2018/2/layout/IconCircleList"/>
    <dgm:cxn modelId="{EA43B5FB-8684-4484-B175-62FCA7A6F229}" type="presOf" srcId="{68683336-FE27-45FD-BC8D-65C7C25D3B8C}" destId="{EA8C83A8-DD59-49DA-9776-6E741D4C5558}" srcOrd="0" destOrd="0" presId="urn:microsoft.com/office/officeart/2018/2/layout/IconCircleList"/>
    <dgm:cxn modelId="{AA5EE2E4-CFFB-4EEE-A3BD-34DF6879CBD3}" type="presParOf" srcId="{99788E35-0788-490B-89F2-96F84541D959}" destId="{2AA90D27-534F-41CE-967D-465B588B3F30}" srcOrd="0" destOrd="0" presId="urn:microsoft.com/office/officeart/2018/2/layout/IconCircleList"/>
    <dgm:cxn modelId="{37D5BA63-0F6F-4AD7-99B7-FA428959196C}" type="presParOf" srcId="{2AA90D27-534F-41CE-967D-465B588B3F30}" destId="{12A0865F-7009-4293-83B0-086E46307A27}" srcOrd="0" destOrd="0" presId="urn:microsoft.com/office/officeart/2018/2/layout/IconCircleList"/>
    <dgm:cxn modelId="{190E9E2C-F412-450E-9D85-0CB738327E5F}" type="presParOf" srcId="{12A0865F-7009-4293-83B0-086E46307A27}" destId="{0B90A731-8182-490A-88B9-A5C9BC5062D5}" srcOrd="0" destOrd="0" presId="urn:microsoft.com/office/officeart/2018/2/layout/IconCircleList"/>
    <dgm:cxn modelId="{5F0F2A3B-E650-4E1F-AAED-B09F971852B5}" type="presParOf" srcId="{12A0865F-7009-4293-83B0-086E46307A27}" destId="{1F26676C-B9D7-4B4F-AD53-99341C5345A5}" srcOrd="1" destOrd="0" presId="urn:microsoft.com/office/officeart/2018/2/layout/IconCircleList"/>
    <dgm:cxn modelId="{A3B5230F-A20A-46C7-B4A3-5A577CC6E9F9}" type="presParOf" srcId="{12A0865F-7009-4293-83B0-086E46307A27}" destId="{13D28D2E-1815-42D6-A784-E52B56B69265}" srcOrd="2" destOrd="0" presId="urn:microsoft.com/office/officeart/2018/2/layout/IconCircleList"/>
    <dgm:cxn modelId="{F22E90DF-286A-45BB-B1A2-993969439A45}" type="presParOf" srcId="{12A0865F-7009-4293-83B0-086E46307A27}" destId="{EA8C83A8-DD59-49DA-9776-6E741D4C5558}" srcOrd="3" destOrd="0" presId="urn:microsoft.com/office/officeart/2018/2/layout/IconCircleList"/>
    <dgm:cxn modelId="{D3932A16-5EA7-4643-8EA9-B5F5B9E3B688}" type="presParOf" srcId="{2AA90D27-534F-41CE-967D-465B588B3F30}" destId="{BBE3EABF-6733-4FFF-AF47-BC62CAEC0F88}" srcOrd="1" destOrd="0" presId="urn:microsoft.com/office/officeart/2018/2/layout/IconCircleList"/>
    <dgm:cxn modelId="{136738CA-4C8D-4D24-95F6-90040D0B0418}" type="presParOf" srcId="{2AA90D27-534F-41CE-967D-465B588B3F30}" destId="{120BE55C-FE99-42F9-852C-E60843B08B33}" srcOrd="2" destOrd="0" presId="urn:microsoft.com/office/officeart/2018/2/layout/IconCircleList"/>
    <dgm:cxn modelId="{C9F360D7-CFF4-4011-BA90-99F9000B14B8}" type="presParOf" srcId="{120BE55C-FE99-42F9-852C-E60843B08B33}" destId="{AAC4727C-5775-4040-B4BE-2E18EE879CD3}" srcOrd="0" destOrd="0" presId="urn:microsoft.com/office/officeart/2018/2/layout/IconCircleList"/>
    <dgm:cxn modelId="{FE9ACAAF-1376-4387-B37B-809339122B21}" type="presParOf" srcId="{120BE55C-FE99-42F9-852C-E60843B08B33}" destId="{CFB21559-4B34-4F54-B71E-49EBE6631CBC}" srcOrd="1" destOrd="0" presId="urn:microsoft.com/office/officeart/2018/2/layout/IconCircleList"/>
    <dgm:cxn modelId="{DF2657D1-4E65-4CB1-B7B3-2FD1489868DC}" type="presParOf" srcId="{120BE55C-FE99-42F9-852C-E60843B08B33}" destId="{883B5184-9FD9-4271-92DF-B354F45D301F}" srcOrd="2" destOrd="0" presId="urn:microsoft.com/office/officeart/2018/2/layout/IconCircleList"/>
    <dgm:cxn modelId="{AB5D1E65-D2D0-46B6-ABC1-55FC571AF1E0}" type="presParOf" srcId="{120BE55C-FE99-42F9-852C-E60843B08B33}" destId="{BB5B21B6-C3A8-464C-BB9A-A490B4DE3C29}" srcOrd="3" destOrd="0" presId="urn:microsoft.com/office/officeart/2018/2/layout/IconCircleList"/>
    <dgm:cxn modelId="{33671898-0692-4F30-85CD-52D517833D0F}" type="presParOf" srcId="{2AA90D27-534F-41CE-967D-465B588B3F30}" destId="{D71ADC29-874E-44A4-8806-C1A3E1B54D0F}" srcOrd="3" destOrd="0" presId="urn:microsoft.com/office/officeart/2018/2/layout/IconCircleList"/>
    <dgm:cxn modelId="{14CFC55D-E773-4EB6-9856-57ACBB81C336}" type="presParOf" srcId="{2AA90D27-534F-41CE-967D-465B588B3F30}" destId="{22DDA960-6302-4362-9F0C-09C681AF8803}" srcOrd="4" destOrd="0" presId="urn:microsoft.com/office/officeart/2018/2/layout/IconCircleList"/>
    <dgm:cxn modelId="{BC587850-430B-4D74-A981-52DC5377BB1E}" type="presParOf" srcId="{22DDA960-6302-4362-9F0C-09C681AF8803}" destId="{CE237934-936F-44DB-8A00-A6B2725E2A29}" srcOrd="0" destOrd="0" presId="urn:microsoft.com/office/officeart/2018/2/layout/IconCircleList"/>
    <dgm:cxn modelId="{67784D1D-21D8-4B8D-9419-88A3D07176CC}" type="presParOf" srcId="{22DDA960-6302-4362-9F0C-09C681AF8803}" destId="{3CB81F41-473A-44A7-AA3B-C3AB8ABDAE04}" srcOrd="1" destOrd="0" presId="urn:microsoft.com/office/officeart/2018/2/layout/IconCircleList"/>
    <dgm:cxn modelId="{C63740E8-2594-49AC-AA17-4A993C9C1648}" type="presParOf" srcId="{22DDA960-6302-4362-9F0C-09C681AF8803}" destId="{B36F2F31-291B-4E14-B027-EC3D433BB18A}" srcOrd="2" destOrd="0" presId="urn:microsoft.com/office/officeart/2018/2/layout/IconCircleList"/>
    <dgm:cxn modelId="{84C3EB04-364B-49A8-B8D6-9A272DBB153A}" type="presParOf" srcId="{22DDA960-6302-4362-9F0C-09C681AF8803}" destId="{622B6E29-8F5F-4233-A43A-9B1A193F829A}"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6F6534-772B-4D38-B5E1-D65448F7C8DB}">
      <dsp:nvSpPr>
        <dsp:cNvPr id="0" name=""/>
        <dsp:cNvSpPr/>
      </dsp:nvSpPr>
      <dsp:spPr>
        <a:xfrm>
          <a:off x="0" y="0"/>
          <a:ext cx="5324475"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682FBDC-360E-43D3-85C1-FBDCE623C01F}">
      <dsp:nvSpPr>
        <dsp:cNvPr id="0" name=""/>
        <dsp:cNvSpPr/>
      </dsp:nvSpPr>
      <dsp:spPr>
        <a:xfrm>
          <a:off x="0" y="0"/>
          <a:ext cx="5324475" cy="19597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b="0" i="0" kern="1200"/>
            <a:t>For making a successful career in the field of construction, one should have some of the skills, such as technical skills, self-motivation to achieve excellence in the work are few of them. </a:t>
          </a:r>
          <a:endParaRPr lang="en-US" sz="2100" kern="1200"/>
        </a:p>
      </dsp:txBody>
      <dsp:txXfrm>
        <a:off x="0" y="0"/>
        <a:ext cx="5324475" cy="1959768"/>
      </dsp:txXfrm>
    </dsp:sp>
    <dsp:sp modelId="{EA3FC601-3804-468C-927C-D08C04FEF814}">
      <dsp:nvSpPr>
        <dsp:cNvPr id="0" name=""/>
        <dsp:cNvSpPr/>
      </dsp:nvSpPr>
      <dsp:spPr>
        <a:xfrm>
          <a:off x="0" y="1959768"/>
          <a:ext cx="5324475"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59A0645-6B68-4F54-87B9-07B9213135A9}">
      <dsp:nvSpPr>
        <dsp:cNvPr id="0" name=""/>
        <dsp:cNvSpPr/>
      </dsp:nvSpPr>
      <dsp:spPr>
        <a:xfrm>
          <a:off x="0" y="1959768"/>
          <a:ext cx="5324475" cy="19597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b="0" i="0" kern="1200"/>
            <a:t>The strengths, weaknesses of any profession, such as the construction profession is discussed and analyzed. This discussion will help to understand the skills. Along with that development plan is also made to improve the skills as well.</a:t>
          </a:r>
          <a:endParaRPr lang="en-US" sz="2100" kern="1200"/>
        </a:p>
      </dsp:txBody>
      <dsp:txXfrm>
        <a:off x="0" y="1959768"/>
        <a:ext cx="5324475" cy="195976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74F0AF-49CD-496F-BD85-EB29BB80F631}">
      <dsp:nvSpPr>
        <dsp:cNvPr id="0" name=""/>
        <dsp:cNvSpPr/>
      </dsp:nvSpPr>
      <dsp:spPr>
        <a:xfrm>
          <a:off x="1283" y="673807"/>
          <a:ext cx="5006206" cy="3003723"/>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0" i="0" kern="1200"/>
            <a:t>Like Replicon, there are several other time management tools. ActiveCollab is one of those time management tools. Through ActiveCollab also, time can be managed easily for the completion of the project. </a:t>
          </a:r>
          <a:endParaRPr lang="en-US" sz="2800" kern="1200"/>
        </a:p>
      </dsp:txBody>
      <dsp:txXfrm>
        <a:off x="1283" y="673807"/>
        <a:ext cx="5006206" cy="3003723"/>
      </dsp:txXfrm>
    </dsp:sp>
    <dsp:sp modelId="{75EC19F5-B42B-4458-871B-16736FFC450D}">
      <dsp:nvSpPr>
        <dsp:cNvPr id="0" name=""/>
        <dsp:cNvSpPr/>
      </dsp:nvSpPr>
      <dsp:spPr>
        <a:xfrm>
          <a:off x="5508110" y="673807"/>
          <a:ext cx="5006206" cy="3003723"/>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0" i="0" kern="1200"/>
            <a:t>Keeping the record of the time and achieving efficiency in the work can be possible through these time management tools. </a:t>
          </a:r>
          <a:endParaRPr lang="en-US" sz="2800" kern="1200"/>
        </a:p>
      </dsp:txBody>
      <dsp:txXfrm>
        <a:off x="5508110" y="673807"/>
        <a:ext cx="5006206" cy="300372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90A731-8182-490A-88B9-A5C9BC5062D5}">
      <dsp:nvSpPr>
        <dsp:cNvPr id="0" name=""/>
        <dsp:cNvSpPr/>
      </dsp:nvSpPr>
      <dsp:spPr>
        <a:xfrm>
          <a:off x="82613" y="1727046"/>
          <a:ext cx="897246" cy="897246"/>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F26676C-B9D7-4B4F-AD53-99341C5345A5}">
      <dsp:nvSpPr>
        <dsp:cNvPr id="0" name=""/>
        <dsp:cNvSpPr/>
      </dsp:nvSpPr>
      <dsp:spPr>
        <a:xfrm>
          <a:off x="271034" y="1915467"/>
          <a:ext cx="520402" cy="52040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A8C83A8-DD59-49DA-9776-6E741D4C5558}">
      <dsp:nvSpPr>
        <dsp:cNvPr id="0" name=""/>
        <dsp:cNvSpPr/>
      </dsp:nvSpPr>
      <dsp:spPr>
        <a:xfrm>
          <a:off x="1172126" y="1727046"/>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US" sz="1100" b="0" i="0" kern="1200"/>
            <a:t>The work can be completed effectively if there is a proper time management plan. Time management can be done by using time management tools to increase efficiency in the work. </a:t>
          </a:r>
          <a:endParaRPr lang="en-US" sz="1100" kern="1200"/>
        </a:p>
      </dsp:txBody>
      <dsp:txXfrm>
        <a:off x="1172126" y="1727046"/>
        <a:ext cx="2114937" cy="897246"/>
      </dsp:txXfrm>
    </dsp:sp>
    <dsp:sp modelId="{AAC4727C-5775-4040-B4BE-2E18EE879CD3}">
      <dsp:nvSpPr>
        <dsp:cNvPr id="0" name=""/>
        <dsp:cNvSpPr/>
      </dsp:nvSpPr>
      <dsp:spPr>
        <a:xfrm>
          <a:off x="3655575" y="1727046"/>
          <a:ext cx="897246" cy="897246"/>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FB21559-4B34-4F54-B71E-49EBE6631CBC}">
      <dsp:nvSpPr>
        <dsp:cNvPr id="0" name=""/>
        <dsp:cNvSpPr/>
      </dsp:nvSpPr>
      <dsp:spPr>
        <a:xfrm>
          <a:off x="3843996" y="1915467"/>
          <a:ext cx="520402" cy="52040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B5B21B6-C3A8-464C-BB9A-A490B4DE3C29}">
      <dsp:nvSpPr>
        <dsp:cNvPr id="0" name=""/>
        <dsp:cNvSpPr/>
      </dsp:nvSpPr>
      <dsp:spPr>
        <a:xfrm>
          <a:off x="4745088" y="1727046"/>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US" sz="1100" b="0" i="0" kern="1200"/>
            <a:t>The skills which require improvement, those skills are analysed to get better results through implementation of various methods. Those skills can be improved. </a:t>
          </a:r>
          <a:endParaRPr lang="en-US" sz="1100" kern="1200"/>
        </a:p>
      </dsp:txBody>
      <dsp:txXfrm>
        <a:off x="4745088" y="1727046"/>
        <a:ext cx="2114937" cy="897246"/>
      </dsp:txXfrm>
    </dsp:sp>
    <dsp:sp modelId="{CE237934-936F-44DB-8A00-A6B2725E2A29}">
      <dsp:nvSpPr>
        <dsp:cNvPr id="0" name=""/>
        <dsp:cNvSpPr/>
      </dsp:nvSpPr>
      <dsp:spPr>
        <a:xfrm>
          <a:off x="7228536" y="1727046"/>
          <a:ext cx="897246" cy="897246"/>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CB81F41-473A-44A7-AA3B-C3AB8ABDAE04}">
      <dsp:nvSpPr>
        <dsp:cNvPr id="0" name=""/>
        <dsp:cNvSpPr/>
      </dsp:nvSpPr>
      <dsp:spPr>
        <a:xfrm>
          <a:off x="7416958" y="1915467"/>
          <a:ext cx="520402" cy="52040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22B6E29-8F5F-4233-A43A-9B1A193F829A}">
      <dsp:nvSpPr>
        <dsp:cNvPr id="0" name=""/>
        <dsp:cNvSpPr/>
      </dsp:nvSpPr>
      <dsp:spPr>
        <a:xfrm>
          <a:off x="8318049" y="1727046"/>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US" sz="1100" b="0" i="0" kern="1200"/>
            <a:t>Overall, it is an analysis which can help to get better results. </a:t>
          </a:r>
          <a:endParaRPr lang="en-US" sz="1100" kern="1200"/>
        </a:p>
      </dsp:txBody>
      <dsp:txXfrm>
        <a:off x="8318049" y="1727046"/>
        <a:ext cx="2114937" cy="897246"/>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982905-9E80-4DA9-A60C-3340B9C05B19}" type="datetimeFigureOut">
              <a:rPr lang="en-IN" smtClean="0"/>
              <a:t>16-05-2022</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3B1030-E469-4042-BA16-E0A201445A36}" type="slidenum">
              <a:rPr lang="en-IN" smtClean="0"/>
              <a:t>‹#›</a:t>
            </a:fld>
            <a:endParaRPr lang="en-IN"/>
          </a:p>
        </p:txBody>
      </p:sp>
    </p:spTree>
    <p:extLst>
      <p:ext uri="{BB962C8B-B14F-4D97-AF65-F5344CB8AC3E}">
        <p14:creationId xmlns:p14="http://schemas.microsoft.com/office/powerpoint/2010/main" val="14121015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spcBef>
                <a:spcPts val="0"/>
              </a:spcBef>
              <a:spcAft>
                <a:spcPts val="0"/>
              </a:spcAft>
            </a:pPr>
            <a:r>
              <a:rPr lang="en-US" sz="1800" b="0" i="0" u="none" strike="noStrike" dirty="0">
                <a:solidFill>
                  <a:srgbClr val="000000"/>
                </a:solidFill>
                <a:effectLst/>
                <a:latin typeface="Times New Roman" panose="02020603050405020304" pitchFamily="18" charset="0"/>
              </a:rPr>
              <a:t>In the field of construction, to be successful, having a few skills are crucial and with the help of those skills, one can achieve prosperity in the career. Work profile in the Construction field demands to work in a team. Hence, managing people and running a team is crucial. Therefore team management is an important skill one should have. Having this skill will be considered as a strength, along with it, there could be weaknesses for this profile as well. Those strengths and weaknesses are explained with clarity in the topic. Along with that, a personal development plan is also provided through which a particular skill can be improved, particularly the skill which requires improvement. </a:t>
            </a:r>
            <a:endParaRPr lang="en-US" b="0" dirty="0">
              <a:effectLst/>
            </a:endParaRPr>
          </a:p>
          <a:p>
            <a:br>
              <a:rPr lang="en-US" dirty="0"/>
            </a:br>
            <a:endParaRPr lang="en-IN" dirty="0"/>
          </a:p>
        </p:txBody>
      </p:sp>
      <p:sp>
        <p:nvSpPr>
          <p:cNvPr id="4" name="Slide Number Placeholder 3"/>
          <p:cNvSpPr>
            <a:spLocks noGrp="1"/>
          </p:cNvSpPr>
          <p:nvPr>
            <p:ph type="sldNum" sz="quarter" idx="5"/>
          </p:nvPr>
        </p:nvSpPr>
        <p:spPr/>
        <p:txBody>
          <a:bodyPr/>
          <a:lstStyle/>
          <a:p>
            <a:fld id="{E43B1030-E469-4042-BA16-E0A201445A36}" type="slidenum">
              <a:rPr lang="en-IN" smtClean="0"/>
              <a:t>2</a:t>
            </a:fld>
            <a:endParaRPr lang="en-IN"/>
          </a:p>
        </p:txBody>
      </p:sp>
    </p:spTree>
    <p:extLst>
      <p:ext uri="{BB962C8B-B14F-4D97-AF65-F5344CB8AC3E}">
        <p14:creationId xmlns:p14="http://schemas.microsoft.com/office/powerpoint/2010/main" val="37018089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spcBef>
                <a:spcPts val="0"/>
              </a:spcBef>
              <a:spcAft>
                <a:spcPts val="0"/>
              </a:spcAft>
            </a:pPr>
            <a:r>
              <a:rPr lang="en-US" sz="1800" b="0" i="0" u="none" strike="noStrike" dirty="0">
                <a:solidFill>
                  <a:srgbClr val="000000"/>
                </a:solidFill>
                <a:effectLst/>
                <a:latin typeface="Times New Roman" panose="02020603050405020304" pitchFamily="18" charset="0"/>
              </a:rPr>
              <a:t>Like every other person, I also have some sort of strengths and weaknesses. These strengths and weaknesses should be analysed properly so that it will become very easy to know what they can do better and what they can not do (</a:t>
            </a:r>
            <a:r>
              <a:rPr lang="en-US" sz="1800" b="0" i="0" u="none" strike="noStrike" dirty="0" err="1">
                <a:solidFill>
                  <a:srgbClr val="222222"/>
                </a:solidFill>
                <a:effectLst/>
                <a:latin typeface="Times New Roman" panose="02020603050405020304" pitchFamily="18" charset="0"/>
              </a:rPr>
              <a:t>Mulyadi</a:t>
            </a:r>
            <a:r>
              <a:rPr lang="en-US" sz="1800" b="0" i="0" u="none" strike="noStrike" dirty="0">
                <a:solidFill>
                  <a:srgbClr val="222222"/>
                </a:solidFill>
                <a:effectLst/>
                <a:latin typeface="Times New Roman" panose="02020603050405020304" pitchFamily="18" charset="0"/>
              </a:rPr>
              <a:t>, 2019</a:t>
            </a:r>
            <a:r>
              <a:rPr lang="en-US" sz="1800" b="0" i="0" u="none" strike="noStrike" dirty="0">
                <a:solidFill>
                  <a:srgbClr val="000000"/>
                </a:solidFill>
                <a:effectLst/>
                <a:latin typeface="Times New Roman" panose="02020603050405020304" pitchFamily="18" charset="0"/>
              </a:rPr>
              <a:t>). In my case, I have strong communication skills and hardworking abilities, those are the most required qualities which everyone should have in the field of construction. Through those strengths due to this skill, I can achieve more prosperity in the workplace. Apart from that, I have knowledge of working in the construction field which can be a strength of mine. Along with those strengths, there are some weaknesses as well. Managing a team is also a weakness for me. I find it difficult to manage a team and it works as a weakness of mine. Along with that, decision making can also be a place of concern for me. Decision making has a crucial role. Hence I want to improve this skill of mine. Knowing the strengths and weaknesses, the positive sides and negative sides of any individual is crucial for the future growth in that particular field with those skills. </a:t>
            </a:r>
            <a:endParaRPr lang="en-US" b="0" dirty="0">
              <a:effectLst/>
            </a:endParaRPr>
          </a:p>
          <a:p>
            <a:br>
              <a:rPr lang="en-US" dirty="0"/>
            </a:br>
            <a:endParaRPr lang="en-IN" dirty="0"/>
          </a:p>
        </p:txBody>
      </p:sp>
      <p:sp>
        <p:nvSpPr>
          <p:cNvPr id="4" name="Slide Number Placeholder 3"/>
          <p:cNvSpPr>
            <a:spLocks noGrp="1"/>
          </p:cNvSpPr>
          <p:nvPr>
            <p:ph type="sldNum" sz="quarter" idx="5"/>
          </p:nvPr>
        </p:nvSpPr>
        <p:spPr/>
        <p:txBody>
          <a:bodyPr/>
          <a:lstStyle/>
          <a:p>
            <a:fld id="{E43B1030-E469-4042-BA16-E0A201445A36}" type="slidenum">
              <a:rPr lang="en-IN" smtClean="0"/>
              <a:t>3</a:t>
            </a:fld>
            <a:endParaRPr lang="en-IN"/>
          </a:p>
        </p:txBody>
      </p:sp>
    </p:spTree>
    <p:extLst>
      <p:ext uri="{BB962C8B-B14F-4D97-AF65-F5344CB8AC3E}">
        <p14:creationId xmlns:p14="http://schemas.microsoft.com/office/powerpoint/2010/main" val="29993220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0" i="0" u="none" strike="noStrike" dirty="0">
                <a:solidFill>
                  <a:srgbClr val="000000"/>
                </a:solidFill>
                <a:effectLst/>
                <a:latin typeface="Times New Roman" panose="02020603050405020304" pitchFamily="18" charset="0"/>
              </a:rPr>
              <a:t>In every profession or for everyone, there are some opportunities and threats associated with them. Here in the field of construction, the opportunities are that the construction sector across the globe is booming. After the pandemic infrastructure and the construction sector is improving rapidly and this could help me to grow further with better opportunities. Hence, there is a good amount of future scope regarding career growth and career improvement. However, along with the opportunities, there are some of the threats that are also associated with it. An unwanted situation that is beyond the control of anyone can cause a major problem. For example, the COVID-19 pandemic already caused major damage to the field of construction. As an employee of the construction sector, it works as a threat to me and hence I should have to be cautious regarding the career as well.  Apart from the sudden pandemic, automation is also a major issue. Automation is there all across the world and it helps to reduce the number of manpower in the work. This is considered a threat to the employee. However, besides automation, there are also ample amounts of scope to perform better in the field of the construction sector. Ideas are not done by automation, hence, having good construction ideas can be an added advantage in the workplace and for the future growth in the career as well. </a:t>
            </a:r>
            <a:endParaRPr lang="en-IN" dirty="0"/>
          </a:p>
        </p:txBody>
      </p:sp>
      <p:sp>
        <p:nvSpPr>
          <p:cNvPr id="4" name="Slide Number Placeholder 3"/>
          <p:cNvSpPr>
            <a:spLocks noGrp="1"/>
          </p:cNvSpPr>
          <p:nvPr>
            <p:ph type="sldNum" sz="quarter" idx="5"/>
          </p:nvPr>
        </p:nvSpPr>
        <p:spPr/>
        <p:txBody>
          <a:bodyPr/>
          <a:lstStyle/>
          <a:p>
            <a:fld id="{E43B1030-E469-4042-BA16-E0A201445A36}" type="slidenum">
              <a:rPr lang="en-IN" smtClean="0"/>
              <a:t>4</a:t>
            </a:fld>
            <a:endParaRPr lang="en-IN"/>
          </a:p>
        </p:txBody>
      </p:sp>
    </p:spTree>
    <p:extLst>
      <p:ext uri="{BB962C8B-B14F-4D97-AF65-F5344CB8AC3E}">
        <p14:creationId xmlns:p14="http://schemas.microsoft.com/office/powerpoint/2010/main" val="23937978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spcBef>
                <a:spcPts val="0"/>
              </a:spcBef>
              <a:spcAft>
                <a:spcPts val="0"/>
              </a:spcAft>
            </a:pPr>
            <a:r>
              <a:rPr lang="en-US" sz="1800" b="0" i="0" u="none" strike="noStrike" dirty="0">
                <a:solidFill>
                  <a:srgbClr val="000000"/>
                </a:solidFill>
                <a:effectLst/>
                <a:latin typeface="Times New Roman" panose="02020603050405020304" pitchFamily="18" charset="0"/>
              </a:rPr>
              <a:t>To manage the time for particular work, performing all the activities within the time is important and to make these activities completed, having proper time management is also crucial (</a:t>
            </a:r>
            <a:r>
              <a:rPr lang="en-US" sz="1800" b="0" i="0" u="none" strike="noStrike" dirty="0">
                <a:solidFill>
                  <a:srgbClr val="222222"/>
                </a:solidFill>
                <a:effectLst/>
                <a:latin typeface="Times New Roman" panose="02020603050405020304" pitchFamily="18" charset="0"/>
              </a:rPr>
              <a:t>White et al., 2020</a:t>
            </a:r>
            <a:r>
              <a:rPr lang="en-US" sz="1800" b="0" i="0" u="none" strike="noStrike" dirty="0">
                <a:solidFill>
                  <a:srgbClr val="000000"/>
                </a:solidFill>
                <a:effectLst/>
                <a:latin typeface="Times New Roman" panose="02020603050405020304" pitchFamily="18" charset="0"/>
              </a:rPr>
              <a:t>). There are several time management tools available, from which one is chosen for managing time perfectly. Replicon is a platform that helps to serve the time management in a project and perform accordingly. This has a multi-feature solution. Through this several activities can be performed. Timesheets are provided on this platform. Time tracking is also one of the features of this platform and it makes time management easier and flexible. Project management can be done easily through this platform. Different activities of the project can be distributed into a few time segments and performed accordingly. This helps users to complete the work within a particular time and dividing the whole work into the smallest part, makes the work completion easier and achievable.</a:t>
            </a:r>
            <a:endParaRPr lang="en-US" b="0" dirty="0">
              <a:effectLst/>
            </a:endParaRPr>
          </a:p>
          <a:p>
            <a:br>
              <a:rPr lang="en-US" dirty="0"/>
            </a:br>
            <a:endParaRPr lang="en-IN" dirty="0"/>
          </a:p>
        </p:txBody>
      </p:sp>
      <p:sp>
        <p:nvSpPr>
          <p:cNvPr id="4" name="Slide Number Placeholder 3"/>
          <p:cNvSpPr>
            <a:spLocks noGrp="1"/>
          </p:cNvSpPr>
          <p:nvPr>
            <p:ph type="sldNum" sz="quarter" idx="5"/>
          </p:nvPr>
        </p:nvSpPr>
        <p:spPr/>
        <p:txBody>
          <a:bodyPr/>
          <a:lstStyle/>
          <a:p>
            <a:fld id="{E43B1030-E469-4042-BA16-E0A201445A36}" type="slidenum">
              <a:rPr lang="en-IN" smtClean="0"/>
              <a:t>5</a:t>
            </a:fld>
            <a:endParaRPr lang="en-IN"/>
          </a:p>
        </p:txBody>
      </p:sp>
    </p:spTree>
    <p:extLst>
      <p:ext uri="{BB962C8B-B14F-4D97-AF65-F5344CB8AC3E}">
        <p14:creationId xmlns:p14="http://schemas.microsoft.com/office/powerpoint/2010/main" val="6851000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spcBef>
                <a:spcPts val="0"/>
              </a:spcBef>
              <a:spcAft>
                <a:spcPts val="0"/>
              </a:spcAft>
            </a:pPr>
            <a:r>
              <a:rPr lang="en-US" sz="1800" b="0" i="0" u="none" strike="noStrike" dirty="0">
                <a:solidFill>
                  <a:srgbClr val="000000"/>
                </a:solidFill>
                <a:effectLst/>
                <a:latin typeface="Times New Roman" panose="02020603050405020304" pitchFamily="18" charset="0"/>
              </a:rPr>
              <a:t>There are several other time management tools available as well. As per the working of the project, time management tools can also be chosen and used for getting better results and also to achieve efficiency in the work. </a:t>
            </a:r>
            <a:r>
              <a:rPr lang="en-US" sz="1800" b="0" i="0" u="none" strike="noStrike" dirty="0" err="1">
                <a:solidFill>
                  <a:srgbClr val="000000"/>
                </a:solidFill>
                <a:effectLst/>
                <a:latin typeface="Times New Roman" panose="02020603050405020304" pitchFamily="18" charset="0"/>
              </a:rPr>
              <a:t>ActiveCollab</a:t>
            </a:r>
            <a:r>
              <a:rPr lang="en-US" sz="1800" b="0" i="0" u="none" strike="noStrike" dirty="0">
                <a:solidFill>
                  <a:srgbClr val="000000"/>
                </a:solidFill>
                <a:effectLst/>
                <a:latin typeface="Times New Roman" panose="02020603050405020304" pitchFamily="18" charset="0"/>
              </a:rPr>
              <a:t> helps to manage time and complete the work within the specified time. Doing so helps to increase the efficiency of the work and it also helps to complete the work in less amount of time as well. Just like Replicon, </a:t>
            </a:r>
            <a:r>
              <a:rPr lang="en-US" sz="1800" b="0" i="0" u="none" strike="noStrike" dirty="0" err="1">
                <a:solidFill>
                  <a:srgbClr val="000000"/>
                </a:solidFill>
                <a:effectLst/>
                <a:latin typeface="Times New Roman" panose="02020603050405020304" pitchFamily="18" charset="0"/>
              </a:rPr>
              <a:t>ActiveCollab</a:t>
            </a:r>
            <a:r>
              <a:rPr lang="en-US" sz="1800" b="0" i="0" u="none" strike="noStrike" dirty="0">
                <a:solidFill>
                  <a:srgbClr val="000000"/>
                </a:solidFill>
                <a:effectLst/>
                <a:latin typeface="Times New Roman" panose="02020603050405020304" pitchFamily="18" charset="0"/>
              </a:rPr>
              <a:t> also helps finish the tasks within the deadline and helps perform the work in a better way. Since the whole work is divided into a few segments, thus, the completion of the whole work becomes easier. Completion of smaller parts leads to the completion of the total work. Hence, long and lengthy work can be completed easily with the help of those time management tools with efficiency. </a:t>
            </a:r>
            <a:endParaRPr lang="en-US" b="0" dirty="0">
              <a:effectLst/>
            </a:endParaRPr>
          </a:p>
          <a:p>
            <a:br>
              <a:rPr lang="en-US" dirty="0"/>
            </a:br>
            <a:endParaRPr lang="en-IN" dirty="0"/>
          </a:p>
        </p:txBody>
      </p:sp>
      <p:sp>
        <p:nvSpPr>
          <p:cNvPr id="4" name="Slide Number Placeholder 3"/>
          <p:cNvSpPr>
            <a:spLocks noGrp="1"/>
          </p:cNvSpPr>
          <p:nvPr>
            <p:ph type="sldNum" sz="quarter" idx="5"/>
          </p:nvPr>
        </p:nvSpPr>
        <p:spPr/>
        <p:txBody>
          <a:bodyPr/>
          <a:lstStyle/>
          <a:p>
            <a:fld id="{E43B1030-E469-4042-BA16-E0A201445A36}" type="slidenum">
              <a:rPr lang="en-IN" smtClean="0"/>
              <a:t>6</a:t>
            </a:fld>
            <a:endParaRPr lang="en-IN"/>
          </a:p>
        </p:txBody>
      </p:sp>
    </p:spTree>
    <p:extLst>
      <p:ext uri="{BB962C8B-B14F-4D97-AF65-F5344CB8AC3E}">
        <p14:creationId xmlns:p14="http://schemas.microsoft.com/office/powerpoint/2010/main" val="38753033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spcBef>
                <a:spcPts val="0"/>
              </a:spcBef>
              <a:spcAft>
                <a:spcPts val="0"/>
              </a:spcAft>
            </a:pPr>
            <a:r>
              <a:rPr lang="en-US" sz="1800" b="0" i="0" u="none" strike="noStrike" dirty="0">
                <a:solidFill>
                  <a:srgbClr val="000000"/>
                </a:solidFill>
                <a:effectLst/>
                <a:latin typeface="Times New Roman" panose="02020603050405020304" pitchFamily="18" charset="0"/>
              </a:rPr>
              <a:t>The personal development plan is the structure to find out the strategies for the growth in a particular topic (</a:t>
            </a:r>
            <a:r>
              <a:rPr lang="en-US" sz="1800" b="0" i="0" u="none" strike="noStrike" dirty="0" err="1">
                <a:solidFill>
                  <a:srgbClr val="222222"/>
                </a:solidFill>
                <a:effectLst/>
                <a:latin typeface="Times New Roman" panose="02020603050405020304" pitchFamily="18" charset="0"/>
              </a:rPr>
              <a:t>Bukharina</a:t>
            </a:r>
            <a:r>
              <a:rPr lang="en-US" sz="1800" b="0" i="0" u="none" strike="noStrike" dirty="0">
                <a:solidFill>
                  <a:srgbClr val="222222"/>
                </a:solidFill>
                <a:effectLst/>
                <a:latin typeface="Times New Roman" panose="02020603050405020304" pitchFamily="18" charset="0"/>
              </a:rPr>
              <a:t>, 2018</a:t>
            </a:r>
            <a:r>
              <a:rPr lang="en-US" sz="1800" b="0" i="0" u="none" strike="noStrike" dirty="0">
                <a:solidFill>
                  <a:srgbClr val="000000"/>
                </a:solidFill>
                <a:effectLst/>
                <a:latin typeface="Times New Roman" panose="02020603050405020304" pitchFamily="18" charset="0"/>
              </a:rPr>
              <a:t>). Here skills like team management and decision making need to be improved. The action plan to improve those skills are made and following those action plans can help to generate better results in the professional career. Team management is a crucial skill for working in the field of construction. I have the ability to manage a team, however, that skill can be improved further, there is scope to do that. Team management skills can be improved by being a good team member. To be a good team member, having a coordinating mindset is required. For managing a team, knowing the motive of the team and the goals of the </a:t>
            </a:r>
            <a:r>
              <a:rPr lang="en-US" sz="1800" b="0" i="0" u="none" strike="noStrike" dirty="0" err="1">
                <a:solidFill>
                  <a:srgbClr val="000000"/>
                </a:solidFill>
                <a:effectLst/>
                <a:latin typeface="Times New Roman" panose="02020603050405020304" pitchFamily="18" charset="0"/>
              </a:rPr>
              <a:t>organisation</a:t>
            </a:r>
            <a:r>
              <a:rPr lang="en-US" sz="1800" b="0" i="0" u="none" strike="noStrike" dirty="0">
                <a:solidFill>
                  <a:srgbClr val="000000"/>
                </a:solidFill>
                <a:effectLst/>
                <a:latin typeface="Times New Roman" panose="02020603050405020304" pitchFamily="18" charset="0"/>
              </a:rPr>
              <a:t> is important. Along with that, to manage a team to achieve better results, the team leader should be motivated all the time and should cheer up the employees as well. </a:t>
            </a:r>
            <a:endParaRPr lang="en-US" b="0" dirty="0">
              <a:effectLst/>
            </a:endParaRPr>
          </a:p>
          <a:p>
            <a:br>
              <a:rPr lang="en-US" dirty="0"/>
            </a:br>
            <a:endParaRPr lang="en-IN" dirty="0"/>
          </a:p>
        </p:txBody>
      </p:sp>
      <p:sp>
        <p:nvSpPr>
          <p:cNvPr id="4" name="Slide Number Placeholder 3"/>
          <p:cNvSpPr>
            <a:spLocks noGrp="1"/>
          </p:cNvSpPr>
          <p:nvPr>
            <p:ph type="sldNum" sz="quarter" idx="5"/>
          </p:nvPr>
        </p:nvSpPr>
        <p:spPr/>
        <p:txBody>
          <a:bodyPr/>
          <a:lstStyle/>
          <a:p>
            <a:fld id="{E43B1030-E469-4042-BA16-E0A201445A36}" type="slidenum">
              <a:rPr lang="en-IN" smtClean="0"/>
              <a:t>7</a:t>
            </a:fld>
            <a:endParaRPr lang="en-IN"/>
          </a:p>
        </p:txBody>
      </p:sp>
    </p:spTree>
    <p:extLst>
      <p:ext uri="{BB962C8B-B14F-4D97-AF65-F5344CB8AC3E}">
        <p14:creationId xmlns:p14="http://schemas.microsoft.com/office/powerpoint/2010/main" val="23693857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0" i="0" u="none" strike="noStrike" dirty="0">
                <a:solidFill>
                  <a:srgbClr val="000000"/>
                </a:solidFill>
                <a:effectLst/>
                <a:latin typeface="Times New Roman" panose="02020603050405020304" pitchFamily="18" charset="0"/>
              </a:rPr>
              <a:t>Decision making is a crucial aspect for any individual, both in personal life as well as in professional life. To make proper decisions, having good knowledge about the work and having a clear idea regarding the goals of the organization is important. Proper analysis is required before making any decision. Decisions should be prompt and whether the decision is right or wrong that depends on the situation and the implementation of the decision as well. </a:t>
            </a:r>
            <a:endParaRPr lang="en-IN" dirty="0"/>
          </a:p>
        </p:txBody>
      </p:sp>
      <p:sp>
        <p:nvSpPr>
          <p:cNvPr id="4" name="Slide Number Placeholder 3"/>
          <p:cNvSpPr>
            <a:spLocks noGrp="1"/>
          </p:cNvSpPr>
          <p:nvPr>
            <p:ph type="sldNum" sz="quarter" idx="5"/>
          </p:nvPr>
        </p:nvSpPr>
        <p:spPr/>
        <p:txBody>
          <a:bodyPr/>
          <a:lstStyle/>
          <a:p>
            <a:fld id="{E43B1030-E469-4042-BA16-E0A201445A36}" type="slidenum">
              <a:rPr lang="en-IN" smtClean="0"/>
              <a:t>8</a:t>
            </a:fld>
            <a:endParaRPr lang="en-IN"/>
          </a:p>
        </p:txBody>
      </p:sp>
    </p:spTree>
    <p:extLst>
      <p:ext uri="{BB962C8B-B14F-4D97-AF65-F5344CB8AC3E}">
        <p14:creationId xmlns:p14="http://schemas.microsoft.com/office/powerpoint/2010/main" val="33447961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spcBef>
                <a:spcPts val="0"/>
              </a:spcBef>
              <a:spcAft>
                <a:spcPts val="0"/>
              </a:spcAft>
            </a:pPr>
            <a:r>
              <a:rPr lang="en-US" sz="1800" b="0" i="0" u="none" strike="noStrike" dirty="0">
                <a:solidFill>
                  <a:srgbClr val="000000"/>
                </a:solidFill>
                <a:effectLst/>
                <a:latin typeface="Times New Roman" panose="02020603050405020304" pitchFamily="18" charset="0"/>
              </a:rPr>
              <a:t>In conclusion, it can be said that the overall discussion is about the improvement of the skills which should be done through taking action plans. For managing time, time management tools are used. Following that SWOT analysis is also done to find out the positive and negative of a particular skill. As per the SWOT analysis, a personal development plan is also implemented to get better results by getting room for the improvement of the skills. Hence, by following all those making an intended career in the field of construction can become better.</a:t>
            </a:r>
            <a:endParaRPr lang="en-US" b="0" dirty="0">
              <a:effectLst/>
            </a:endParaRPr>
          </a:p>
          <a:p>
            <a:br>
              <a:rPr lang="en-US" dirty="0"/>
            </a:br>
            <a:endParaRPr lang="en-IN" dirty="0"/>
          </a:p>
        </p:txBody>
      </p:sp>
      <p:sp>
        <p:nvSpPr>
          <p:cNvPr id="4" name="Slide Number Placeholder 3"/>
          <p:cNvSpPr>
            <a:spLocks noGrp="1"/>
          </p:cNvSpPr>
          <p:nvPr>
            <p:ph type="sldNum" sz="quarter" idx="5"/>
          </p:nvPr>
        </p:nvSpPr>
        <p:spPr/>
        <p:txBody>
          <a:bodyPr/>
          <a:lstStyle/>
          <a:p>
            <a:fld id="{E43B1030-E469-4042-BA16-E0A201445A36}" type="slidenum">
              <a:rPr lang="en-IN" smtClean="0"/>
              <a:t>9</a:t>
            </a:fld>
            <a:endParaRPr lang="en-IN"/>
          </a:p>
        </p:txBody>
      </p:sp>
    </p:spTree>
    <p:extLst>
      <p:ext uri="{BB962C8B-B14F-4D97-AF65-F5344CB8AC3E}">
        <p14:creationId xmlns:p14="http://schemas.microsoft.com/office/powerpoint/2010/main" val="36521787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697FA6-33B1-40B9-AC03-A0897CA0115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BCCF556-46C5-4129-99CB-F7B920D7ED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1841E2A-63CD-4563-AB73-55D6707D683E}"/>
              </a:ext>
            </a:extLst>
          </p:cNvPr>
          <p:cNvSpPr>
            <a:spLocks noGrp="1"/>
          </p:cNvSpPr>
          <p:nvPr>
            <p:ph type="dt" sz="half" idx="10"/>
          </p:nvPr>
        </p:nvSpPr>
        <p:spPr/>
        <p:txBody>
          <a:bodyPr/>
          <a:lstStyle/>
          <a:p>
            <a:fld id="{91C75B0A-BF66-4E09-9C17-DD7373C15F6E}" type="datetimeFigureOut">
              <a:rPr lang="en-IN" smtClean="0"/>
              <a:t>16-05-2022</a:t>
            </a:fld>
            <a:endParaRPr lang="en-IN"/>
          </a:p>
        </p:txBody>
      </p:sp>
      <p:sp>
        <p:nvSpPr>
          <p:cNvPr id="5" name="Footer Placeholder 4">
            <a:extLst>
              <a:ext uri="{FF2B5EF4-FFF2-40B4-BE49-F238E27FC236}">
                <a16:creationId xmlns:a16="http://schemas.microsoft.com/office/drawing/2014/main" id="{31025903-61F8-4BCD-93CB-C1EFFB8B2A89}"/>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75AA77CE-0246-4937-9169-CB8AE51C3076}"/>
              </a:ext>
            </a:extLst>
          </p:cNvPr>
          <p:cNvSpPr>
            <a:spLocks noGrp="1"/>
          </p:cNvSpPr>
          <p:nvPr>
            <p:ph type="sldNum" sz="quarter" idx="12"/>
          </p:nvPr>
        </p:nvSpPr>
        <p:spPr/>
        <p:txBody>
          <a:bodyPr/>
          <a:lstStyle/>
          <a:p>
            <a:fld id="{6592FE50-1463-433F-85D0-4D91AF32BD5D}" type="slidenum">
              <a:rPr lang="en-IN" smtClean="0"/>
              <a:t>‹#›</a:t>
            </a:fld>
            <a:endParaRPr lang="en-IN"/>
          </a:p>
        </p:txBody>
      </p:sp>
    </p:spTree>
    <p:extLst>
      <p:ext uri="{BB962C8B-B14F-4D97-AF65-F5344CB8AC3E}">
        <p14:creationId xmlns:p14="http://schemas.microsoft.com/office/powerpoint/2010/main" val="40643284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55ADF9-1FB3-4EDB-A49F-B7DA52AEF58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0DA563C-A49F-4CCA-97CF-358D898E933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E7417C7-3A68-430A-8F8E-A1D8BECC9530}"/>
              </a:ext>
            </a:extLst>
          </p:cNvPr>
          <p:cNvSpPr>
            <a:spLocks noGrp="1"/>
          </p:cNvSpPr>
          <p:nvPr>
            <p:ph type="dt" sz="half" idx="10"/>
          </p:nvPr>
        </p:nvSpPr>
        <p:spPr/>
        <p:txBody>
          <a:bodyPr/>
          <a:lstStyle/>
          <a:p>
            <a:fld id="{91C75B0A-BF66-4E09-9C17-DD7373C15F6E}" type="datetimeFigureOut">
              <a:rPr lang="en-IN" smtClean="0"/>
              <a:t>16-05-2022</a:t>
            </a:fld>
            <a:endParaRPr lang="en-IN"/>
          </a:p>
        </p:txBody>
      </p:sp>
      <p:sp>
        <p:nvSpPr>
          <p:cNvPr id="5" name="Footer Placeholder 4">
            <a:extLst>
              <a:ext uri="{FF2B5EF4-FFF2-40B4-BE49-F238E27FC236}">
                <a16:creationId xmlns:a16="http://schemas.microsoft.com/office/drawing/2014/main" id="{2D9FED0C-341F-4FD5-A20B-FA6B4155562F}"/>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F14E18E5-9DE5-4955-9D70-B070CAB50C24}"/>
              </a:ext>
            </a:extLst>
          </p:cNvPr>
          <p:cNvSpPr>
            <a:spLocks noGrp="1"/>
          </p:cNvSpPr>
          <p:nvPr>
            <p:ph type="sldNum" sz="quarter" idx="12"/>
          </p:nvPr>
        </p:nvSpPr>
        <p:spPr/>
        <p:txBody>
          <a:bodyPr/>
          <a:lstStyle/>
          <a:p>
            <a:fld id="{6592FE50-1463-433F-85D0-4D91AF32BD5D}" type="slidenum">
              <a:rPr lang="en-IN" smtClean="0"/>
              <a:t>‹#›</a:t>
            </a:fld>
            <a:endParaRPr lang="en-IN"/>
          </a:p>
        </p:txBody>
      </p:sp>
    </p:spTree>
    <p:extLst>
      <p:ext uri="{BB962C8B-B14F-4D97-AF65-F5344CB8AC3E}">
        <p14:creationId xmlns:p14="http://schemas.microsoft.com/office/powerpoint/2010/main" val="14965598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4137F-92AD-4F80-9957-796D63314B7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C3811AF-3794-4B7C-891F-F9A673008F6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0BDA611-1673-4716-B63B-2FD0DDCDB3FB}"/>
              </a:ext>
            </a:extLst>
          </p:cNvPr>
          <p:cNvSpPr>
            <a:spLocks noGrp="1"/>
          </p:cNvSpPr>
          <p:nvPr>
            <p:ph type="dt" sz="half" idx="10"/>
          </p:nvPr>
        </p:nvSpPr>
        <p:spPr/>
        <p:txBody>
          <a:bodyPr/>
          <a:lstStyle/>
          <a:p>
            <a:fld id="{91C75B0A-BF66-4E09-9C17-DD7373C15F6E}" type="datetimeFigureOut">
              <a:rPr lang="en-IN" smtClean="0"/>
              <a:t>16-05-2022</a:t>
            </a:fld>
            <a:endParaRPr lang="en-IN"/>
          </a:p>
        </p:txBody>
      </p:sp>
      <p:sp>
        <p:nvSpPr>
          <p:cNvPr id="5" name="Footer Placeholder 4">
            <a:extLst>
              <a:ext uri="{FF2B5EF4-FFF2-40B4-BE49-F238E27FC236}">
                <a16:creationId xmlns:a16="http://schemas.microsoft.com/office/drawing/2014/main" id="{58A56058-D0DB-4475-BDCE-32B3644C8F32}"/>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19E7BC3F-6D43-4021-B8FF-F1EC89AF00CB}"/>
              </a:ext>
            </a:extLst>
          </p:cNvPr>
          <p:cNvSpPr>
            <a:spLocks noGrp="1"/>
          </p:cNvSpPr>
          <p:nvPr>
            <p:ph type="sldNum" sz="quarter" idx="12"/>
          </p:nvPr>
        </p:nvSpPr>
        <p:spPr/>
        <p:txBody>
          <a:bodyPr/>
          <a:lstStyle/>
          <a:p>
            <a:fld id="{6592FE50-1463-433F-85D0-4D91AF32BD5D}" type="slidenum">
              <a:rPr lang="en-IN" smtClean="0"/>
              <a:t>‹#›</a:t>
            </a:fld>
            <a:endParaRPr lang="en-IN"/>
          </a:p>
        </p:txBody>
      </p:sp>
    </p:spTree>
    <p:extLst>
      <p:ext uri="{BB962C8B-B14F-4D97-AF65-F5344CB8AC3E}">
        <p14:creationId xmlns:p14="http://schemas.microsoft.com/office/powerpoint/2010/main" val="5033361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415202-A41A-4915-9A6B-1EA45DFF474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7C47F0-0F71-4E11-8127-EBABBA0CAD2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4A3AA04-3F6C-4A40-BEC0-5EABE89B62B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732E457-74D7-42B4-A3E3-CE3DA2A5BD51}"/>
              </a:ext>
            </a:extLst>
          </p:cNvPr>
          <p:cNvSpPr>
            <a:spLocks noGrp="1"/>
          </p:cNvSpPr>
          <p:nvPr>
            <p:ph type="dt" sz="half" idx="10"/>
          </p:nvPr>
        </p:nvSpPr>
        <p:spPr/>
        <p:txBody>
          <a:bodyPr/>
          <a:lstStyle/>
          <a:p>
            <a:fld id="{91C75B0A-BF66-4E09-9C17-DD7373C15F6E}" type="datetimeFigureOut">
              <a:rPr lang="en-IN" smtClean="0"/>
              <a:t>16-05-2022</a:t>
            </a:fld>
            <a:endParaRPr lang="en-IN"/>
          </a:p>
        </p:txBody>
      </p:sp>
      <p:sp>
        <p:nvSpPr>
          <p:cNvPr id="6" name="Footer Placeholder 5">
            <a:extLst>
              <a:ext uri="{FF2B5EF4-FFF2-40B4-BE49-F238E27FC236}">
                <a16:creationId xmlns:a16="http://schemas.microsoft.com/office/drawing/2014/main" id="{49E105CC-2F08-4876-972A-4E26EDD52864}"/>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AB5F3677-C45A-41E7-97E9-5A8F99336E56}"/>
              </a:ext>
            </a:extLst>
          </p:cNvPr>
          <p:cNvSpPr>
            <a:spLocks noGrp="1"/>
          </p:cNvSpPr>
          <p:nvPr>
            <p:ph type="sldNum" sz="quarter" idx="12"/>
          </p:nvPr>
        </p:nvSpPr>
        <p:spPr/>
        <p:txBody>
          <a:bodyPr/>
          <a:lstStyle/>
          <a:p>
            <a:fld id="{6592FE50-1463-433F-85D0-4D91AF32BD5D}" type="slidenum">
              <a:rPr lang="en-IN" smtClean="0"/>
              <a:t>‹#›</a:t>
            </a:fld>
            <a:endParaRPr lang="en-IN"/>
          </a:p>
        </p:txBody>
      </p:sp>
    </p:spTree>
    <p:extLst>
      <p:ext uri="{BB962C8B-B14F-4D97-AF65-F5344CB8AC3E}">
        <p14:creationId xmlns:p14="http://schemas.microsoft.com/office/powerpoint/2010/main" val="1770330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D4941D-06F7-441D-91FB-438960DA507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E25B6BC-1585-4063-B68F-4BBCBCB260D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B0F812C-B41D-475D-A38D-04F5F5B5203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109EFBC-87AB-4CEB-A832-636B746B217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81451C4-0776-4DA7-91F5-2646D905324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806D29B-6C65-42F3-9C15-0742D86F5787}"/>
              </a:ext>
            </a:extLst>
          </p:cNvPr>
          <p:cNvSpPr>
            <a:spLocks noGrp="1"/>
          </p:cNvSpPr>
          <p:nvPr>
            <p:ph type="dt" sz="half" idx="10"/>
          </p:nvPr>
        </p:nvSpPr>
        <p:spPr/>
        <p:txBody>
          <a:bodyPr/>
          <a:lstStyle/>
          <a:p>
            <a:fld id="{91C75B0A-BF66-4E09-9C17-DD7373C15F6E}" type="datetimeFigureOut">
              <a:rPr lang="en-IN" smtClean="0"/>
              <a:t>16-05-2022</a:t>
            </a:fld>
            <a:endParaRPr lang="en-IN"/>
          </a:p>
        </p:txBody>
      </p:sp>
      <p:sp>
        <p:nvSpPr>
          <p:cNvPr id="8" name="Footer Placeholder 7">
            <a:extLst>
              <a:ext uri="{FF2B5EF4-FFF2-40B4-BE49-F238E27FC236}">
                <a16:creationId xmlns:a16="http://schemas.microsoft.com/office/drawing/2014/main" id="{99919DAC-467C-4873-AF2A-A14AB76608F7}"/>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E8F661B8-85A2-43B0-B047-CCE19B03FF78}"/>
              </a:ext>
            </a:extLst>
          </p:cNvPr>
          <p:cNvSpPr>
            <a:spLocks noGrp="1"/>
          </p:cNvSpPr>
          <p:nvPr>
            <p:ph type="sldNum" sz="quarter" idx="12"/>
          </p:nvPr>
        </p:nvSpPr>
        <p:spPr/>
        <p:txBody>
          <a:bodyPr/>
          <a:lstStyle/>
          <a:p>
            <a:fld id="{6592FE50-1463-433F-85D0-4D91AF32BD5D}" type="slidenum">
              <a:rPr lang="en-IN" smtClean="0"/>
              <a:t>‹#›</a:t>
            </a:fld>
            <a:endParaRPr lang="en-IN"/>
          </a:p>
        </p:txBody>
      </p:sp>
    </p:spTree>
    <p:extLst>
      <p:ext uri="{BB962C8B-B14F-4D97-AF65-F5344CB8AC3E}">
        <p14:creationId xmlns:p14="http://schemas.microsoft.com/office/powerpoint/2010/main" val="31407400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2BE98A-FAD0-4621-A83C-04262D25F58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D487ED3-B9A6-402A-BFC2-A9B1FA4C3FBC}"/>
              </a:ext>
            </a:extLst>
          </p:cNvPr>
          <p:cNvSpPr>
            <a:spLocks noGrp="1"/>
          </p:cNvSpPr>
          <p:nvPr>
            <p:ph type="dt" sz="half" idx="10"/>
          </p:nvPr>
        </p:nvSpPr>
        <p:spPr/>
        <p:txBody>
          <a:bodyPr/>
          <a:lstStyle/>
          <a:p>
            <a:fld id="{91C75B0A-BF66-4E09-9C17-DD7373C15F6E}" type="datetimeFigureOut">
              <a:rPr lang="en-IN" smtClean="0"/>
              <a:t>16-05-2022</a:t>
            </a:fld>
            <a:endParaRPr lang="en-IN"/>
          </a:p>
        </p:txBody>
      </p:sp>
      <p:sp>
        <p:nvSpPr>
          <p:cNvPr id="4" name="Footer Placeholder 3">
            <a:extLst>
              <a:ext uri="{FF2B5EF4-FFF2-40B4-BE49-F238E27FC236}">
                <a16:creationId xmlns:a16="http://schemas.microsoft.com/office/drawing/2014/main" id="{9BD751FA-D822-4505-B6EC-A5A0A9A475B8}"/>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1C51AAA5-D3CB-4519-B467-9181FAC68AA9}"/>
              </a:ext>
            </a:extLst>
          </p:cNvPr>
          <p:cNvSpPr>
            <a:spLocks noGrp="1"/>
          </p:cNvSpPr>
          <p:nvPr>
            <p:ph type="sldNum" sz="quarter" idx="12"/>
          </p:nvPr>
        </p:nvSpPr>
        <p:spPr/>
        <p:txBody>
          <a:bodyPr/>
          <a:lstStyle/>
          <a:p>
            <a:fld id="{6592FE50-1463-433F-85D0-4D91AF32BD5D}" type="slidenum">
              <a:rPr lang="en-IN" smtClean="0"/>
              <a:t>‹#›</a:t>
            </a:fld>
            <a:endParaRPr lang="en-IN"/>
          </a:p>
        </p:txBody>
      </p:sp>
    </p:spTree>
    <p:extLst>
      <p:ext uri="{BB962C8B-B14F-4D97-AF65-F5344CB8AC3E}">
        <p14:creationId xmlns:p14="http://schemas.microsoft.com/office/powerpoint/2010/main" val="26810828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C43499C-391E-441F-BD28-2F47CB4FB123}"/>
              </a:ext>
            </a:extLst>
          </p:cNvPr>
          <p:cNvSpPr>
            <a:spLocks noGrp="1"/>
          </p:cNvSpPr>
          <p:nvPr>
            <p:ph type="dt" sz="half" idx="10"/>
          </p:nvPr>
        </p:nvSpPr>
        <p:spPr/>
        <p:txBody>
          <a:bodyPr/>
          <a:lstStyle/>
          <a:p>
            <a:fld id="{91C75B0A-BF66-4E09-9C17-DD7373C15F6E}" type="datetimeFigureOut">
              <a:rPr lang="en-IN" smtClean="0"/>
              <a:t>16-05-2022</a:t>
            </a:fld>
            <a:endParaRPr lang="en-IN"/>
          </a:p>
        </p:txBody>
      </p:sp>
      <p:sp>
        <p:nvSpPr>
          <p:cNvPr id="3" name="Footer Placeholder 2">
            <a:extLst>
              <a:ext uri="{FF2B5EF4-FFF2-40B4-BE49-F238E27FC236}">
                <a16:creationId xmlns:a16="http://schemas.microsoft.com/office/drawing/2014/main" id="{0AE41D3E-0B66-4B91-8FE3-9AC73D39DF26}"/>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F9C7FF20-4C28-40CE-9E19-73D340BA09C1}"/>
              </a:ext>
            </a:extLst>
          </p:cNvPr>
          <p:cNvSpPr>
            <a:spLocks noGrp="1"/>
          </p:cNvSpPr>
          <p:nvPr>
            <p:ph type="sldNum" sz="quarter" idx="12"/>
          </p:nvPr>
        </p:nvSpPr>
        <p:spPr/>
        <p:txBody>
          <a:bodyPr/>
          <a:lstStyle/>
          <a:p>
            <a:fld id="{6592FE50-1463-433F-85D0-4D91AF32BD5D}" type="slidenum">
              <a:rPr lang="en-IN" smtClean="0"/>
              <a:t>‹#›</a:t>
            </a:fld>
            <a:endParaRPr lang="en-IN"/>
          </a:p>
        </p:txBody>
      </p:sp>
    </p:spTree>
    <p:extLst>
      <p:ext uri="{BB962C8B-B14F-4D97-AF65-F5344CB8AC3E}">
        <p14:creationId xmlns:p14="http://schemas.microsoft.com/office/powerpoint/2010/main" val="16522014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25C7F0-7287-4460-85B9-64043B2AB7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F85190F-EDFC-4420-837A-D98FC30347C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6C34BFB-BAB9-4D4A-B1A0-25FFDD2ED9F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782C13-AEEA-4061-B8BE-F494299082E5}"/>
              </a:ext>
            </a:extLst>
          </p:cNvPr>
          <p:cNvSpPr>
            <a:spLocks noGrp="1"/>
          </p:cNvSpPr>
          <p:nvPr>
            <p:ph type="dt" sz="half" idx="10"/>
          </p:nvPr>
        </p:nvSpPr>
        <p:spPr/>
        <p:txBody>
          <a:bodyPr/>
          <a:lstStyle/>
          <a:p>
            <a:fld id="{91C75B0A-BF66-4E09-9C17-DD7373C15F6E}" type="datetimeFigureOut">
              <a:rPr lang="en-IN" smtClean="0"/>
              <a:t>16-05-2022</a:t>
            </a:fld>
            <a:endParaRPr lang="en-IN"/>
          </a:p>
        </p:txBody>
      </p:sp>
      <p:sp>
        <p:nvSpPr>
          <p:cNvPr id="6" name="Footer Placeholder 5">
            <a:extLst>
              <a:ext uri="{FF2B5EF4-FFF2-40B4-BE49-F238E27FC236}">
                <a16:creationId xmlns:a16="http://schemas.microsoft.com/office/drawing/2014/main" id="{8F59298F-66CC-4AA5-A355-714CEF2FEC8A}"/>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01549AA6-75F4-4D1B-9E5E-7BA4E3758B4E}"/>
              </a:ext>
            </a:extLst>
          </p:cNvPr>
          <p:cNvSpPr>
            <a:spLocks noGrp="1"/>
          </p:cNvSpPr>
          <p:nvPr>
            <p:ph type="sldNum" sz="quarter" idx="12"/>
          </p:nvPr>
        </p:nvSpPr>
        <p:spPr/>
        <p:txBody>
          <a:bodyPr/>
          <a:lstStyle/>
          <a:p>
            <a:fld id="{6592FE50-1463-433F-85D0-4D91AF32BD5D}" type="slidenum">
              <a:rPr lang="en-IN" smtClean="0"/>
              <a:t>‹#›</a:t>
            </a:fld>
            <a:endParaRPr lang="en-IN"/>
          </a:p>
        </p:txBody>
      </p:sp>
    </p:spTree>
    <p:extLst>
      <p:ext uri="{BB962C8B-B14F-4D97-AF65-F5344CB8AC3E}">
        <p14:creationId xmlns:p14="http://schemas.microsoft.com/office/powerpoint/2010/main" val="31470807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3263AA-82A6-4A9B-A4E9-CAEB6AFD47C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FFB767C-E8BD-4DB4-B8F7-0B825F520A5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E6191C6-48E0-4999-A0F6-A657A72F00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E86B09B-33F5-4E9E-81E6-EF6352994A84}"/>
              </a:ext>
            </a:extLst>
          </p:cNvPr>
          <p:cNvSpPr>
            <a:spLocks noGrp="1"/>
          </p:cNvSpPr>
          <p:nvPr>
            <p:ph type="dt" sz="half" idx="10"/>
          </p:nvPr>
        </p:nvSpPr>
        <p:spPr/>
        <p:txBody>
          <a:bodyPr/>
          <a:lstStyle/>
          <a:p>
            <a:fld id="{91C75B0A-BF66-4E09-9C17-DD7373C15F6E}" type="datetimeFigureOut">
              <a:rPr lang="en-IN" smtClean="0"/>
              <a:t>16-05-2022</a:t>
            </a:fld>
            <a:endParaRPr lang="en-IN"/>
          </a:p>
        </p:txBody>
      </p:sp>
      <p:sp>
        <p:nvSpPr>
          <p:cNvPr id="6" name="Footer Placeholder 5">
            <a:extLst>
              <a:ext uri="{FF2B5EF4-FFF2-40B4-BE49-F238E27FC236}">
                <a16:creationId xmlns:a16="http://schemas.microsoft.com/office/drawing/2014/main" id="{7EBA0B14-5861-45AB-9D53-38AA44F2DB0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99C1035-6416-4174-B5A4-EDF088500D0B}"/>
              </a:ext>
            </a:extLst>
          </p:cNvPr>
          <p:cNvSpPr>
            <a:spLocks noGrp="1"/>
          </p:cNvSpPr>
          <p:nvPr>
            <p:ph type="sldNum" sz="quarter" idx="12"/>
          </p:nvPr>
        </p:nvSpPr>
        <p:spPr/>
        <p:txBody>
          <a:bodyPr/>
          <a:lstStyle/>
          <a:p>
            <a:fld id="{6592FE50-1463-433F-85D0-4D91AF32BD5D}" type="slidenum">
              <a:rPr lang="en-IN" smtClean="0"/>
              <a:t>‹#›</a:t>
            </a:fld>
            <a:endParaRPr lang="en-IN"/>
          </a:p>
        </p:txBody>
      </p:sp>
    </p:spTree>
    <p:extLst>
      <p:ext uri="{BB962C8B-B14F-4D97-AF65-F5344CB8AC3E}">
        <p14:creationId xmlns:p14="http://schemas.microsoft.com/office/powerpoint/2010/main" val="30160319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3DD99F-D3E6-4C7B-8E0B-AD0ABA89FF0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B7DE3BC-D17F-43E8-A3E3-75059CC3D4F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7AEB734-74E2-4D4F-BECA-C0FC2B9F452E}"/>
              </a:ext>
            </a:extLst>
          </p:cNvPr>
          <p:cNvSpPr>
            <a:spLocks noGrp="1"/>
          </p:cNvSpPr>
          <p:nvPr>
            <p:ph type="dt" sz="half" idx="10"/>
          </p:nvPr>
        </p:nvSpPr>
        <p:spPr/>
        <p:txBody>
          <a:bodyPr/>
          <a:lstStyle/>
          <a:p>
            <a:fld id="{91C75B0A-BF66-4E09-9C17-DD7373C15F6E}" type="datetimeFigureOut">
              <a:rPr lang="en-IN" smtClean="0"/>
              <a:t>16-05-2022</a:t>
            </a:fld>
            <a:endParaRPr lang="en-IN"/>
          </a:p>
        </p:txBody>
      </p:sp>
      <p:sp>
        <p:nvSpPr>
          <p:cNvPr id="5" name="Footer Placeholder 4">
            <a:extLst>
              <a:ext uri="{FF2B5EF4-FFF2-40B4-BE49-F238E27FC236}">
                <a16:creationId xmlns:a16="http://schemas.microsoft.com/office/drawing/2014/main" id="{A04C0753-63C2-4FE3-B1B5-0E11C9A522D9}"/>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20F98E11-C799-44B6-BE8C-226CB070865B}"/>
              </a:ext>
            </a:extLst>
          </p:cNvPr>
          <p:cNvSpPr>
            <a:spLocks noGrp="1"/>
          </p:cNvSpPr>
          <p:nvPr>
            <p:ph type="sldNum" sz="quarter" idx="12"/>
          </p:nvPr>
        </p:nvSpPr>
        <p:spPr/>
        <p:txBody>
          <a:bodyPr/>
          <a:lstStyle/>
          <a:p>
            <a:fld id="{6592FE50-1463-433F-85D0-4D91AF32BD5D}" type="slidenum">
              <a:rPr lang="en-IN" smtClean="0"/>
              <a:t>‹#›</a:t>
            </a:fld>
            <a:endParaRPr lang="en-IN"/>
          </a:p>
        </p:txBody>
      </p:sp>
    </p:spTree>
    <p:extLst>
      <p:ext uri="{BB962C8B-B14F-4D97-AF65-F5344CB8AC3E}">
        <p14:creationId xmlns:p14="http://schemas.microsoft.com/office/powerpoint/2010/main" val="3692105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FC5E4AF-EDEE-468A-B61E-B7ABD4B23D0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8BBC4B0-DA2D-437E-A917-A1DD5DFCE07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BFCA46-C9B4-43EA-8707-000504FD3E21}"/>
              </a:ext>
            </a:extLst>
          </p:cNvPr>
          <p:cNvSpPr>
            <a:spLocks noGrp="1"/>
          </p:cNvSpPr>
          <p:nvPr>
            <p:ph type="dt" sz="half" idx="10"/>
          </p:nvPr>
        </p:nvSpPr>
        <p:spPr/>
        <p:txBody>
          <a:bodyPr/>
          <a:lstStyle/>
          <a:p>
            <a:fld id="{91C75B0A-BF66-4E09-9C17-DD7373C15F6E}" type="datetimeFigureOut">
              <a:rPr lang="en-IN" smtClean="0"/>
              <a:t>16-05-2022</a:t>
            </a:fld>
            <a:endParaRPr lang="en-IN"/>
          </a:p>
        </p:txBody>
      </p:sp>
      <p:sp>
        <p:nvSpPr>
          <p:cNvPr id="5" name="Footer Placeholder 4">
            <a:extLst>
              <a:ext uri="{FF2B5EF4-FFF2-40B4-BE49-F238E27FC236}">
                <a16:creationId xmlns:a16="http://schemas.microsoft.com/office/drawing/2014/main" id="{C725DC41-9891-4CEB-ADE8-9403A4221963}"/>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80C1C74B-5C91-4EB7-9582-4C2055E001BC}"/>
              </a:ext>
            </a:extLst>
          </p:cNvPr>
          <p:cNvSpPr>
            <a:spLocks noGrp="1"/>
          </p:cNvSpPr>
          <p:nvPr>
            <p:ph type="sldNum" sz="quarter" idx="12"/>
          </p:nvPr>
        </p:nvSpPr>
        <p:spPr/>
        <p:txBody>
          <a:bodyPr/>
          <a:lstStyle/>
          <a:p>
            <a:fld id="{6592FE50-1463-433F-85D0-4D91AF32BD5D}" type="slidenum">
              <a:rPr lang="en-IN" smtClean="0"/>
              <a:t>‹#›</a:t>
            </a:fld>
            <a:endParaRPr lang="en-IN"/>
          </a:p>
        </p:txBody>
      </p:sp>
    </p:spTree>
    <p:extLst>
      <p:ext uri="{BB962C8B-B14F-4D97-AF65-F5344CB8AC3E}">
        <p14:creationId xmlns:p14="http://schemas.microsoft.com/office/powerpoint/2010/main" val="33567201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2D5607-710B-4D39-A3AB-9A68AFC52E7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A68F4D5-216E-4490-A832-C2259E62527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5CD7B58-1650-4991-93D7-2F359D61B7B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1C75B0A-BF66-4E09-9C17-DD7373C15F6E}" type="datetimeFigureOut">
              <a:rPr lang="en-IN" smtClean="0"/>
              <a:t>16-05-2022</a:t>
            </a:fld>
            <a:endParaRPr lang="en-IN"/>
          </a:p>
        </p:txBody>
      </p:sp>
      <p:sp>
        <p:nvSpPr>
          <p:cNvPr id="5" name="Footer Placeholder 4">
            <a:extLst>
              <a:ext uri="{FF2B5EF4-FFF2-40B4-BE49-F238E27FC236}">
                <a16:creationId xmlns:a16="http://schemas.microsoft.com/office/drawing/2014/main" id="{72C60BC7-8493-479E-A3DB-7277E8D08BE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3CF6D03C-CBF2-4DE6-AAA4-94DDE641E6F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592FE50-1463-433F-85D0-4D91AF32BD5D}" type="slidenum">
              <a:rPr lang="en-IN" smtClean="0"/>
              <a:t>‹#›</a:t>
            </a:fld>
            <a:endParaRPr lang="en-IN"/>
          </a:p>
        </p:txBody>
      </p:sp>
    </p:spTree>
    <p:extLst>
      <p:ext uri="{BB962C8B-B14F-4D97-AF65-F5344CB8AC3E}">
        <p14:creationId xmlns:p14="http://schemas.microsoft.com/office/powerpoint/2010/main" val="3978075774"/>
      </p:ext>
    </p:extLst>
  </p:cSld>
  <p:clrMap bg1="lt1" tx1="dk1" bg2="lt2" tx2="dk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34" r:id="rId7"/>
    <p:sldLayoutId id="2147483735" r:id="rId8"/>
    <p:sldLayoutId id="2147483736" r:id="rId9"/>
    <p:sldLayoutId id="2147483737" r:id="rId10"/>
    <p:sldLayoutId id="214748373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jpeg"/><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4.jpeg"/><Relationship Id="rId7" Type="http://schemas.openxmlformats.org/officeDocument/2006/relationships/diagramColors" Target="../diagrams/colors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3" Type="http://schemas.openxmlformats.org/officeDocument/2006/relationships/hyperlink" Target="https://iopscience.iop.org/article/10.1088/1757-899X/469/1/012031/pdf" TargetMode="External"/><Relationship Id="rId2" Type="http://schemas.openxmlformats.org/officeDocument/2006/relationships/hyperlink" Target="https://psyjournals.ru/files/91966/sps_2018_n1_Bukharina.pdf" TargetMode="External"/><Relationship Id="rId1" Type="http://schemas.openxmlformats.org/officeDocument/2006/relationships/slideLayout" Target="../slideLayouts/slideLayout2.xml"/><Relationship Id="rId4" Type="http://schemas.openxmlformats.org/officeDocument/2006/relationships/hyperlink" Target="https://jyd.pitt.edu/ojs/jyd/article/viewFile/20-15-4-SIA-07/1085"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E7A3B240-0AC3-45DF-91C6-5887D9D15735}"/>
              </a:ext>
            </a:extLst>
          </p:cNvPr>
          <p:cNvPicPr>
            <a:picLocks noChangeAspect="1"/>
          </p:cNvPicPr>
          <p:nvPr/>
        </p:nvPicPr>
        <p:blipFill rotWithShape="1">
          <a:blip r:embed="rId2">
            <a:alphaModFix amt="50000"/>
          </a:blip>
          <a:srcRect/>
          <a:stretch/>
        </p:blipFill>
        <p:spPr>
          <a:xfrm>
            <a:off x="20" y="1"/>
            <a:ext cx="12191980" cy="6857999"/>
          </a:xfrm>
          <a:prstGeom prst="rect">
            <a:avLst/>
          </a:prstGeom>
        </p:spPr>
      </p:pic>
      <p:sp>
        <p:nvSpPr>
          <p:cNvPr id="2" name="Title 1">
            <a:extLst>
              <a:ext uri="{FF2B5EF4-FFF2-40B4-BE49-F238E27FC236}">
                <a16:creationId xmlns:a16="http://schemas.microsoft.com/office/drawing/2014/main" id="{38F3AA62-590A-4442-92C0-52B4611648F0}"/>
              </a:ext>
            </a:extLst>
          </p:cNvPr>
          <p:cNvSpPr>
            <a:spLocks noGrp="1"/>
          </p:cNvSpPr>
          <p:nvPr>
            <p:ph type="ctrTitle"/>
          </p:nvPr>
        </p:nvSpPr>
        <p:spPr>
          <a:xfrm>
            <a:off x="1524000" y="1122362"/>
            <a:ext cx="9144000" cy="2900518"/>
          </a:xfrm>
        </p:spPr>
        <p:txBody>
          <a:bodyPr>
            <a:normAutofit/>
          </a:bodyPr>
          <a:lstStyle/>
          <a:p>
            <a:r>
              <a:rPr lang="en-US">
                <a:solidFill>
                  <a:srgbClr val="FFFFFF"/>
                </a:solidFill>
              </a:rPr>
              <a:t>Academic Employability Skills</a:t>
            </a:r>
            <a:endParaRPr lang="en-IN">
              <a:solidFill>
                <a:srgbClr val="FFFFFF"/>
              </a:solidFill>
            </a:endParaRPr>
          </a:p>
        </p:txBody>
      </p:sp>
      <p:sp>
        <p:nvSpPr>
          <p:cNvPr id="3" name="Subtitle 2">
            <a:extLst>
              <a:ext uri="{FF2B5EF4-FFF2-40B4-BE49-F238E27FC236}">
                <a16:creationId xmlns:a16="http://schemas.microsoft.com/office/drawing/2014/main" id="{EC4E620A-B303-475E-9A03-5C04DE353997}"/>
              </a:ext>
            </a:extLst>
          </p:cNvPr>
          <p:cNvSpPr>
            <a:spLocks noGrp="1"/>
          </p:cNvSpPr>
          <p:nvPr>
            <p:ph type="subTitle" idx="1"/>
          </p:nvPr>
        </p:nvSpPr>
        <p:spPr>
          <a:xfrm>
            <a:off x="1524000" y="4159404"/>
            <a:ext cx="9144000" cy="1098395"/>
          </a:xfrm>
        </p:spPr>
        <p:txBody>
          <a:bodyPr>
            <a:normAutofit/>
          </a:bodyPr>
          <a:lstStyle/>
          <a:p>
            <a:r>
              <a:rPr lang="en-GB" b="1">
                <a:solidFill>
                  <a:srgbClr val="FFFFFF"/>
                </a:solidFill>
              </a:rPr>
              <a:t>TASK 1: INDIVIDUAL PRESENTATION</a:t>
            </a:r>
            <a:endParaRPr lang="en-IN" b="1">
              <a:solidFill>
                <a:srgbClr val="FFFFFF"/>
              </a:solidFill>
            </a:endParaRPr>
          </a:p>
        </p:txBody>
      </p:sp>
    </p:spTree>
    <p:extLst>
      <p:ext uri="{BB962C8B-B14F-4D97-AF65-F5344CB8AC3E}">
        <p14:creationId xmlns:p14="http://schemas.microsoft.com/office/powerpoint/2010/main" val="412409521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CFD87D-54E0-40F9-B40B-CC31FCCD102E}"/>
              </a:ext>
            </a:extLst>
          </p:cNvPr>
          <p:cNvSpPr>
            <a:spLocks noGrp="1"/>
          </p:cNvSpPr>
          <p:nvPr>
            <p:ph type="title"/>
          </p:nvPr>
        </p:nvSpPr>
        <p:spPr>
          <a:xfrm>
            <a:off x="481011" y="327025"/>
            <a:ext cx="5324477" cy="1630363"/>
          </a:xfrm>
        </p:spPr>
        <p:txBody>
          <a:bodyPr anchor="b">
            <a:normAutofit/>
          </a:bodyPr>
          <a:lstStyle/>
          <a:p>
            <a:r>
              <a:rPr lang="en-US" sz="3600" b="1">
                <a:latin typeface="Times New Roman" panose="02020603050405020304" pitchFamily="18" charset="0"/>
                <a:cs typeface="Times New Roman" panose="02020603050405020304" pitchFamily="18" charset="0"/>
              </a:rPr>
              <a:t>Introduction</a:t>
            </a:r>
            <a:endParaRPr lang="en-IN" sz="3600" b="1">
              <a:latin typeface="Times New Roman" panose="02020603050405020304" pitchFamily="18" charset="0"/>
              <a:cs typeface="Times New Roman" panose="02020603050405020304" pitchFamily="18" charset="0"/>
            </a:endParaRPr>
          </a:p>
        </p:txBody>
      </p:sp>
      <p:pic>
        <p:nvPicPr>
          <p:cNvPr id="43" name="Picture 42">
            <a:extLst>
              <a:ext uri="{FF2B5EF4-FFF2-40B4-BE49-F238E27FC236}">
                <a16:creationId xmlns:a16="http://schemas.microsoft.com/office/drawing/2014/main" id="{3B8623ED-C28A-4021-82BB-F4CA056EDDB3}"/>
              </a:ext>
            </a:extLst>
          </p:cNvPr>
          <p:cNvPicPr>
            <a:picLocks noChangeAspect="1"/>
          </p:cNvPicPr>
          <p:nvPr/>
        </p:nvPicPr>
        <p:blipFill rotWithShape="1">
          <a:blip r:embed="rId3"/>
          <a:srcRect l="21803" r="17587" b="-2"/>
          <a:stretch/>
        </p:blipFill>
        <p:spPr>
          <a:xfrm>
            <a:off x="5966355" y="1"/>
            <a:ext cx="6225645" cy="6856412"/>
          </a:xfrm>
          <a:custGeom>
            <a:avLst/>
            <a:gdLst/>
            <a:ahLst/>
            <a:cxnLst/>
            <a:rect l="l" t="t" r="r" b="b"/>
            <a:pathLst>
              <a:path w="5620032" h="6856412">
                <a:moveTo>
                  <a:pt x="13187" y="0"/>
                </a:moveTo>
                <a:lnTo>
                  <a:pt x="5620032" y="0"/>
                </a:lnTo>
                <a:lnTo>
                  <a:pt x="5620032" y="6856412"/>
                </a:lnTo>
                <a:lnTo>
                  <a:pt x="0" y="6856412"/>
                </a:lnTo>
                <a:lnTo>
                  <a:pt x="64318" y="6298274"/>
                </a:lnTo>
                <a:cubicBezTo>
                  <a:pt x="203221" y="4970220"/>
                  <a:pt x="240510" y="3632077"/>
                  <a:pt x="97152" y="2276000"/>
                </a:cubicBezTo>
                <a:cubicBezTo>
                  <a:pt x="35713" y="1694824"/>
                  <a:pt x="7455" y="1116942"/>
                  <a:pt x="6154" y="541737"/>
                </a:cubicBezTo>
                <a:close/>
              </a:path>
            </a:pathLst>
          </a:custGeom>
        </p:spPr>
      </p:pic>
      <p:graphicFrame>
        <p:nvGraphicFramePr>
          <p:cNvPr id="5" name="Content Placeholder 2">
            <a:extLst>
              <a:ext uri="{FF2B5EF4-FFF2-40B4-BE49-F238E27FC236}">
                <a16:creationId xmlns:a16="http://schemas.microsoft.com/office/drawing/2014/main" id="{A0FF1F6E-0DD5-4933-BD76-9E899B6EE65F}"/>
              </a:ext>
            </a:extLst>
          </p:cNvPr>
          <p:cNvGraphicFramePr>
            <a:graphicFrameLocks noGrp="1"/>
          </p:cNvGraphicFramePr>
          <p:nvPr>
            <p:ph idx="1"/>
            <p:extLst>
              <p:ext uri="{D42A27DB-BD31-4B8C-83A1-F6EECF244321}">
                <p14:modId xmlns:p14="http://schemas.microsoft.com/office/powerpoint/2010/main" val="2028844799"/>
              </p:ext>
            </p:extLst>
          </p:nvPr>
        </p:nvGraphicFramePr>
        <p:xfrm>
          <a:off x="481013" y="2286001"/>
          <a:ext cx="5324475" cy="39195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2599452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AB368A-06A3-494B-AAF3-E3CDD56C8A9C}"/>
              </a:ext>
            </a:extLst>
          </p:cNvPr>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sz="3200" b="1" kern="1200">
                <a:solidFill>
                  <a:schemeClr val="bg1"/>
                </a:solidFill>
                <a:latin typeface="+mj-lt"/>
                <a:ea typeface="+mj-ea"/>
                <a:cs typeface="+mj-cs"/>
              </a:rPr>
              <a:t>SWOT Analysis</a:t>
            </a:r>
          </a:p>
        </p:txBody>
      </p:sp>
      <p:sp>
        <p:nvSpPr>
          <p:cNvPr id="5" name="Rectangle 1">
            <a:extLst>
              <a:ext uri="{FF2B5EF4-FFF2-40B4-BE49-F238E27FC236}">
                <a16:creationId xmlns:a16="http://schemas.microsoft.com/office/drawing/2014/main" id="{9C200534-C2D6-4E22-B75D-8C3A52C1801D}"/>
              </a:ext>
            </a:extLst>
          </p:cNvPr>
          <p:cNvSpPr>
            <a:spLocks noChangeArrowheads="1"/>
          </p:cNvSpPr>
          <p:nvPr/>
        </p:nvSpPr>
        <p:spPr bwMode="auto">
          <a:xfrm>
            <a:off x="0" y="-63062"/>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4" name="Content Placeholder 3">
            <a:extLst>
              <a:ext uri="{FF2B5EF4-FFF2-40B4-BE49-F238E27FC236}">
                <a16:creationId xmlns:a16="http://schemas.microsoft.com/office/drawing/2014/main" id="{0CE5E22F-16E4-48E3-898D-171A07DAEE7F}"/>
              </a:ext>
            </a:extLst>
          </p:cNvPr>
          <p:cNvGraphicFramePr>
            <a:graphicFrameLocks noGrp="1"/>
          </p:cNvGraphicFramePr>
          <p:nvPr>
            <p:ph idx="1"/>
            <p:extLst>
              <p:ext uri="{D42A27DB-BD31-4B8C-83A1-F6EECF244321}">
                <p14:modId xmlns:p14="http://schemas.microsoft.com/office/powerpoint/2010/main" val="3410655693"/>
              </p:ext>
            </p:extLst>
          </p:nvPr>
        </p:nvGraphicFramePr>
        <p:xfrm>
          <a:off x="643467" y="1859660"/>
          <a:ext cx="10905066" cy="4025335"/>
        </p:xfrm>
        <a:graphic>
          <a:graphicData uri="http://schemas.openxmlformats.org/drawingml/2006/table">
            <a:tbl>
              <a:tblPr firstRow="1" bandRow="1">
                <a:solidFill>
                  <a:schemeClr val="bg1"/>
                </a:solidFill>
                <a:tableStyleId>{7DF18680-E054-41AD-8BC1-D1AEF772440D}</a:tableStyleId>
              </a:tblPr>
              <a:tblGrid>
                <a:gridCol w="5452533">
                  <a:extLst>
                    <a:ext uri="{9D8B030D-6E8A-4147-A177-3AD203B41FA5}">
                      <a16:colId xmlns:a16="http://schemas.microsoft.com/office/drawing/2014/main" val="3208729122"/>
                    </a:ext>
                  </a:extLst>
                </a:gridCol>
                <a:gridCol w="5452533">
                  <a:extLst>
                    <a:ext uri="{9D8B030D-6E8A-4147-A177-3AD203B41FA5}">
                      <a16:colId xmlns:a16="http://schemas.microsoft.com/office/drawing/2014/main" val="2174071458"/>
                    </a:ext>
                  </a:extLst>
                </a:gridCol>
              </a:tblGrid>
              <a:tr h="625381">
                <a:tc>
                  <a:txBody>
                    <a:bodyPr/>
                    <a:lstStyle/>
                    <a:p>
                      <a:pPr algn="ctr" rtl="0" fontAlgn="t">
                        <a:spcBef>
                          <a:spcPts val="0"/>
                        </a:spcBef>
                        <a:spcAft>
                          <a:spcPts val="0"/>
                        </a:spcAft>
                      </a:pPr>
                      <a:r>
                        <a:rPr lang="en-IN" sz="2000" b="0" u="none" strike="noStrike" cap="none" spc="0">
                          <a:solidFill>
                            <a:schemeClr val="bg1"/>
                          </a:solidFill>
                          <a:effectLst/>
                        </a:rPr>
                        <a:t>Strengths</a:t>
                      </a:r>
                      <a:endParaRPr lang="en-IN" sz="2000" b="0" cap="none" spc="0">
                        <a:solidFill>
                          <a:schemeClr val="bg1"/>
                        </a:solidFill>
                        <a:effectLst/>
                      </a:endParaRPr>
                    </a:p>
                  </a:txBody>
                  <a:tcPr marL="171759" marR="91752" marT="132123" marB="132123" anchor="ctr">
                    <a:lnL w="19050" cap="flat" cmpd="sng" algn="ctr">
                      <a:solidFill>
                        <a:schemeClr val="tx1"/>
                      </a:solidFill>
                      <a:prstDash val="solid"/>
                    </a:lnL>
                    <a:lnR w="12700" cmpd="sng">
                      <a:noFill/>
                    </a:lnR>
                    <a:lnT w="19050" cap="flat" cmpd="sng" algn="ctr">
                      <a:solidFill>
                        <a:schemeClr val="tx1"/>
                      </a:solidFill>
                      <a:prstDash val="solid"/>
                    </a:lnT>
                    <a:lnB w="38100" cmpd="sng">
                      <a:noFill/>
                    </a:lnB>
                    <a:solidFill>
                      <a:schemeClr val="tx1"/>
                    </a:solidFill>
                  </a:tcPr>
                </a:tc>
                <a:tc>
                  <a:txBody>
                    <a:bodyPr/>
                    <a:lstStyle/>
                    <a:p>
                      <a:pPr algn="ctr" rtl="0" fontAlgn="t">
                        <a:spcBef>
                          <a:spcPts val="0"/>
                        </a:spcBef>
                        <a:spcAft>
                          <a:spcPts val="0"/>
                        </a:spcAft>
                      </a:pPr>
                      <a:r>
                        <a:rPr lang="en-IN" sz="2000" b="0" u="none" strike="noStrike" cap="none" spc="0">
                          <a:solidFill>
                            <a:schemeClr val="bg1"/>
                          </a:solidFill>
                          <a:effectLst/>
                        </a:rPr>
                        <a:t>Weaknesses</a:t>
                      </a:r>
                      <a:endParaRPr lang="en-IN" sz="2000" b="0" cap="none" spc="0">
                        <a:solidFill>
                          <a:schemeClr val="bg1"/>
                        </a:solidFill>
                        <a:effectLst/>
                      </a:endParaRPr>
                    </a:p>
                  </a:txBody>
                  <a:tcPr marL="171759" marR="91752" marT="132123" marB="132123" anchor="ctr">
                    <a:lnL w="12700" cmpd="sng">
                      <a:noFill/>
                    </a:lnL>
                    <a:lnR w="12700" cmpd="sng">
                      <a:noFill/>
                    </a:lnR>
                    <a:lnT w="19050" cap="flat" cmpd="sng" algn="ctr">
                      <a:solidFill>
                        <a:schemeClr val="tx1"/>
                      </a:solidFill>
                      <a:prstDash val="solid"/>
                    </a:lnT>
                    <a:lnB w="38100" cmpd="sng">
                      <a:noFill/>
                    </a:lnB>
                    <a:solidFill>
                      <a:schemeClr val="tx1"/>
                    </a:solidFill>
                  </a:tcPr>
                </a:tc>
                <a:extLst>
                  <a:ext uri="{0D108BD9-81ED-4DB2-BD59-A6C34878D82A}">
                    <a16:rowId xmlns:a16="http://schemas.microsoft.com/office/drawing/2014/main" val="1049201632"/>
                  </a:ext>
                </a:extLst>
              </a:tr>
              <a:tr h="3399954">
                <a:tc>
                  <a:txBody>
                    <a:bodyPr/>
                    <a:lstStyle/>
                    <a:p>
                      <a:pPr marL="342900" indent="-342900" algn="just" rtl="0" fontAlgn="base">
                        <a:spcBef>
                          <a:spcPts val="0"/>
                        </a:spcBef>
                        <a:spcAft>
                          <a:spcPts val="0"/>
                        </a:spcAft>
                        <a:buFont typeface="Wingdings" pitchFamily="2" charset="2"/>
                        <a:buChar char="q"/>
                      </a:pPr>
                      <a:r>
                        <a:rPr lang="en-US" sz="2000" u="none" strike="noStrike" cap="none" spc="0">
                          <a:solidFill>
                            <a:schemeClr val="tx1"/>
                          </a:solidFill>
                          <a:effectLst/>
                        </a:rPr>
                        <a:t>Communication skill is one of the most important skills which everyone should have. In the field of construction, communication skill plays a major role and this communication skill works as a strength of mine. </a:t>
                      </a:r>
                    </a:p>
                    <a:p>
                      <a:pPr marL="342900" indent="-342900" algn="just" rtl="0" fontAlgn="base">
                        <a:spcBef>
                          <a:spcPts val="0"/>
                        </a:spcBef>
                        <a:spcAft>
                          <a:spcPts val="0"/>
                        </a:spcAft>
                        <a:buFont typeface="Wingdings" pitchFamily="2" charset="2"/>
                        <a:buChar char="q"/>
                      </a:pPr>
                      <a:r>
                        <a:rPr lang="en-US" sz="2000" u="none" strike="noStrike" cap="none" spc="0">
                          <a:solidFill>
                            <a:schemeClr val="tx1"/>
                          </a:solidFill>
                          <a:effectLst/>
                        </a:rPr>
                        <a:t>Construction is a field that demands the employees to be hardworking and I have the ability to work hard and complete the task within time. </a:t>
                      </a:r>
                      <a:endParaRPr lang="en-US" sz="2000" b="0" i="0" u="none" strike="noStrike" cap="none" spc="0">
                        <a:solidFill>
                          <a:schemeClr val="tx1"/>
                        </a:solidFill>
                        <a:effectLst/>
                        <a:latin typeface="Times New Roman" panose="02020603050405020304" pitchFamily="18" charset="0"/>
                      </a:endParaRPr>
                    </a:p>
                  </a:txBody>
                  <a:tcPr marL="171759" marR="91752" marT="132123" marB="132123">
                    <a:lnL w="19050" cap="flat" cmpd="sng" algn="ctr">
                      <a:solidFill>
                        <a:schemeClr val="tx1"/>
                      </a:solidFill>
                      <a:prstDash val="solid"/>
                    </a:lnL>
                    <a:lnR w="19050" cap="flat" cmpd="sng" algn="ctr">
                      <a:solidFill>
                        <a:schemeClr val="tx1"/>
                      </a:solidFill>
                      <a:prstDash val="solid"/>
                    </a:lnR>
                    <a:lnT w="38100" cmpd="sng">
                      <a:noFill/>
                    </a:lnT>
                    <a:lnB w="19050" cap="flat" cmpd="sng" algn="ctr">
                      <a:solidFill>
                        <a:schemeClr val="tx1"/>
                      </a:solidFill>
                      <a:prstDash val="solid"/>
                    </a:lnB>
                    <a:noFill/>
                  </a:tcPr>
                </a:tc>
                <a:tc>
                  <a:txBody>
                    <a:bodyPr/>
                    <a:lstStyle/>
                    <a:p>
                      <a:pPr marL="342900" indent="-342900" algn="just" rtl="0" fontAlgn="base">
                        <a:spcBef>
                          <a:spcPts val="0"/>
                        </a:spcBef>
                        <a:spcAft>
                          <a:spcPts val="0"/>
                        </a:spcAft>
                        <a:buFont typeface="Wingdings" pitchFamily="2" charset="2"/>
                        <a:buChar char="q"/>
                      </a:pPr>
                      <a:r>
                        <a:rPr lang="en-US" sz="2000" u="none" strike="noStrike" cap="none" spc="0">
                          <a:solidFill>
                            <a:schemeClr val="tx1"/>
                          </a:solidFill>
                          <a:effectLst/>
                        </a:rPr>
                        <a:t>Managing a team sometimes makes problems for me. Earlier also, I managed a team, however in managing a big team, I find it difficult.</a:t>
                      </a:r>
                    </a:p>
                    <a:p>
                      <a:pPr marL="342900" indent="-342900" algn="just" rtl="0" fontAlgn="base">
                        <a:spcBef>
                          <a:spcPts val="0"/>
                        </a:spcBef>
                        <a:spcAft>
                          <a:spcPts val="0"/>
                        </a:spcAft>
                        <a:buFont typeface="Wingdings" pitchFamily="2" charset="2"/>
                        <a:buChar char="q"/>
                      </a:pPr>
                      <a:r>
                        <a:rPr lang="en-US" sz="2000" u="none" strike="noStrike" cap="none" spc="0">
                          <a:solidFill>
                            <a:schemeClr val="tx1"/>
                          </a:solidFill>
                          <a:effectLst/>
                        </a:rPr>
                        <a:t>Sometimes I feel difficulty in decision making as well. In case of prompt decision making, I get confused.</a:t>
                      </a:r>
                      <a:endParaRPr lang="en-US" sz="2000" b="0" i="0" u="none" strike="noStrike" cap="none" spc="0">
                        <a:solidFill>
                          <a:schemeClr val="tx1"/>
                        </a:solidFill>
                        <a:effectLst/>
                        <a:latin typeface="Times New Roman" panose="02020603050405020304" pitchFamily="18" charset="0"/>
                      </a:endParaRPr>
                    </a:p>
                  </a:txBody>
                  <a:tcPr marL="171759" marR="91752" marT="132123" marB="132123">
                    <a:lnL w="19050" cap="flat" cmpd="sng" algn="ctr">
                      <a:solidFill>
                        <a:schemeClr val="tx1"/>
                      </a:solidFill>
                      <a:prstDash val="solid"/>
                    </a:lnL>
                    <a:lnR w="19050" cap="flat" cmpd="sng" algn="ctr">
                      <a:solidFill>
                        <a:schemeClr val="tx1"/>
                      </a:solidFill>
                      <a:prstDash val="solid"/>
                    </a:lnR>
                    <a:lnT w="38100" cmpd="sng">
                      <a:noFill/>
                    </a:lnT>
                    <a:lnB w="19050" cap="flat" cmpd="sng" algn="ctr">
                      <a:solidFill>
                        <a:schemeClr val="tx1"/>
                      </a:solidFill>
                      <a:prstDash val="solid"/>
                    </a:lnB>
                    <a:noFill/>
                  </a:tcPr>
                </a:tc>
                <a:extLst>
                  <a:ext uri="{0D108BD9-81ED-4DB2-BD59-A6C34878D82A}">
                    <a16:rowId xmlns:a16="http://schemas.microsoft.com/office/drawing/2014/main" val="1703636981"/>
                  </a:ext>
                </a:extLst>
              </a:tr>
            </a:tbl>
          </a:graphicData>
        </a:graphic>
      </p:graphicFrame>
    </p:spTree>
    <p:extLst>
      <p:ext uri="{BB962C8B-B14F-4D97-AF65-F5344CB8AC3E}">
        <p14:creationId xmlns:p14="http://schemas.microsoft.com/office/powerpoint/2010/main" val="39394611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C948F6-96DD-4EBE-BB46-8873BE63E20C}"/>
              </a:ext>
            </a:extLst>
          </p:cNvPr>
          <p:cNvSpPr>
            <a:spLocks noGrp="1"/>
          </p:cNvSpPr>
          <p:nvPr>
            <p:ph type="title"/>
          </p:nvPr>
        </p:nvSpPr>
        <p:spPr>
          <a:xfrm>
            <a:off x="0" y="15766"/>
            <a:ext cx="10888394" cy="911882"/>
          </a:xfrm>
        </p:spPr>
        <p:txBody>
          <a:bodyPr/>
          <a:lstStyle/>
          <a:p>
            <a:pPr algn="ctr"/>
            <a:r>
              <a:rPr lang="en-US" b="1" dirty="0">
                <a:latin typeface="Times New Roman" panose="02020603050405020304" pitchFamily="18" charset="0"/>
                <a:cs typeface="Times New Roman" panose="02020603050405020304" pitchFamily="18" charset="0"/>
              </a:rPr>
              <a:t>SWOT Analysis</a:t>
            </a:r>
            <a:endParaRPr lang="en-IN" b="1" dirty="0">
              <a:latin typeface="Times New Roman" panose="02020603050405020304" pitchFamily="18" charset="0"/>
              <a:cs typeface="Times New Roman" panose="02020603050405020304" pitchFamily="18" charset="0"/>
            </a:endParaRPr>
          </a:p>
        </p:txBody>
      </p:sp>
      <p:graphicFrame>
        <p:nvGraphicFramePr>
          <p:cNvPr id="4" name="Content Placeholder 3">
            <a:extLst>
              <a:ext uri="{FF2B5EF4-FFF2-40B4-BE49-F238E27FC236}">
                <a16:creationId xmlns:a16="http://schemas.microsoft.com/office/drawing/2014/main" id="{9C753ECE-6664-41CD-AFB2-BE582802422C}"/>
              </a:ext>
            </a:extLst>
          </p:cNvPr>
          <p:cNvGraphicFramePr>
            <a:graphicFrameLocks noGrp="1"/>
          </p:cNvGraphicFramePr>
          <p:nvPr>
            <p:ph idx="1"/>
            <p:extLst>
              <p:ext uri="{D42A27DB-BD31-4B8C-83A1-F6EECF244321}">
                <p14:modId xmlns:p14="http://schemas.microsoft.com/office/powerpoint/2010/main" val="2880587366"/>
              </p:ext>
            </p:extLst>
          </p:nvPr>
        </p:nvGraphicFramePr>
        <p:xfrm>
          <a:off x="1026941" y="1392701"/>
          <a:ext cx="9256542" cy="5036234"/>
        </p:xfrm>
        <a:graphic>
          <a:graphicData uri="http://schemas.openxmlformats.org/drawingml/2006/table">
            <a:tbl>
              <a:tblPr>
                <a:tableStyleId>{5C22544A-7EE6-4342-B048-85BDC9FD1C3A}</a:tableStyleId>
              </a:tblPr>
              <a:tblGrid>
                <a:gridCol w="4628271">
                  <a:extLst>
                    <a:ext uri="{9D8B030D-6E8A-4147-A177-3AD203B41FA5}">
                      <a16:colId xmlns:a16="http://schemas.microsoft.com/office/drawing/2014/main" val="933679901"/>
                    </a:ext>
                  </a:extLst>
                </a:gridCol>
                <a:gridCol w="4628271">
                  <a:extLst>
                    <a:ext uri="{9D8B030D-6E8A-4147-A177-3AD203B41FA5}">
                      <a16:colId xmlns:a16="http://schemas.microsoft.com/office/drawing/2014/main" val="3629458939"/>
                    </a:ext>
                  </a:extLst>
                </a:gridCol>
              </a:tblGrid>
              <a:tr h="783578">
                <a:tc>
                  <a:txBody>
                    <a:bodyPr/>
                    <a:lstStyle/>
                    <a:p>
                      <a:pPr marL="0" indent="0" algn="ctr" rtl="0" fontAlgn="t">
                        <a:spcBef>
                          <a:spcPts val="0"/>
                        </a:spcBef>
                        <a:spcAft>
                          <a:spcPts val="0"/>
                        </a:spcAft>
                        <a:buFont typeface="Wingdings" pitchFamily="2" charset="2"/>
                        <a:buNone/>
                      </a:pPr>
                      <a:r>
                        <a:rPr lang="en-IN" sz="2400" u="none" strike="noStrike" dirty="0">
                          <a:effectLst/>
                        </a:rPr>
                        <a:t>Opportunities</a:t>
                      </a:r>
                      <a:endParaRPr lang="en-IN" sz="2400" b="1" dirty="0">
                        <a:effectLst/>
                      </a:endParaRPr>
                    </a:p>
                  </a:txBody>
                  <a:tcPr marL="63500" marR="63500" marT="63500" marB="63500"/>
                </a:tc>
                <a:tc>
                  <a:txBody>
                    <a:bodyPr/>
                    <a:lstStyle/>
                    <a:p>
                      <a:pPr marL="0" indent="0" algn="ctr" rtl="0" fontAlgn="t">
                        <a:spcBef>
                          <a:spcPts val="0"/>
                        </a:spcBef>
                        <a:spcAft>
                          <a:spcPts val="0"/>
                        </a:spcAft>
                        <a:buFont typeface="Wingdings" pitchFamily="2" charset="2"/>
                        <a:buNone/>
                      </a:pPr>
                      <a:r>
                        <a:rPr lang="en-IN" sz="2400" u="none" strike="noStrike" dirty="0">
                          <a:effectLst/>
                        </a:rPr>
                        <a:t>Threats</a:t>
                      </a:r>
                      <a:endParaRPr lang="en-IN" sz="2400" b="1" dirty="0">
                        <a:effectLst/>
                      </a:endParaRPr>
                    </a:p>
                  </a:txBody>
                  <a:tcPr marL="63500" marR="63500" marT="63500" marB="63500"/>
                </a:tc>
                <a:extLst>
                  <a:ext uri="{0D108BD9-81ED-4DB2-BD59-A6C34878D82A}">
                    <a16:rowId xmlns:a16="http://schemas.microsoft.com/office/drawing/2014/main" val="1844541530"/>
                  </a:ext>
                </a:extLst>
              </a:tr>
              <a:tr h="4252656">
                <a:tc>
                  <a:txBody>
                    <a:bodyPr/>
                    <a:lstStyle/>
                    <a:p>
                      <a:pPr marL="342900" indent="-342900" algn="just" rtl="0" fontAlgn="base">
                        <a:spcBef>
                          <a:spcPts val="0"/>
                        </a:spcBef>
                        <a:spcAft>
                          <a:spcPts val="0"/>
                        </a:spcAft>
                        <a:buFont typeface="Wingdings" pitchFamily="2" charset="2"/>
                        <a:buChar char="q"/>
                      </a:pPr>
                      <a:r>
                        <a:rPr lang="en-US" sz="2400" u="none" strike="noStrike" dirty="0">
                          <a:effectLst/>
                        </a:rPr>
                        <a:t>The construction sector has a major possibility in the future. Hence, there can be massive growth in the future in terms of career growth. </a:t>
                      </a:r>
                    </a:p>
                    <a:p>
                      <a:pPr marL="342900" indent="-342900" algn="just" rtl="0" fontAlgn="base">
                        <a:spcBef>
                          <a:spcPts val="0"/>
                        </a:spcBef>
                        <a:spcAft>
                          <a:spcPts val="0"/>
                        </a:spcAft>
                        <a:buFont typeface="Wingdings" pitchFamily="2" charset="2"/>
                        <a:buChar char="q"/>
                      </a:pPr>
                      <a:endParaRPr lang="en-US" sz="2400" u="none" strike="noStrike" dirty="0">
                        <a:effectLst/>
                      </a:endParaRPr>
                    </a:p>
                    <a:p>
                      <a:pPr marL="342900" indent="-342900" algn="just" rtl="0" fontAlgn="base">
                        <a:spcBef>
                          <a:spcPts val="0"/>
                        </a:spcBef>
                        <a:spcAft>
                          <a:spcPts val="0"/>
                        </a:spcAft>
                        <a:buFont typeface="Wingdings" pitchFamily="2" charset="2"/>
                        <a:buChar char="q"/>
                      </a:pPr>
                      <a:r>
                        <a:rPr lang="en-US" sz="2400" u="none" strike="noStrike" dirty="0">
                          <a:effectLst/>
                        </a:rPr>
                        <a:t>The construction sector gives anyone the experience of </a:t>
                      </a:r>
                      <a:endParaRPr lang="en-US" sz="2400" b="0" i="0" u="none" strike="noStrike" dirty="0">
                        <a:solidFill>
                          <a:srgbClr val="000000"/>
                        </a:solidFill>
                        <a:effectLst/>
                        <a:latin typeface="Times New Roman" panose="02020603050405020304" pitchFamily="18" charset="0"/>
                      </a:endParaRPr>
                    </a:p>
                  </a:txBody>
                  <a:tcPr marL="63500" marR="63500" marT="63500" marB="63500"/>
                </a:tc>
                <a:tc>
                  <a:txBody>
                    <a:bodyPr/>
                    <a:lstStyle/>
                    <a:p>
                      <a:pPr marL="342900" indent="-342900" algn="just" rtl="0" fontAlgn="base">
                        <a:spcBef>
                          <a:spcPts val="0"/>
                        </a:spcBef>
                        <a:spcAft>
                          <a:spcPts val="0"/>
                        </a:spcAft>
                        <a:buFont typeface="Wingdings" pitchFamily="2" charset="2"/>
                        <a:buChar char="q"/>
                      </a:pPr>
                      <a:r>
                        <a:rPr lang="en-US" sz="2400" u="none" strike="noStrike" dirty="0">
                          <a:effectLst/>
                        </a:rPr>
                        <a:t>A pandemic like COVID-19 can cause major problems to the construction field. Hence, this can be considered as a threat and as an employee of the construction field, I can also face major issues regarding my career. </a:t>
                      </a:r>
                      <a:endParaRPr lang="en-US" sz="2400" b="0" i="0" u="none" strike="noStrike" dirty="0">
                        <a:solidFill>
                          <a:srgbClr val="000000"/>
                        </a:solidFill>
                        <a:effectLst/>
                        <a:latin typeface="Times New Roman" panose="02020603050405020304" pitchFamily="18" charset="0"/>
                      </a:endParaRPr>
                    </a:p>
                  </a:txBody>
                  <a:tcPr marL="63500" marR="63500" marT="63500" marB="63500"/>
                </a:tc>
                <a:extLst>
                  <a:ext uri="{0D108BD9-81ED-4DB2-BD59-A6C34878D82A}">
                    <a16:rowId xmlns:a16="http://schemas.microsoft.com/office/drawing/2014/main" val="303177366"/>
                  </a:ext>
                </a:extLst>
              </a:tr>
            </a:tbl>
          </a:graphicData>
        </a:graphic>
      </p:graphicFrame>
      <p:sp>
        <p:nvSpPr>
          <p:cNvPr id="5" name="Rectangle 1">
            <a:extLst>
              <a:ext uri="{FF2B5EF4-FFF2-40B4-BE49-F238E27FC236}">
                <a16:creationId xmlns:a16="http://schemas.microsoft.com/office/drawing/2014/main" id="{EA024A65-E239-40A2-AB85-A5FB15058E1D}"/>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545141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Sunlit desk">
            <a:extLst>
              <a:ext uri="{FF2B5EF4-FFF2-40B4-BE49-F238E27FC236}">
                <a16:creationId xmlns:a16="http://schemas.microsoft.com/office/drawing/2014/main" id="{7F10934D-6754-4247-A6DB-C57BEA30217C}"/>
              </a:ext>
            </a:extLst>
          </p:cNvPr>
          <p:cNvPicPr>
            <a:picLocks noChangeAspect="1"/>
          </p:cNvPicPr>
          <p:nvPr/>
        </p:nvPicPr>
        <p:blipFill rotWithShape="1">
          <a:blip r:embed="rId3">
            <a:alphaModFix amt="35000"/>
          </a:blip>
          <a:srcRect t="2122" b="13608"/>
          <a:stretch/>
        </p:blipFill>
        <p:spPr>
          <a:xfrm>
            <a:off x="20" y="10"/>
            <a:ext cx="12191980" cy="6857990"/>
          </a:xfrm>
          <a:prstGeom prst="rect">
            <a:avLst/>
          </a:prstGeom>
        </p:spPr>
      </p:pic>
      <p:sp>
        <p:nvSpPr>
          <p:cNvPr id="2" name="Title 1">
            <a:extLst>
              <a:ext uri="{FF2B5EF4-FFF2-40B4-BE49-F238E27FC236}">
                <a16:creationId xmlns:a16="http://schemas.microsoft.com/office/drawing/2014/main" id="{E07A176F-87F3-445D-BC07-49E426B916DA}"/>
              </a:ext>
            </a:extLst>
          </p:cNvPr>
          <p:cNvSpPr>
            <a:spLocks noGrp="1"/>
          </p:cNvSpPr>
          <p:nvPr>
            <p:ph type="title"/>
          </p:nvPr>
        </p:nvSpPr>
        <p:spPr>
          <a:xfrm>
            <a:off x="838200" y="365125"/>
            <a:ext cx="10515600" cy="1325563"/>
          </a:xfrm>
        </p:spPr>
        <p:txBody>
          <a:bodyPr>
            <a:normAutofit/>
          </a:bodyPr>
          <a:lstStyle/>
          <a:p>
            <a:r>
              <a:rPr lang="en-US" b="1">
                <a:solidFill>
                  <a:srgbClr val="FFFFFF"/>
                </a:solidFill>
                <a:latin typeface="Times New Roman" panose="02020603050405020304" pitchFamily="18" charset="0"/>
                <a:cs typeface="Times New Roman" panose="02020603050405020304" pitchFamily="18" charset="0"/>
              </a:rPr>
              <a:t>Time Management Tools</a:t>
            </a:r>
            <a:endParaRPr lang="en-IN" b="1">
              <a:solidFill>
                <a:srgbClr val="FFFFFF"/>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B1B4CAE-00C1-45B3-9244-F954A00CEAB8}"/>
              </a:ext>
            </a:extLst>
          </p:cNvPr>
          <p:cNvSpPr>
            <a:spLocks noGrp="1"/>
          </p:cNvSpPr>
          <p:nvPr>
            <p:ph idx="1"/>
          </p:nvPr>
        </p:nvSpPr>
        <p:spPr>
          <a:xfrm>
            <a:off x="838200" y="1825625"/>
            <a:ext cx="10515600" cy="4351338"/>
          </a:xfrm>
        </p:spPr>
        <p:txBody>
          <a:bodyPr>
            <a:normAutofit/>
          </a:bodyPr>
          <a:lstStyle/>
          <a:p>
            <a:pPr rtl="0" fontAlgn="base">
              <a:spcBef>
                <a:spcPts val="0"/>
              </a:spcBef>
              <a:spcAft>
                <a:spcPts val="0"/>
              </a:spcAft>
              <a:buFont typeface="Wingdings" pitchFamily="2" charset="2"/>
              <a:buChar char="q"/>
            </a:pPr>
            <a:r>
              <a:rPr lang="en-US" b="0" i="0" u="none" strike="noStrike">
                <a:solidFill>
                  <a:srgbClr val="FFFFFF"/>
                </a:solidFill>
                <a:effectLst/>
                <a:latin typeface="Times New Roman" panose="02020603050405020304" pitchFamily="18" charset="0"/>
              </a:rPr>
              <a:t>Replicon is a time management tool, through which different tasks can be completed within a fixed period of time. </a:t>
            </a:r>
          </a:p>
          <a:p>
            <a:pPr rtl="0" fontAlgn="base">
              <a:spcBef>
                <a:spcPts val="0"/>
              </a:spcBef>
              <a:spcAft>
                <a:spcPts val="0"/>
              </a:spcAft>
              <a:buFont typeface="Wingdings" pitchFamily="2" charset="2"/>
              <a:buChar char="q"/>
            </a:pPr>
            <a:r>
              <a:rPr lang="en-US" b="0" i="0" u="none" strike="noStrike">
                <a:solidFill>
                  <a:srgbClr val="FFFFFF"/>
                </a:solidFill>
                <a:effectLst/>
                <a:latin typeface="Times New Roman" panose="02020603050405020304" pitchFamily="18" charset="0"/>
              </a:rPr>
              <a:t>Replicon keeps a record of all the activities along with the deadline and continuously provides updates regarding the completion of the work. </a:t>
            </a:r>
          </a:p>
          <a:p>
            <a:pPr rtl="0" fontAlgn="base">
              <a:spcBef>
                <a:spcPts val="0"/>
              </a:spcBef>
              <a:spcAft>
                <a:spcPts val="0"/>
              </a:spcAft>
              <a:buFont typeface="Wingdings" pitchFamily="2" charset="2"/>
              <a:buChar char="q"/>
            </a:pPr>
            <a:r>
              <a:rPr lang="en-US" b="0" i="0" u="none" strike="noStrike">
                <a:solidFill>
                  <a:srgbClr val="FFFFFF"/>
                </a:solidFill>
                <a:effectLst/>
                <a:latin typeface="Times New Roman" panose="02020603050405020304" pitchFamily="18" charset="0"/>
              </a:rPr>
              <a:t>Replicon helps to increase the efficiency of the work. </a:t>
            </a:r>
          </a:p>
          <a:p>
            <a:pPr>
              <a:buFont typeface="Wingdings" pitchFamily="2" charset="2"/>
              <a:buChar char="q"/>
            </a:pPr>
            <a:endParaRPr lang="en-IN">
              <a:solidFill>
                <a:srgbClr val="FFFFFF"/>
              </a:solidFill>
            </a:endParaRPr>
          </a:p>
        </p:txBody>
      </p:sp>
    </p:spTree>
    <p:extLst>
      <p:ext uri="{BB962C8B-B14F-4D97-AF65-F5344CB8AC3E}">
        <p14:creationId xmlns:p14="http://schemas.microsoft.com/office/powerpoint/2010/main" val="2806198521"/>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Background pattern&#10;&#10;Description automatically generated">
            <a:extLst>
              <a:ext uri="{FF2B5EF4-FFF2-40B4-BE49-F238E27FC236}">
                <a16:creationId xmlns:a16="http://schemas.microsoft.com/office/drawing/2014/main" id="{1F9BD942-B631-4D2C-8CA7-DC8928166D6E}"/>
              </a:ext>
            </a:extLst>
          </p:cNvPr>
          <p:cNvPicPr>
            <a:picLocks noChangeAspect="1"/>
          </p:cNvPicPr>
          <p:nvPr/>
        </p:nvPicPr>
        <p:blipFill rotWithShape="1">
          <a:blip r:embed="rId3">
            <a:alphaModFix amt="35000"/>
          </a:blip>
          <a:srcRect b="15730"/>
          <a:stretch/>
        </p:blipFill>
        <p:spPr>
          <a:xfrm>
            <a:off x="20" y="10"/>
            <a:ext cx="12191980" cy="6857990"/>
          </a:xfrm>
          <a:prstGeom prst="rect">
            <a:avLst/>
          </a:prstGeom>
        </p:spPr>
      </p:pic>
      <p:sp>
        <p:nvSpPr>
          <p:cNvPr id="2" name="Title 1">
            <a:extLst>
              <a:ext uri="{FF2B5EF4-FFF2-40B4-BE49-F238E27FC236}">
                <a16:creationId xmlns:a16="http://schemas.microsoft.com/office/drawing/2014/main" id="{E266711A-C10D-4FA7-AC0A-32D25D04680E}"/>
              </a:ext>
            </a:extLst>
          </p:cNvPr>
          <p:cNvSpPr>
            <a:spLocks noGrp="1"/>
          </p:cNvSpPr>
          <p:nvPr>
            <p:ph type="title"/>
          </p:nvPr>
        </p:nvSpPr>
        <p:spPr>
          <a:xfrm>
            <a:off x="838200" y="365125"/>
            <a:ext cx="10515600" cy="1325563"/>
          </a:xfrm>
        </p:spPr>
        <p:txBody>
          <a:bodyPr>
            <a:normAutofit/>
          </a:bodyPr>
          <a:lstStyle/>
          <a:p>
            <a:r>
              <a:rPr lang="en-US" b="1">
                <a:solidFill>
                  <a:srgbClr val="FFFFFF"/>
                </a:solidFill>
                <a:latin typeface="Times New Roman" panose="02020603050405020304" pitchFamily="18" charset="0"/>
                <a:cs typeface="Times New Roman" panose="02020603050405020304" pitchFamily="18" charset="0"/>
              </a:rPr>
              <a:t>Time Management Tools</a:t>
            </a:r>
            <a:endParaRPr lang="en-IN" b="1">
              <a:solidFill>
                <a:srgbClr val="FFFFFF"/>
              </a:solidFill>
              <a:latin typeface="Times New Roman" panose="02020603050405020304" pitchFamily="18" charset="0"/>
              <a:cs typeface="Times New Roman" panose="02020603050405020304" pitchFamily="18" charset="0"/>
            </a:endParaRPr>
          </a:p>
        </p:txBody>
      </p:sp>
      <p:graphicFrame>
        <p:nvGraphicFramePr>
          <p:cNvPr id="5" name="Content Placeholder 2">
            <a:extLst>
              <a:ext uri="{FF2B5EF4-FFF2-40B4-BE49-F238E27FC236}">
                <a16:creationId xmlns:a16="http://schemas.microsoft.com/office/drawing/2014/main" id="{D4D9A986-90F4-4B9D-A452-599694812B16}"/>
              </a:ext>
            </a:extLst>
          </p:cNvPr>
          <p:cNvGraphicFramePr>
            <a:graphicFrameLocks noGrp="1"/>
          </p:cNvGraphicFramePr>
          <p:nvPr>
            <p:ph idx="1"/>
            <p:extLst>
              <p:ext uri="{D42A27DB-BD31-4B8C-83A1-F6EECF244321}">
                <p14:modId xmlns:p14="http://schemas.microsoft.com/office/powerpoint/2010/main" val="49255061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33129189"/>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583FEC-B08E-4AD3-A50A-8B7F886581EE}"/>
              </a:ext>
            </a:extLst>
          </p:cNvPr>
          <p:cNvSpPr>
            <a:spLocks noGrp="1"/>
          </p:cNvSpPr>
          <p:nvPr>
            <p:ph type="title"/>
          </p:nvPr>
        </p:nvSpPr>
        <p:spPr>
          <a:xfrm>
            <a:off x="1" y="33168"/>
            <a:ext cx="10888394" cy="959178"/>
          </a:xfrm>
        </p:spPr>
        <p:txBody>
          <a:bodyPr/>
          <a:lstStyle/>
          <a:p>
            <a:pPr algn="ctr"/>
            <a:r>
              <a:rPr lang="en-US" b="1" dirty="0">
                <a:latin typeface="Times New Roman" panose="02020603050405020304" pitchFamily="18" charset="0"/>
                <a:cs typeface="Times New Roman" panose="02020603050405020304" pitchFamily="18" charset="0"/>
              </a:rPr>
              <a:t>PDP Plan</a:t>
            </a:r>
            <a:endParaRPr lang="en-IN" b="1" dirty="0">
              <a:latin typeface="Times New Roman" panose="02020603050405020304" pitchFamily="18" charset="0"/>
              <a:cs typeface="Times New Roman" panose="02020603050405020304" pitchFamily="18" charset="0"/>
            </a:endParaRPr>
          </a:p>
        </p:txBody>
      </p:sp>
      <p:graphicFrame>
        <p:nvGraphicFramePr>
          <p:cNvPr id="4" name="Content Placeholder 3">
            <a:extLst>
              <a:ext uri="{FF2B5EF4-FFF2-40B4-BE49-F238E27FC236}">
                <a16:creationId xmlns:a16="http://schemas.microsoft.com/office/drawing/2014/main" id="{DC668F26-B8FF-47DD-A529-0A89AD79A27F}"/>
              </a:ext>
            </a:extLst>
          </p:cNvPr>
          <p:cNvGraphicFramePr>
            <a:graphicFrameLocks noGrp="1"/>
          </p:cNvGraphicFramePr>
          <p:nvPr>
            <p:ph idx="1"/>
            <p:extLst>
              <p:ext uri="{D42A27DB-BD31-4B8C-83A1-F6EECF244321}">
                <p14:modId xmlns:p14="http://schemas.microsoft.com/office/powerpoint/2010/main" val="3240048182"/>
              </p:ext>
            </p:extLst>
          </p:nvPr>
        </p:nvGraphicFramePr>
        <p:xfrm>
          <a:off x="112544" y="1237956"/>
          <a:ext cx="10663310" cy="5078438"/>
        </p:xfrm>
        <a:graphic>
          <a:graphicData uri="http://schemas.openxmlformats.org/drawingml/2006/table">
            <a:tbl>
              <a:tblPr>
                <a:tableStyleId>{284E427A-3D55-4303-BF80-6455036E1DE7}</a:tableStyleId>
              </a:tblPr>
              <a:tblGrid>
                <a:gridCol w="1492108">
                  <a:extLst>
                    <a:ext uri="{9D8B030D-6E8A-4147-A177-3AD203B41FA5}">
                      <a16:colId xmlns:a16="http://schemas.microsoft.com/office/drawing/2014/main" val="2296716668"/>
                    </a:ext>
                  </a:extLst>
                </a:gridCol>
                <a:gridCol w="1492108">
                  <a:extLst>
                    <a:ext uri="{9D8B030D-6E8A-4147-A177-3AD203B41FA5}">
                      <a16:colId xmlns:a16="http://schemas.microsoft.com/office/drawing/2014/main" val="2845528873"/>
                    </a:ext>
                  </a:extLst>
                </a:gridCol>
                <a:gridCol w="1492108">
                  <a:extLst>
                    <a:ext uri="{9D8B030D-6E8A-4147-A177-3AD203B41FA5}">
                      <a16:colId xmlns:a16="http://schemas.microsoft.com/office/drawing/2014/main" val="3932223695"/>
                    </a:ext>
                  </a:extLst>
                </a:gridCol>
                <a:gridCol w="1492108">
                  <a:extLst>
                    <a:ext uri="{9D8B030D-6E8A-4147-A177-3AD203B41FA5}">
                      <a16:colId xmlns:a16="http://schemas.microsoft.com/office/drawing/2014/main" val="4280823978"/>
                    </a:ext>
                  </a:extLst>
                </a:gridCol>
                <a:gridCol w="1492108">
                  <a:extLst>
                    <a:ext uri="{9D8B030D-6E8A-4147-A177-3AD203B41FA5}">
                      <a16:colId xmlns:a16="http://schemas.microsoft.com/office/drawing/2014/main" val="1745934743"/>
                    </a:ext>
                  </a:extLst>
                </a:gridCol>
                <a:gridCol w="3202770">
                  <a:extLst>
                    <a:ext uri="{9D8B030D-6E8A-4147-A177-3AD203B41FA5}">
                      <a16:colId xmlns:a16="http://schemas.microsoft.com/office/drawing/2014/main" val="932413529"/>
                    </a:ext>
                  </a:extLst>
                </a:gridCol>
              </a:tblGrid>
              <a:tr h="1064846">
                <a:tc>
                  <a:txBody>
                    <a:bodyPr/>
                    <a:lstStyle/>
                    <a:p>
                      <a:pPr algn="ctr" rtl="0" fontAlgn="t">
                        <a:spcBef>
                          <a:spcPts val="0"/>
                        </a:spcBef>
                        <a:spcAft>
                          <a:spcPts val="0"/>
                        </a:spcAft>
                      </a:pPr>
                      <a:r>
                        <a:rPr lang="en-IN" sz="1600" b="1" u="none" strike="noStrike" dirty="0">
                          <a:effectLst/>
                        </a:rPr>
                        <a:t>Skills Required Improvement</a:t>
                      </a:r>
                      <a:endParaRPr lang="en-IN" sz="1600" b="1" dirty="0">
                        <a:effectLst/>
                      </a:endParaRPr>
                    </a:p>
                  </a:txBody>
                  <a:tcPr marL="63500" marR="63500" marT="63500" marB="63500"/>
                </a:tc>
                <a:tc>
                  <a:txBody>
                    <a:bodyPr/>
                    <a:lstStyle/>
                    <a:p>
                      <a:pPr algn="ctr" rtl="0" fontAlgn="t">
                        <a:spcBef>
                          <a:spcPts val="0"/>
                        </a:spcBef>
                        <a:spcAft>
                          <a:spcPts val="0"/>
                        </a:spcAft>
                      </a:pPr>
                      <a:r>
                        <a:rPr lang="en-IN" sz="1600" b="1" u="none" strike="noStrike" dirty="0">
                          <a:effectLst/>
                        </a:rPr>
                        <a:t>Objectives</a:t>
                      </a:r>
                      <a:endParaRPr lang="en-IN" sz="1600" b="1" dirty="0">
                        <a:effectLst/>
                      </a:endParaRPr>
                    </a:p>
                  </a:txBody>
                  <a:tcPr marL="63500" marR="63500" marT="63500" marB="63500"/>
                </a:tc>
                <a:tc>
                  <a:txBody>
                    <a:bodyPr/>
                    <a:lstStyle/>
                    <a:p>
                      <a:pPr algn="ctr" rtl="0" fontAlgn="t">
                        <a:spcBef>
                          <a:spcPts val="0"/>
                        </a:spcBef>
                        <a:spcAft>
                          <a:spcPts val="0"/>
                        </a:spcAft>
                      </a:pPr>
                      <a:r>
                        <a:rPr lang="en-IN" sz="1600" b="1" u="none" strike="noStrike" dirty="0">
                          <a:effectLst/>
                        </a:rPr>
                        <a:t>Time</a:t>
                      </a:r>
                      <a:endParaRPr lang="en-IN" sz="1600" b="1" dirty="0">
                        <a:effectLst/>
                      </a:endParaRPr>
                    </a:p>
                  </a:txBody>
                  <a:tcPr marL="63500" marR="63500" marT="63500" marB="63500"/>
                </a:tc>
                <a:tc>
                  <a:txBody>
                    <a:bodyPr/>
                    <a:lstStyle/>
                    <a:p>
                      <a:pPr algn="ctr" rtl="0" fontAlgn="t">
                        <a:spcBef>
                          <a:spcPts val="0"/>
                        </a:spcBef>
                        <a:spcAft>
                          <a:spcPts val="0"/>
                        </a:spcAft>
                      </a:pPr>
                      <a:r>
                        <a:rPr lang="en-IN" sz="1600" b="1" u="none" strike="noStrike" dirty="0">
                          <a:effectLst/>
                        </a:rPr>
                        <a:t>Action Plan</a:t>
                      </a:r>
                      <a:endParaRPr lang="en-IN" sz="1600" b="1" dirty="0">
                        <a:effectLst/>
                      </a:endParaRPr>
                    </a:p>
                  </a:txBody>
                  <a:tcPr marL="63500" marR="63500" marT="63500" marB="63500"/>
                </a:tc>
                <a:tc>
                  <a:txBody>
                    <a:bodyPr/>
                    <a:lstStyle/>
                    <a:p>
                      <a:pPr algn="ctr" rtl="0" fontAlgn="t">
                        <a:spcBef>
                          <a:spcPts val="0"/>
                        </a:spcBef>
                        <a:spcAft>
                          <a:spcPts val="0"/>
                        </a:spcAft>
                      </a:pPr>
                      <a:r>
                        <a:rPr lang="en-IN" sz="1600" b="1" u="none" strike="noStrike" dirty="0">
                          <a:effectLst/>
                        </a:rPr>
                        <a:t>Success Criteria</a:t>
                      </a:r>
                      <a:endParaRPr lang="en-IN" sz="1600" b="1" dirty="0">
                        <a:effectLst/>
                      </a:endParaRPr>
                    </a:p>
                  </a:txBody>
                  <a:tcPr marL="63500" marR="63500" marT="63500" marB="63500"/>
                </a:tc>
                <a:tc>
                  <a:txBody>
                    <a:bodyPr/>
                    <a:lstStyle/>
                    <a:p>
                      <a:pPr algn="ctr" rtl="0" fontAlgn="t">
                        <a:spcBef>
                          <a:spcPts val="0"/>
                        </a:spcBef>
                        <a:spcAft>
                          <a:spcPts val="0"/>
                        </a:spcAft>
                      </a:pPr>
                      <a:r>
                        <a:rPr lang="en-IN" sz="1600" b="1" u="none" strike="noStrike" dirty="0">
                          <a:effectLst/>
                        </a:rPr>
                        <a:t>Implementation</a:t>
                      </a:r>
                      <a:endParaRPr lang="en-IN" sz="1600" b="1" dirty="0">
                        <a:effectLst/>
                      </a:endParaRPr>
                    </a:p>
                  </a:txBody>
                  <a:tcPr marL="63500" marR="63500" marT="63500" marB="63500"/>
                </a:tc>
                <a:extLst>
                  <a:ext uri="{0D108BD9-81ED-4DB2-BD59-A6C34878D82A}">
                    <a16:rowId xmlns:a16="http://schemas.microsoft.com/office/drawing/2014/main" val="2301934410"/>
                  </a:ext>
                </a:extLst>
              </a:tr>
              <a:tr h="4013592">
                <a:tc>
                  <a:txBody>
                    <a:bodyPr/>
                    <a:lstStyle/>
                    <a:p>
                      <a:pPr algn="just" rtl="0" fontAlgn="t">
                        <a:spcBef>
                          <a:spcPts val="0"/>
                        </a:spcBef>
                        <a:spcAft>
                          <a:spcPts val="0"/>
                        </a:spcAft>
                      </a:pPr>
                      <a:r>
                        <a:rPr lang="en-IN" sz="1600" u="none" strike="noStrike" dirty="0">
                          <a:effectLst/>
                        </a:rPr>
                        <a:t>Team Management</a:t>
                      </a:r>
                      <a:endParaRPr lang="en-IN" sz="1600" dirty="0">
                        <a:effectLst/>
                      </a:endParaRPr>
                    </a:p>
                  </a:txBody>
                  <a:tcPr marL="63500" marR="63500" marT="63500" marB="63500"/>
                </a:tc>
                <a:tc>
                  <a:txBody>
                    <a:bodyPr/>
                    <a:lstStyle/>
                    <a:p>
                      <a:pPr algn="just" rtl="0" fontAlgn="t">
                        <a:spcBef>
                          <a:spcPts val="0"/>
                        </a:spcBef>
                        <a:spcAft>
                          <a:spcPts val="0"/>
                        </a:spcAft>
                      </a:pPr>
                      <a:r>
                        <a:rPr lang="en-US" sz="1600" u="none" strike="noStrike">
                          <a:effectLst/>
                        </a:rPr>
                        <a:t>The job profiles which deserve the work to be done in a team should definitely have to manage a team and should also have the ability to perform in teamwork. </a:t>
                      </a:r>
                      <a:endParaRPr lang="en-US" sz="1600">
                        <a:effectLst/>
                      </a:endParaRPr>
                    </a:p>
                  </a:txBody>
                  <a:tcPr marL="63500" marR="63500" marT="63500" marB="63500"/>
                </a:tc>
                <a:tc>
                  <a:txBody>
                    <a:bodyPr/>
                    <a:lstStyle/>
                    <a:p>
                      <a:pPr algn="just" rtl="0" fontAlgn="t">
                        <a:spcBef>
                          <a:spcPts val="0"/>
                        </a:spcBef>
                        <a:spcAft>
                          <a:spcPts val="0"/>
                        </a:spcAft>
                      </a:pPr>
                      <a:r>
                        <a:rPr lang="en-US" sz="1600" u="none" strike="noStrike" dirty="0">
                          <a:effectLst/>
                        </a:rPr>
                        <a:t>Around 1 month is required for the improvement of the skill of team management. </a:t>
                      </a:r>
                      <a:endParaRPr lang="en-US" sz="1600" dirty="0">
                        <a:effectLst/>
                      </a:endParaRPr>
                    </a:p>
                  </a:txBody>
                  <a:tcPr marL="63500" marR="63500" marT="63500" marB="63500"/>
                </a:tc>
                <a:tc>
                  <a:txBody>
                    <a:bodyPr/>
                    <a:lstStyle/>
                    <a:p>
                      <a:pPr algn="just" rtl="0" fontAlgn="t">
                        <a:spcBef>
                          <a:spcPts val="0"/>
                        </a:spcBef>
                        <a:spcAft>
                          <a:spcPts val="0"/>
                        </a:spcAft>
                      </a:pPr>
                      <a:r>
                        <a:rPr lang="en-US" sz="1600" u="none" strike="noStrike">
                          <a:effectLst/>
                        </a:rPr>
                        <a:t>The skill of team management can be improved through participating in teamwork and taking part actively in any activity is the way to improve this skill. </a:t>
                      </a:r>
                      <a:endParaRPr lang="en-US" sz="1600">
                        <a:effectLst/>
                      </a:endParaRPr>
                    </a:p>
                  </a:txBody>
                  <a:tcPr marL="63500" marR="63500" marT="63500" marB="63500"/>
                </a:tc>
                <a:tc>
                  <a:txBody>
                    <a:bodyPr/>
                    <a:lstStyle/>
                    <a:p>
                      <a:pPr algn="just" rtl="0" fontAlgn="t">
                        <a:spcBef>
                          <a:spcPts val="0"/>
                        </a:spcBef>
                        <a:spcAft>
                          <a:spcPts val="0"/>
                        </a:spcAft>
                      </a:pPr>
                      <a:r>
                        <a:rPr lang="en-US" sz="1600" u="none" strike="noStrike">
                          <a:effectLst/>
                        </a:rPr>
                        <a:t>In managing a team, success criteria will be considered as if I am able to manage a team on my own. </a:t>
                      </a:r>
                      <a:endParaRPr lang="en-US" sz="1600">
                        <a:effectLst/>
                      </a:endParaRPr>
                    </a:p>
                  </a:txBody>
                  <a:tcPr marL="63500" marR="63500" marT="63500" marB="63500"/>
                </a:tc>
                <a:tc>
                  <a:txBody>
                    <a:bodyPr/>
                    <a:lstStyle/>
                    <a:p>
                      <a:pPr algn="just" rtl="0" fontAlgn="t">
                        <a:spcBef>
                          <a:spcPts val="0"/>
                        </a:spcBef>
                        <a:spcAft>
                          <a:spcPts val="0"/>
                        </a:spcAft>
                      </a:pPr>
                      <a:r>
                        <a:rPr lang="en-US" sz="1600" u="none" strike="noStrike" dirty="0">
                          <a:effectLst/>
                        </a:rPr>
                        <a:t>Having teamwork and team management skills helps to increase the efficiency of the team and it helps the team to achieve their goals easily. </a:t>
                      </a:r>
                      <a:endParaRPr lang="en-US" sz="1600" dirty="0">
                        <a:effectLst/>
                      </a:endParaRPr>
                    </a:p>
                  </a:txBody>
                  <a:tcPr marL="63500" marR="63500" marT="63500" marB="63500"/>
                </a:tc>
                <a:extLst>
                  <a:ext uri="{0D108BD9-81ED-4DB2-BD59-A6C34878D82A}">
                    <a16:rowId xmlns:a16="http://schemas.microsoft.com/office/drawing/2014/main" val="3787173450"/>
                  </a:ext>
                </a:extLst>
              </a:tr>
            </a:tbl>
          </a:graphicData>
        </a:graphic>
      </p:graphicFrame>
      <p:sp>
        <p:nvSpPr>
          <p:cNvPr id="5" name="Rectangle 1">
            <a:extLst>
              <a:ext uri="{FF2B5EF4-FFF2-40B4-BE49-F238E27FC236}">
                <a16:creationId xmlns:a16="http://schemas.microsoft.com/office/drawing/2014/main" id="{895251A9-1287-45F7-9993-9793286047EA}"/>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N"/>
          </a:p>
        </p:txBody>
      </p:sp>
    </p:spTree>
    <p:extLst>
      <p:ext uri="{BB962C8B-B14F-4D97-AF65-F5344CB8AC3E}">
        <p14:creationId xmlns:p14="http://schemas.microsoft.com/office/powerpoint/2010/main" val="15424905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C2EF46A-A7D5-485D-9177-FD460BB9A72A}"/>
              </a:ext>
            </a:extLst>
          </p:cNvPr>
          <p:cNvSpPr>
            <a:spLocks noGrp="1"/>
          </p:cNvSpPr>
          <p:nvPr>
            <p:ph type="title"/>
          </p:nvPr>
        </p:nvSpPr>
        <p:spPr>
          <a:xfrm>
            <a:off x="643467" y="321734"/>
            <a:ext cx="10905066" cy="1135737"/>
          </a:xfrm>
        </p:spPr>
        <p:txBody>
          <a:bodyPr>
            <a:normAutofit/>
          </a:bodyPr>
          <a:lstStyle/>
          <a:p>
            <a:r>
              <a:rPr lang="en-US" sz="3600" b="1">
                <a:latin typeface="Times New Roman" panose="02020603050405020304" pitchFamily="18" charset="0"/>
                <a:cs typeface="Times New Roman" panose="02020603050405020304" pitchFamily="18" charset="0"/>
              </a:rPr>
              <a:t>PDP Plan</a:t>
            </a:r>
            <a:endParaRPr lang="en-IN" sz="3600" b="1">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Isosceles Triangle 15">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1">
            <a:extLst>
              <a:ext uri="{FF2B5EF4-FFF2-40B4-BE49-F238E27FC236}">
                <a16:creationId xmlns:a16="http://schemas.microsoft.com/office/drawing/2014/main" id="{7AD907CF-304D-4924-89C6-A38BD079DF73}"/>
              </a:ext>
            </a:extLst>
          </p:cNvPr>
          <p:cNvSpPr>
            <a:spLocks noChangeArrowheads="1"/>
          </p:cNvSpPr>
          <p:nvPr/>
        </p:nvSpPr>
        <p:spPr bwMode="auto">
          <a:xfrm>
            <a:off x="-211015"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N"/>
          </a:p>
        </p:txBody>
      </p:sp>
      <p:graphicFrame>
        <p:nvGraphicFramePr>
          <p:cNvPr id="4" name="Content Placeholder 3">
            <a:extLst>
              <a:ext uri="{FF2B5EF4-FFF2-40B4-BE49-F238E27FC236}">
                <a16:creationId xmlns:a16="http://schemas.microsoft.com/office/drawing/2014/main" id="{B242ECC4-5D66-4CA3-9826-33EBDB9EA04A}"/>
              </a:ext>
            </a:extLst>
          </p:cNvPr>
          <p:cNvGraphicFramePr>
            <a:graphicFrameLocks noGrp="1"/>
          </p:cNvGraphicFramePr>
          <p:nvPr>
            <p:ph idx="1"/>
            <p:extLst>
              <p:ext uri="{D42A27DB-BD31-4B8C-83A1-F6EECF244321}">
                <p14:modId xmlns:p14="http://schemas.microsoft.com/office/powerpoint/2010/main" val="3934938454"/>
              </p:ext>
            </p:extLst>
          </p:nvPr>
        </p:nvGraphicFramePr>
        <p:xfrm>
          <a:off x="931406" y="1825625"/>
          <a:ext cx="10329192" cy="4351338"/>
        </p:xfrm>
        <a:graphic>
          <a:graphicData uri="http://schemas.openxmlformats.org/drawingml/2006/table">
            <a:tbl>
              <a:tblPr firstRow="1" bandRow="1">
                <a:tableStyleId>{284E427A-3D55-4303-BF80-6455036E1DE7}</a:tableStyleId>
              </a:tblPr>
              <a:tblGrid>
                <a:gridCol w="1788231">
                  <a:extLst>
                    <a:ext uri="{9D8B030D-6E8A-4147-A177-3AD203B41FA5}">
                      <a16:colId xmlns:a16="http://schemas.microsoft.com/office/drawing/2014/main" val="1917558447"/>
                    </a:ext>
                  </a:extLst>
                </a:gridCol>
                <a:gridCol w="1671439">
                  <a:extLst>
                    <a:ext uri="{9D8B030D-6E8A-4147-A177-3AD203B41FA5}">
                      <a16:colId xmlns:a16="http://schemas.microsoft.com/office/drawing/2014/main" val="3368249833"/>
                    </a:ext>
                  </a:extLst>
                </a:gridCol>
                <a:gridCol w="1671439">
                  <a:extLst>
                    <a:ext uri="{9D8B030D-6E8A-4147-A177-3AD203B41FA5}">
                      <a16:colId xmlns:a16="http://schemas.microsoft.com/office/drawing/2014/main" val="3697224996"/>
                    </a:ext>
                  </a:extLst>
                </a:gridCol>
                <a:gridCol w="1671439">
                  <a:extLst>
                    <a:ext uri="{9D8B030D-6E8A-4147-A177-3AD203B41FA5}">
                      <a16:colId xmlns:a16="http://schemas.microsoft.com/office/drawing/2014/main" val="3895246164"/>
                    </a:ext>
                  </a:extLst>
                </a:gridCol>
                <a:gridCol w="1671439">
                  <a:extLst>
                    <a:ext uri="{9D8B030D-6E8A-4147-A177-3AD203B41FA5}">
                      <a16:colId xmlns:a16="http://schemas.microsoft.com/office/drawing/2014/main" val="149349425"/>
                    </a:ext>
                  </a:extLst>
                </a:gridCol>
                <a:gridCol w="1855205">
                  <a:extLst>
                    <a:ext uri="{9D8B030D-6E8A-4147-A177-3AD203B41FA5}">
                      <a16:colId xmlns:a16="http://schemas.microsoft.com/office/drawing/2014/main" val="923001487"/>
                    </a:ext>
                  </a:extLst>
                </a:gridCol>
              </a:tblGrid>
              <a:tr h="582238">
                <a:tc>
                  <a:txBody>
                    <a:bodyPr/>
                    <a:lstStyle/>
                    <a:p>
                      <a:pPr algn="ctr" rtl="0" fontAlgn="t">
                        <a:spcBef>
                          <a:spcPts val="0"/>
                        </a:spcBef>
                        <a:spcAft>
                          <a:spcPts val="0"/>
                        </a:spcAft>
                      </a:pPr>
                      <a:r>
                        <a:rPr lang="en-IN" sz="1500" b="1" u="none" strike="noStrike">
                          <a:effectLst/>
                        </a:rPr>
                        <a:t>Skills required Improvement</a:t>
                      </a:r>
                      <a:endParaRPr lang="en-IN" sz="1500" b="1">
                        <a:effectLst/>
                      </a:endParaRPr>
                    </a:p>
                  </a:txBody>
                  <a:tcPr marL="46413" marR="46413" marT="46413" marB="46413"/>
                </a:tc>
                <a:tc>
                  <a:txBody>
                    <a:bodyPr/>
                    <a:lstStyle/>
                    <a:p>
                      <a:pPr algn="ctr" rtl="0" fontAlgn="t">
                        <a:spcBef>
                          <a:spcPts val="0"/>
                        </a:spcBef>
                        <a:spcAft>
                          <a:spcPts val="0"/>
                        </a:spcAft>
                      </a:pPr>
                      <a:r>
                        <a:rPr lang="en-IN" sz="1500" b="1" u="none" strike="noStrike">
                          <a:effectLst/>
                        </a:rPr>
                        <a:t>Objectives</a:t>
                      </a:r>
                      <a:endParaRPr lang="en-IN" sz="1500" b="1">
                        <a:effectLst/>
                      </a:endParaRPr>
                    </a:p>
                  </a:txBody>
                  <a:tcPr marL="46413" marR="46413" marT="46413" marB="46413"/>
                </a:tc>
                <a:tc>
                  <a:txBody>
                    <a:bodyPr/>
                    <a:lstStyle/>
                    <a:p>
                      <a:pPr algn="ctr" rtl="0" fontAlgn="t">
                        <a:spcBef>
                          <a:spcPts val="0"/>
                        </a:spcBef>
                        <a:spcAft>
                          <a:spcPts val="0"/>
                        </a:spcAft>
                      </a:pPr>
                      <a:r>
                        <a:rPr lang="en-IN" sz="1500" b="1" u="none" strike="noStrike">
                          <a:effectLst/>
                        </a:rPr>
                        <a:t>Time </a:t>
                      </a:r>
                      <a:endParaRPr lang="en-IN" sz="1500" b="1">
                        <a:effectLst/>
                      </a:endParaRPr>
                    </a:p>
                  </a:txBody>
                  <a:tcPr marL="46413" marR="46413" marT="46413" marB="46413"/>
                </a:tc>
                <a:tc>
                  <a:txBody>
                    <a:bodyPr/>
                    <a:lstStyle/>
                    <a:p>
                      <a:pPr algn="ctr" rtl="0" fontAlgn="t">
                        <a:spcBef>
                          <a:spcPts val="0"/>
                        </a:spcBef>
                        <a:spcAft>
                          <a:spcPts val="0"/>
                        </a:spcAft>
                      </a:pPr>
                      <a:r>
                        <a:rPr lang="en-IN" sz="1500" b="1" u="none" strike="noStrike">
                          <a:effectLst/>
                        </a:rPr>
                        <a:t>Action plan </a:t>
                      </a:r>
                      <a:endParaRPr lang="en-IN" sz="1500" b="1">
                        <a:effectLst/>
                      </a:endParaRPr>
                    </a:p>
                  </a:txBody>
                  <a:tcPr marL="46413" marR="46413" marT="46413" marB="46413"/>
                </a:tc>
                <a:tc>
                  <a:txBody>
                    <a:bodyPr/>
                    <a:lstStyle/>
                    <a:p>
                      <a:pPr algn="ctr" rtl="0" fontAlgn="t">
                        <a:spcBef>
                          <a:spcPts val="0"/>
                        </a:spcBef>
                        <a:spcAft>
                          <a:spcPts val="0"/>
                        </a:spcAft>
                      </a:pPr>
                      <a:r>
                        <a:rPr lang="en-IN" sz="1500" b="1" u="none" strike="noStrike">
                          <a:effectLst/>
                        </a:rPr>
                        <a:t>Success Criteria</a:t>
                      </a:r>
                      <a:endParaRPr lang="en-IN" sz="1500" b="1">
                        <a:effectLst/>
                      </a:endParaRPr>
                    </a:p>
                  </a:txBody>
                  <a:tcPr marL="46413" marR="46413" marT="46413" marB="46413"/>
                </a:tc>
                <a:tc>
                  <a:txBody>
                    <a:bodyPr/>
                    <a:lstStyle/>
                    <a:p>
                      <a:pPr algn="ctr" rtl="0" fontAlgn="t">
                        <a:spcBef>
                          <a:spcPts val="0"/>
                        </a:spcBef>
                        <a:spcAft>
                          <a:spcPts val="0"/>
                        </a:spcAft>
                      </a:pPr>
                      <a:r>
                        <a:rPr lang="en-IN" sz="1500" b="1" u="none" strike="noStrike">
                          <a:effectLst/>
                        </a:rPr>
                        <a:t>Implementation</a:t>
                      </a:r>
                      <a:endParaRPr lang="en-IN" sz="1500" b="1">
                        <a:effectLst/>
                      </a:endParaRPr>
                    </a:p>
                  </a:txBody>
                  <a:tcPr marL="46413" marR="46413" marT="46413" marB="46413"/>
                </a:tc>
                <a:extLst>
                  <a:ext uri="{0D108BD9-81ED-4DB2-BD59-A6C34878D82A}">
                    <a16:rowId xmlns:a16="http://schemas.microsoft.com/office/drawing/2014/main" val="2997383466"/>
                  </a:ext>
                </a:extLst>
              </a:tr>
              <a:tr h="3769100">
                <a:tc>
                  <a:txBody>
                    <a:bodyPr/>
                    <a:lstStyle/>
                    <a:p>
                      <a:pPr algn="just" rtl="0" fontAlgn="t">
                        <a:spcBef>
                          <a:spcPts val="0"/>
                        </a:spcBef>
                        <a:spcAft>
                          <a:spcPts val="0"/>
                        </a:spcAft>
                      </a:pPr>
                      <a:r>
                        <a:rPr lang="en-IN" sz="1500" u="none" strike="noStrike">
                          <a:effectLst/>
                        </a:rPr>
                        <a:t>Decision- Making</a:t>
                      </a:r>
                      <a:endParaRPr lang="en-IN" sz="1500">
                        <a:effectLst/>
                      </a:endParaRPr>
                    </a:p>
                  </a:txBody>
                  <a:tcPr marL="46413" marR="46413" marT="46413" marB="46413"/>
                </a:tc>
                <a:tc>
                  <a:txBody>
                    <a:bodyPr/>
                    <a:lstStyle/>
                    <a:p>
                      <a:pPr algn="just" rtl="0" fontAlgn="t">
                        <a:spcBef>
                          <a:spcPts val="0"/>
                        </a:spcBef>
                        <a:spcAft>
                          <a:spcPts val="0"/>
                        </a:spcAft>
                      </a:pPr>
                      <a:r>
                        <a:rPr lang="en-US" sz="1500" u="none" strike="noStrike">
                          <a:effectLst/>
                        </a:rPr>
                        <a:t>The objective of decision making is to complete the work with efficiency by taking the right decision and prompt decision as well. </a:t>
                      </a:r>
                      <a:endParaRPr lang="en-US" sz="1500">
                        <a:effectLst/>
                      </a:endParaRPr>
                    </a:p>
                  </a:txBody>
                  <a:tcPr marL="46413" marR="46413" marT="46413" marB="46413"/>
                </a:tc>
                <a:tc>
                  <a:txBody>
                    <a:bodyPr/>
                    <a:lstStyle/>
                    <a:p>
                      <a:pPr algn="just" rtl="0" fontAlgn="t">
                        <a:spcBef>
                          <a:spcPts val="0"/>
                        </a:spcBef>
                        <a:spcAft>
                          <a:spcPts val="0"/>
                        </a:spcAft>
                      </a:pPr>
                      <a:r>
                        <a:rPr lang="en-US" sz="1500" u="none" strike="noStrike">
                          <a:effectLst/>
                        </a:rPr>
                        <a:t>Around 3-4 weeks of time frame is enough for improving the skills of decision making. </a:t>
                      </a:r>
                      <a:endParaRPr lang="en-US" sz="1500">
                        <a:effectLst/>
                      </a:endParaRPr>
                    </a:p>
                  </a:txBody>
                  <a:tcPr marL="46413" marR="46413" marT="46413" marB="46413"/>
                </a:tc>
                <a:tc>
                  <a:txBody>
                    <a:bodyPr/>
                    <a:lstStyle/>
                    <a:p>
                      <a:pPr algn="just" rtl="0" fontAlgn="t">
                        <a:spcBef>
                          <a:spcPts val="0"/>
                        </a:spcBef>
                        <a:spcAft>
                          <a:spcPts val="0"/>
                        </a:spcAft>
                      </a:pPr>
                      <a:r>
                        <a:rPr lang="en-US" sz="1500" u="none" strike="noStrike">
                          <a:effectLst/>
                        </a:rPr>
                        <a:t>To improve the skill of decision making, having proper knowledge about the work and to have a clear idea reading the future plan should be very clear. Making those clear is important and then decisions should be taken in the </a:t>
                      </a:r>
                      <a:r>
                        <a:rPr lang="en-US" sz="1500" u="none" strike="noStrike" err="1">
                          <a:effectLst/>
                        </a:rPr>
                        <a:t>favour</a:t>
                      </a:r>
                      <a:r>
                        <a:rPr lang="en-US" sz="1500" u="none" strike="noStrike">
                          <a:effectLst/>
                        </a:rPr>
                        <a:t> of achieving goals. </a:t>
                      </a:r>
                      <a:endParaRPr lang="en-US" sz="1500">
                        <a:effectLst/>
                      </a:endParaRPr>
                    </a:p>
                  </a:txBody>
                  <a:tcPr marL="46413" marR="46413" marT="46413" marB="46413"/>
                </a:tc>
                <a:tc>
                  <a:txBody>
                    <a:bodyPr/>
                    <a:lstStyle/>
                    <a:p>
                      <a:pPr algn="just" rtl="0" fontAlgn="t">
                        <a:spcBef>
                          <a:spcPts val="0"/>
                        </a:spcBef>
                        <a:spcAft>
                          <a:spcPts val="0"/>
                        </a:spcAft>
                      </a:pPr>
                      <a:r>
                        <a:rPr lang="en-US" sz="1500" u="none" strike="noStrike">
                          <a:effectLst/>
                        </a:rPr>
                        <a:t>In case, any decision taken by me could provide fruitful results, then it could be a success for me in terms of making a decision. </a:t>
                      </a:r>
                      <a:endParaRPr lang="en-US" sz="1500">
                        <a:effectLst/>
                      </a:endParaRPr>
                    </a:p>
                  </a:txBody>
                  <a:tcPr marL="46413" marR="46413" marT="46413" marB="46413"/>
                </a:tc>
                <a:tc>
                  <a:txBody>
                    <a:bodyPr/>
                    <a:lstStyle/>
                    <a:p>
                      <a:pPr algn="just" rtl="0" fontAlgn="t">
                        <a:spcBef>
                          <a:spcPts val="0"/>
                        </a:spcBef>
                        <a:spcAft>
                          <a:spcPts val="0"/>
                        </a:spcAft>
                      </a:pPr>
                      <a:r>
                        <a:rPr lang="en-US" sz="1500" u="none" strike="noStrike">
                          <a:effectLst/>
                        </a:rPr>
                        <a:t>Implementation of decision-making skills can be done through knowing proper knowledge and should have a clear vision regarding the future goals, then only success can be achieved. Hence, increasing the knowledge and to be specific about the goal is crucial. </a:t>
                      </a:r>
                      <a:endParaRPr lang="en-US" sz="1500">
                        <a:effectLst/>
                      </a:endParaRPr>
                    </a:p>
                  </a:txBody>
                  <a:tcPr marL="46413" marR="46413" marT="46413" marB="46413"/>
                </a:tc>
                <a:extLst>
                  <a:ext uri="{0D108BD9-81ED-4DB2-BD59-A6C34878D82A}">
                    <a16:rowId xmlns:a16="http://schemas.microsoft.com/office/drawing/2014/main" val="685909654"/>
                  </a:ext>
                </a:extLst>
              </a:tr>
            </a:tbl>
          </a:graphicData>
        </a:graphic>
      </p:graphicFrame>
    </p:spTree>
    <p:extLst>
      <p:ext uri="{BB962C8B-B14F-4D97-AF65-F5344CB8AC3E}">
        <p14:creationId xmlns:p14="http://schemas.microsoft.com/office/powerpoint/2010/main" val="31831659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E8041D4-2B1B-4084-8EA7-75CB92DDD0F8}"/>
              </a:ext>
            </a:extLst>
          </p:cNvPr>
          <p:cNvSpPr>
            <a:spLocks noGrp="1"/>
          </p:cNvSpPr>
          <p:nvPr>
            <p:ph type="title"/>
          </p:nvPr>
        </p:nvSpPr>
        <p:spPr>
          <a:xfrm>
            <a:off x="643467" y="321734"/>
            <a:ext cx="10905066" cy="1135737"/>
          </a:xfrm>
        </p:spPr>
        <p:txBody>
          <a:bodyPr>
            <a:normAutofit/>
          </a:bodyPr>
          <a:lstStyle/>
          <a:p>
            <a:r>
              <a:rPr lang="en-US" sz="3600" b="1">
                <a:latin typeface="Times New Roman" panose="02020603050405020304" pitchFamily="18" charset="0"/>
                <a:cs typeface="Times New Roman" panose="02020603050405020304" pitchFamily="18" charset="0"/>
              </a:rPr>
              <a:t>Conclusion</a:t>
            </a:r>
            <a:endParaRPr lang="en-IN" sz="3600" b="1">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Isosceles Triangle 12">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Isosceles Triangle 14">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58987FC4-86C9-4AB1-9B16-099F9E3A6E0A}"/>
              </a:ext>
            </a:extLst>
          </p:cNvPr>
          <p:cNvGraphicFramePr>
            <a:graphicFrameLocks noGrp="1"/>
          </p:cNvGraphicFramePr>
          <p:nvPr>
            <p:ph idx="1"/>
            <p:extLst>
              <p:ext uri="{D42A27DB-BD31-4B8C-83A1-F6EECF244321}">
                <p14:modId xmlns:p14="http://schemas.microsoft.com/office/powerpoint/2010/main" val="93113885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346248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478BF3C-7FAE-48AA-9629-34019CF405CC}"/>
              </a:ext>
            </a:extLst>
          </p:cNvPr>
          <p:cNvSpPr>
            <a:spLocks noGrp="1"/>
          </p:cNvSpPr>
          <p:nvPr>
            <p:ph type="title"/>
          </p:nvPr>
        </p:nvSpPr>
        <p:spPr>
          <a:xfrm>
            <a:off x="643467" y="321734"/>
            <a:ext cx="10905066" cy="1135737"/>
          </a:xfrm>
        </p:spPr>
        <p:txBody>
          <a:bodyPr>
            <a:normAutofit/>
          </a:bodyPr>
          <a:lstStyle/>
          <a:p>
            <a:r>
              <a:rPr lang="en-US" sz="3600" b="1">
                <a:latin typeface="Times New Roman" panose="02020603050405020304" pitchFamily="18" charset="0"/>
                <a:cs typeface="Times New Roman" panose="02020603050405020304" pitchFamily="18" charset="0"/>
              </a:rPr>
              <a:t>References</a:t>
            </a:r>
            <a:endParaRPr lang="en-IN" sz="3600" b="1">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657D5286-8851-4A68-9D2C-4D0554E578BF}"/>
              </a:ext>
            </a:extLst>
          </p:cNvPr>
          <p:cNvSpPr>
            <a:spLocks noGrp="1"/>
          </p:cNvSpPr>
          <p:nvPr>
            <p:ph idx="1"/>
          </p:nvPr>
        </p:nvSpPr>
        <p:spPr>
          <a:xfrm>
            <a:off x="643467" y="1782981"/>
            <a:ext cx="10905066" cy="4393982"/>
          </a:xfrm>
        </p:spPr>
        <p:txBody>
          <a:bodyPr>
            <a:normAutofit/>
          </a:bodyPr>
          <a:lstStyle/>
          <a:p>
            <a:pPr marL="0" indent="0" rtl="0">
              <a:spcBef>
                <a:spcPts val="0"/>
              </a:spcBef>
              <a:spcAft>
                <a:spcPts val="0"/>
              </a:spcAft>
              <a:buNone/>
            </a:pPr>
            <a:endParaRPr lang="en-US" sz="2000" b="0" i="0" u="none" strike="noStrike">
              <a:effectLst/>
              <a:latin typeface="Times New Roman" panose="02020603050405020304" pitchFamily="18" charset="0"/>
            </a:endParaRPr>
          </a:p>
          <a:p>
            <a:pPr rtl="0">
              <a:spcBef>
                <a:spcPts val="0"/>
              </a:spcBef>
              <a:spcAft>
                <a:spcPts val="0"/>
              </a:spcAft>
            </a:pPr>
            <a:r>
              <a:rPr lang="en-US" sz="2000" b="0" i="0" u="none" strike="noStrike">
                <a:effectLst/>
                <a:latin typeface="Times New Roman" panose="02020603050405020304" pitchFamily="18" charset="0"/>
              </a:rPr>
              <a:t>Bukharina, A.Y., 2018. Personal development plan (PDP) in practice and technology of introducing mentoring in organizations. </a:t>
            </a:r>
            <a:r>
              <a:rPr lang="en-US" sz="2000" b="0" i="1" u="none" strike="noStrike">
                <a:effectLst/>
                <a:latin typeface="Times New Roman" panose="02020603050405020304" pitchFamily="18" charset="0"/>
              </a:rPr>
              <a:t>Social Psychology and Society</a:t>
            </a:r>
            <a:r>
              <a:rPr lang="en-US" sz="2000" b="0" i="0" u="none" strike="noStrike">
                <a:effectLst/>
                <a:latin typeface="Times New Roman" panose="02020603050405020304" pitchFamily="18" charset="0"/>
              </a:rPr>
              <a:t>, </a:t>
            </a:r>
            <a:r>
              <a:rPr lang="en-US" sz="2000" b="0" i="1" u="none" strike="noStrike">
                <a:effectLst/>
                <a:latin typeface="Times New Roman" panose="02020603050405020304" pitchFamily="18" charset="0"/>
              </a:rPr>
              <a:t>9</a:t>
            </a:r>
            <a:r>
              <a:rPr lang="en-US" sz="2000" b="0" i="0" u="none" strike="noStrike">
                <a:effectLst/>
                <a:latin typeface="Times New Roman" panose="02020603050405020304" pitchFamily="18" charset="0"/>
              </a:rPr>
              <a:t>(1), pp.162-176. Available at: </a:t>
            </a:r>
            <a:r>
              <a:rPr lang="en-US" sz="2000" b="0" i="0" u="sng" strike="noStrike">
                <a:effectLst/>
                <a:latin typeface="Times New Roman" panose="02020603050405020304" pitchFamily="18" charset="0"/>
                <a:hlinkClick r:id="rId2"/>
              </a:rPr>
              <a:t>https://psyjournals.ru/files/91966/sps_2018_n1_Bukharina.pdf</a:t>
            </a:r>
            <a:endParaRPr lang="en-US" sz="2000" b="0">
              <a:effectLst/>
            </a:endParaRPr>
          </a:p>
          <a:p>
            <a:pPr rtl="0">
              <a:spcBef>
                <a:spcPts val="0"/>
              </a:spcBef>
              <a:spcAft>
                <a:spcPts val="0"/>
              </a:spcAft>
            </a:pPr>
            <a:r>
              <a:rPr lang="en-US" sz="2000" b="0" i="0" u="none" strike="noStrike">
                <a:effectLst/>
                <a:latin typeface="Times New Roman" panose="02020603050405020304" pitchFamily="18" charset="0"/>
              </a:rPr>
              <a:t>Mulyadi, L., 2019. The strategy of preserving the city’s architecture character of Malang by using SWOT analysis approach as an effort of sustainable development. In </a:t>
            </a:r>
            <a:r>
              <a:rPr lang="en-US" sz="2000" b="0" i="1" u="none" strike="noStrike">
                <a:effectLst/>
                <a:latin typeface="Times New Roman" panose="02020603050405020304" pitchFamily="18" charset="0"/>
              </a:rPr>
              <a:t>IOP conference series: Materials science and engineering</a:t>
            </a:r>
            <a:r>
              <a:rPr lang="en-US" sz="2000" b="0" i="0" u="none" strike="noStrike">
                <a:effectLst/>
                <a:latin typeface="Times New Roman" panose="02020603050405020304" pitchFamily="18" charset="0"/>
              </a:rPr>
              <a:t> (Vol. 469, No. 1, p. 012031). IOP Publishing. Available at: </a:t>
            </a:r>
            <a:r>
              <a:rPr lang="en-US" sz="2000" b="0" i="0" u="sng" strike="noStrike">
                <a:effectLst/>
                <a:latin typeface="Times New Roman" panose="02020603050405020304" pitchFamily="18" charset="0"/>
                <a:hlinkClick r:id="rId3"/>
              </a:rPr>
              <a:t>https://iopscience.iop.org/article/10.1088/1757-899X/469/1/012031/pdf</a:t>
            </a:r>
            <a:r>
              <a:rPr lang="en-US" sz="2000" b="0" i="0" u="none" strike="noStrike">
                <a:effectLst/>
                <a:latin typeface="Times New Roman" panose="02020603050405020304" pitchFamily="18" charset="0"/>
              </a:rPr>
              <a:t> </a:t>
            </a:r>
            <a:endParaRPr lang="en-US" sz="2000" b="0">
              <a:effectLst/>
            </a:endParaRPr>
          </a:p>
          <a:p>
            <a:pPr rtl="0">
              <a:spcBef>
                <a:spcPts val="0"/>
              </a:spcBef>
              <a:spcAft>
                <a:spcPts val="0"/>
              </a:spcAft>
            </a:pPr>
            <a:r>
              <a:rPr lang="en-US" sz="2000" b="0" i="0" u="none" strike="noStrike">
                <a:effectLst/>
                <a:latin typeface="Times New Roman" panose="02020603050405020304" pitchFamily="18" charset="0"/>
              </a:rPr>
              <a:t>White, A.J., Sero, R., Scanga, L.H., Cummins, M.M., Lile, J.R., Stott, N.K. and Leach, J., 2020. “The right tools at the right time”: Improving volunteer education and support. </a:t>
            </a:r>
            <a:r>
              <a:rPr lang="en-US" sz="2000" b="0" i="1" u="none" strike="noStrike">
                <a:effectLst/>
                <a:latin typeface="Times New Roman" panose="02020603050405020304" pitchFamily="18" charset="0"/>
              </a:rPr>
              <a:t>Journal of Youth Development</a:t>
            </a:r>
            <a:r>
              <a:rPr lang="en-US" sz="2000" b="0" i="0" u="none" strike="noStrike">
                <a:effectLst/>
                <a:latin typeface="Times New Roman" panose="02020603050405020304" pitchFamily="18" charset="0"/>
              </a:rPr>
              <a:t>, </a:t>
            </a:r>
            <a:r>
              <a:rPr lang="en-US" sz="2000" b="0" i="1" u="none" strike="noStrike">
                <a:effectLst/>
                <a:latin typeface="Times New Roman" panose="02020603050405020304" pitchFamily="18" charset="0"/>
              </a:rPr>
              <a:t>15</a:t>
            </a:r>
            <a:r>
              <a:rPr lang="en-US" sz="2000" b="0" i="0" u="none" strike="noStrike">
                <a:effectLst/>
                <a:latin typeface="Times New Roman" panose="02020603050405020304" pitchFamily="18" charset="0"/>
              </a:rPr>
              <a:t>(4), pp.110-144. Available at: </a:t>
            </a:r>
            <a:r>
              <a:rPr lang="en-US" sz="2000" b="0" i="0" u="sng" strike="noStrike">
                <a:effectLst/>
                <a:latin typeface="Times New Roman" panose="02020603050405020304" pitchFamily="18" charset="0"/>
                <a:hlinkClick r:id="rId4"/>
              </a:rPr>
              <a:t>https://jyd.pitt.edu/ojs/jyd/article/viewFile/20-15-4-SIA-07/1085</a:t>
            </a:r>
            <a:endParaRPr lang="en-US" sz="2000" b="0">
              <a:effectLst/>
            </a:endParaRPr>
          </a:p>
          <a:p>
            <a:pPr marL="0" indent="0">
              <a:buNone/>
            </a:pPr>
            <a:endParaRPr lang="en-IN" sz="2000"/>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6159671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1ACA2EA0-FFD3-42EC-9406-B595015ED9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ectangle 8">
            <a:extLst>
              <a:ext uri="{FF2B5EF4-FFF2-40B4-BE49-F238E27FC236}">
                <a16:creationId xmlns:a16="http://schemas.microsoft.com/office/drawing/2014/main" id="{D5288BCE-665C-472A-8C43-664BCFA31E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8762" y="1247775"/>
            <a:ext cx="9144000" cy="3007447"/>
          </a:xfrm>
          <a:prstGeom prst="rect">
            <a:avLst/>
          </a:prstGeom>
          <a:solidFill>
            <a:schemeClr val="bg1"/>
          </a:solidFill>
          <a:ln w="12700">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Rectangle 1">
            <a:extLst>
              <a:ext uri="{FF2B5EF4-FFF2-40B4-BE49-F238E27FC236}">
                <a16:creationId xmlns:a16="http://schemas.microsoft.com/office/drawing/2014/main" id="{2299B9CF-4594-4DCC-A7F2-DB34592CB1D1}"/>
              </a:ext>
            </a:extLst>
          </p:cNvPr>
          <p:cNvSpPr/>
          <p:nvPr/>
        </p:nvSpPr>
        <p:spPr>
          <a:xfrm>
            <a:off x="1804988" y="1442172"/>
            <a:ext cx="8582025" cy="2177328"/>
          </a:xfrm>
        </p:spPr>
        <p:txBody>
          <a:bodyPr vert="horz" lIns="91440" tIns="45720" rIns="91440" bIns="45720" rtlCol="0" anchor="ctr">
            <a:normAutofit/>
          </a:bodyPr>
          <a:lstStyle/>
          <a:p>
            <a:pPr algn="ctr">
              <a:lnSpc>
                <a:spcPct val="90000"/>
              </a:lnSpc>
              <a:spcBef>
                <a:spcPct val="0"/>
              </a:spcBef>
              <a:spcAft>
                <a:spcPts val="600"/>
              </a:spcAft>
            </a:pPr>
            <a:r>
              <a:rPr lang="en-US" sz="6600" b="1" kern="1200" cap="none" spc="0">
                <a:ln w="12700">
                  <a:solidFill>
                    <a:schemeClr val="accent1"/>
                  </a:solidFill>
                  <a:prstDash val="solid"/>
                </a:ln>
                <a:solidFill>
                  <a:schemeClr val="tx1"/>
                </a:solidFill>
                <a:effectLst>
                  <a:outerShdw dist="38100" dir="2640000" algn="bl" rotWithShape="0">
                    <a:schemeClr val="accent1"/>
                  </a:outerShdw>
                </a:effectLst>
                <a:latin typeface="+mj-lt"/>
                <a:ea typeface="+mj-ea"/>
                <a:cs typeface="+mj-cs"/>
              </a:rPr>
              <a:t>Thank You</a:t>
            </a:r>
          </a:p>
        </p:txBody>
      </p:sp>
      <p:sp>
        <p:nvSpPr>
          <p:cNvPr id="11" name="Rectangle: Rounded Corners 10">
            <a:extLst>
              <a:ext uri="{FF2B5EF4-FFF2-40B4-BE49-F238E27FC236}">
                <a16:creationId xmlns:a16="http://schemas.microsoft.com/office/drawing/2014/main" id="{46C57131-53A7-4C1A-BEA8-25F06A06AD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87872" y="3912322"/>
            <a:ext cx="7225780"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717056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2307</Words>
  <Application>Microsoft Office PowerPoint</Application>
  <PresentationFormat>Widescreen</PresentationFormat>
  <Paragraphs>84</Paragraphs>
  <Slides>11</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Calibri Light</vt:lpstr>
      <vt:lpstr>Times New Roman</vt:lpstr>
      <vt:lpstr>Wingdings</vt:lpstr>
      <vt:lpstr>Office Theme</vt:lpstr>
      <vt:lpstr>Academic Employability Skills</vt:lpstr>
      <vt:lpstr>Introduction</vt:lpstr>
      <vt:lpstr>SWOT Analysis</vt:lpstr>
      <vt:lpstr>SWOT Analysis</vt:lpstr>
      <vt:lpstr>Time Management Tools</vt:lpstr>
      <vt:lpstr>Time Management Tools</vt:lpstr>
      <vt:lpstr>PDP Plan</vt:lpstr>
      <vt:lpstr>PDP Plan</vt:lpstr>
      <vt:lpstr>Conclusion</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2021-12-11T11:38:36Z</dcterms:created>
  <dcterms:modified xsi:type="dcterms:W3CDTF">2022-05-16T12:10:30Z</dcterms:modified>
</cp:coreProperties>
</file>