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6" r:id="rId4"/>
    <p:sldId id="262" r:id="rId5"/>
    <p:sldId id="263" r:id="rId6"/>
    <p:sldId id="264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42" autoAdjust="0"/>
    <p:restoredTop sz="94664"/>
  </p:normalViewPr>
  <p:slideViewPr>
    <p:cSldViewPr snapToGrid="0">
      <p:cViewPr varScale="1">
        <p:scale>
          <a:sx n="56" d="100"/>
          <a:sy n="56" d="100"/>
        </p:scale>
        <p:origin x="8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r>
            <a:rPr lang="en-GB" sz="1400" dirty="0"/>
            <a:t>Interpreting/discussing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derivation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EF3239-ACD8-4FE8-BD2B-C2F3A8BD7DC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98DA73C-FBF0-4836-976D-8A414605614F}">
      <dgm:prSet phldrT="[Text]"/>
      <dgm:spPr/>
      <dgm:t>
        <a:bodyPr/>
        <a:lstStyle/>
        <a:p>
          <a:r>
            <a:rPr lang="en-GB" dirty="0"/>
            <a:t>2 x Predictions that can be made</a:t>
          </a:r>
        </a:p>
      </dgm:t>
    </dgm:pt>
    <dgm:pt modelId="{984F65C8-DED5-4419-BC7E-AC71EF841E57}" type="parTrans" cxnId="{E9BBCB7F-99BD-48E5-9E7D-1A73DE6EC528}">
      <dgm:prSet/>
      <dgm:spPr/>
      <dgm:t>
        <a:bodyPr/>
        <a:lstStyle/>
        <a:p>
          <a:endParaRPr lang="en-GB"/>
        </a:p>
      </dgm:t>
    </dgm:pt>
    <dgm:pt modelId="{7B8F4EC0-E07A-4BA1-BD0E-077B2BDD77D8}" type="sibTrans" cxnId="{E9BBCB7F-99BD-48E5-9E7D-1A73DE6EC528}">
      <dgm:prSet/>
      <dgm:spPr/>
      <dgm:t>
        <a:bodyPr/>
        <a:lstStyle/>
        <a:p>
          <a:endParaRPr lang="en-GB"/>
        </a:p>
      </dgm:t>
    </dgm:pt>
    <dgm:pt modelId="{47AA071C-879B-40FB-B64C-C08277DAD7CE}">
      <dgm:prSet phldrT="[Text]"/>
      <dgm:spPr/>
      <dgm:t>
        <a:bodyPr/>
        <a:lstStyle/>
        <a:p>
          <a:r>
            <a:rPr lang="en-GB" dirty="0"/>
            <a:t>Differences between Groups</a:t>
          </a:r>
        </a:p>
      </dgm:t>
    </dgm:pt>
    <dgm:pt modelId="{AE764276-9BCE-4021-AE65-DB174EDC9F7F}" type="parTrans" cxnId="{282268CC-A8CC-45C3-9392-D4E8F0B75FFD}">
      <dgm:prSet/>
      <dgm:spPr/>
      <dgm:t>
        <a:bodyPr/>
        <a:lstStyle/>
        <a:p>
          <a:endParaRPr lang="en-GB"/>
        </a:p>
      </dgm:t>
    </dgm:pt>
    <dgm:pt modelId="{C7A45C11-E2BE-46EF-9365-A0FECD229FE1}" type="sibTrans" cxnId="{282268CC-A8CC-45C3-9392-D4E8F0B75FFD}">
      <dgm:prSet/>
      <dgm:spPr/>
      <dgm:t>
        <a:bodyPr/>
        <a:lstStyle/>
        <a:p>
          <a:endParaRPr lang="en-GB"/>
        </a:p>
      </dgm:t>
    </dgm:pt>
    <dgm:pt modelId="{41F7F2C1-832D-4918-9233-9E0B7291F938}">
      <dgm:prSet phldrT="[Text]"/>
      <dgm:spPr/>
      <dgm:t>
        <a:bodyPr/>
        <a:lstStyle/>
        <a:p>
          <a:r>
            <a:rPr lang="en-GB" dirty="0"/>
            <a:t>Relationship between variables</a:t>
          </a:r>
        </a:p>
      </dgm:t>
    </dgm:pt>
    <dgm:pt modelId="{E5FEE2A3-B8CF-4651-977C-7AFD3B6AF96C}" type="parTrans" cxnId="{4EA8629F-57F8-45DF-8241-9B48E6389263}">
      <dgm:prSet/>
      <dgm:spPr/>
      <dgm:t>
        <a:bodyPr/>
        <a:lstStyle/>
        <a:p>
          <a:endParaRPr lang="en-GB"/>
        </a:p>
      </dgm:t>
    </dgm:pt>
    <dgm:pt modelId="{9391ECCD-8CCF-4ECE-A14F-ECA6E36C2215}" type="sibTrans" cxnId="{4EA8629F-57F8-45DF-8241-9B48E6389263}">
      <dgm:prSet/>
      <dgm:spPr/>
      <dgm:t>
        <a:bodyPr/>
        <a:lstStyle/>
        <a:p>
          <a:endParaRPr lang="en-GB"/>
        </a:p>
      </dgm:t>
    </dgm:pt>
    <dgm:pt modelId="{07F993DD-9103-4AB2-9C68-4EF40E592D92}">
      <dgm:prSet phldrT="[Text]"/>
      <dgm:spPr/>
      <dgm:t>
        <a:bodyPr/>
        <a:lstStyle/>
        <a:p>
          <a:r>
            <a:rPr lang="en-GB" dirty="0"/>
            <a:t>4 x Types of Inferential Stats Methods</a:t>
          </a:r>
        </a:p>
      </dgm:t>
    </dgm:pt>
    <dgm:pt modelId="{54F79EF2-F0F6-4E51-96AD-23FCDF174C13}" type="parTrans" cxnId="{9CF2F783-D677-4B86-8FFD-A24E5AA1A68D}">
      <dgm:prSet/>
      <dgm:spPr/>
      <dgm:t>
        <a:bodyPr/>
        <a:lstStyle/>
        <a:p>
          <a:endParaRPr lang="en-GB"/>
        </a:p>
      </dgm:t>
    </dgm:pt>
    <dgm:pt modelId="{1C7F063D-65B5-4099-9E77-C76783D7610C}" type="sibTrans" cxnId="{9CF2F783-D677-4B86-8FFD-A24E5AA1A68D}">
      <dgm:prSet/>
      <dgm:spPr/>
      <dgm:t>
        <a:bodyPr/>
        <a:lstStyle/>
        <a:p>
          <a:endParaRPr lang="en-GB"/>
        </a:p>
      </dgm:t>
    </dgm:pt>
    <dgm:pt modelId="{44B2AC68-35A0-4618-9EFD-9ABCFBB5C522}">
      <dgm:prSet phldrT="[Text]"/>
      <dgm:spPr/>
      <dgm:t>
        <a:bodyPr/>
        <a:lstStyle/>
        <a:p>
          <a:r>
            <a:rPr lang="en-GB" dirty="0"/>
            <a:t>T-Tests</a:t>
          </a:r>
        </a:p>
      </dgm:t>
    </dgm:pt>
    <dgm:pt modelId="{947B64F2-4A0F-49C9-AC0F-19D1A2221C29}" type="parTrans" cxnId="{095923FD-48A0-40F8-B7A9-EBF9BAA6F1AF}">
      <dgm:prSet/>
      <dgm:spPr/>
      <dgm:t>
        <a:bodyPr/>
        <a:lstStyle/>
        <a:p>
          <a:endParaRPr lang="en-GB"/>
        </a:p>
      </dgm:t>
    </dgm:pt>
    <dgm:pt modelId="{2CEE299E-815B-4788-BD52-CFF0F10DF2F6}" type="sibTrans" cxnId="{095923FD-48A0-40F8-B7A9-EBF9BAA6F1AF}">
      <dgm:prSet/>
      <dgm:spPr/>
      <dgm:t>
        <a:bodyPr/>
        <a:lstStyle/>
        <a:p>
          <a:endParaRPr lang="en-GB"/>
        </a:p>
      </dgm:t>
    </dgm:pt>
    <dgm:pt modelId="{2E6159CB-66F8-4D9C-AF3C-B64298D83424}">
      <dgm:prSet phldrT="[Text]"/>
      <dgm:spPr/>
      <dgm:t>
        <a:bodyPr/>
        <a:lstStyle/>
        <a:p>
          <a:r>
            <a:rPr lang="en-GB" dirty="0"/>
            <a:t>ANOVA</a:t>
          </a:r>
        </a:p>
      </dgm:t>
    </dgm:pt>
    <dgm:pt modelId="{77120451-C9A8-4979-AB73-D43803429AC0}" type="parTrans" cxnId="{E0BC98AF-852A-4CAF-ACEC-B8C286FD713C}">
      <dgm:prSet/>
      <dgm:spPr/>
      <dgm:t>
        <a:bodyPr/>
        <a:lstStyle/>
        <a:p>
          <a:endParaRPr lang="en-GB"/>
        </a:p>
      </dgm:t>
    </dgm:pt>
    <dgm:pt modelId="{4E4D583E-7DC3-4B08-98EE-A683B0CC0082}" type="sibTrans" cxnId="{E0BC98AF-852A-4CAF-ACEC-B8C286FD713C}">
      <dgm:prSet/>
      <dgm:spPr/>
      <dgm:t>
        <a:bodyPr/>
        <a:lstStyle/>
        <a:p>
          <a:endParaRPr lang="en-GB"/>
        </a:p>
      </dgm:t>
    </dgm:pt>
    <dgm:pt modelId="{97A28C30-70F3-4C46-80B4-03DB87E09B43}">
      <dgm:prSet/>
      <dgm:spPr/>
      <dgm:t>
        <a:bodyPr/>
        <a:lstStyle/>
        <a:p>
          <a:r>
            <a:rPr lang="en-GB" dirty="0"/>
            <a:t>Correlation</a:t>
          </a:r>
        </a:p>
      </dgm:t>
    </dgm:pt>
    <dgm:pt modelId="{483BF843-2995-4CD4-B163-E89E1D957DE8}" type="parTrans" cxnId="{CC6E2CBF-BCD4-4352-B9BC-0F2E5C6D45B5}">
      <dgm:prSet/>
      <dgm:spPr/>
      <dgm:t>
        <a:bodyPr/>
        <a:lstStyle/>
        <a:p>
          <a:endParaRPr lang="en-GB"/>
        </a:p>
      </dgm:t>
    </dgm:pt>
    <dgm:pt modelId="{C151FDD3-CADF-4943-AE34-32C0088D4217}" type="sibTrans" cxnId="{CC6E2CBF-BCD4-4352-B9BC-0F2E5C6D45B5}">
      <dgm:prSet/>
      <dgm:spPr/>
      <dgm:t>
        <a:bodyPr/>
        <a:lstStyle/>
        <a:p>
          <a:endParaRPr lang="en-GB"/>
        </a:p>
      </dgm:t>
    </dgm:pt>
    <dgm:pt modelId="{16865E76-1DAC-4261-BD35-E0BEE36BC8F0}">
      <dgm:prSet/>
      <dgm:spPr/>
      <dgm:t>
        <a:bodyPr/>
        <a:lstStyle/>
        <a:p>
          <a:r>
            <a:rPr lang="en-GB" dirty="0"/>
            <a:t>Regression</a:t>
          </a:r>
        </a:p>
      </dgm:t>
    </dgm:pt>
    <dgm:pt modelId="{D31C76B8-43EB-46ED-A494-C50B02D3159D}" type="parTrans" cxnId="{8DA8F166-2752-4249-BDFB-24B6E8F3E2BC}">
      <dgm:prSet/>
      <dgm:spPr/>
      <dgm:t>
        <a:bodyPr/>
        <a:lstStyle/>
        <a:p>
          <a:endParaRPr lang="en-GB"/>
        </a:p>
      </dgm:t>
    </dgm:pt>
    <dgm:pt modelId="{8C3A31F7-8617-4B59-9311-D29580ACC784}" type="sibTrans" cxnId="{8DA8F166-2752-4249-BDFB-24B6E8F3E2BC}">
      <dgm:prSet/>
      <dgm:spPr/>
      <dgm:t>
        <a:bodyPr/>
        <a:lstStyle/>
        <a:p>
          <a:endParaRPr lang="en-GB"/>
        </a:p>
      </dgm:t>
    </dgm:pt>
    <dgm:pt modelId="{FF2048DD-177A-4F46-94EA-CE8BAE33A5EC}" type="pres">
      <dgm:prSet presAssocID="{07EF3239-ACD8-4FE8-BD2B-C2F3A8BD7DC3}" presName="linear" presStyleCnt="0">
        <dgm:presLayoutVars>
          <dgm:animLvl val="lvl"/>
          <dgm:resizeHandles val="exact"/>
        </dgm:presLayoutVars>
      </dgm:prSet>
      <dgm:spPr/>
    </dgm:pt>
    <dgm:pt modelId="{6AD6C1F6-0EDA-43DC-A3BF-59736E575CB6}" type="pres">
      <dgm:prSet presAssocID="{298DA73C-FBF0-4836-976D-8A41460561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7EEECA-5B7D-4DDE-BCFE-ABAA9CF2BCCB}" type="pres">
      <dgm:prSet presAssocID="{298DA73C-FBF0-4836-976D-8A414605614F}" presName="childText" presStyleLbl="revTx" presStyleIdx="0" presStyleCnt="2">
        <dgm:presLayoutVars>
          <dgm:bulletEnabled val="1"/>
        </dgm:presLayoutVars>
      </dgm:prSet>
      <dgm:spPr/>
    </dgm:pt>
    <dgm:pt modelId="{9C326C08-0D1D-406D-9348-9B5DE00F5FA3}" type="pres">
      <dgm:prSet presAssocID="{07F993DD-9103-4AB2-9C68-4EF40E592D9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883E930-66A9-4278-AD2F-EF8B2D235FE6}" type="pres">
      <dgm:prSet presAssocID="{07F993DD-9103-4AB2-9C68-4EF40E592D9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BF63110-9634-473C-8B94-9B263C6A650E}" type="presOf" srcId="{2E6159CB-66F8-4D9C-AF3C-B64298D83424}" destId="{C883E930-66A9-4278-AD2F-EF8B2D235FE6}" srcOrd="0" destOrd="1" presId="urn:microsoft.com/office/officeart/2005/8/layout/vList2"/>
    <dgm:cxn modelId="{F5CA2A14-0CC7-4BFA-A2A5-ACA4D58E27E4}" type="presOf" srcId="{16865E76-1DAC-4261-BD35-E0BEE36BC8F0}" destId="{C883E930-66A9-4278-AD2F-EF8B2D235FE6}" srcOrd="0" destOrd="3" presId="urn:microsoft.com/office/officeart/2005/8/layout/vList2"/>
    <dgm:cxn modelId="{849DE930-B5E6-43F5-A86A-457D77DB4661}" type="presOf" srcId="{41F7F2C1-832D-4918-9233-9E0B7291F938}" destId="{117EEECA-5B7D-4DDE-BCFE-ABAA9CF2BCCB}" srcOrd="0" destOrd="1" presId="urn:microsoft.com/office/officeart/2005/8/layout/vList2"/>
    <dgm:cxn modelId="{CA7BB63E-F369-4B5B-92DB-AB1708EE0EF6}" type="presOf" srcId="{44B2AC68-35A0-4618-9EFD-9ABCFBB5C522}" destId="{C883E930-66A9-4278-AD2F-EF8B2D235FE6}" srcOrd="0" destOrd="0" presId="urn:microsoft.com/office/officeart/2005/8/layout/vList2"/>
    <dgm:cxn modelId="{8DA8F166-2752-4249-BDFB-24B6E8F3E2BC}" srcId="{07F993DD-9103-4AB2-9C68-4EF40E592D92}" destId="{16865E76-1DAC-4261-BD35-E0BEE36BC8F0}" srcOrd="3" destOrd="0" parTransId="{D31C76B8-43EB-46ED-A494-C50B02D3159D}" sibTransId="{8C3A31F7-8617-4B59-9311-D29580ACC784}"/>
    <dgm:cxn modelId="{1CC80D56-EA5B-4179-B1DE-ECBDA66F78C0}" type="presOf" srcId="{07F993DD-9103-4AB2-9C68-4EF40E592D92}" destId="{9C326C08-0D1D-406D-9348-9B5DE00F5FA3}" srcOrd="0" destOrd="0" presId="urn:microsoft.com/office/officeart/2005/8/layout/vList2"/>
    <dgm:cxn modelId="{AE2A7E76-9BE1-406F-8BD8-0BCFE1B6A87A}" type="presOf" srcId="{07EF3239-ACD8-4FE8-BD2B-C2F3A8BD7DC3}" destId="{FF2048DD-177A-4F46-94EA-CE8BAE33A5EC}" srcOrd="0" destOrd="0" presId="urn:microsoft.com/office/officeart/2005/8/layout/vList2"/>
    <dgm:cxn modelId="{B108A777-1999-43FC-88EA-09885B9D8341}" type="presOf" srcId="{47AA071C-879B-40FB-B64C-C08277DAD7CE}" destId="{117EEECA-5B7D-4DDE-BCFE-ABAA9CF2BCCB}" srcOrd="0" destOrd="0" presId="urn:microsoft.com/office/officeart/2005/8/layout/vList2"/>
    <dgm:cxn modelId="{3B3EC677-6EC1-41AC-A524-20A9F67266CF}" type="presOf" srcId="{298DA73C-FBF0-4836-976D-8A414605614F}" destId="{6AD6C1F6-0EDA-43DC-A3BF-59736E575CB6}" srcOrd="0" destOrd="0" presId="urn:microsoft.com/office/officeart/2005/8/layout/vList2"/>
    <dgm:cxn modelId="{E9BBCB7F-99BD-48E5-9E7D-1A73DE6EC528}" srcId="{07EF3239-ACD8-4FE8-BD2B-C2F3A8BD7DC3}" destId="{298DA73C-FBF0-4836-976D-8A414605614F}" srcOrd="0" destOrd="0" parTransId="{984F65C8-DED5-4419-BC7E-AC71EF841E57}" sibTransId="{7B8F4EC0-E07A-4BA1-BD0E-077B2BDD77D8}"/>
    <dgm:cxn modelId="{9CF2F783-D677-4B86-8FFD-A24E5AA1A68D}" srcId="{07EF3239-ACD8-4FE8-BD2B-C2F3A8BD7DC3}" destId="{07F993DD-9103-4AB2-9C68-4EF40E592D92}" srcOrd="1" destOrd="0" parTransId="{54F79EF2-F0F6-4E51-96AD-23FCDF174C13}" sibTransId="{1C7F063D-65B5-4099-9E77-C76783D7610C}"/>
    <dgm:cxn modelId="{4EA8629F-57F8-45DF-8241-9B48E6389263}" srcId="{298DA73C-FBF0-4836-976D-8A414605614F}" destId="{41F7F2C1-832D-4918-9233-9E0B7291F938}" srcOrd="1" destOrd="0" parTransId="{E5FEE2A3-B8CF-4651-977C-7AFD3B6AF96C}" sibTransId="{9391ECCD-8CCF-4ECE-A14F-ECA6E36C2215}"/>
    <dgm:cxn modelId="{E0BC98AF-852A-4CAF-ACEC-B8C286FD713C}" srcId="{07F993DD-9103-4AB2-9C68-4EF40E592D92}" destId="{2E6159CB-66F8-4D9C-AF3C-B64298D83424}" srcOrd="1" destOrd="0" parTransId="{77120451-C9A8-4979-AB73-D43803429AC0}" sibTransId="{4E4D583E-7DC3-4B08-98EE-A683B0CC0082}"/>
    <dgm:cxn modelId="{CAE8B3AF-6267-437F-8600-B5C205516A45}" type="presOf" srcId="{97A28C30-70F3-4C46-80B4-03DB87E09B43}" destId="{C883E930-66A9-4278-AD2F-EF8B2D235FE6}" srcOrd="0" destOrd="2" presId="urn:microsoft.com/office/officeart/2005/8/layout/vList2"/>
    <dgm:cxn modelId="{CC6E2CBF-BCD4-4352-B9BC-0F2E5C6D45B5}" srcId="{07F993DD-9103-4AB2-9C68-4EF40E592D92}" destId="{97A28C30-70F3-4C46-80B4-03DB87E09B43}" srcOrd="2" destOrd="0" parTransId="{483BF843-2995-4CD4-B163-E89E1D957DE8}" sibTransId="{C151FDD3-CADF-4943-AE34-32C0088D4217}"/>
    <dgm:cxn modelId="{282268CC-A8CC-45C3-9392-D4E8F0B75FFD}" srcId="{298DA73C-FBF0-4836-976D-8A414605614F}" destId="{47AA071C-879B-40FB-B64C-C08277DAD7CE}" srcOrd="0" destOrd="0" parTransId="{AE764276-9BCE-4021-AE65-DB174EDC9F7F}" sibTransId="{C7A45C11-E2BE-46EF-9365-A0FECD229FE1}"/>
    <dgm:cxn modelId="{095923FD-48A0-40F8-B7A9-EBF9BAA6F1AF}" srcId="{07F993DD-9103-4AB2-9C68-4EF40E592D92}" destId="{44B2AC68-35A0-4618-9EFD-9ABCFBB5C522}" srcOrd="0" destOrd="0" parTransId="{947B64F2-4A0F-49C9-AC0F-19D1A2221C29}" sibTransId="{2CEE299E-815B-4788-BD52-CFF0F10DF2F6}"/>
    <dgm:cxn modelId="{E41AB1CC-7892-4230-91F7-8AA234743E7A}" type="presParOf" srcId="{FF2048DD-177A-4F46-94EA-CE8BAE33A5EC}" destId="{6AD6C1F6-0EDA-43DC-A3BF-59736E575CB6}" srcOrd="0" destOrd="0" presId="urn:microsoft.com/office/officeart/2005/8/layout/vList2"/>
    <dgm:cxn modelId="{0C2B4425-BB38-45E1-B455-F89D4637F8F4}" type="presParOf" srcId="{FF2048DD-177A-4F46-94EA-CE8BAE33A5EC}" destId="{117EEECA-5B7D-4DDE-BCFE-ABAA9CF2BCCB}" srcOrd="1" destOrd="0" presId="urn:microsoft.com/office/officeart/2005/8/layout/vList2"/>
    <dgm:cxn modelId="{720CB5ED-8D5D-4789-B2EF-9021FCBBF262}" type="presParOf" srcId="{FF2048DD-177A-4F46-94EA-CE8BAE33A5EC}" destId="{9C326C08-0D1D-406D-9348-9B5DE00F5FA3}" srcOrd="2" destOrd="0" presId="urn:microsoft.com/office/officeart/2005/8/layout/vList2"/>
    <dgm:cxn modelId="{E105DBF7-A35E-4A69-8168-CD3BEA4F91AE}" type="presParOf" srcId="{FF2048DD-177A-4F46-94EA-CE8BAE33A5EC}" destId="{C883E930-66A9-4278-AD2F-EF8B2D235F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109454"/>
                <a:satOff val="-716"/>
                <a:lumOff val="12277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09454"/>
                <a:satOff val="-716"/>
                <a:lumOff val="12277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09454"/>
                <a:satOff val="-716"/>
                <a:lumOff val="1227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218907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7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7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80000"/>
              <a:hueOff val="218907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7070" y="1795282"/>
          <a:ext cx="5528459" cy="633092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67512" y="211182"/>
          <a:ext cx="1668780" cy="1689462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624870" y="0"/>
          <a:ext cx="2426646" cy="1773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624870" y="0"/>
        <a:ext cx="2426646" cy="1773935"/>
      </dsp:txXfrm>
    </dsp:sp>
    <dsp:sp modelId="{6DE8EB2F-AEB6-426A-8F8B-429D23B2F1B6}">
      <dsp:nvSpPr>
        <dsp:cNvPr id="0" name=""/>
        <dsp:cNvSpPr/>
      </dsp:nvSpPr>
      <dsp:spPr>
        <a:xfrm>
          <a:off x="3226307" y="2323011"/>
          <a:ext cx="1668780" cy="1689462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91822" y="2449721"/>
          <a:ext cx="2465166" cy="1773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91822" y="2449721"/>
        <a:ext cx="2465166" cy="1773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643084" y="0"/>
          <a:ext cx="2717074" cy="2037805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441671" y="0"/>
          <a:ext cx="6236208" cy="203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441671" y="0"/>
        <a:ext cx="6236208" cy="2037805"/>
      </dsp:txXfrm>
    </dsp:sp>
    <dsp:sp modelId="{3BBAFF2B-2F91-417C-B525-CBC1A1B22AEF}">
      <dsp:nvSpPr>
        <dsp:cNvPr id="0" name=""/>
        <dsp:cNvSpPr/>
      </dsp:nvSpPr>
      <dsp:spPr>
        <a:xfrm>
          <a:off x="1458206" y="2207623"/>
          <a:ext cx="2717074" cy="2037805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256793" y="2207623"/>
          <a:ext cx="6236208" cy="203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256793" y="2207623"/>
        <a:ext cx="6236208" cy="20378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3955874" y="-607344"/>
          <a:ext cx="4714369" cy="4714369"/>
        </a:xfrm>
        <a:prstGeom prst="blockArc">
          <a:avLst>
            <a:gd name="adj1" fmla="val 18900000"/>
            <a:gd name="adj2" fmla="val 2700000"/>
            <a:gd name="adj3" fmla="val 458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32391" y="21866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Mean</a:t>
          </a:r>
          <a:r>
            <a:rPr lang="en-GB" sz="1200" kern="1200" dirty="0"/>
            <a:t> – the average of a range of numbers</a:t>
          </a:r>
        </a:p>
      </dsp:txBody>
      <dsp:txXfrm>
        <a:off x="332391" y="218660"/>
        <a:ext cx="5007722" cy="437599"/>
      </dsp:txXfrm>
    </dsp:sp>
    <dsp:sp modelId="{DDD58ECD-1239-4481-A2E3-0611FFA53586}">
      <dsp:nvSpPr>
        <dsp:cNvPr id="0" name=""/>
        <dsp:cNvSpPr/>
      </dsp:nvSpPr>
      <dsp:spPr>
        <a:xfrm>
          <a:off x="58891" y="16396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45962" y="87485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Median</a:t>
          </a:r>
          <a:r>
            <a:rPr lang="en-GB" sz="1200" kern="1200" dirty="0"/>
            <a:t> – the midpoint in a range of numbers when arranged in numerical order</a:t>
          </a:r>
        </a:p>
      </dsp:txBody>
      <dsp:txXfrm>
        <a:off x="645962" y="874850"/>
        <a:ext cx="4694151" cy="437599"/>
      </dsp:txXfrm>
    </dsp:sp>
    <dsp:sp modelId="{58EAB578-913A-4BDC-A31A-0422578EBACD}">
      <dsp:nvSpPr>
        <dsp:cNvPr id="0" name=""/>
        <dsp:cNvSpPr/>
      </dsp:nvSpPr>
      <dsp:spPr>
        <a:xfrm>
          <a:off x="372462" y="82015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42204" y="1531040"/>
          <a:ext cx="4597910" cy="437599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Mode</a:t>
          </a:r>
          <a:r>
            <a:rPr lang="en-GB" sz="1200" kern="1200" dirty="0"/>
            <a:t> – the most commonly occurring number in a data set</a:t>
          </a:r>
        </a:p>
      </dsp:txBody>
      <dsp:txXfrm>
        <a:off x="742204" y="1531040"/>
        <a:ext cx="4597910" cy="437599"/>
      </dsp:txXfrm>
    </dsp:sp>
    <dsp:sp modelId="{FFDF04D0-6A66-42C5-B366-54A4852B1D89}">
      <dsp:nvSpPr>
        <dsp:cNvPr id="0" name=""/>
        <dsp:cNvSpPr/>
      </dsp:nvSpPr>
      <dsp:spPr>
        <a:xfrm>
          <a:off x="468704" y="147634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45962" y="218723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Standard derivation </a:t>
          </a:r>
          <a:r>
            <a:rPr lang="en-GB" sz="1200" kern="1200" dirty="0"/>
            <a:t>– how dispersed a range of numbers are</a:t>
          </a:r>
        </a:p>
      </dsp:txBody>
      <dsp:txXfrm>
        <a:off x="645962" y="2187230"/>
        <a:ext cx="4694151" cy="437599"/>
      </dsp:txXfrm>
    </dsp:sp>
    <dsp:sp modelId="{7D230183-ACB8-4538-ABDA-69873B22BD56}">
      <dsp:nvSpPr>
        <dsp:cNvPr id="0" name=""/>
        <dsp:cNvSpPr/>
      </dsp:nvSpPr>
      <dsp:spPr>
        <a:xfrm>
          <a:off x="372462" y="213253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32391" y="284342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‘</a:t>
          </a:r>
          <a:r>
            <a:rPr lang="en-GB" sz="1200" b="1" kern="1200" dirty="0"/>
            <a:t>Skewness’ </a:t>
          </a:r>
          <a:r>
            <a:rPr lang="en-GB" sz="1200" kern="1200" dirty="0"/>
            <a:t>– how symmetrical a range of numbers are</a:t>
          </a:r>
        </a:p>
      </dsp:txBody>
      <dsp:txXfrm>
        <a:off x="332391" y="2843420"/>
        <a:ext cx="5007722" cy="437599"/>
      </dsp:txXfrm>
    </dsp:sp>
    <dsp:sp modelId="{0B6584A2-7B77-4822-9B11-ACF4806B2F80}">
      <dsp:nvSpPr>
        <dsp:cNvPr id="0" name=""/>
        <dsp:cNvSpPr/>
      </dsp:nvSpPr>
      <dsp:spPr>
        <a:xfrm>
          <a:off x="58891" y="278872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6C1F6-0EDA-43DC-A3BF-59736E575CB6}">
      <dsp:nvSpPr>
        <dsp:cNvPr id="0" name=""/>
        <dsp:cNvSpPr/>
      </dsp:nvSpPr>
      <dsp:spPr>
        <a:xfrm>
          <a:off x="0" y="12651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 x Predictions that can be made</a:t>
          </a:r>
        </a:p>
      </dsp:txBody>
      <dsp:txXfrm>
        <a:off x="27644" y="154160"/>
        <a:ext cx="4874521" cy="510992"/>
      </dsp:txXfrm>
    </dsp:sp>
    <dsp:sp modelId="{117EEECA-5B7D-4DDE-BCFE-ABAA9CF2BCCB}">
      <dsp:nvSpPr>
        <dsp:cNvPr id="0" name=""/>
        <dsp:cNvSpPr/>
      </dsp:nvSpPr>
      <dsp:spPr>
        <a:xfrm>
          <a:off x="0" y="692796"/>
          <a:ext cx="4929809" cy="63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Differences between Groups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Relationship between variables</a:t>
          </a:r>
        </a:p>
      </dsp:txBody>
      <dsp:txXfrm>
        <a:off x="0" y="692796"/>
        <a:ext cx="4929809" cy="637560"/>
      </dsp:txXfrm>
    </dsp:sp>
    <dsp:sp modelId="{9C326C08-0D1D-406D-9348-9B5DE00F5FA3}">
      <dsp:nvSpPr>
        <dsp:cNvPr id="0" name=""/>
        <dsp:cNvSpPr/>
      </dsp:nvSpPr>
      <dsp:spPr>
        <a:xfrm>
          <a:off x="0" y="133035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x Types of Inferential Stats Methods</a:t>
          </a:r>
        </a:p>
      </dsp:txBody>
      <dsp:txXfrm>
        <a:off x="27644" y="1358000"/>
        <a:ext cx="4874521" cy="510992"/>
      </dsp:txXfrm>
    </dsp:sp>
    <dsp:sp modelId="{C883E930-66A9-4278-AD2F-EF8B2D235FE6}">
      <dsp:nvSpPr>
        <dsp:cNvPr id="0" name=""/>
        <dsp:cNvSpPr/>
      </dsp:nvSpPr>
      <dsp:spPr>
        <a:xfrm>
          <a:off x="0" y="1896636"/>
          <a:ext cx="4929809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T-Tests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ANOVA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Correlation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Regression</a:t>
          </a:r>
        </a:p>
      </dsp:txBody>
      <dsp:txXfrm>
        <a:off x="0" y="1896636"/>
        <a:ext cx="4929809" cy="127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P3yAX5w6x8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www.youtube.com/watch?v=lYzhgMZii3o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DD6B1-EAFE-AB93-E987-E82A87EA5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3610" y="4077333"/>
            <a:ext cx="5858184" cy="1160633"/>
          </a:xfrm>
        </p:spPr>
        <p:txBody>
          <a:bodyPr anchor="t"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BMPS6012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Data Analysis Workshop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Luke Roach l.roach@uwtsd.ac.uk </a:t>
            </a:r>
            <a:br>
              <a:rPr lang="en-US" sz="2500" dirty="0">
                <a:solidFill>
                  <a:schemeClr val="tx2"/>
                </a:solidFill>
              </a:rPr>
            </a:br>
            <a:endParaRPr lang="en-US" sz="2500" dirty="0">
              <a:solidFill>
                <a:schemeClr val="tx2"/>
              </a:solidFill>
            </a:endParaRPr>
          </a:p>
        </p:txBody>
      </p:sp>
      <p:pic>
        <p:nvPicPr>
          <p:cNvPr id="1026" name="Picture 2" descr="Keele criminology research highlighted in new national police report -  Keele University">
            <a:extLst>
              <a:ext uri="{FF2B5EF4-FFF2-40B4-BE49-F238E27FC236}">
                <a16:creationId xmlns:a16="http://schemas.microsoft.com/office/drawing/2014/main" id="{2128AB64-B2A6-B655-8D11-A67C81C51B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r="18028" b="1"/>
          <a:stretch/>
        </p:blipFill>
        <p:spPr bwMode="auto"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Stock Photo of Research Symbols Means Gathering Data And Analysing |  Download Free Images and Free Illustrations">
            <a:extLst>
              <a:ext uri="{FF2B5EF4-FFF2-40B4-BE49-F238E27FC236}">
                <a16:creationId xmlns:a16="http://schemas.microsoft.com/office/drawing/2014/main" id="{1A020EF0-BE2D-DAAA-625B-36CAEDB263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7" r="-2" b="-2"/>
          <a:stretch/>
        </p:blipFill>
        <p:spPr bwMode="auto"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ings to Know About writing a dissertation ? - Aimlay">
            <a:extLst>
              <a:ext uri="{FF2B5EF4-FFF2-40B4-BE49-F238E27FC236}">
                <a16:creationId xmlns:a16="http://schemas.microsoft.com/office/drawing/2014/main" id="{CD73E9E0-45F9-3DA6-A936-18C106066C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6792"/>
          <a:stretch/>
        </p:blipFill>
        <p:spPr bwMode="auto"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56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3"/>
          </a:solidFill>
        </p:spPr>
        <p:txBody>
          <a:bodyPr anchor="ctr">
            <a:normAutofit/>
          </a:bodyPr>
          <a:lstStyle/>
          <a:p>
            <a:r>
              <a:rPr lang="en-GB" dirty="0"/>
              <a:t>Learning Outcomes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1716" y="2024742"/>
            <a:ext cx="5386917" cy="321245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623BB-8333-7A05-C685-D3E9309E49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976015-23E2-124B-11E9-0154674A94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8327" y="1883228"/>
            <a:ext cx="3310245" cy="398938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3980-AB0D-9F9B-26B6-7E858A371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analysis?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would you define it?</a:t>
            </a:r>
          </a:p>
        </p:txBody>
      </p:sp>
    </p:spTree>
    <p:extLst>
      <p:ext uri="{BB962C8B-B14F-4D97-AF65-F5344CB8AC3E}">
        <p14:creationId xmlns:p14="http://schemas.microsoft.com/office/powerpoint/2010/main" val="3761820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chemeClr val="accent3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date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246835"/>
              </p:ext>
            </p:extLst>
          </p:nvPr>
        </p:nvGraphicFramePr>
        <p:xfrm>
          <a:off x="609600" y="1887962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6996" y="2915743"/>
            <a:ext cx="3973058" cy="186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41264520"/>
              </p:ext>
            </p:extLst>
          </p:nvPr>
        </p:nvGraphicFramePr>
        <p:xfrm>
          <a:off x="533400" y="1600201"/>
          <a:ext cx="5562600" cy="4223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584908"/>
              </p:ext>
            </p:extLst>
          </p:nvPr>
        </p:nvGraphicFramePr>
        <p:xfrm>
          <a:off x="609600" y="1839686"/>
          <a:ext cx="11136086" cy="4245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90058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  <a:br>
              <a:rPr lang="en-GB" sz="2000" dirty="0"/>
            </a:br>
            <a:endParaRPr lang="en-GB" sz="2000" dirty="0"/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Two Categories of statistical methods: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335840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61708317"/>
              </p:ext>
            </p:extLst>
          </p:nvPr>
        </p:nvGraphicFramePr>
        <p:xfrm>
          <a:off x="609600" y="2089909"/>
          <a:ext cx="5386388" cy="349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AE5B2A-E7E7-FA09-350C-0A7C0CAE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68412"/>
            <a:ext cx="5389033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Inferential Statistical Method – ‘population in general’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59E8EF-E131-6715-8C9E-6DEDDDF34E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27030230"/>
              </p:ext>
            </p:extLst>
          </p:nvPr>
        </p:nvGraphicFramePr>
        <p:xfrm>
          <a:off x="6652591" y="2291315"/>
          <a:ext cx="4929809" cy="3298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4951-AA8E-F1D3-A95A-7B74E6F301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0BF0-A09D-C4DD-4C54-5757F93CD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  <a:p>
            <a:r>
              <a:rPr lang="en-GB" dirty="0"/>
              <a:t>Narrative Analysis</a:t>
            </a:r>
          </a:p>
          <a:p>
            <a:r>
              <a:rPr lang="en-GB" dirty="0"/>
              <a:t>Discourse Analysis</a:t>
            </a:r>
          </a:p>
          <a:p>
            <a:r>
              <a:rPr lang="en-GB" dirty="0"/>
              <a:t>Thematic Analysis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Interpretive Phenomenological Analysis (IPA)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845C3AF-2FA7-73B7-C2A1-7EF164429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32575" y="2289969"/>
            <a:ext cx="45148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6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8575" y="2053431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928</Words>
  <Application>Microsoft Office PowerPoint</Application>
  <PresentationFormat>Widescreen</PresentationFormat>
  <Paragraphs>138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Bahnschrift</vt:lpstr>
      <vt:lpstr>Calibri</vt:lpstr>
      <vt:lpstr>Theme1.thmx first page pp</vt:lpstr>
      <vt:lpstr>BMPS6012  Data Analysis Workshop  Luke Roach l.roach@uwtsd.ac.uk  </vt:lpstr>
      <vt:lpstr>Learning Outcomes </vt:lpstr>
      <vt:lpstr>What is ‘Analysis’?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Two Categories of statistical methods:</vt:lpstr>
      <vt:lpstr>Qualitative Data Analysis Methods</vt:lpstr>
      <vt:lpstr>Types of Qualitative Analysis Methods</vt:lpstr>
      <vt:lpstr>Summary of Qualitative Analysis Methods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Luke Roach</cp:lastModifiedBy>
  <cp:revision>23</cp:revision>
  <dcterms:created xsi:type="dcterms:W3CDTF">2021-10-13T07:56:41Z</dcterms:created>
  <dcterms:modified xsi:type="dcterms:W3CDTF">2022-10-11T14:49:33Z</dcterms:modified>
</cp:coreProperties>
</file>