
<file path=[Content_Types].xml><?xml version="1.0" encoding="utf-8"?>
<Types xmlns="http://schemas.openxmlformats.org/package/2006/content-types">
  <Default Extension="vml" ContentType="application/vnd.openxmlformats-officedocument.vmlDrawing"/>
  <Default Extension="bin" ContentType="application/vnd.openxmlformats-officedocument.oleObject"/>
  <Default Extension="png" ContentType="image/png"/>
  <Default Extension="wdp" ContentType="image/vnd.ms-photo"/>
  <Default Extension="gif" ContentType="image/gi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9"/>
  </p:notesMasterIdLst>
  <p:handoutMasterIdLst>
    <p:handoutMasterId r:id="rId22"/>
  </p:handoutMasterIdLst>
  <p:sldIdLst>
    <p:sldId id="409" r:id="rId3"/>
    <p:sldId id="341" r:id="rId4"/>
    <p:sldId id="383" r:id="rId5"/>
    <p:sldId id="382" r:id="rId6"/>
    <p:sldId id="380" r:id="rId7"/>
    <p:sldId id="350" r:id="rId8"/>
    <p:sldId id="366" r:id="rId10"/>
    <p:sldId id="397" r:id="rId11"/>
    <p:sldId id="398" r:id="rId12"/>
    <p:sldId id="351" r:id="rId13"/>
    <p:sldId id="352" r:id="rId14"/>
    <p:sldId id="359" r:id="rId15"/>
    <p:sldId id="353" r:id="rId16"/>
    <p:sldId id="345" r:id="rId17"/>
    <p:sldId id="346" r:id="rId18"/>
    <p:sldId id="347" r:id="rId19"/>
    <p:sldId id="348" r:id="rId20"/>
    <p:sldId id="349" r:id="rId21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DCDC"/>
    <a:srgbClr val="F0F0F0"/>
    <a:srgbClr val="E6E6E6"/>
    <a:srgbClr val="C8C8C8"/>
    <a:srgbClr val="FFFFFF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98" y="108"/>
      </p:cViewPr>
      <p:guideLst>
        <p:guide orient="horz" pos="2129"/>
        <p:guide pos="3906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5" Type="http://schemas.openxmlformats.org/officeDocument/2006/relationships/tableStyles" Target="tableStyles.xml"/><Relationship Id="rId24" Type="http://schemas.openxmlformats.org/officeDocument/2006/relationships/viewProps" Target="viewProps.xml"/><Relationship Id="rId23" Type="http://schemas.openxmlformats.org/officeDocument/2006/relationships/presProps" Target="presProps.xml"/><Relationship Id="rId22" Type="http://schemas.openxmlformats.org/officeDocument/2006/relationships/handoutMaster" Target="handoutMasters/handoutMaster1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先不读，写一写。看看鼠这个字是不是和老鼠的样子很像。所以好多中国字就和画画一样。再写几个。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GB"/>
              <a:t>游戏：我是字典。分三组，生母韵母声调。选出任意 用生母，韵母，音调随意组合成一个拼音，我来告诉你是什么意思。</a:t>
            </a:r>
            <a:endParaRPr lang="zh-CN" alt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C1CD97-E9EA-4E82-9539-BE60926ECBB9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8831587" y="108134"/>
            <a:ext cx="3248501" cy="43286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009591" y="3110596"/>
            <a:ext cx="6010959" cy="1200329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6009591" y="4403000"/>
            <a:ext cx="6010959" cy="535531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0" y="1711594"/>
            <a:ext cx="5793148" cy="442159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9319" y="156017"/>
            <a:ext cx="6023795" cy="580777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 rot="521423">
            <a:off x="6432647" y="3180195"/>
            <a:ext cx="4716724" cy="830997"/>
          </a:xfrm>
        </p:spPr>
        <p:txBody>
          <a:bodyPr wrap="square" anchor="b">
            <a:normAutofit/>
          </a:bodyPr>
          <a:lstStyle>
            <a:lvl1pPr algn="ctr">
              <a:defRPr sz="40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 rot="521423">
            <a:off x="6299297" y="4113213"/>
            <a:ext cx="4716724" cy="535531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65113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9275605" y="846859"/>
            <a:ext cx="2603627" cy="346933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5962650" y="3185839"/>
            <a:ext cx="6229350" cy="1325563"/>
          </a:xfrm>
        </p:spPr>
        <p:txBody>
          <a:bodyPr>
            <a:normAutofit/>
          </a:bodyPr>
          <a:lstStyle>
            <a:lvl1pPr algn="ctr">
              <a:defRPr sz="54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618411">
            <a:off x="11249627" y="532013"/>
            <a:ext cx="1008152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058400" y="365125"/>
            <a:ext cx="1295400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9067800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83847" y="110968"/>
            <a:ext cx="1008153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tags" Target="../tags/tag3.xml"/><Relationship Id="rId12" Type="http://schemas.openxmlformats.org/officeDocument/2006/relationships/tags" Target="../tags/tag2.xml"/><Relationship Id="rId11" Type="http://schemas.openxmlformats.org/officeDocument/2006/relationships/tags" Target="../tags/tag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3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1.png"/><Relationship Id="rId1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5.png"/><Relationship Id="rId3" Type="http://schemas.openxmlformats.org/officeDocument/2006/relationships/image" Target="../media/image14.png"/><Relationship Id="rId2" Type="http://schemas.microsoft.com/office/2007/relationships/hdphoto" Target="../media/image13.wdp"/><Relationship Id="rId1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20.GIF"/><Relationship Id="rId6" Type="http://schemas.microsoft.com/office/2007/relationships/hdphoto" Target="../media/image13.wdp"/><Relationship Id="rId5" Type="http://schemas.openxmlformats.org/officeDocument/2006/relationships/image" Target="../media/image12.png"/><Relationship Id="rId4" Type="http://schemas.openxmlformats.org/officeDocument/2006/relationships/image" Target="../media/image19.png"/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2.xml"/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19.png"/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5.png"/><Relationship Id="rId2" Type="http://schemas.microsoft.com/office/2007/relationships/hdphoto" Target="../media/image24.wdp"/><Relationship Id="rId1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6.png"/><Relationship Id="rId2" Type="http://schemas.microsoft.com/office/2007/relationships/hdphoto" Target="../media/image24.wdp"/><Relationship Id="rId1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7" Type="http://schemas.openxmlformats.org/officeDocument/2006/relationships/vmlDrawing" Target="../drawings/vmlDrawing1.v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3" Type="http://schemas.openxmlformats.org/officeDocument/2006/relationships/oleObject" Target="../embeddings/oleObject2.bin"/><Relationship Id="rId2" Type="http://schemas.openxmlformats.org/officeDocument/2006/relationships/image" Target="../media/image27.wmf"/><Relationship Id="rId1" Type="http://schemas.openxmlformats.org/officeDocument/2006/relationships/oleObject" Target="../embeddings/oleObject1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31.jpeg"/><Relationship Id="rId1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2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3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4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40.jpeg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Relationship Id="rId3" Type="http://schemas.openxmlformats.org/officeDocument/2006/relationships/image" Target="../media/image36.jpeg"/><Relationship Id="rId2" Type="http://schemas.openxmlformats.org/officeDocument/2006/relationships/image" Target="../media/image31.jpeg"/><Relationship Id="rId1" Type="http://schemas.openxmlformats.org/officeDocument/2006/relationships/image" Target="../media/image35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1523365" y="365125"/>
            <a:ext cx="8943340" cy="5351145"/>
          </a:xfrm>
        </p:spPr>
        <p:txBody>
          <a:bodyPr>
            <a:normAutofit/>
          </a:bodyPr>
          <a:p>
            <a:r>
              <a:rPr lang="en-US" altLang="zh-CN"/>
              <a:t>1.</a:t>
            </a:r>
            <a:r>
              <a:rPr lang="zh-CN" altLang="en-US"/>
              <a:t>语言部分：汉语拼音的概念</a:t>
            </a:r>
            <a:br>
              <a:rPr lang="zh-CN" altLang="en-US"/>
            </a:br>
            <a:r>
              <a:rPr lang="zh-CN" altLang="en-US"/>
              <a:t>                     汉字 鼠</a:t>
            </a:r>
            <a:br>
              <a:rPr lang="zh-CN" altLang="en-US"/>
            </a:br>
            <a:r>
              <a:rPr lang="en-US" altLang="zh-CN"/>
              <a:t>2.</a:t>
            </a:r>
            <a:r>
              <a:rPr lang="zh-CN" altLang="en-US"/>
              <a:t>文化部分：春节，生肖</a:t>
            </a:r>
            <a:br>
              <a:rPr lang="zh-CN" altLang="en-US"/>
            </a:br>
            <a:r>
              <a:rPr lang="zh-CN" altLang="en-US"/>
              <a:t>                     手工，小老鼠</a:t>
            </a:r>
            <a:endParaRPr lang="zh-CN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879037" y="87362"/>
            <a:ext cx="9307698" cy="6683004"/>
            <a:chOff x="2247" y="945"/>
            <a:chExt cx="12790" cy="9119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7" y="945"/>
              <a:ext cx="12790" cy="9119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3109" y="945"/>
              <a:ext cx="2618" cy="11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800" dirty="0" smtClean="0">
                  <a:solidFill>
                    <a:srgbClr val="FF0000"/>
                  </a:solidFill>
                </a:rPr>
                <a:t>2020</a:t>
              </a:r>
              <a:endParaRPr lang="en-GB" sz="4800" dirty="0">
                <a:solidFill>
                  <a:srgbClr val="FF0000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430" y="3375"/>
              <a:ext cx="1977" cy="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 smtClean="0">
                  <a:solidFill>
                    <a:srgbClr val="FF0000"/>
                  </a:solidFill>
                </a:rPr>
                <a:t>my turn</a:t>
              </a:r>
              <a:endParaRPr lang="en-GB" sz="2400" dirty="0">
                <a:solidFill>
                  <a:srgbClr val="FF0000"/>
                </a:solidFill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rcRect l="16317" r="9281"/>
          <a:stretch>
            <a:fillRect/>
          </a:stretch>
        </p:blipFill>
        <p:spPr>
          <a:xfrm>
            <a:off x="1933575" y="794385"/>
            <a:ext cx="5303520" cy="5269230"/>
          </a:xfrm>
          <a:prstGeom prst="rect">
            <a:avLst/>
          </a:prstGeom>
        </p:spPr>
      </p:pic>
      <p:sp>
        <p:nvSpPr>
          <p:cNvPr id="7" name="文本框 7"/>
          <p:cNvSpPr txBox="1"/>
          <p:nvPr/>
        </p:nvSpPr>
        <p:spPr>
          <a:xfrm>
            <a:off x="7332345" y="4253548"/>
            <a:ext cx="2781300" cy="1702435"/>
          </a:xfrm>
          <a:prstGeom prst="rect">
            <a:avLst/>
          </a:prstGeom>
          <a:solidFill>
            <a:schemeClr val="lt1"/>
          </a:solidFill>
          <a:ln w="6350">
            <a:noFill/>
          </a:ln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pPr marL="0" marR="0" indent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050" b="1" kern="0" spc="0">
                <a:solidFill>
                  <a:srgbClr val="333333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Alertness</a:t>
            </a:r>
            <a:endParaRPr lang="en-US" altLang="zh-CN" sz="1050" b="1" kern="0" spc="0">
              <a:solidFill>
                <a:srgbClr val="333333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Times New Roman" panose="02020603050405020304"/>
            </a:endParaRPr>
          </a:p>
          <a:p>
            <a:pPr marL="0" marR="0" indent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050" b="1" kern="0" spc="0">
                <a:solidFill>
                  <a:srgbClr val="333333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Poor eyesight</a:t>
            </a:r>
            <a:endParaRPr lang="en-US" altLang="zh-CN" sz="1050" b="1" kern="0" spc="0">
              <a:solidFill>
                <a:srgbClr val="333333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Times New Roman" panose="02020603050405020304"/>
            </a:endParaRPr>
          </a:p>
          <a:p>
            <a:pPr marL="0" marR="0" indent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050" b="1" kern="0" spc="0">
                <a:solidFill>
                  <a:srgbClr val="333333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Drilling skills</a:t>
            </a:r>
            <a:endParaRPr lang="en-US" altLang="zh-CN" sz="1050" b="1" kern="0" spc="0">
              <a:solidFill>
                <a:srgbClr val="333333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Times New Roman" panose="02020603050405020304"/>
            </a:endParaRPr>
          </a:p>
          <a:p>
            <a:pPr marL="0" marR="0" indent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050" b="1" kern="0" spc="0">
                <a:solidFill>
                  <a:srgbClr val="333333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Good climbing</a:t>
            </a:r>
            <a:r>
              <a:rPr lang="en-US" altLang="zh-CN" sz="1050" b="1" kern="0" spc="0">
                <a:solidFill>
                  <a:srgbClr val="333333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&amp;Swimin skill</a:t>
            </a:r>
            <a:endParaRPr lang="en-US" altLang="zh-CN" sz="1050" b="1" kern="0" spc="0">
              <a:solidFill>
                <a:srgbClr val="333333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Times New Roman" panose="02020603050405020304"/>
            </a:endParaRPr>
          </a:p>
          <a:p>
            <a:pPr marL="0" marR="0" indent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050" b="1" kern="0" spc="0">
                <a:solidFill>
                  <a:srgbClr val="333333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very smart</a:t>
            </a:r>
            <a:endParaRPr lang="en-US" altLang="zh-CN" sz="1050" b="1" kern="0" spc="0">
              <a:solidFill>
                <a:srgbClr val="333333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Times New Roman" panose="02020603050405020304"/>
            </a:endParaRPr>
          </a:p>
          <a:p>
            <a:pPr marL="0" marR="0" indent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050" b="1" kern="0" spc="0">
                <a:solidFill>
                  <a:srgbClr val="333333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Big tooth</a:t>
            </a:r>
            <a:endParaRPr lang="en-US" altLang="zh-CN" sz="1050" b="1" kern="0" spc="0">
              <a:solidFill>
                <a:srgbClr val="333333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Times New Roman" panose="02020603050405020304"/>
            </a:endParaRPr>
          </a:p>
          <a:p>
            <a:pPr marL="0" marR="0" indent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endParaRPr lang="en-US" altLang="zh-CN" sz="1050" b="1" kern="0" spc="0">
              <a:solidFill>
                <a:srgbClr val="333333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Times New Roman" panose="02020603050405020304"/>
            </a:endParaRPr>
          </a:p>
          <a:p>
            <a:pPr marL="0" marR="0" indent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050" b="1" kern="0" spc="0">
                <a:solidFill>
                  <a:srgbClr val="333333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something bad</a:t>
            </a:r>
            <a:endParaRPr lang="zh-CN" altLang="en-US" sz="1050" b="1" kern="0" spc="0">
              <a:solidFill>
                <a:srgbClr val="333333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Times New Roman" panose="0202060305040502030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rcRect l="16317" r="9281"/>
          <a:stretch>
            <a:fillRect/>
          </a:stretch>
        </p:blipFill>
        <p:spPr>
          <a:xfrm>
            <a:off x="596900" y="794385"/>
            <a:ext cx="5303520" cy="5269230"/>
          </a:xfrm>
          <a:prstGeom prst="rect">
            <a:avLst/>
          </a:prstGeom>
        </p:spPr>
      </p:pic>
      <p:sp>
        <p:nvSpPr>
          <p:cNvPr id="7" name="文本框 7"/>
          <p:cNvSpPr txBox="1"/>
          <p:nvPr/>
        </p:nvSpPr>
        <p:spPr>
          <a:xfrm>
            <a:off x="6693535" y="4253548"/>
            <a:ext cx="2781300" cy="1702435"/>
          </a:xfrm>
          <a:prstGeom prst="rect">
            <a:avLst/>
          </a:prstGeom>
          <a:solidFill>
            <a:schemeClr val="lt1"/>
          </a:solidFill>
          <a:ln w="6350">
            <a:noFill/>
          </a:ln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pPr marL="0" marR="0" indent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050" b="1" kern="0" spc="0">
                <a:solidFill>
                  <a:srgbClr val="333333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Alertness</a:t>
            </a:r>
            <a:endParaRPr lang="en-US" altLang="zh-CN" sz="1050" b="1" kern="0" spc="0">
              <a:solidFill>
                <a:srgbClr val="333333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Times New Roman" panose="02020603050405020304"/>
            </a:endParaRPr>
          </a:p>
          <a:p>
            <a:pPr marL="0" marR="0" indent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050" b="1" kern="0" spc="0">
                <a:solidFill>
                  <a:srgbClr val="333333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Poor eyesight</a:t>
            </a:r>
            <a:endParaRPr lang="en-US" altLang="zh-CN" sz="1050" b="1" kern="0" spc="0">
              <a:solidFill>
                <a:srgbClr val="333333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Times New Roman" panose="02020603050405020304"/>
            </a:endParaRPr>
          </a:p>
          <a:p>
            <a:pPr marL="0" marR="0" indent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050" b="1" kern="0" spc="0">
                <a:solidFill>
                  <a:srgbClr val="333333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Drilling skills</a:t>
            </a:r>
            <a:endParaRPr lang="en-US" altLang="zh-CN" sz="1050" b="1" kern="0" spc="0">
              <a:solidFill>
                <a:srgbClr val="333333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Times New Roman" panose="02020603050405020304"/>
            </a:endParaRPr>
          </a:p>
          <a:p>
            <a:pPr marL="0" marR="0" indent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050" b="1" kern="0" spc="0">
                <a:solidFill>
                  <a:srgbClr val="333333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Good climbing</a:t>
            </a:r>
            <a:r>
              <a:rPr lang="en-US" altLang="zh-CN" sz="1050" b="1" kern="0" spc="0">
                <a:solidFill>
                  <a:srgbClr val="333333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&amp;Swimin skill</a:t>
            </a:r>
            <a:endParaRPr lang="en-US" altLang="zh-CN" sz="1050" b="1" kern="0" spc="0">
              <a:solidFill>
                <a:srgbClr val="333333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Times New Roman" panose="02020603050405020304"/>
            </a:endParaRPr>
          </a:p>
          <a:p>
            <a:pPr marL="0" marR="0" indent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050" b="1" kern="0" spc="0">
                <a:solidFill>
                  <a:srgbClr val="333333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very smart</a:t>
            </a:r>
            <a:endParaRPr lang="en-US" altLang="zh-CN" sz="1050" b="1" kern="0" spc="0">
              <a:solidFill>
                <a:srgbClr val="333333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Times New Roman" panose="02020603050405020304"/>
            </a:endParaRPr>
          </a:p>
          <a:p>
            <a:pPr marL="0" marR="0" indent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050" b="1" kern="0" spc="0">
                <a:solidFill>
                  <a:srgbClr val="333333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Times New Roman" panose="02020603050405020304"/>
              </a:rPr>
              <a:t>Big tooth</a:t>
            </a:r>
            <a:endParaRPr lang="en-US" altLang="zh-CN" sz="1050" b="1" kern="0" spc="0">
              <a:solidFill>
                <a:srgbClr val="333333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Times New Roman" panose="02020603050405020304"/>
            </a:endParaRPr>
          </a:p>
        </p:txBody>
      </p:sp>
      <p:pic>
        <p:nvPicPr>
          <p:cNvPr id="2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0478" y="102641"/>
            <a:ext cx="6133718" cy="619434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rcRect l="16317" r="9281"/>
          <a:stretch>
            <a:fillRect/>
          </a:stretch>
        </p:blipFill>
        <p:spPr>
          <a:xfrm>
            <a:off x="686435" y="687070"/>
            <a:ext cx="5303520" cy="526923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167" y="139470"/>
            <a:ext cx="5787649" cy="619434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ackgroundRemoval t="8978" b="80806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0215"/>
          <a:stretch>
            <a:fillRect/>
          </a:stretch>
        </p:blipFill>
        <p:spPr>
          <a:xfrm>
            <a:off x="2736850" y="346710"/>
            <a:ext cx="3458210" cy="3883025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790" y="4638675"/>
            <a:ext cx="11372215" cy="1545590"/>
          </a:xfrm>
          <a:prstGeom prst="rect">
            <a:avLst/>
          </a:prstGeom>
        </p:spPr>
      </p:pic>
      <p:pic>
        <p:nvPicPr>
          <p:cNvPr id="3" name="图片 2" descr="图片1"/>
          <p:cNvPicPr>
            <a:picLocks noChangeAspect="1"/>
          </p:cNvPicPr>
          <p:nvPr/>
        </p:nvPicPr>
        <p:blipFill>
          <a:blip r:embed="rId4"/>
          <a:srcRect t="26945"/>
          <a:stretch>
            <a:fillRect/>
          </a:stretch>
        </p:blipFill>
        <p:spPr>
          <a:xfrm>
            <a:off x="5778500" y="652145"/>
            <a:ext cx="3431540" cy="3658235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组合 17"/>
          <p:cNvGrpSpPr/>
          <p:nvPr/>
        </p:nvGrpSpPr>
        <p:grpSpPr>
          <a:xfrm>
            <a:off x="2833370" y="208915"/>
            <a:ext cx="6473825" cy="6449060"/>
            <a:chOff x="7188" y="1160"/>
            <a:chExt cx="6108" cy="7043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1"/>
            <a:srcRect t="28805"/>
            <a:stretch>
              <a:fillRect/>
            </a:stretch>
          </p:blipFill>
          <p:spPr>
            <a:xfrm>
              <a:off x="7188" y="3189"/>
              <a:ext cx="6108" cy="5015"/>
            </a:xfrm>
            <a:prstGeom prst="rect">
              <a:avLst/>
            </a:prstGeom>
          </p:spPr>
        </p:pic>
        <p:grpSp>
          <p:nvGrpSpPr>
            <p:cNvPr id="17" name="组合 16"/>
            <p:cNvGrpSpPr/>
            <p:nvPr/>
          </p:nvGrpSpPr>
          <p:grpSpPr>
            <a:xfrm>
              <a:off x="8415" y="1160"/>
              <a:ext cx="2801" cy="2314"/>
              <a:chOff x="7872" y="3237"/>
              <a:chExt cx="2801" cy="2314"/>
            </a:xfrm>
          </p:grpSpPr>
          <p:pic>
            <p:nvPicPr>
              <p:cNvPr id="13" name="图片 12"/>
              <p:cNvPicPr>
                <a:picLocks noChangeAspect="1"/>
              </p:cNvPicPr>
              <p:nvPr/>
            </p:nvPicPr>
            <p:blipFill>
              <a:blip r:embed="rId2"/>
              <a:srcRect l="56590" t="11797" r="25808" b="69392"/>
              <a:stretch>
                <a:fillRect/>
              </a:stretch>
            </p:blipFill>
            <p:spPr>
              <a:xfrm>
                <a:off x="9715" y="4131"/>
                <a:ext cx="959" cy="1325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/>
            </p:nvPicPr>
            <p:blipFill>
              <a:blip r:embed="rId3"/>
              <a:srcRect l="53078" r="37754" b="89367"/>
              <a:stretch>
                <a:fillRect/>
              </a:stretch>
            </p:blipFill>
            <p:spPr>
              <a:xfrm>
                <a:off x="9914" y="3237"/>
                <a:ext cx="560" cy="749"/>
              </a:xfrm>
              <a:prstGeom prst="rect">
                <a:avLst/>
              </a:prstGeom>
            </p:spPr>
          </p:pic>
          <p:pic>
            <p:nvPicPr>
              <p:cNvPr id="16" name="图片 15"/>
              <p:cNvPicPr>
                <a:picLocks noChangeAspect="1"/>
              </p:cNvPicPr>
              <p:nvPr/>
            </p:nvPicPr>
            <p:blipFill>
              <a:blip r:embed="rId4"/>
              <a:srcRect l="21709" r="48117" b="69620"/>
              <a:stretch>
                <a:fillRect/>
              </a:stretch>
            </p:blipFill>
            <p:spPr>
              <a:xfrm>
                <a:off x="7872" y="3411"/>
                <a:ext cx="1843" cy="2140"/>
              </a:xfrm>
              <a:prstGeom prst="rect">
                <a:avLst/>
              </a:prstGeom>
            </p:spPr>
          </p:pic>
        </p:grpSp>
      </p:grp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978" b="80806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0215"/>
          <a:stretch>
            <a:fillRect/>
          </a:stretch>
        </p:blipFill>
        <p:spPr>
          <a:xfrm>
            <a:off x="807149" y="1510492"/>
            <a:ext cx="3458210" cy="3883025"/>
          </a:xfrm>
          <a:prstGeom prst="rect">
            <a:avLst/>
          </a:prstGeom>
        </p:spPr>
      </p:pic>
      <p:pic>
        <p:nvPicPr>
          <p:cNvPr id="3" name="图片 2" descr="bb18bed5127ce4a638d8898c38b36fdbe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93810" y="3470275"/>
            <a:ext cx="2916555" cy="291655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6439535" y="116840"/>
            <a:ext cx="635" cy="671131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6439535" y="2234565"/>
            <a:ext cx="5659120" cy="59690"/>
          </a:xfrm>
          <a:prstGeom prst="line">
            <a:avLst/>
          </a:prstGeom>
          <a:ln w="349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310515" y="3300730"/>
            <a:ext cx="4679950" cy="2717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265" dirty="0" smtClean="0">
                <a:solidFill>
                  <a:srgbClr val="FF0000"/>
                </a:solidFill>
              </a:rPr>
              <a:t>b  p  m  f    d  t  n  l</a:t>
            </a:r>
            <a:endParaRPr lang="zh-CN" altLang="en-US" sz="4265" dirty="0" smtClean="0">
              <a:solidFill>
                <a:srgbClr val="FF0000"/>
              </a:solidFill>
            </a:endParaRPr>
          </a:p>
          <a:p>
            <a:r>
              <a:rPr lang="zh-CN" altLang="en-US" sz="4265" dirty="0" smtClean="0">
                <a:solidFill>
                  <a:srgbClr val="FF0000"/>
                </a:solidFill>
              </a:rPr>
              <a:t>  g  k  h       j  q  x</a:t>
            </a:r>
            <a:endParaRPr lang="zh-CN" altLang="en-US" sz="4265" dirty="0" smtClean="0">
              <a:solidFill>
                <a:srgbClr val="FF0000"/>
              </a:solidFill>
            </a:endParaRPr>
          </a:p>
          <a:p>
            <a:r>
              <a:rPr lang="zh-CN" altLang="en-US" sz="4265" dirty="0" smtClean="0">
                <a:solidFill>
                  <a:srgbClr val="FF0000"/>
                </a:solidFill>
              </a:rPr>
              <a:t>zh ch sh r   z  c  s</a:t>
            </a:r>
            <a:endParaRPr lang="zh-CN" altLang="en-US" sz="4265" dirty="0" smtClean="0">
              <a:solidFill>
                <a:srgbClr val="FF0000"/>
              </a:solidFill>
            </a:endParaRPr>
          </a:p>
          <a:p>
            <a:r>
              <a:rPr lang="zh-CN" altLang="en-US" sz="4265" dirty="0" smtClean="0">
                <a:solidFill>
                  <a:srgbClr val="FF0000"/>
                </a:solidFill>
              </a:rPr>
              <a:t>       y              w</a:t>
            </a:r>
            <a:endParaRPr lang="zh-CN" altLang="en-US" sz="4265" dirty="0" smtClean="0"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203311" y="2388155"/>
            <a:ext cx="30568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3600" b="1" dirty="0" smtClean="0">
                <a:latin typeface="+mj-lt"/>
                <a:cs typeface="+mj-lt"/>
                <a:sym typeface="+mn-ea"/>
              </a:rPr>
              <a:t>Initials</a:t>
            </a:r>
            <a:r>
              <a:rPr lang="zh-CN" altLang="en-US" sz="3600" b="1" dirty="0" smtClean="0">
                <a:latin typeface="+mj-lt"/>
                <a:cs typeface="+mj-lt"/>
              </a:rPr>
              <a:t>（</a:t>
            </a:r>
            <a:r>
              <a:rPr lang="en-US" altLang="zh-CN" sz="3600" b="1" dirty="0" smtClean="0">
                <a:latin typeface="+mj-lt"/>
                <a:cs typeface="+mj-lt"/>
              </a:rPr>
              <a:t>23</a:t>
            </a:r>
            <a:r>
              <a:rPr lang="zh-CN" altLang="en-US" sz="3600" b="1" dirty="0" smtClean="0">
                <a:latin typeface="+mj-lt"/>
                <a:cs typeface="+mj-lt"/>
              </a:rPr>
              <a:t>）</a:t>
            </a:r>
            <a:endParaRPr lang="zh-CN" altLang="en-US" sz="3600" b="1" dirty="0">
              <a:latin typeface="+mj-lt"/>
              <a:cs typeface="+mj-lt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417647" y="2811780"/>
            <a:ext cx="3865880" cy="4046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265" dirty="0" smtClean="0">
                <a:solidFill>
                  <a:srgbClr val="00B050"/>
                </a:solidFill>
              </a:rPr>
              <a:t>a o e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i</a:t>
            </a:r>
            <a:r>
              <a:rPr lang="en-US" altLang="zh-CN" sz="4265" dirty="0" smtClean="0">
                <a:solidFill>
                  <a:srgbClr val="00B050"/>
                </a:solidFill>
              </a:rPr>
              <a:t> u ü</a:t>
            </a:r>
            <a:endParaRPr lang="en-US" altLang="zh-CN" sz="4265" dirty="0" smtClean="0">
              <a:solidFill>
                <a:srgbClr val="00B050"/>
              </a:solidFill>
            </a:endParaRPr>
          </a:p>
          <a:p>
            <a:r>
              <a:rPr lang="en-US" altLang="zh-CN" sz="4265" dirty="0" err="1" smtClean="0">
                <a:solidFill>
                  <a:srgbClr val="00B050"/>
                </a:solidFill>
              </a:rPr>
              <a:t>ai</a:t>
            </a:r>
            <a:r>
              <a:rPr lang="en-US" altLang="zh-CN" sz="4265" dirty="0" smtClean="0">
                <a:solidFill>
                  <a:srgbClr val="00B050"/>
                </a:solidFill>
              </a:rPr>
              <a:t>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ei</a:t>
            </a:r>
            <a:r>
              <a:rPr lang="en-US" altLang="zh-CN" sz="4265" dirty="0" smtClean="0">
                <a:solidFill>
                  <a:srgbClr val="00B050"/>
                </a:solidFill>
              </a:rPr>
              <a:t>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ui</a:t>
            </a:r>
            <a:r>
              <a:rPr lang="en-US" altLang="zh-CN" sz="4265" dirty="0" smtClean="0">
                <a:solidFill>
                  <a:srgbClr val="00B050"/>
                </a:solidFill>
              </a:rPr>
              <a:t>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ao</a:t>
            </a:r>
            <a:r>
              <a:rPr lang="en-US" altLang="zh-CN" sz="4265" dirty="0" smtClean="0">
                <a:solidFill>
                  <a:srgbClr val="00B050"/>
                </a:solidFill>
              </a:rPr>
              <a:t>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ou</a:t>
            </a:r>
            <a:r>
              <a:rPr lang="en-US" altLang="zh-CN" sz="4265" dirty="0" smtClean="0">
                <a:solidFill>
                  <a:srgbClr val="00B050"/>
                </a:solidFill>
              </a:rPr>
              <a:t>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iu</a:t>
            </a:r>
            <a:r>
              <a:rPr lang="en-US" altLang="zh-CN" sz="4265" dirty="0" smtClean="0">
                <a:solidFill>
                  <a:srgbClr val="00B050"/>
                </a:solidFill>
              </a:rPr>
              <a:t> </a:t>
            </a:r>
            <a:endParaRPr lang="en-US" altLang="zh-CN" sz="4265" dirty="0" smtClean="0">
              <a:solidFill>
                <a:srgbClr val="00B050"/>
              </a:solidFill>
            </a:endParaRPr>
          </a:p>
          <a:p>
            <a:r>
              <a:rPr lang="en-US" altLang="zh-CN" sz="4265" dirty="0" err="1" smtClean="0">
                <a:solidFill>
                  <a:srgbClr val="00B050"/>
                </a:solidFill>
              </a:rPr>
              <a:t>ie</a:t>
            </a:r>
            <a:r>
              <a:rPr lang="en-US" altLang="zh-CN" sz="4265" dirty="0" smtClean="0">
                <a:solidFill>
                  <a:srgbClr val="00B050"/>
                </a:solidFill>
              </a:rPr>
              <a:t>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üe</a:t>
            </a:r>
            <a:r>
              <a:rPr lang="en-US" altLang="zh-CN" sz="4265" dirty="0" smtClean="0">
                <a:solidFill>
                  <a:srgbClr val="00B050"/>
                </a:solidFill>
              </a:rPr>
              <a:t>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er</a:t>
            </a:r>
            <a:endParaRPr lang="en-US" altLang="zh-CN" sz="4265" dirty="0" smtClean="0">
              <a:solidFill>
                <a:srgbClr val="00B050"/>
              </a:solidFill>
            </a:endParaRPr>
          </a:p>
          <a:p>
            <a:r>
              <a:rPr lang="en-US" altLang="zh-CN" sz="4265" dirty="0" smtClean="0">
                <a:solidFill>
                  <a:srgbClr val="00B050"/>
                </a:solidFill>
              </a:rPr>
              <a:t>an en in un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ün</a:t>
            </a:r>
            <a:endParaRPr lang="en-US" altLang="zh-CN" sz="4265" dirty="0" smtClean="0">
              <a:solidFill>
                <a:srgbClr val="00B050"/>
              </a:solidFill>
            </a:endParaRPr>
          </a:p>
          <a:p>
            <a:r>
              <a:rPr lang="en-US" altLang="zh-CN" sz="4265" dirty="0" err="1" smtClean="0">
                <a:solidFill>
                  <a:srgbClr val="00B050"/>
                </a:solidFill>
              </a:rPr>
              <a:t>ang</a:t>
            </a:r>
            <a:r>
              <a:rPr lang="en-US" altLang="zh-CN" sz="4265" dirty="0" smtClean="0">
                <a:solidFill>
                  <a:srgbClr val="00B050"/>
                </a:solidFill>
              </a:rPr>
              <a:t> eng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ing</a:t>
            </a:r>
            <a:r>
              <a:rPr lang="en-US" altLang="zh-CN" sz="4265" dirty="0" smtClean="0">
                <a:solidFill>
                  <a:srgbClr val="00B050"/>
                </a:solidFill>
              </a:rPr>
              <a:t>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ong</a:t>
            </a:r>
            <a:endParaRPr lang="zh-CN" altLang="zh-CN" sz="4265" dirty="0" smtClean="0">
              <a:solidFill>
                <a:srgbClr val="00B050"/>
              </a:solidFill>
            </a:endParaRPr>
          </a:p>
          <a:p>
            <a:endParaRPr lang="zh-CN" altLang="zh-CN" sz="4265" dirty="0" smtClean="0">
              <a:solidFill>
                <a:srgbClr val="00B05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387965" y="2340610"/>
            <a:ext cx="171069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b="1" dirty="0" smtClean="0">
                <a:sym typeface="+mn-ea"/>
              </a:rPr>
              <a:t>Finals</a:t>
            </a:r>
            <a:endParaRPr lang="en-US" altLang="zh-CN" sz="3600" b="1" dirty="0" smtClean="0">
              <a:latin typeface="+mn-ea"/>
            </a:endParaRPr>
          </a:p>
          <a:p>
            <a:pPr algn="ctr"/>
            <a:r>
              <a:rPr lang="zh-CN" altLang="en-US" sz="3600" b="1" dirty="0" smtClean="0">
                <a:latin typeface="+mn-ea"/>
              </a:rPr>
              <a:t>（</a:t>
            </a:r>
            <a:r>
              <a:rPr lang="en-US" altLang="zh-CN" sz="3600" b="1" dirty="0" smtClean="0">
                <a:latin typeface="+mn-ea"/>
              </a:rPr>
              <a:t>24</a:t>
            </a:r>
            <a:r>
              <a:rPr lang="zh-CN" altLang="en-US" sz="3600" b="1" dirty="0" smtClean="0">
                <a:latin typeface="+mn-ea"/>
              </a:rPr>
              <a:t>）</a:t>
            </a:r>
            <a:endParaRPr lang="zh-CN" altLang="en-US" sz="3600" b="1" dirty="0">
              <a:latin typeface="+mn-ea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5418455" y="2007870"/>
            <a:ext cx="1566545" cy="112649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00"/>
          </a:p>
        </p:txBody>
      </p:sp>
      <p:sp>
        <p:nvSpPr>
          <p:cNvPr id="18" name="TextBox 11"/>
          <p:cNvSpPr txBox="1"/>
          <p:nvPr/>
        </p:nvSpPr>
        <p:spPr>
          <a:xfrm>
            <a:off x="6985198" y="195500"/>
            <a:ext cx="266700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3600" b="1" dirty="0" smtClean="0">
                <a:sym typeface="+mn-ea"/>
              </a:rPr>
              <a:t>Tones</a:t>
            </a:r>
            <a:r>
              <a:rPr lang="en-US" altLang="zh-CN" sz="3600" b="1" dirty="0" smtClean="0"/>
              <a:t>（4）</a:t>
            </a:r>
            <a:endParaRPr lang="zh-CN" altLang="en-US" sz="3600" b="1" dirty="0">
              <a:latin typeface="+mn-ea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3536315" cy="14452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800" b="1" u="sng" dirty="0">
                <a:solidFill>
                  <a:srgbClr val="FF0000"/>
                </a:solidFill>
              </a:rPr>
              <a:t>Pinyin</a:t>
            </a:r>
            <a:endParaRPr lang="en-GB" sz="8800" b="1" u="sng" dirty="0">
              <a:solidFill>
                <a:srgbClr val="FF0000"/>
              </a:solidFill>
            </a:endParaRPr>
          </a:p>
        </p:txBody>
      </p:sp>
      <p:grpSp>
        <p:nvGrpSpPr>
          <p:cNvPr id="25" name="组合 24"/>
          <p:cNvGrpSpPr/>
          <p:nvPr/>
        </p:nvGrpSpPr>
        <p:grpSpPr>
          <a:xfrm>
            <a:off x="4732655" y="1841500"/>
            <a:ext cx="3414395" cy="3934460"/>
            <a:chOff x="7188" y="1160"/>
            <a:chExt cx="6108" cy="7043"/>
          </a:xfrm>
        </p:grpSpPr>
        <p:pic>
          <p:nvPicPr>
            <p:cNvPr id="26" name="图片 25"/>
            <p:cNvPicPr>
              <a:picLocks noChangeAspect="1"/>
            </p:cNvPicPr>
            <p:nvPr/>
          </p:nvPicPr>
          <p:blipFill>
            <a:blip r:embed="rId1"/>
            <a:srcRect t="28805"/>
            <a:stretch>
              <a:fillRect/>
            </a:stretch>
          </p:blipFill>
          <p:spPr>
            <a:xfrm>
              <a:off x="7188" y="3189"/>
              <a:ext cx="6108" cy="5015"/>
            </a:xfrm>
            <a:prstGeom prst="rect">
              <a:avLst/>
            </a:prstGeom>
          </p:spPr>
        </p:pic>
        <p:grpSp>
          <p:nvGrpSpPr>
            <p:cNvPr id="27" name="组合 26"/>
            <p:cNvGrpSpPr/>
            <p:nvPr/>
          </p:nvGrpSpPr>
          <p:grpSpPr>
            <a:xfrm>
              <a:off x="8415" y="1160"/>
              <a:ext cx="2801" cy="2314"/>
              <a:chOff x="7872" y="3237"/>
              <a:chExt cx="2801" cy="2314"/>
            </a:xfrm>
          </p:grpSpPr>
          <p:pic>
            <p:nvPicPr>
              <p:cNvPr id="28" name="图片 27"/>
              <p:cNvPicPr>
                <a:picLocks noChangeAspect="1"/>
              </p:cNvPicPr>
              <p:nvPr/>
            </p:nvPicPr>
            <p:blipFill>
              <a:blip r:embed="rId2"/>
              <a:srcRect l="56590" t="11797" r="25808" b="69392"/>
              <a:stretch>
                <a:fillRect/>
              </a:stretch>
            </p:blipFill>
            <p:spPr>
              <a:xfrm>
                <a:off x="9715" y="4131"/>
                <a:ext cx="959" cy="1325"/>
              </a:xfrm>
              <a:prstGeom prst="rect">
                <a:avLst/>
              </a:prstGeom>
            </p:spPr>
          </p:pic>
          <p:pic>
            <p:nvPicPr>
              <p:cNvPr id="29" name="图片 28"/>
              <p:cNvPicPr>
                <a:picLocks noChangeAspect="1"/>
              </p:cNvPicPr>
              <p:nvPr/>
            </p:nvPicPr>
            <p:blipFill>
              <a:blip r:embed="rId3"/>
              <a:srcRect l="53078" r="37754" b="89367"/>
              <a:stretch>
                <a:fillRect/>
              </a:stretch>
            </p:blipFill>
            <p:spPr>
              <a:xfrm>
                <a:off x="9914" y="3237"/>
                <a:ext cx="560" cy="749"/>
              </a:xfrm>
              <a:prstGeom prst="rect">
                <a:avLst/>
              </a:prstGeom>
            </p:spPr>
          </p:pic>
          <p:pic>
            <p:nvPicPr>
              <p:cNvPr id="30" name="图片 29"/>
              <p:cNvPicPr>
                <a:picLocks noChangeAspect="1"/>
              </p:cNvPicPr>
              <p:nvPr/>
            </p:nvPicPr>
            <p:blipFill>
              <a:blip r:embed="rId4"/>
              <a:srcRect l="21709" r="48117" b="69620"/>
              <a:stretch>
                <a:fillRect/>
              </a:stretch>
            </p:blipFill>
            <p:spPr>
              <a:xfrm>
                <a:off x="7872" y="3411"/>
                <a:ext cx="1843" cy="2140"/>
              </a:xfrm>
              <a:prstGeom prst="rect">
                <a:avLst/>
              </a:prstGeom>
            </p:spPr>
          </p:pic>
        </p:grpSp>
      </p:grpSp>
      <p:pic>
        <p:nvPicPr>
          <p:cNvPr id="33" name="图片 32"/>
          <p:cNvPicPr>
            <a:picLocks noChangeAspect="1"/>
          </p:cNvPicPr>
          <p:nvPr/>
        </p:nvPicPr>
        <p:blipFill>
          <a:blip r:embed="rId5"/>
          <a:srcRect t="17435" b="63309"/>
          <a:stretch>
            <a:fillRect/>
          </a:stretch>
        </p:blipFill>
        <p:spPr>
          <a:xfrm>
            <a:off x="6985000" y="1233805"/>
            <a:ext cx="4991100" cy="30226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rcRect t="1636" b="8076"/>
          <a:stretch>
            <a:fillRect/>
          </a:stretch>
        </p:blipFill>
        <p:spPr>
          <a:xfrm>
            <a:off x="45720" y="81915"/>
            <a:ext cx="12100560" cy="669417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1" cstate="print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ackgroundRemoval t="9570" b="95898" l="2734" r="8994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726"/>
          <a:stretch>
            <a:fillRect/>
          </a:stretch>
        </p:blipFill>
        <p:spPr>
          <a:xfrm>
            <a:off x="1070957" y="1064029"/>
            <a:ext cx="4015047" cy="3865418"/>
          </a:xfrm>
          <a:prstGeom prst="rect">
            <a:avLst/>
          </a:prstGeom>
        </p:spPr>
      </p:pic>
      <p:pic>
        <p:nvPicPr>
          <p:cNvPr id="2" name="图片 1" descr="图片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9225" y="1642745"/>
            <a:ext cx="4511040" cy="357251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1" cstate="print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ackgroundRemoval t="9570" b="95898" l="2734" r="8994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726"/>
          <a:stretch>
            <a:fillRect/>
          </a:stretch>
        </p:blipFill>
        <p:spPr>
          <a:xfrm>
            <a:off x="-134389" y="1404850"/>
            <a:ext cx="4015047" cy="3865418"/>
          </a:xfrm>
          <a:prstGeom prst="rect">
            <a:avLst/>
          </a:prstGeom>
        </p:spPr>
      </p:pic>
      <p:pic>
        <p:nvPicPr>
          <p:cNvPr id="2" name="图片 1" descr="图片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4430" y="1758315"/>
            <a:ext cx="8034655" cy="351155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对象 5"/>
          <p:cNvGraphicFramePr/>
          <p:nvPr/>
        </p:nvGraphicFramePr>
        <p:xfrm>
          <a:off x="2331085" y="816610"/>
          <a:ext cx="4708525" cy="49479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" r:id="rId1" imgW="3337560" imgH="3139440" progId="Paint.Picture">
                  <p:embed/>
                </p:oleObj>
              </mc:Choice>
              <mc:Fallback>
                <p:oleObj name="" r:id="rId1" imgW="3337560" imgH="3139440" progId="Paint.Picture">
                  <p:embed/>
                  <p:pic>
                    <p:nvPicPr>
                      <p:cNvPr id="0" name="图片 6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2331085" y="816610"/>
                        <a:ext cx="4708525" cy="49479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对象 7"/>
          <p:cNvGraphicFramePr/>
          <p:nvPr/>
        </p:nvGraphicFramePr>
        <p:xfrm>
          <a:off x="10396855" y="3035300"/>
          <a:ext cx="1250315" cy="12966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" r:id="rId3" imgW="3337560" imgH="3139440" progId="Paint.Picture">
                  <p:embed/>
                </p:oleObj>
              </mc:Choice>
              <mc:Fallback>
                <p:oleObj name="" r:id="rId3" imgW="3337560" imgH="3139440" progId="Paint.Picture">
                  <p:embed/>
                  <p:pic>
                    <p:nvPicPr>
                      <p:cNvPr id="0" name="图片 6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10396855" y="3035300"/>
                        <a:ext cx="1250315" cy="12966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" name="图片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33350" y="882650"/>
            <a:ext cx="2674620" cy="358902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0570" y="882650"/>
            <a:ext cx="2674620" cy="358902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1"/>
          <a:srcRect b="24550"/>
          <a:stretch>
            <a:fillRect/>
          </a:stretch>
        </p:blipFill>
        <p:spPr>
          <a:xfrm>
            <a:off x="989215" y="731532"/>
            <a:ext cx="5685452" cy="277922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  <a:headEnd/>
            <a:tailEnd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474"/>
          <a:stretch>
            <a:fillRect/>
          </a:stretch>
        </p:blipFill>
        <p:spPr>
          <a:xfrm>
            <a:off x="6416681" y="3003704"/>
            <a:ext cx="4295203" cy="318096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1"/>
          <a:srcRect b="24550"/>
          <a:stretch>
            <a:fillRect/>
          </a:stretch>
        </p:blipFill>
        <p:spPr>
          <a:xfrm>
            <a:off x="1665838" y="1564581"/>
            <a:ext cx="8300669" cy="405762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2" descr="IMG_257"/>
          <p:cNvPicPr/>
          <p:nvPr/>
        </p:nvPicPr>
        <p:blipFill>
          <a:blip r:embed="rId1"/>
          <a:stretch>
            <a:fillRect/>
          </a:stretch>
        </p:blipFill>
        <p:spPr>
          <a:xfrm>
            <a:off x="2299580" y="941560"/>
            <a:ext cx="7269933" cy="464442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4" descr="IMG_259"/>
          <p:cNvPicPr/>
          <p:nvPr/>
        </p:nvPicPr>
        <p:blipFill>
          <a:blip r:embed="rId1"/>
          <a:stretch>
            <a:fillRect/>
          </a:stretch>
        </p:blipFill>
        <p:spPr>
          <a:xfrm>
            <a:off x="2474424" y="872055"/>
            <a:ext cx="7312371" cy="4867841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5" descr="IMG_260"/>
          <p:cNvPicPr/>
          <p:nvPr/>
        </p:nvPicPr>
        <p:blipFill>
          <a:blip r:embed="rId1"/>
          <a:stretch>
            <a:fillRect/>
          </a:stretch>
        </p:blipFill>
        <p:spPr>
          <a:xfrm>
            <a:off x="2272420" y="1059255"/>
            <a:ext cx="7414788" cy="491603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wx.qq.com/zh_CN/htmledition/v2/images/spacer.gif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6825" y="-115888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8382" y="3595304"/>
            <a:ext cx="1981065" cy="322268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4540" y="265958"/>
            <a:ext cx="1965074" cy="320962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5276" y="265958"/>
            <a:ext cx="1965074" cy="320962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749" y="3595304"/>
            <a:ext cx="1946695" cy="322268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8382" y="300804"/>
            <a:ext cx="1951221" cy="317477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750" y="265958"/>
            <a:ext cx="1946695" cy="3174775"/>
          </a:xfrm>
          <a:prstGeom prst="rect">
            <a:avLst/>
          </a:prstGeom>
        </p:spPr>
      </p:pic>
    </p:spTree>
  </p:cSld>
  <p:clrMapOvr>
    <a:masterClrMapping/>
  </p:clrMapOvr>
  <p:transition/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3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0969_1"/>
  <p:tag name="KSO_WM_TEMPLATE_CATEGORY" val="custom"/>
  <p:tag name="KSO_WM_TEMPLATE_INDEX" val="20181599"/>
  <p:tag name="KSO_WM_TEMPLATE_SUBCATEGORY" val="combine"/>
  <p:tag name="KSO_WM_TEMPLATE_THUMBS_INDEX" val="1、4、5、6、12、13、18、19"/>
</p:tagLst>
</file>

<file path=ppt/theme/theme1.xml><?xml version="1.0" encoding="utf-8"?>
<a:theme xmlns:a="http://schemas.openxmlformats.org/drawingml/2006/main" name="1_自定义设计方案">
  <a:themeElements>
    <a:clrScheme name="自定义 68">
      <a:dk1>
        <a:srgbClr val="000000"/>
      </a:dk1>
      <a:lt1>
        <a:srgbClr val="FFFFFF"/>
      </a:lt1>
      <a:dk2>
        <a:srgbClr val="E7658A"/>
      </a:dk2>
      <a:lt2>
        <a:srgbClr val="E7E6E6"/>
      </a:lt2>
      <a:accent1>
        <a:srgbClr val="E7658A"/>
      </a:accent1>
      <a:accent2>
        <a:srgbClr val="54BDB2"/>
      </a:accent2>
      <a:accent3>
        <a:srgbClr val="F5CA44"/>
      </a:accent3>
      <a:accent4>
        <a:srgbClr val="E7658A"/>
      </a:accent4>
      <a:accent5>
        <a:srgbClr val="54BDB2"/>
      </a:accent5>
      <a:accent6>
        <a:srgbClr val="F5CA44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461</Words>
  <Application>WPS 演示</Application>
  <PresentationFormat>Widescreen</PresentationFormat>
  <Paragraphs>43</Paragraphs>
  <Slides>18</Slides>
  <Notes>1</Notes>
  <HiddenSlides>6</HiddenSlides>
  <MMClips>0</MMClips>
  <ScaleCrop>false</ScaleCrop>
  <HeadingPairs>
    <vt:vector size="8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2</vt:i4>
      </vt:variant>
      <vt:variant>
        <vt:lpstr>幻灯片标题</vt:lpstr>
      </vt:variant>
      <vt:variant>
        <vt:i4>18</vt:i4>
      </vt:variant>
    </vt:vector>
  </HeadingPairs>
  <TitlesOfParts>
    <vt:vector size="28" baseType="lpstr">
      <vt:lpstr>Arial</vt:lpstr>
      <vt:lpstr>宋体</vt:lpstr>
      <vt:lpstr>Wingdings</vt:lpstr>
      <vt:lpstr>微软雅黑</vt:lpstr>
      <vt:lpstr>Times New Roman</vt:lpstr>
      <vt:lpstr>Arial Unicode MS</vt:lpstr>
      <vt:lpstr>黑体</vt:lpstr>
      <vt:lpstr>1_自定义设计方案</vt:lpstr>
      <vt:lpstr>Paint.Picture</vt:lpstr>
      <vt:lpstr>Paint.Picture</vt:lpstr>
      <vt:lpstr>1.语言部分：汉语拼音-生母                       汉字 福、门 2.文化部分：福，新年装饰                      手工，新年门装饰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你好</dc:title>
  <dc:creator/>
  <cp:lastModifiedBy>GUO ZHIQING</cp:lastModifiedBy>
  <cp:revision>55</cp:revision>
  <dcterms:created xsi:type="dcterms:W3CDTF">2019-06-04T10:51:00Z</dcterms:created>
  <dcterms:modified xsi:type="dcterms:W3CDTF">2020-01-30T12:22:25Z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2052-11.1.0.9339</vt:lpwstr>
  </property>
</Properties>
</file>